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Libre Baskerville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53FA90-CC19-4701-ACE3-1F791E94A58F}">
  <a:tblStyle styleId="{5653FA90-CC19-4701-ACE3-1F791E94A58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7F4B46D5-0386-484E-A283-53ABDA4999D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F1A0E6BE-C904-4B64-A37F-C62E79FBFA09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ibreBaskervill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LibreBaskerville-italic.fntdata"/><Relationship Id="rId12" Type="http://schemas.openxmlformats.org/officeDocument/2006/relationships/slide" Target="slides/slide7.xml"/><Relationship Id="rId23" Type="http://schemas.openxmlformats.org/officeDocument/2006/relationships/font" Target="fonts/LibreBaskervill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11" Type="http://schemas.openxmlformats.org/officeDocument/2006/relationships/image" Target="../media/image10.png"/><Relationship Id="rId10" Type="http://schemas.openxmlformats.org/officeDocument/2006/relationships/image" Target="../media/image14.png"/><Relationship Id="rId9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746627" y="982085"/>
            <a:ext cx="4645250" cy="2889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</a:pP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Yelp </a:t>
            </a:r>
            <a:b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Spam/Review Detection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746627" y="4750893"/>
            <a:ext cx="4645250" cy="145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Kunj Parikh -</a:t>
            </a:r>
            <a:r>
              <a:rPr lang="en-US" sz="1942">
                <a:latin typeface="Arial"/>
                <a:ea typeface="Arial"/>
                <a:cs typeface="Arial"/>
                <a:sym typeface="Arial"/>
              </a:rPr>
              <a:t>012532065</a:t>
            </a:r>
            <a:r>
              <a:rPr lang="en-US" sz="1850"/>
              <a:t> 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Neha Bindle  - 013763126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Shrey Patel - 012430652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382" y="1764381"/>
            <a:ext cx="4047843" cy="196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522943" y="299160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Libre Baskerville"/>
              <a:buNone/>
            </a:pPr>
            <a:r>
              <a:rPr b="1" lang="en-US" sz="5400" u="sng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Neural Networks</a:t>
            </a:r>
            <a:endParaRPr/>
          </a:p>
        </p:txBody>
      </p:sp>
      <p:cxnSp>
        <p:nvCxnSpPr>
          <p:cNvPr id="204" name="Google Shape;204;p22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05" name="Google Shape;205;p22"/>
          <p:cNvGraphicFramePr/>
          <p:nvPr/>
        </p:nvGraphicFramePr>
        <p:xfrm>
          <a:off x="522943" y="17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{5653FA90-CC19-4701-ACE3-1F791E94A58F}</a:tableStyleId>
              </a:tblPr>
              <a:tblGrid>
                <a:gridCol w="2753050"/>
                <a:gridCol w="2722000"/>
                <a:gridCol w="2686350"/>
                <a:gridCol w="2762425"/>
              </a:tblGrid>
              <a:tr h="100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LSTM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21375" marB="121375" marR="121375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extra 1D CNN on top of LSTM layer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21375" marB="121375" marR="121375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Bidirectional recurrent layers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21375" marB="121375" marR="121375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using RNN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21375" marB="121375" marR="121375" marL="202300"/>
                </a:tc>
              </a:tr>
              <a:tr h="99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Embedding layer, LSTM layer, and output of LSTM Layer was fed into hidden fully connected layer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Combination of recurrent neural network with LSTM and Convolutional layer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Frequently used for NLP for richer data representations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Trained with padded sequence </a:t>
                      </a:r>
                      <a:endParaRPr/>
                    </a:p>
                  </a:txBody>
                  <a:tcPr marT="105200" marB="105200" marR="105200" marL="202300"/>
                </a:tc>
              </a:tr>
              <a:tr h="99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10,000 most common words were used as features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Dropout layer was added after embedding layer and convolutional layer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Bidirectional recurrent layer after embedding layer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Need to change weight matrices so recurrent unit provides output for input sequence</a:t>
                      </a:r>
                      <a:endParaRPr/>
                    </a:p>
                  </a:txBody>
                  <a:tcPr marT="105200" marB="105200" marR="105200" marL="202300"/>
                </a:tc>
              </a:tr>
              <a:tr h="99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 percent dropout, 0.2 Validation split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Baskerville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 percent dropout, 0.2 Validation split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Separate instance of this layer for chronological processing and reversed order processing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 percent validation split</a:t>
                      </a:r>
                      <a:endParaRPr/>
                    </a:p>
                  </a:txBody>
                  <a:tcPr marT="105200" marB="105200" marR="105200" marL="202300"/>
                </a:tc>
              </a:tr>
            </a:tbl>
          </a:graphicData>
        </a:graphic>
      </p:graphicFrame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3594" y="5799594"/>
            <a:ext cx="1058406" cy="105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23"/>
          <p:cNvGraphicFramePr/>
          <p:nvPr/>
        </p:nvGraphicFramePr>
        <p:xfrm>
          <a:off x="690215" y="139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{7F4B46D5-0386-484E-A283-53ABDA4999DB}</a:tableStyleId>
              </a:tblPr>
              <a:tblGrid>
                <a:gridCol w="2670000"/>
                <a:gridCol w="2670000"/>
                <a:gridCol w="2670000"/>
                <a:gridCol w="2670000"/>
              </a:tblGrid>
              <a:tr h="1136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 sz="18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LSTM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extra 1D CNN on top of LSTM layer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Bidirectional recurrent layers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solidFill>
                      <a:srgbClr val="D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using RNN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solidFill>
                      <a:srgbClr val="D00000"/>
                    </a:solidFill>
                  </a:tcPr>
                </a:tc>
              </a:tr>
            </a:tbl>
          </a:graphicData>
        </a:graphic>
      </p:graphicFrame>
      <p:pic>
        <p:nvPicPr>
          <p:cNvPr descr="https://lh6.googleusercontent.com/JpRd5iL1w23D1JlvuvRICLMvsR3YrNk63umTaJkZqrpEqsSN-_BFQqQjl4JcGCS9l9gtfsKdmVnU-AqgZJ1pT-M82iHPsD7kQmPLkrAAdE8fZQ2d-jBDYhQyY2yTU9APjdjaBHGK" id="212" name="Google Shape;2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96" y="2177527"/>
            <a:ext cx="2781299" cy="1823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9QrWMoiZ1uNAMb-7DyiYVwde5d6wU7m-bFHj8r7rtIGnfLSoEVWKI5Zlambr3IeGRFDMb33C6SXzXSfTQ87BA8mcffp6kBlWm8-mFD6Te5PQPa0bCKSSkK38vQMnTS9ajeQwNDGL" id="213" name="Google Shape;2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215" y="4247727"/>
            <a:ext cx="2657764" cy="1831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dUPOi6gBhg01hXK4FRsL19I87WuNvXhEqNF5H81LCIBiRhI1dnbt8BV6kxsuUq3eTwJcYvTJa5rdKfYBD1WKXZ16zRKsMtn4V-J1un63rAMTgG49_g6XIM_CXGSe8o6FvCzyERBi" id="214" name="Google Shape;2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562" y="2177527"/>
            <a:ext cx="2438400" cy="1639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IRjLLvqiAtLVz9Q1PbVNQPgJjTUamI8OsaF-iIHsdvzllXUU9tImLGkNERfldzA_uRwqpgEHHAg5AizB4ZjCSHKF3ckcIQFgkhqXZ991_BEAYaPqCsuLNcPZhkgCXbOH5vvU_cmm" id="215" name="Google Shape;21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9584" y="4343749"/>
            <a:ext cx="2474432" cy="1639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89CPzW79WJjakdgUfLLb2Y-hPTapRB8VGy9PzLPtES6tFL0mHzLP5A9KRpHNE1vVHlBWoNt1DMbIi0GeaupSB_sAmBIIgpCo9kkGCST9MuJLodmeM91jFhMhyotp5rh1WMg9Omnk" id="216" name="Google Shape;21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25707" y="2161162"/>
            <a:ext cx="2438400" cy="1574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qIM1W--J5LtDyLI0CXAkRhvrggfLMm1d-l5wEHyVg47PjEc8qjrD9Zrwz2NXHKWjfJpFZ2Dunfk6wV_dpBXfNc6-DLP3BnoZfX64p0uy3cSaoDCaBk73k8e9pM4EPY7g83o6RJ8-" id="217" name="Google Shape;217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54824" y="4165571"/>
            <a:ext cx="25654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20224" y="2040274"/>
            <a:ext cx="2450037" cy="1695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68870" y="4165571"/>
            <a:ext cx="2565400" cy="180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33594" y="5799594"/>
            <a:ext cx="1058406" cy="105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ibre Baskerville"/>
              <a:buNone/>
            </a:pPr>
            <a:r>
              <a:rPr lang="en-US" sz="4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SGD Classifier</a:t>
            </a: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3594" y="5799594"/>
            <a:ext cx="1058406" cy="1058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24"/>
          <p:cNvGrpSpPr/>
          <p:nvPr/>
        </p:nvGrpSpPr>
        <p:grpSpPr>
          <a:xfrm>
            <a:off x="5194300" y="473797"/>
            <a:ext cx="6513603" cy="5879678"/>
            <a:chOff x="0" y="2873"/>
            <a:chExt cx="6513603" cy="5879678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0" y="2873"/>
              <a:ext cx="6513603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0" name="Google Shape;230;p24"/>
            <p:cNvSpPr/>
            <p:nvPr/>
          </p:nvSpPr>
          <p:spPr>
            <a:xfrm>
              <a:off x="0" y="2873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 txBox="1"/>
            <p:nvPr/>
          </p:nvSpPr>
          <p:spPr>
            <a:xfrm>
              <a:off x="0" y="2873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Model-A trained on text data, and model-B trained on other features.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32" name="Google Shape;232;p24"/>
            <p:cNvCxnSpPr/>
            <p:nvPr/>
          </p:nvCxnSpPr>
          <p:spPr>
            <a:xfrm>
              <a:off x="0" y="982820"/>
              <a:ext cx="6513603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3" name="Google Shape;233;p24"/>
            <p:cNvSpPr/>
            <p:nvPr/>
          </p:nvSpPr>
          <p:spPr>
            <a:xfrm>
              <a:off x="0" y="982820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0" y="982820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Model using xa + yb + c, where a and b are predictions of modelA and modelB resp. x and y are the weights to be learnt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35" name="Google Shape;235;p24"/>
            <p:cNvCxnSpPr/>
            <p:nvPr/>
          </p:nvCxnSpPr>
          <p:spPr>
            <a:xfrm>
              <a:off x="0" y="1962766"/>
              <a:ext cx="6513603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6" name="Google Shape;236;p24"/>
            <p:cNvSpPr/>
            <p:nvPr/>
          </p:nvSpPr>
          <p:spPr>
            <a:xfrm>
              <a:off x="0" y="1962766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0" y="1962766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Split dataset into 64 - 16 - 20 (individual_train, combine_train, test)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38" name="Google Shape;238;p24"/>
            <p:cNvCxnSpPr/>
            <p:nvPr/>
          </p:nvCxnSpPr>
          <p:spPr>
            <a:xfrm>
              <a:off x="0" y="2942713"/>
              <a:ext cx="6513603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9" name="Google Shape;239;p24"/>
            <p:cNvSpPr/>
            <p:nvPr/>
          </p:nvSpPr>
          <p:spPr>
            <a:xfrm>
              <a:off x="0" y="2942713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 txBox="1"/>
            <p:nvPr/>
          </p:nvSpPr>
          <p:spPr>
            <a:xfrm>
              <a:off x="0" y="2942713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Train on 16% data - Use SGD Classifier and use predictions of modelA and B as input. 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41" name="Google Shape;241;p24"/>
            <p:cNvCxnSpPr/>
            <p:nvPr/>
          </p:nvCxnSpPr>
          <p:spPr>
            <a:xfrm>
              <a:off x="0" y="3922659"/>
              <a:ext cx="6513603" cy="0"/>
            </a:xfrm>
            <a:prstGeom prst="straightConnector1">
              <a:avLst/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2" name="Google Shape;242;p24"/>
            <p:cNvSpPr/>
            <p:nvPr/>
          </p:nvSpPr>
          <p:spPr>
            <a:xfrm>
              <a:off x="0" y="3922659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 txBox="1"/>
            <p:nvPr/>
          </p:nvSpPr>
          <p:spPr>
            <a:xfrm>
              <a:off x="0" y="3922659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Predict on 16% data - Use the learned modelA and modelB.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44" name="Google Shape;244;p24"/>
            <p:cNvCxnSpPr/>
            <p:nvPr/>
          </p:nvCxnSpPr>
          <p:spPr>
            <a:xfrm>
              <a:off x="0" y="4902605"/>
              <a:ext cx="6513603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5" name="Google Shape;245;p24"/>
            <p:cNvSpPr/>
            <p:nvPr/>
          </p:nvSpPr>
          <p:spPr>
            <a:xfrm>
              <a:off x="0" y="4902605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 txBox="1"/>
            <p:nvPr/>
          </p:nvSpPr>
          <p:spPr>
            <a:xfrm>
              <a:off x="0" y="4902605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Train on 64% data - Use NaiveBayes (A) on review text, XGBoost (B) on non-text feature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>
            <p:ph type="title"/>
          </p:nvPr>
        </p:nvSpPr>
        <p:spPr>
          <a:xfrm>
            <a:off x="321733" y="981091"/>
            <a:ext cx="4404295" cy="1624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Baskerville"/>
              <a:buNone/>
            </a:pPr>
            <a:r>
              <a:rPr lang="en-US" sz="3600" u="sng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SVM with linear kernel</a:t>
            </a:r>
            <a:endParaRPr/>
          </a:p>
        </p:txBody>
      </p:sp>
      <p:cxnSp>
        <p:nvCxnSpPr>
          <p:cNvPr id="254" name="Google Shape;254;p25"/>
          <p:cNvCxnSpPr/>
          <p:nvPr/>
        </p:nvCxnSpPr>
        <p:spPr>
          <a:xfrm>
            <a:off x="524071" y="2705800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179904" y="2662332"/>
            <a:ext cx="4113126" cy="3728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Applied on tf- idf sparse review matrix, got weighted-avg F1 score : 72%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Also applied to sentiment polarity, subjectivity,  but got: 65%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Performed Grid Search with following parameters-</a:t>
            </a:r>
            <a:r>
              <a:rPr i="1"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'vect__ngram_range': [(1, 1), (1, 2)], 'tfidf__use_idf': (True, False)}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i="1"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Parameters obtained : ngram_range':, (1, 2), Tfidf__use_idf : True}</a:t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932" y="981091"/>
            <a:ext cx="6953174" cy="459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ibre Baskerville"/>
              <a:buNone/>
            </a:pPr>
            <a:r>
              <a:rPr b="1" lang="en-US" sz="2600" u="sng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 of Results</a:t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3594" y="5799594"/>
            <a:ext cx="1058406" cy="10584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26"/>
          <p:cNvGraphicFramePr/>
          <p:nvPr/>
        </p:nvGraphicFramePr>
        <p:xfrm>
          <a:off x="3796748" y="874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{F1A0E6BE-C904-4B64-A37F-C62E79FBFA09}</a:tableStyleId>
              </a:tblPr>
              <a:tblGrid>
                <a:gridCol w="356600"/>
                <a:gridCol w="4315150"/>
                <a:gridCol w="2563400"/>
              </a:tblGrid>
              <a:tr h="64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strike="noStrike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Classifier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strike="noStrike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strike="noStrike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F1 Score</a:t>
                      </a:r>
                      <a:endParaRPr/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Support Vector Machine – Linear Kernel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72 % (Text), 65%(other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Stochastic Gradient Descent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55.56 %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Naive Bayes Classifier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63.52 %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Naive Bayes Classifier (With Grid search and ngram)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77.00 %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Random Forest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65.93 %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LSTM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66.23 %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1D CNN on top of LSTM layer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66.38 %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using Bidirectional recurrent layer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66.45 %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Recurrent Neural Network with GRU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68.23%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XGBoost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64% (Text), 57%(Other)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11 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Logistic Regression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56.27 %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/>
          <p:nvPr>
            <p:ph type="title"/>
          </p:nvPr>
        </p:nvSpPr>
        <p:spPr>
          <a:xfrm>
            <a:off x="321733" y="981091"/>
            <a:ext cx="4092951" cy="1624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Baskerville"/>
              <a:buNone/>
            </a:pPr>
            <a:r>
              <a:rPr b="1" lang="en-US" sz="3600" u="sng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 b="1" sz="3600" u="sng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72" name="Google Shape;272;p27"/>
          <p:cNvCxnSpPr/>
          <p:nvPr/>
        </p:nvCxnSpPr>
        <p:spPr>
          <a:xfrm>
            <a:off x="524071" y="2705800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321733" y="2834809"/>
            <a:ext cx="4092951" cy="3042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 major improvement with reviewer centered features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Using simple approach works best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Multinomial Naïve Bayes gave the best accuracy of 77 percent with Grid search. </a:t>
            </a:r>
            <a:endParaRPr sz="2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3767" y="1379663"/>
            <a:ext cx="6542117" cy="39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/>
          <p:nvPr/>
        </p:nvSpPr>
        <p:spPr>
          <a:xfrm>
            <a:off x="5861155" y="5818197"/>
            <a:ext cx="5501568" cy="461665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Comparison of different Models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8"/>
          <p:cNvPicPr preferRelativeResize="0"/>
          <p:nvPr/>
        </p:nvPicPr>
        <p:blipFill rotWithShape="1">
          <a:blip r:embed="rId3">
            <a:alphaModFix/>
          </a:blip>
          <a:srcRect b="-1" l="6632" r="3806" t="0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8"/>
          <p:cNvSpPr/>
          <p:nvPr/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rgbClr val="7F7F7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774700" y="1003300"/>
            <a:ext cx="178933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Demo…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14867" y="520365"/>
            <a:ext cx="3363974" cy="55405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None/>
            </a:pPr>
            <a:r>
              <a:rPr lang="en-US"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43468" y="1594785"/>
            <a:ext cx="3608492" cy="4458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Reviews have great importance e-commerce.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Untruthful review is a fake review or opinion spam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Positive reviews attract sales, negative reviews leads to lower sales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763" y="1528030"/>
            <a:ext cx="6250769" cy="364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7300" y="5867400"/>
            <a:ext cx="20447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15571" r="16835" t="0"/>
          <a:stretch/>
        </p:blipFill>
        <p:spPr>
          <a:xfrm>
            <a:off x="14" y="0"/>
            <a:ext cx="4635578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cap="flat" cmpd="sng" w="19050">
            <a:solidFill>
              <a:srgbClr val="E04B2A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1" name="Google Shape;101;p15"/>
          <p:cNvGrpSpPr/>
          <p:nvPr/>
        </p:nvGrpSpPr>
        <p:grpSpPr>
          <a:xfrm>
            <a:off x="4965431" y="1310139"/>
            <a:ext cx="6586489" cy="4875751"/>
            <a:chOff x="0" y="37929"/>
            <a:chExt cx="6586489" cy="4875751"/>
          </a:xfrm>
        </p:grpSpPr>
        <p:sp>
          <p:nvSpPr>
            <p:cNvPr id="102" name="Google Shape;102;p15"/>
            <p:cNvSpPr/>
            <p:nvPr/>
          </p:nvSpPr>
          <p:spPr>
            <a:xfrm>
              <a:off x="0" y="37929"/>
              <a:ext cx="6586489" cy="1170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57115" y="95044"/>
              <a:ext cx="6472259" cy="1055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Libre Baskerville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Filtering</a:t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0" y="1207930"/>
              <a:ext cx="6586489" cy="126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0" y="1207930"/>
              <a:ext cx="6586489" cy="126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3500" lIns="209100" spcFirstLastPara="1" rIns="355600" wrap="square" tIns="635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Libre Baskerville"/>
                <a:buChar char="•"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Supervised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78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Libre Baskerville"/>
                <a:buChar char="•"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Unmonitored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0" y="2475805"/>
              <a:ext cx="6586489" cy="1170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57115" y="2532920"/>
              <a:ext cx="6472259" cy="1055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Libre Baskerville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Characteristics</a:t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0" y="3645805"/>
              <a:ext cx="6586489" cy="126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0" y="3645805"/>
              <a:ext cx="6586489" cy="126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3500" lIns="209100" spcFirstLastPara="1" rIns="355600" wrap="square" tIns="635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Libre Baskerville"/>
                <a:buChar char="•"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Linguistic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78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Libre Baskerville"/>
                <a:buChar char="•"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Behavioral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6831955" y="5346696"/>
            <a:ext cx="5360045" cy="1511304"/>
          </a:xfrm>
          <a:custGeom>
            <a:rect b="b" l="l" r="r" t="t"/>
            <a:pathLst>
              <a:path extrusionOk="0" h="1511304" w="5360045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0" y="5346694"/>
            <a:ext cx="7346605" cy="1511306"/>
          </a:xfrm>
          <a:custGeom>
            <a:rect b="b" l="l" r="r" t="t"/>
            <a:pathLst>
              <a:path extrusionOk="0" h="1511306" w="7346605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950121" y="5529884"/>
            <a:ext cx="5693783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pic>
        <p:nvPicPr>
          <p:cNvPr id="117" name="Google Shape;11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800" y="1452880"/>
            <a:ext cx="6825335" cy="321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7534655" y="965199"/>
            <a:ext cx="4008101" cy="4020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6,88,328 reviews and associated features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Highly imbalanced: 25% labeled as Fake, 75% real reviews.</a:t>
            </a:r>
            <a:endParaRPr/>
          </a:p>
          <a:p>
            <a:pPr indent="-762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9886" y="5725886"/>
            <a:ext cx="1132114" cy="113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6831955" y="5346696"/>
            <a:ext cx="5360045" cy="1511304"/>
          </a:xfrm>
          <a:custGeom>
            <a:rect b="b" l="l" r="r" t="t"/>
            <a:pathLst>
              <a:path extrusionOk="0" h="1511304" w="5360045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0" y="5346694"/>
            <a:ext cx="7346605" cy="1511306"/>
          </a:xfrm>
          <a:custGeom>
            <a:rect b="b" l="l" r="r" t="t"/>
            <a:pathLst>
              <a:path extrusionOk="0" h="1511306" w="7346605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950121" y="5529884"/>
            <a:ext cx="5693783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pic>
        <p:nvPicPr>
          <p:cNvPr id="127" name="Google Shape;12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68" y="1311929"/>
            <a:ext cx="5941068" cy="332699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7534655" y="965199"/>
            <a:ext cx="4008101" cy="4020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Preprocessing: Tokenize reviews (200000 dim feature vector)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Feature Extraction from reviews: sentiment polarity and subjectivity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Over sampling to balance the classes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9886" y="5725886"/>
            <a:ext cx="1132114" cy="113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rot="-5400000">
            <a:off x="6797978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7856388" y="975365"/>
            <a:ext cx="3847882" cy="1691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Libre Baskerville"/>
              <a:buNone/>
            </a:pPr>
            <a:r>
              <a:rPr lang="en-US" sz="3700" u="sng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System Design and Implementation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 rot="-5400000">
            <a:off x="911284" y="635058"/>
            <a:ext cx="2657864" cy="2657864"/>
          </a:xfrm>
          <a:prstGeom prst="round1Rect">
            <a:avLst>
              <a:gd fmla="val 11295" name="adj"/>
            </a:avLst>
          </a:prstGeom>
          <a:solidFill>
            <a:srgbClr val="FFFFFF"/>
          </a:solidFill>
          <a:ln cap="flat" cmpd="sng" w="57150">
            <a:solidFill>
              <a:srgbClr val="4B5C4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jkxpsP5XXlpepHIioBI7x0n5RISpaAERoQH6b21jFwjesDbOONUlAYfZCdjC1YwVw9woAkiNaMKwgItdZWgaq8YTi8Kz-OTl7zs-RrxRUV7eVhlAbHUDHFVLd7K_k7RtFBK8yhlH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598" y="804037"/>
            <a:ext cx="2375236" cy="231990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3717533" y="1300271"/>
            <a:ext cx="1992651" cy="1992652"/>
          </a:xfrm>
          <a:prstGeom prst="round1Rect">
            <a:avLst>
              <a:gd fmla="val 11295" name="adj"/>
            </a:avLst>
          </a:prstGeom>
          <a:solidFill>
            <a:srgbClr val="4B5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 rot="10800000">
            <a:off x="1287904" y="3438135"/>
            <a:ext cx="2281244" cy="2281245"/>
          </a:xfrm>
          <a:prstGeom prst="round1Rect">
            <a:avLst>
              <a:gd fmla="val 11295" name="adj"/>
            </a:avLst>
          </a:prstGeom>
          <a:solidFill>
            <a:srgbClr val="4B5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 rot="5400000">
            <a:off x="3717533" y="3438135"/>
            <a:ext cx="2657864" cy="2657864"/>
          </a:xfrm>
          <a:prstGeom prst="round1Rect">
            <a:avLst>
              <a:gd fmla="val 11295" name="adj"/>
            </a:avLst>
          </a:prstGeom>
          <a:solidFill>
            <a:srgbClr val="FFFFFF"/>
          </a:solidFill>
          <a:ln cap="flat" cmpd="sng" w="57150">
            <a:solidFill>
              <a:srgbClr val="4B5C4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hg7DJJ7ZSO_yrC9ciK4ytPGuIgPIQA1lGXQ4GARAwm53fXwI7HLoe_1MxWI-t7ImhhCRz_0sL3OLQlS8nVSvhf6XdDnTT1SU9jVEpsrawAudOvtP75WXz3YkF6H4ZXqBOm27_hKJ" id="141" name="Google Shape;14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8847" y="3607114"/>
            <a:ext cx="2375236" cy="231990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856389" y="3038478"/>
            <a:ext cx="3795142" cy="284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Structural  Features -  Review Length, Average and  standard deviation of review length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Semantic Features – Sentiment Polarity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N-Gram  - Unigram, Bigram and Trigram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 rot="-5400000">
            <a:off x="7052315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7952907" y="2856601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CECE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1660511" y="585562"/>
            <a:ext cx="8626135" cy="5634411"/>
            <a:chOff x="221456" y="942"/>
            <a:chExt cx="8626135" cy="5634411"/>
          </a:xfrm>
        </p:grpSpPr>
        <p:sp>
          <p:nvSpPr>
            <p:cNvPr id="151" name="Google Shape;151;p19"/>
            <p:cNvSpPr/>
            <p:nvPr/>
          </p:nvSpPr>
          <p:spPr>
            <a:xfrm>
              <a:off x="2712759" y="703153"/>
              <a:ext cx="542813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2969830" y="746006"/>
              <a:ext cx="28670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21456" y="942"/>
              <a:ext cx="2493102" cy="1495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221456" y="942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Preprocess the data, replace the missing values, Oversampling</a:t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779275" y="703153"/>
              <a:ext cx="542813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6036347" y="746006"/>
              <a:ext cx="28670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287973" y="942"/>
              <a:ext cx="2493102" cy="14958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3287973" y="942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Train the data using different algorithms</a:t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653145" y="1495004"/>
              <a:ext cx="5947895" cy="70246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2921"/>
                  </a:lnTo>
                  <a:lnTo>
                    <a:pt x="0" y="6292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4477270" y="1843370"/>
              <a:ext cx="299644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354489" y="942"/>
              <a:ext cx="2493102" cy="14958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6354489" y="942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Check for accuracy by tuning various parameters and cross validation</a:t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897897" y="2818148"/>
              <a:ext cx="357675" cy="15965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5737" y="120000"/>
                  </a:lnTo>
                  <a:lnTo>
                    <a:pt x="65737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3066239" y="2895108"/>
              <a:ext cx="20990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06594" y="2229870"/>
              <a:ext cx="2493102" cy="1495861"/>
            </a:xfrm>
            <a:prstGeom prst="rect">
              <a:avLst/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406594" y="2229870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Save the model, so that it can be directly used next time </a:t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779275" y="2772428"/>
              <a:ext cx="542813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6036347" y="2815281"/>
              <a:ext cx="28670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3287973" y="2070217"/>
              <a:ext cx="2493102" cy="14958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3287973" y="2070217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Test on unseen data</a:t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468008" y="3564279"/>
              <a:ext cx="6133032" cy="54281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780"/>
                  </a:lnTo>
                  <a:lnTo>
                    <a:pt x="0" y="6378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4380529" y="3832819"/>
              <a:ext cx="307989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6354489" y="2070217"/>
              <a:ext cx="2493102" cy="1495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6354489" y="2070217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Compare the accuracy</a:t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221456" y="4139492"/>
              <a:ext cx="2493102" cy="14958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221456" y="4139492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Choose the best model</a:t>
              </a:r>
              <a:endParaRPr/>
            </a:p>
          </p:txBody>
        </p:sp>
      </p:grpSp>
      <p:sp>
        <p:nvSpPr>
          <p:cNvPr id="177" name="Google Shape;177;p19"/>
          <p:cNvSpPr/>
          <p:nvPr/>
        </p:nvSpPr>
        <p:spPr>
          <a:xfrm>
            <a:off x="0" y="37465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9886" y="5725886"/>
            <a:ext cx="1132114" cy="113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571811" y="1573586"/>
            <a:ext cx="912258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</a:pP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Data Preprocessing and Feature Engineering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571811" y="3060016"/>
            <a:ext cx="6066118" cy="292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Oversampling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Train – Test Split 80-20 percent with 3 fold cross validation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Tokenize using spacy and Keras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Removal of punctuations , convert to lowercase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Removal of stopwords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Vectorizer and TF-IDF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Word Frequency and Word cloud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Sentiment Polarity and Sentiment Subjectivity</a:t>
            </a:r>
            <a:endParaRPr/>
          </a:p>
          <a:p>
            <a:pPr indent="-14605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85" name="Google Shape;185;p20"/>
          <p:cNvSpPr/>
          <p:nvPr/>
        </p:nvSpPr>
        <p:spPr>
          <a:xfrm rot="10800000">
            <a:off x="752858" y="744469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6678" y="3572330"/>
            <a:ext cx="1813780" cy="181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321733" y="981091"/>
            <a:ext cx="4404295" cy="1624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Baskerville"/>
              <a:buNone/>
            </a:pPr>
            <a:r>
              <a:rPr lang="en-US" sz="3600" u="sng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Multinomial Naïve Bayes</a:t>
            </a:r>
            <a:endParaRPr/>
          </a:p>
        </p:txBody>
      </p:sp>
      <p:cxnSp>
        <p:nvCxnSpPr>
          <p:cNvPr id="195" name="Google Shape;195;p21"/>
          <p:cNvCxnSpPr/>
          <p:nvPr/>
        </p:nvCxnSpPr>
        <p:spPr>
          <a:xfrm>
            <a:off x="524071" y="2705800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321733" y="2762591"/>
            <a:ext cx="4092951" cy="311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Label is generated using Bernoulli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Trained on Review Content initially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Performed Grid Search with following parameters-</a:t>
            </a:r>
            <a:r>
              <a:rPr i="1"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'vect__ngram_range': [(1, 1), (1, 2)], 'tfidf__use_idf': (True, False), 'clf__alpha': (1e-2, 1e-3)}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i="1"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Parameters obtained : ngram_range':, (1, 2),</a:t>
            </a:r>
            <a:endParaRPr b="0"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i="1"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Tfidf__use_idf : True, clf_alpha : .0001.</a:t>
            </a:r>
            <a:endParaRPr b="0"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 – fold cross validation </a:t>
            </a:r>
            <a:b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i="1"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https://lh6.googleusercontent.com/YZgTi1zGkRpWwlLlkKnSEyl2x8lTFDuT5kJtvE7e9N_QqbD0y1xT35xfiJ5vMkQODVXu--G4g3mMYFKErFDXhLmYIpXrxQRapTDY0HlqoGEV73rgDUFOywlvuzkjiSeebtIM7fqi"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3767" y="1003492"/>
            <a:ext cx="6542117" cy="469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