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rts/chart2.xml" ContentType="application/vnd.openxmlformats-officedocument.drawingml.chart+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9"/>
  </p:notesMasterIdLst>
  <p:sldIdLst>
    <p:sldId id="256" r:id="rId2"/>
    <p:sldId id="1232" r:id="rId3"/>
    <p:sldId id="1188" r:id="rId4"/>
    <p:sldId id="1218" r:id="rId5"/>
    <p:sldId id="1227" r:id="rId6"/>
    <p:sldId id="1231" r:id="rId7"/>
    <p:sldId id="1219" r:id="rId8"/>
    <p:sldId id="1190" r:id="rId9"/>
    <p:sldId id="1191" r:id="rId10"/>
    <p:sldId id="1192" r:id="rId11"/>
    <p:sldId id="1193" r:id="rId12"/>
    <p:sldId id="1228" r:id="rId13"/>
    <p:sldId id="1225" r:id="rId14"/>
    <p:sldId id="1195" r:id="rId15"/>
    <p:sldId id="1220" r:id="rId16"/>
    <p:sldId id="1221" r:id="rId17"/>
    <p:sldId id="1222" r:id="rId18"/>
    <p:sldId id="1198" r:id="rId19"/>
    <p:sldId id="1308" r:id="rId20"/>
    <p:sldId id="1243" r:id="rId21"/>
    <p:sldId id="1290" r:id="rId22"/>
    <p:sldId id="1291" r:id="rId23"/>
    <p:sldId id="1292" r:id="rId24"/>
    <p:sldId id="1293" r:id="rId25"/>
    <p:sldId id="1294" r:id="rId26"/>
    <p:sldId id="1300" r:id="rId27"/>
    <p:sldId id="1301" r:id="rId28"/>
    <p:sldId id="1302" r:id="rId29"/>
    <p:sldId id="1298" r:id="rId30"/>
    <p:sldId id="1257" r:id="rId31"/>
    <p:sldId id="1303" r:id="rId32"/>
    <p:sldId id="1305" r:id="rId33"/>
    <p:sldId id="1309" r:id="rId34"/>
    <p:sldId id="1323" r:id="rId35"/>
    <p:sldId id="1264" r:id="rId36"/>
    <p:sldId id="1307" r:id="rId37"/>
    <p:sldId id="1274" r:id="rId38"/>
    <p:sldId id="1273" r:id="rId39"/>
    <p:sldId id="1275" r:id="rId40"/>
    <p:sldId id="1276" r:id="rId41"/>
    <p:sldId id="1277" r:id="rId42"/>
    <p:sldId id="1278" r:id="rId43"/>
    <p:sldId id="1279" r:id="rId44"/>
    <p:sldId id="1280" r:id="rId45"/>
    <p:sldId id="1281" r:id="rId46"/>
    <p:sldId id="1282" r:id="rId47"/>
    <p:sldId id="1314" r:id="rId48"/>
    <p:sldId id="1322" r:id="rId49"/>
    <p:sldId id="1315" r:id="rId50"/>
    <p:sldId id="1316" r:id="rId51"/>
    <p:sldId id="1317" r:id="rId52"/>
    <p:sldId id="1318" r:id="rId53"/>
    <p:sldId id="1319" r:id="rId54"/>
    <p:sldId id="1320" r:id="rId55"/>
    <p:sldId id="1321" r:id="rId56"/>
    <p:sldId id="1288" r:id="rId57"/>
    <p:sldId id="291"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0" autoAdjust="0"/>
    <p:restoredTop sz="94660"/>
  </p:normalViewPr>
  <p:slideViewPr>
    <p:cSldViewPr snapToGrid="0">
      <p:cViewPr varScale="1">
        <p:scale>
          <a:sx n="83" d="100"/>
          <a:sy n="83" d="100"/>
        </p:scale>
        <p:origin x="71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droh:Downloads:cpumemgap.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droh:Downloads:corei7mm.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7333333333333301"/>
          <c:y val="3.9215686274509803E-2"/>
          <c:w val="0.56148148148148103"/>
          <c:h val="0.83660130718954195"/>
        </c:manualLayout>
      </c:layout>
      <c:lineChart>
        <c:grouping val="standard"/>
        <c:varyColors val="0"/>
        <c:ser>
          <c:idx val="0"/>
          <c:order val="0"/>
          <c:tx>
            <c:strRef>
              <c:f>data!$B$1</c:f>
              <c:strCache>
                <c:ptCount val="1"/>
                <c:pt idx="0">
                  <c:v>Disk seek time</c:v>
                </c:pt>
              </c:strCache>
            </c:strRef>
          </c:tx>
          <c:spPr>
            <a:ln w="12700">
              <a:solidFill>
                <a:srgbClr val="000000"/>
              </a:solidFill>
              <a:prstDash val="solid"/>
            </a:ln>
          </c:spPr>
          <c:marker>
            <c:symbol val="diamond"/>
            <c:size val="8"/>
            <c:spPr>
              <a:solidFill>
                <a:srgbClr val="000000"/>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data!$B$2:$B$9</c:f>
              <c:numCache>
                <c:formatCode>#,##0</c:formatCode>
                <c:ptCount val="8"/>
                <c:pt idx="0">
                  <c:v>87000000</c:v>
                </c:pt>
                <c:pt idx="1">
                  <c:v>75000000</c:v>
                </c:pt>
                <c:pt idx="2">
                  <c:v>28000000</c:v>
                </c:pt>
                <c:pt idx="3">
                  <c:v>10000000</c:v>
                </c:pt>
                <c:pt idx="4">
                  <c:v>8000000</c:v>
                </c:pt>
                <c:pt idx="5">
                  <c:v>8000000</c:v>
                </c:pt>
                <c:pt idx="6">
                  <c:v>8000000</c:v>
                </c:pt>
                <c:pt idx="7">
                  <c:v>8000000</c:v>
                </c:pt>
              </c:numCache>
            </c:numRef>
          </c:val>
          <c:smooth val="0"/>
          <c:extLst>
            <c:ext xmlns:c16="http://schemas.microsoft.com/office/drawing/2014/chart" uri="{C3380CC4-5D6E-409C-BE32-E72D297353CC}">
              <c16:uniqueId val="{00000000-8838-41E2-9DE6-0020941A05B7}"/>
            </c:ext>
          </c:extLst>
        </c:ser>
        <c:ser>
          <c:idx val="1"/>
          <c:order val="1"/>
          <c:tx>
            <c:strRef>
              <c:f>data!$C$1</c:f>
              <c:strCache>
                <c:ptCount val="1"/>
                <c:pt idx="0">
                  <c:v>Flash SSD access time</c:v>
                </c:pt>
              </c:strCache>
            </c:strRef>
          </c:tx>
          <c:spPr>
            <a:ln w="12700">
              <a:solidFill>
                <a:srgbClr val="000000"/>
              </a:solidFill>
              <a:prstDash val="solid"/>
            </a:ln>
          </c:spPr>
          <c:marker>
            <c:symbol val="triangle"/>
            <c:size val="8"/>
            <c:spPr>
              <a:solidFill>
                <a:srgbClr val="000000"/>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data!$C$2:$C$9</c:f>
              <c:numCache>
                <c:formatCode>General</c:formatCode>
                <c:ptCount val="8"/>
                <c:pt idx="7" formatCode="#,##0">
                  <c:v>75000</c:v>
                </c:pt>
              </c:numCache>
            </c:numRef>
          </c:val>
          <c:smooth val="0"/>
          <c:extLst>
            <c:ext xmlns:c16="http://schemas.microsoft.com/office/drawing/2014/chart" uri="{C3380CC4-5D6E-409C-BE32-E72D297353CC}">
              <c16:uniqueId val="{00000001-8838-41E2-9DE6-0020941A05B7}"/>
            </c:ext>
          </c:extLst>
        </c:ser>
        <c:ser>
          <c:idx val="2"/>
          <c:order val="2"/>
          <c:tx>
            <c:strRef>
              <c:f>data!$D$1</c:f>
              <c:strCache>
                <c:ptCount val="1"/>
                <c:pt idx="0">
                  <c:v>DRAM access time</c:v>
                </c:pt>
              </c:strCache>
            </c:strRef>
          </c:tx>
          <c:spPr>
            <a:ln w="12700">
              <a:solidFill>
                <a:srgbClr val="000000"/>
              </a:solidFill>
              <a:prstDash val="solid"/>
            </a:ln>
          </c:spPr>
          <c:marker>
            <c:symbol val="square"/>
            <c:size val="8"/>
            <c:spPr>
              <a:solidFill>
                <a:srgbClr val="000000"/>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data!$D$2:$D$9</c:f>
              <c:numCache>
                <c:formatCode>General</c:formatCode>
                <c:ptCount val="8"/>
                <c:pt idx="0">
                  <c:v>375</c:v>
                </c:pt>
                <c:pt idx="1">
                  <c:v>200</c:v>
                </c:pt>
                <c:pt idx="2" formatCode="#,##0">
                  <c:v>100</c:v>
                </c:pt>
                <c:pt idx="3">
                  <c:v>70</c:v>
                </c:pt>
                <c:pt idx="4">
                  <c:v>60</c:v>
                </c:pt>
                <c:pt idx="5">
                  <c:v>55</c:v>
                </c:pt>
                <c:pt idx="6">
                  <c:v>50</c:v>
                </c:pt>
                <c:pt idx="7">
                  <c:v>40</c:v>
                </c:pt>
              </c:numCache>
            </c:numRef>
          </c:val>
          <c:smooth val="0"/>
          <c:extLst>
            <c:ext xmlns:c16="http://schemas.microsoft.com/office/drawing/2014/chart" uri="{C3380CC4-5D6E-409C-BE32-E72D297353CC}">
              <c16:uniqueId val="{00000002-8838-41E2-9DE6-0020941A05B7}"/>
            </c:ext>
          </c:extLst>
        </c:ser>
        <c:ser>
          <c:idx val="3"/>
          <c:order val="3"/>
          <c:tx>
            <c:strRef>
              <c:f>data!$E$1</c:f>
              <c:strCache>
                <c:ptCount val="1"/>
                <c:pt idx="0">
                  <c:v>SRAM access time</c:v>
                </c:pt>
              </c:strCache>
            </c:strRef>
          </c:tx>
          <c:spPr>
            <a:ln w="12700">
              <a:solidFill>
                <a:srgbClr val="000000"/>
              </a:solidFill>
              <a:prstDash val="solid"/>
            </a:ln>
          </c:spPr>
          <c:marker>
            <c:symbol val="circle"/>
            <c:size val="8"/>
            <c:spPr>
              <a:solidFill>
                <a:srgbClr val="000000"/>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data!$E$2:$E$9</c:f>
              <c:numCache>
                <c:formatCode>General</c:formatCode>
                <c:ptCount val="8"/>
                <c:pt idx="0">
                  <c:v>300</c:v>
                </c:pt>
                <c:pt idx="1">
                  <c:v>150</c:v>
                </c:pt>
                <c:pt idx="2">
                  <c:v>35</c:v>
                </c:pt>
                <c:pt idx="3">
                  <c:v>15</c:v>
                </c:pt>
                <c:pt idx="4">
                  <c:v>3</c:v>
                </c:pt>
                <c:pt idx="5">
                  <c:v>2.5</c:v>
                </c:pt>
                <c:pt idx="6">
                  <c:v>2</c:v>
                </c:pt>
                <c:pt idx="7">
                  <c:v>1.5</c:v>
                </c:pt>
              </c:numCache>
            </c:numRef>
          </c:val>
          <c:smooth val="0"/>
          <c:extLst>
            <c:ext xmlns:c16="http://schemas.microsoft.com/office/drawing/2014/chart" uri="{C3380CC4-5D6E-409C-BE32-E72D297353CC}">
              <c16:uniqueId val="{00000003-8838-41E2-9DE6-0020941A05B7}"/>
            </c:ext>
          </c:extLst>
        </c:ser>
        <c:ser>
          <c:idx val="4"/>
          <c:order val="4"/>
          <c:tx>
            <c:strRef>
              <c:f>data!$F$1</c:f>
              <c:strCache>
                <c:ptCount val="1"/>
                <c:pt idx="0">
                  <c:v>CPU cycle time</c:v>
                </c:pt>
              </c:strCache>
            </c:strRef>
          </c:tx>
          <c:spPr>
            <a:ln w="12700">
              <a:solidFill>
                <a:srgbClr val="000000"/>
              </a:solidFill>
              <a:prstDash val="solid"/>
            </a:ln>
          </c:spPr>
          <c:marker>
            <c:symbol val="square"/>
            <c:size val="8"/>
            <c:spPr>
              <a:solidFill>
                <a:srgbClr val="FFFFFF"/>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data!$F$2:$F$9</c:f>
              <c:numCache>
                <c:formatCode>General</c:formatCode>
                <c:ptCount val="8"/>
                <c:pt idx="0">
                  <c:v>1000</c:v>
                </c:pt>
                <c:pt idx="1">
                  <c:v>166</c:v>
                </c:pt>
                <c:pt idx="2">
                  <c:v>50</c:v>
                </c:pt>
                <c:pt idx="3">
                  <c:v>6</c:v>
                </c:pt>
                <c:pt idx="4">
                  <c:v>1.6</c:v>
                </c:pt>
                <c:pt idx="5">
                  <c:v>0.3</c:v>
                </c:pt>
                <c:pt idx="6">
                  <c:v>0.5</c:v>
                </c:pt>
                <c:pt idx="7">
                  <c:v>0.4</c:v>
                </c:pt>
              </c:numCache>
            </c:numRef>
          </c:val>
          <c:smooth val="0"/>
          <c:extLst>
            <c:ext xmlns:c16="http://schemas.microsoft.com/office/drawing/2014/chart" uri="{C3380CC4-5D6E-409C-BE32-E72D297353CC}">
              <c16:uniqueId val="{00000004-8838-41E2-9DE6-0020941A05B7}"/>
            </c:ext>
          </c:extLst>
        </c:ser>
        <c:ser>
          <c:idx val="5"/>
          <c:order val="5"/>
          <c:tx>
            <c:strRef>
              <c:f>data!$G$1</c:f>
              <c:strCache>
                <c:ptCount val="1"/>
                <c:pt idx="0">
                  <c:v>Effective CPU cycle time</c:v>
                </c:pt>
              </c:strCache>
            </c:strRef>
          </c:tx>
          <c:spPr>
            <a:ln w="12700">
              <a:solidFill>
                <a:srgbClr val="000000"/>
              </a:solidFill>
              <a:prstDash val="solid"/>
            </a:ln>
          </c:spPr>
          <c:marker>
            <c:symbol val="circle"/>
            <c:size val="8"/>
            <c:spPr>
              <a:solidFill>
                <a:srgbClr val="FFFFFF"/>
              </a:solidFill>
              <a:ln>
                <a:solidFill>
                  <a:srgbClr val="000000"/>
                </a:solidFill>
                <a:prstDash val="solid"/>
              </a:ln>
            </c:spPr>
          </c:marker>
          <c:cat>
            <c:numRef>
              <c:f>data!$A$2:$A$9</c:f>
              <c:numCache>
                <c:formatCode>General</c:formatCode>
                <c:ptCount val="8"/>
                <c:pt idx="0">
                  <c:v>1980</c:v>
                </c:pt>
                <c:pt idx="1">
                  <c:v>1985</c:v>
                </c:pt>
                <c:pt idx="2">
                  <c:v>1990</c:v>
                </c:pt>
                <c:pt idx="3">
                  <c:v>1995</c:v>
                </c:pt>
                <c:pt idx="4">
                  <c:v>2000</c:v>
                </c:pt>
                <c:pt idx="5">
                  <c:v>2003</c:v>
                </c:pt>
                <c:pt idx="6">
                  <c:v>2005</c:v>
                </c:pt>
                <c:pt idx="7">
                  <c:v>2010</c:v>
                </c:pt>
              </c:numCache>
            </c:numRef>
          </c:cat>
          <c:val>
            <c:numRef>
              <c:f>data!$G$2:$G$9</c:f>
              <c:numCache>
                <c:formatCode>General</c:formatCode>
                <c:ptCount val="8"/>
                <c:pt idx="5">
                  <c:v>0.3</c:v>
                </c:pt>
                <c:pt idx="6">
                  <c:v>0.25</c:v>
                </c:pt>
                <c:pt idx="7">
                  <c:v>0.1</c:v>
                </c:pt>
              </c:numCache>
            </c:numRef>
          </c:val>
          <c:smooth val="0"/>
          <c:extLst>
            <c:ext xmlns:c16="http://schemas.microsoft.com/office/drawing/2014/chart" uri="{C3380CC4-5D6E-409C-BE32-E72D297353CC}">
              <c16:uniqueId val="{00000005-8838-41E2-9DE6-0020941A05B7}"/>
            </c:ext>
          </c:extLst>
        </c:ser>
        <c:dLbls>
          <c:showLegendKey val="0"/>
          <c:showVal val="0"/>
          <c:showCatName val="0"/>
          <c:showSerName val="0"/>
          <c:showPercent val="0"/>
          <c:showBubbleSize val="0"/>
        </c:dLbls>
        <c:marker val="1"/>
        <c:smooth val="0"/>
        <c:axId val="631522280"/>
        <c:axId val="514228184"/>
      </c:lineChart>
      <c:catAx>
        <c:axId val="631522280"/>
        <c:scaling>
          <c:orientation val="minMax"/>
        </c:scaling>
        <c:delete val="0"/>
        <c:axPos val="b"/>
        <c:title>
          <c:tx>
            <c:rich>
              <a:bodyPr/>
              <a:lstStyle/>
              <a:p>
                <a:pPr>
                  <a:defRPr sz="1600" b="1" i="0" u="none" strike="noStrike" baseline="0">
                    <a:solidFill>
                      <a:srgbClr val="000000"/>
                    </a:solidFill>
                    <a:latin typeface="Arial"/>
                    <a:ea typeface="Arial"/>
                    <a:cs typeface="Arial"/>
                  </a:defRPr>
                </a:pPr>
                <a:r>
                  <a:rPr lang="en-US" sz="1600"/>
                  <a:t>Year</a:t>
                </a:r>
              </a:p>
            </c:rich>
          </c:tx>
          <c:layout>
            <c:manualLayout>
              <c:xMode val="edge"/>
              <c:yMode val="edge"/>
              <c:x val="0.431111111111111"/>
              <c:y val="0.93464052287581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514228184"/>
        <c:crossesAt val="0.01"/>
        <c:auto val="1"/>
        <c:lblAlgn val="ctr"/>
        <c:lblOffset val="100"/>
        <c:tickLblSkip val="1"/>
        <c:tickMarkSkip val="1"/>
        <c:noMultiLvlLbl val="0"/>
      </c:catAx>
      <c:valAx>
        <c:axId val="514228184"/>
        <c:scaling>
          <c:logBase val="10"/>
          <c:orientation val="minMax"/>
          <c:min val="0.01"/>
        </c:scaling>
        <c:delete val="0"/>
        <c:axPos val="l"/>
        <c:majorGridlines>
          <c:spPr>
            <a:ln w="3175">
              <a:solidFill>
                <a:srgbClr val="000000"/>
              </a:solidFill>
              <a:prstDash val="solid"/>
            </a:ln>
          </c:spPr>
        </c:majorGridlines>
        <c:title>
          <c:tx>
            <c:rich>
              <a:bodyPr/>
              <a:lstStyle/>
              <a:p>
                <a:pPr>
                  <a:defRPr sz="1600" b="1" i="0" u="none" strike="noStrike" baseline="0">
                    <a:solidFill>
                      <a:srgbClr val="000000"/>
                    </a:solidFill>
                    <a:latin typeface="Arial"/>
                    <a:ea typeface="Arial"/>
                    <a:cs typeface="Arial"/>
                  </a:defRPr>
                </a:pPr>
                <a:r>
                  <a:rPr lang="en-US" sz="1600"/>
                  <a:t>ns</a:t>
                </a:r>
              </a:p>
            </c:rich>
          </c:tx>
          <c:layout>
            <c:manualLayout>
              <c:xMode val="edge"/>
              <c:yMode val="edge"/>
              <c:x val="1.3333333333333299E-2"/>
              <c:y val="0.43790849673202598"/>
            </c:manualLayout>
          </c:layout>
          <c:overlay val="0"/>
          <c:spPr>
            <a:noFill/>
            <a:ln w="25400">
              <a:noFill/>
            </a:ln>
          </c:spPr>
        </c:title>
        <c:numFmt formatCode="#,##0.0" sourceLinked="0"/>
        <c:majorTickMark val="out"/>
        <c:minorTickMark val="none"/>
        <c:tickLblPos val="nextTo"/>
        <c:spPr>
          <a:ln w="3175">
            <a:solidFill>
              <a:srgbClr val="000000"/>
            </a:solidFill>
            <a:prstDash val="solid"/>
          </a:ln>
        </c:spPr>
        <c:txPr>
          <a:bodyPr rot="0" vert="horz"/>
          <a:lstStyle/>
          <a:p>
            <a:pPr>
              <a:defRPr sz="1400" b="0" i="0" u="none" strike="noStrike" baseline="0">
                <a:solidFill>
                  <a:srgbClr val="000000"/>
                </a:solidFill>
                <a:latin typeface="Arial"/>
                <a:ea typeface="Arial"/>
                <a:cs typeface="Arial"/>
              </a:defRPr>
            </a:pPr>
            <a:endParaRPr lang="en-US"/>
          </a:p>
        </c:txPr>
        <c:crossAx val="631522280"/>
        <c:crosses val="autoZero"/>
        <c:crossBetween val="between"/>
      </c:valAx>
      <c:spPr>
        <a:solidFill>
          <a:srgbClr val="FFFFFF"/>
        </a:solidFill>
        <a:ln w="12700">
          <a:solidFill>
            <a:srgbClr val="808080"/>
          </a:solidFill>
          <a:prstDash val="solid"/>
        </a:ln>
      </c:spPr>
    </c:plotArea>
    <c:legend>
      <c:legendPos val="r"/>
      <c:layout>
        <c:manualLayout>
          <c:xMode val="edge"/>
          <c:yMode val="edge"/>
          <c:x val="0.74666666666666703"/>
          <c:y val="0.33986928104575198"/>
          <c:w val="0.24740740740740699"/>
          <c:h val="0.237472766884532"/>
        </c:manualLayout>
      </c:layout>
      <c:overlay val="0"/>
      <c:spPr>
        <a:solidFill>
          <a:srgbClr val="FFFFFF"/>
        </a:solidFill>
        <a:ln w="3175">
          <a:solidFill>
            <a:srgbClr val="000000"/>
          </a:solidFill>
          <a:prstDash val="solid"/>
        </a:ln>
      </c:spPr>
      <c:txPr>
        <a:bodyPr/>
        <a:lstStyle/>
        <a:p>
          <a:pPr>
            <a:defRPr sz="1100" b="0" i="0" u="none" strike="noStrike" baseline="0">
              <a:solidFill>
                <a:srgbClr val="000000"/>
              </a:solidFill>
              <a:latin typeface="Arial"/>
              <a:ea typeface="Arial"/>
              <a:cs typeface="Arial"/>
            </a:defRPr>
          </a:pPr>
          <a:endParaRPr lang="en-US"/>
        </a:p>
      </c:txPr>
    </c:legend>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08"/>
          <c:y val="3.9215686274509803E-2"/>
          <c:w val="0.832592592592592"/>
          <c:h val="0.83660130718954195"/>
        </c:manualLayout>
      </c:layout>
      <c:lineChart>
        <c:grouping val="standard"/>
        <c:varyColors val="0"/>
        <c:ser>
          <c:idx val="4"/>
          <c:order val="0"/>
          <c:tx>
            <c:strRef>
              <c:f>corei7mmdata!$F$1</c:f>
              <c:strCache>
                <c:ptCount val="1"/>
                <c:pt idx="0">
                  <c:v>jki</c:v>
                </c:pt>
              </c:strCache>
            </c:strRef>
          </c:tx>
          <c:spPr>
            <a:ln w="12700">
              <a:solidFill>
                <a:srgbClr val="000000"/>
              </a:solidFill>
              <a:prstDash val="solid"/>
            </a:ln>
          </c:spPr>
          <c:marker>
            <c:symbol val="star"/>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corei7mmdata!$F$2:$F$16</c:f>
              <c:numCache>
                <c:formatCode>General</c:formatCode>
                <c:ptCount val="15"/>
                <c:pt idx="0">
                  <c:v>6.4</c:v>
                </c:pt>
                <c:pt idx="1">
                  <c:v>6.87</c:v>
                </c:pt>
                <c:pt idx="2">
                  <c:v>4.1399999999999997</c:v>
                </c:pt>
                <c:pt idx="3">
                  <c:v>5.53</c:v>
                </c:pt>
                <c:pt idx="4">
                  <c:v>10.93</c:v>
                </c:pt>
                <c:pt idx="5">
                  <c:v>33.229999999999997</c:v>
                </c:pt>
                <c:pt idx="6">
                  <c:v>49.43</c:v>
                </c:pt>
                <c:pt idx="7">
                  <c:v>51.49</c:v>
                </c:pt>
                <c:pt idx="8">
                  <c:v>52.06</c:v>
                </c:pt>
                <c:pt idx="9">
                  <c:v>52.06</c:v>
                </c:pt>
                <c:pt idx="10">
                  <c:v>52.07</c:v>
                </c:pt>
                <c:pt idx="11">
                  <c:v>52.09</c:v>
                </c:pt>
                <c:pt idx="12">
                  <c:v>52.12</c:v>
                </c:pt>
                <c:pt idx="13">
                  <c:v>52.17</c:v>
                </c:pt>
                <c:pt idx="14">
                  <c:v>52.2</c:v>
                </c:pt>
              </c:numCache>
            </c:numRef>
          </c:val>
          <c:smooth val="0"/>
          <c:extLst>
            <c:ext xmlns:c16="http://schemas.microsoft.com/office/drawing/2014/chart" uri="{C3380CC4-5D6E-409C-BE32-E72D297353CC}">
              <c16:uniqueId val="{00000000-5AC7-4B8A-B039-36932E3DD4C5}"/>
            </c:ext>
          </c:extLst>
        </c:ser>
        <c:ser>
          <c:idx val="5"/>
          <c:order val="1"/>
          <c:tx>
            <c:strRef>
              <c:f>corei7mmdata!$G$1</c:f>
              <c:strCache>
                <c:ptCount val="1"/>
                <c:pt idx="0">
                  <c:v>kji</c:v>
                </c:pt>
              </c:strCache>
            </c:strRef>
          </c:tx>
          <c:spPr>
            <a:ln w="12700">
              <a:solidFill>
                <a:srgbClr val="000000"/>
              </a:solidFill>
              <a:prstDash val="solid"/>
            </a:ln>
          </c:spPr>
          <c:marker>
            <c:symbol val="square"/>
            <c:size val="12"/>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corei7mmdata!$G$2:$G$16</c:f>
              <c:numCache>
                <c:formatCode>General</c:formatCode>
                <c:ptCount val="15"/>
                <c:pt idx="0">
                  <c:v>6.4</c:v>
                </c:pt>
                <c:pt idx="1">
                  <c:v>6.8199999999999976</c:v>
                </c:pt>
                <c:pt idx="2">
                  <c:v>4.01</c:v>
                </c:pt>
                <c:pt idx="3">
                  <c:v>5.33</c:v>
                </c:pt>
                <c:pt idx="4">
                  <c:v>11.04</c:v>
                </c:pt>
                <c:pt idx="5">
                  <c:v>33.21</c:v>
                </c:pt>
                <c:pt idx="6">
                  <c:v>49.42</c:v>
                </c:pt>
                <c:pt idx="7">
                  <c:v>51.5</c:v>
                </c:pt>
                <c:pt idx="8">
                  <c:v>52.07</c:v>
                </c:pt>
                <c:pt idx="9">
                  <c:v>52.08</c:v>
                </c:pt>
                <c:pt idx="10">
                  <c:v>52.09</c:v>
                </c:pt>
                <c:pt idx="11">
                  <c:v>52.1</c:v>
                </c:pt>
                <c:pt idx="12">
                  <c:v>52.14</c:v>
                </c:pt>
                <c:pt idx="13">
                  <c:v>52.19</c:v>
                </c:pt>
                <c:pt idx="14">
                  <c:v>52.23</c:v>
                </c:pt>
              </c:numCache>
            </c:numRef>
          </c:val>
          <c:smooth val="0"/>
          <c:extLst>
            <c:ext xmlns:c16="http://schemas.microsoft.com/office/drawing/2014/chart" uri="{C3380CC4-5D6E-409C-BE32-E72D297353CC}">
              <c16:uniqueId val="{00000001-5AC7-4B8A-B039-36932E3DD4C5}"/>
            </c:ext>
          </c:extLst>
        </c:ser>
        <c:ser>
          <c:idx val="2"/>
          <c:order val="2"/>
          <c:tx>
            <c:strRef>
              <c:f>corei7mmdata!$D$1</c:f>
              <c:strCache>
                <c:ptCount val="1"/>
                <c:pt idx="0">
                  <c:v>ijk</c:v>
                </c:pt>
              </c:strCache>
            </c:strRef>
          </c:tx>
          <c:spPr>
            <a:ln w="12700">
              <a:solidFill>
                <a:srgbClr val="000000"/>
              </a:solidFill>
              <a:prstDash val="solid"/>
            </a:ln>
          </c:spPr>
          <c:marker>
            <c:symbol val="x"/>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corei7mmdata!$D$2:$D$16</c:f>
              <c:numCache>
                <c:formatCode>General</c:formatCode>
                <c:ptCount val="15"/>
                <c:pt idx="0">
                  <c:v>5.31</c:v>
                </c:pt>
                <c:pt idx="1">
                  <c:v>6.35</c:v>
                </c:pt>
                <c:pt idx="2">
                  <c:v>6.29</c:v>
                </c:pt>
                <c:pt idx="3">
                  <c:v>3.7</c:v>
                </c:pt>
                <c:pt idx="4">
                  <c:v>3.72</c:v>
                </c:pt>
                <c:pt idx="5">
                  <c:v>3.71</c:v>
                </c:pt>
                <c:pt idx="6">
                  <c:v>3.72</c:v>
                </c:pt>
                <c:pt idx="7">
                  <c:v>3.83</c:v>
                </c:pt>
                <c:pt idx="8">
                  <c:v>4.5999999999999996</c:v>
                </c:pt>
                <c:pt idx="9">
                  <c:v>7.74</c:v>
                </c:pt>
                <c:pt idx="10">
                  <c:v>11.71</c:v>
                </c:pt>
                <c:pt idx="11">
                  <c:v>16.54</c:v>
                </c:pt>
                <c:pt idx="12">
                  <c:v>20.57</c:v>
                </c:pt>
                <c:pt idx="13">
                  <c:v>23.85</c:v>
                </c:pt>
                <c:pt idx="14">
                  <c:v>23.86</c:v>
                </c:pt>
              </c:numCache>
            </c:numRef>
          </c:val>
          <c:smooth val="0"/>
          <c:extLst>
            <c:ext xmlns:c16="http://schemas.microsoft.com/office/drawing/2014/chart" uri="{C3380CC4-5D6E-409C-BE32-E72D297353CC}">
              <c16:uniqueId val="{00000002-5AC7-4B8A-B039-36932E3DD4C5}"/>
            </c:ext>
          </c:extLst>
        </c:ser>
        <c:ser>
          <c:idx val="3"/>
          <c:order val="3"/>
          <c:tx>
            <c:strRef>
              <c:f>corei7mmdata!$E$1</c:f>
              <c:strCache>
                <c:ptCount val="1"/>
                <c:pt idx="0">
                  <c:v>jik</c:v>
                </c:pt>
              </c:strCache>
            </c:strRef>
          </c:tx>
          <c:spPr>
            <a:ln w="12700">
              <a:solidFill>
                <a:srgbClr val="000000"/>
              </a:solidFill>
              <a:prstDash val="solid"/>
            </a:ln>
          </c:spPr>
          <c:marker>
            <c:symbol val="circle"/>
            <c:size val="10"/>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corei7mmdata!$E$2:$E$16</c:f>
              <c:numCache>
                <c:formatCode>General</c:formatCode>
                <c:ptCount val="15"/>
                <c:pt idx="0">
                  <c:v>5.4</c:v>
                </c:pt>
                <c:pt idx="1">
                  <c:v>6.23</c:v>
                </c:pt>
                <c:pt idx="2">
                  <c:v>3.64</c:v>
                </c:pt>
                <c:pt idx="3">
                  <c:v>3.71</c:v>
                </c:pt>
                <c:pt idx="4">
                  <c:v>3.61</c:v>
                </c:pt>
                <c:pt idx="5">
                  <c:v>3.6</c:v>
                </c:pt>
                <c:pt idx="6">
                  <c:v>3.63</c:v>
                </c:pt>
                <c:pt idx="7">
                  <c:v>3.74</c:v>
                </c:pt>
                <c:pt idx="8">
                  <c:v>4.6399999999999997</c:v>
                </c:pt>
                <c:pt idx="9">
                  <c:v>7.57</c:v>
                </c:pt>
                <c:pt idx="10">
                  <c:v>11.62</c:v>
                </c:pt>
                <c:pt idx="11">
                  <c:v>16.440000000000001</c:v>
                </c:pt>
                <c:pt idx="12">
                  <c:v>20.440000000000001</c:v>
                </c:pt>
                <c:pt idx="13">
                  <c:v>23.68</c:v>
                </c:pt>
                <c:pt idx="14">
                  <c:v>23.66</c:v>
                </c:pt>
              </c:numCache>
            </c:numRef>
          </c:val>
          <c:smooth val="0"/>
          <c:extLst>
            <c:ext xmlns:c16="http://schemas.microsoft.com/office/drawing/2014/chart" uri="{C3380CC4-5D6E-409C-BE32-E72D297353CC}">
              <c16:uniqueId val="{00000003-5AC7-4B8A-B039-36932E3DD4C5}"/>
            </c:ext>
          </c:extLst>
        </c:ser>
        <c:ser>
          <c:idx val="0"/>
          <c:order val="4"/>
          <c:tx>
            <c:strRef>
              <c:f>corei7mmdata!$B$1</c:f>
              <c:strCache>
                <c:ptCount val="1"/>
                <c:pt idx="0">
                  <c:v>kij</c:v>
                </c:pt>
              </c:strCache>
            </c:strRef>
          </c:tx>
          <c:spPr>
            <a:ln w="12700">
              <a:solidFill>
                <a:srgbClr val="000000"/>
              </a:solidFill>
              <a:prstDash val="solid"/>
            </a:ln>
          </c:spPr>
          <c:marker>
            <c:symbol val="plus"/>
            <c:size val="8"/>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corei7mmdata!$B$2:$B$16</c:f>
              <c:numCache>
                <c:formatCode>General</c:formatCode>
                <c:ptCount val="15"/>
                <c:pt idx="0">
                  <c:v>4.37</c:v>
                </c:pt>
                <c:pt idx="1">
                  <c:v>5.3599999999999977</c:v>
                </c:pt>
                <c:pt idx="2">
                  <c:v>3.23</c:v>
                </c:pt>
                <c:pt idx="3">
                  <c:v>3.32</c:v>
                </c:pt>
                <c:pt idx="4">
                  <c:v>3.29</c:v>
                </c:pt>
                <c:pt idx="5">
                  <c:v>3.24</c:v>
                </c:pt>
                <c:pt idx="6">
                  <c:v>3.2</c:v>
                </c:pt>
                <c:pt idx="7">
                  <c:v>3.17</c:v>
                </c:pt>
                <c:pt idx="8">
                  <c:v>3.16</c:v>
                </c:pt>
                <c:pt idx="9">
                  <c:v>3.14</c:v>
                </c:pt>
                <c:pt idx="10">
                  <c:v>3.13</c:v>
                </c:pt>
                <c:pt idx="11">
                  <c:v>3.12</c:v>
                </c:pt>
                <c:pt idx="12">
                  <c:v>3.1</c:v>
                </c:pt>
                <c:pt idx="13">
                  <c:v>3.1</c:v>
                </c:pt>
                <c:pt idx="14">
                  <c:v>3.08</c:v>
                </c:pt>
              </c:numCache>
            </c:numRef>
          </c:val>
          <c:smooth val="0"/>
          <c:extLst>
            <c:ext xmlns:c16="http://schemas.microsoft.com/office/drawing/2014/chart" uri="{C3380CC4-5D6E-409C-BE32-E72D297353CC}">
              <c16:uniqueId val="{00000004-5AC7-4B8A-B039-36932E3DD4C5}"/>
            </c:ext>
          </c:extLst>
        </c:ser>
        <c:ser>
          <c:idx val="1"/>
          <c:order val="5"/>
          <c:tx>
            <c:strRef>
              <c:f>corei7mmdata!$C$1</c:f>
              <c:strCache>
                <c:ptCount val="1"/>
                <c:pt idx="0">
                  <c:v>ikj</c:v>
                </c:pt>
              </c:strCache>
            </c:strRef>
          </c:tx>
          <c:spPr>
            <a:ln w="12700">
              <a:solidFill>
                <a:srgbClr val="000000"/>
              </a:solidFill>
              <a:prstDash val="solid"/>
            </a:ln>
          </c:spPr>
          <c:marker>
            <c:symbol val="triangle"/>
            <c:size val="10"/>
            <c:spPr>
              <a:noFill/>
              <a:ln>
                <a:solidFill>
                  <a:srgbClr val="000000"/>
                </a:solidFill>
                <a:prstDash val="solid"/>
              </a:ln>
            </c:spPr>
          </c:marker>
          <c:cat>
            <c:numRef>
              <c:f>corei7mmdata!$A$2:$A$16</c:f>
              <c:numCache>
                <c:formatCode>General</c:formatCode>
                <c:ptCount val="15"/>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numCache>
            </c:numRef>
          </c:cat>
          <c:val>
            <c:numRef>
              <c:f>corei7mmdata!$C$2:$C$16</c:f>
              <c:numCache>
                <c:formatCode>General</c:formatCode>
                <c:ptCount val="15"/>
                <c:pt idx="0">
                  <c:v>3.58</c:v>
                </c:pt>
                <c:pt idx="1">
                  <c:v>5.31</c:v>
                </c:pt>
                <c:pt idx="2">
                  <c:v>3.19</c:v>
                </c:pt>
                <c:pt idx="3">
                  <c:v>3.18</c:v>
                </c:pt>
                <c:pt idx="4">
                  <c:v>3.15</c:v>
                </c:pt>
                <c:pt idx="5">
                  <c:v>3.12</c:v>
                </c:pt>
                <c:pt idx="6">
                  <c:v>3.1</c:v>
                </c:pt>
                <c:pt idx="7">
                  <c:v>3.1</c:v>
                </c:pt>
                <c:pt idx="8">
                  <c:v>3.11</c:v>
                </c:pt>
                <c:pt idx="9">
                  <c:v>3.09</c:v>
                </c:pt>
                <c:pt idx="10">
                  <c:v>3.07</c:v>
                </c:pt>
                <c:pt idx="11">
                  <c:v>3.06</c:v>
                </c:pt>
                <c:pt idx="12">
                  <c:v>3.02</c:v>
                </c:pt>
                <c:pt idx="13">
                  <c:v>3.02</c:v>
                </c:pt>
                <c:pt idx="14">
                  <c:v>3.01</c:v>
                </c:pt>
              </c:numCache>
            </c:numRef>
          </c:val>
          <c:smooth val="0"/>
          <c:extLst>
            <c:ext xmlns:c16="http://schemas.microsoft.com/office/drawing/2014/chart" uri="{C3380CC4-5D6E-409C-BE32-E72D297353CC}">
              <c16:uniqueId val="{00000005-5AC7-4B8A-B039-36932E3DD4C5}"/>
            </c:ext>
          </c:extLst>
        </c:ser>
        <c:dLbls>
          <c:showLegendKey val="0"/>
          <c:showVal val="0"/>
          <c:showCatName val="0"/>
          <c:showSerName val="0"/>
          <c:showPercent val="0"/>
          <c:showBubbleSize val="0"/>
        </c:dLbls>
        <c:marker val="1"/>
        <c:smooth val="0"/>
        <c:axId val="517433368"/>
        <c:axId val="632228808"/>
      </c:lineChart>
      <c:catAx>
        <c:axId val="517433368"/>
        <c:scaling>
          <c:orientation val="minMax"/>
        </c:scaling>
        <c:delete val="0"/>
        <c:axPos val="b"/>
        <c:title>
          <c:tx>
            <c:rich>
              <a:bodyPr/>
              <a:lstStyle/>
              <a:p>
                <a:pPr>
                  <a:defRPr sz="1800" b="1" i="0" u="none" strike="noStrike" baseline="0">
                    <a:solidFill>
                      <a:srgbClr val="000000"/>
                    </a:solidFill>
                    <a:latin typeface="Arial"/>
                    <a:ea typeface="Arial"/>
                    <a:cs typeface="Arial"/>
                  </a:defRPr>
                </a:pPr>
                <a:r>
                  <a:rPr lang="en-US" sz="1800"/>
                  <a:t>Array size (n)</a:t>
                </a:r>
              </a:p>
            </c:rich>
          </c:tx>
          <c:layout>
            <c:manualLayout>
              <c:xMode val="edge"/>
              <c:yMode val="edge"/>
              <c:x val="0.437037037037037"/>
              <c:y val="0.934640522875817"/>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632228808"/>
        <c:crosses val="autoZero"/>
        <c:auto val="1"/>
        <c:lblAlgn val="ctr"/>
        <c:lblOffset val="100"/>
        <c:tickLblSkip val="1"/>
        <c:tickMarkSkip val="1"/>
        <c:noMultiLvlLbl val="0"/>
      </c:catAx>
      <c:valAx>
        <c:axId val="632228808"/>
        <c:scaling>
          <c:orientation val="minMax"/>
        </c:scaling>
        <c:delete val="0"/>
        <c:axPos val="l"/>
        <c:majorGridlines>
          <c:spPr>
            <a:ln w="3175">
              <a:solidFill>
                <a:srgbClr val="000000"/>
              </a:solidFill>
              <a:prstDash val="solid"/>
            </a:ln>
          </c:spPr>
        </c:majorGridlines>
        <c:title>
          <c:tx>
            <c:rich>
              <a:bodyPr/>
              <a:lstStyle/>
              <a:p>
                <a:pPr>
                  <a:defRPr sz="1800" b="1" i="0" u="none" strike="noStrike" baseline="0">
                    <a:solidFill>
                      <a:srgbClr val="000000"/>
                    </a:solidFill>
                    <a:latin typeface="Arial"/>
                    <a:ea typeface="Arial"/>
                    <a:cs typeface="Arial"/>
                  </a:defRPr>
                </a:pPr>
                <a:r>
                  <a:rPr lang="en-US" sz="1800" dirty="0"/>
                  <a:t>Cycles per inner loop iteration</a:t>
                </a:r>
              </a:p>
            </c:rich>
          </c:tx>
          <c:layout>
            <c:manualLayout>
              <c:xMode val="edge"/>
              <c:yMode val="edge"/>
              <c:x val="0"/>
              <c:y val="0.17630978174708001"/>
            </c:manualLayout>
          </c:layout>
          <c:overlay val="0"/>
          <c:spPr>
            <a:noFill/>
            <a:ln w="25400">
              <a:noFill/>
            </a:ln>
          </c:spPr>
        </c:title>
        <c:numFmt formatCode="General" sourceLinked="1"/>
        <c:majorTickMark val="out"/>
        <c:minorTickMark val="none"/>
        <c:tickLblPos val="nextTo"/>
        <c:spPr>
          <a:ln w="3175">
            <a:solidFill>
              <a:srgbClr val="000000"/>
            </a:solidFill>
            <a:prstDash val="solid"/>
          </a:ln>
        </c:spPr>
        <c:txPr>
          <a:bodyPr rot="0" vert="horz"/>
          <a:lstStyle/>
          <a:p>
            <a:pPr>
              <a:defRPr sz="1200" b="0" i="0" u="none" strike="noStrike" baseline="0">
                <a:solidFill>
                  <a:srgbClr val="000000"/>
                </a:solidFill>
                <a:latin typeface="Arial"/>
                <a:ea typeface="Arial"/>
                <a:cs typeface="Arial"/>
              </a:defRPr>
            </a:pPr>
            <a:endParaRPr lang="en-US"/>
          </a:p>
        </c:txPr>
        <c:crossAx val="517433368"/>
        <c:crosses val="autoZero"/>
        <c:crossBetween val="between"/>
      </c:valAx>
      <c:spPr>
        <a:solidFill>
          <a:srgbClr val="FFFFFF"/>
        </a:solidFill>
        <a:ln w="12700">
          <a:solidFill>
            <a:srgbClr val="808080"/>
          </a:solidFill>
          <a:prstDash val="solid"/>
        </a:ln>
      </c:spPr>
    </c:plotArea>
    <c:legend>
      <c:legendPos val="r"/>
      <c:layout>
        <c:manualLayout>
          <c:xMode val="edge"/>
          <c:yMode val="edge"/>
          <c:x val="0.92444444444444396"/>
          <c:y val="0.33986928104575198"/>
          <c:w val="6.9629629629629597E-2"/>
          <c:h val="0.237472766884532"/>
        </c:manualLayout>
      </c:layout>
      <c:overlay val="0"/>
      <c:spPr>
        <a:solidFill>
          <a:srgbClr val="FFFFFF"/>
        </a:solidFill>
        <a:ln w="3175">
          <a:solidFill>
            <a:srgbClr val="000000"/>
          </a:solidFill>
          <a:prstDash val="solid"/>
        </a:ln>
      </c:spPr>
      <c:txPr>
        <a:bodyPr/>
        <a:lstStyle/>
        <a:p>
          <a:pPr>
            <a:defRPr sz="1800" b="0" i="0" u="none" strike="noStrike" baseline="0">
              <a:solidFill>
                <a:srgbClr val="000000"/>
              </a:solidFill>
              <a:latin typeface="Arial"/>
              <a:ea typeface="Arial"/>
              <a:cs typeface="Arial"/>
            </a:defRPr>
          </a:pPr>
          <a:endParaRPr lang="en-US"/>
        </a:p>
      </c:txPr>
    </c:legend>
    <c:plotVisOnly val="1"/>
    <c:dispBlanksAs val="gap"/>
    <c:showDLblsOverMax val="0"/>
  </c:chart>
  <c:spPr>
    <a:no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A0B96D-B40C-4A6D-A7CB-F1933B4A0FCA}" type="datetimeFigureOut">
              <a:rPr lang="en-IN" smtClean="0"/>
              <a:t>20-04-2025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A638DA-C862-4538-95D7-8B81C4620881}" type="slidenum">
              <a:rPr lang="en-IN" smtClean="0"/>
              <a:t>‹#›</a:t>
            </a:fld>
            <a:endParaRPr lang="en-IN"/>
          </a:p>
        </p:txBody>
      </p:sp>
    </p:spTree>
    <p:extLst>
      <p:ext uri="{BB962C8B-B14F-4D97-AF65-F5344CB8AC3E}">
        <p14:creationId xmlns:p14="http://schemas.microsoft.com/office/powerpoint/2010/main" val="721509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Rot="1" noChangeAspect="1" noChangeArrowheads="1" noTextEdit="1"/>
          </p:cNvSpPr>
          <p:nvPr>
            <p:ph type="sldImg"/>
          </p:nvPr>
        </p:nvSpPr>
        <p:spPr>
          <a:ln/>
        </p:spPr>
      </p:sp>
      <p:sp>
        <p:nvSpPr>
          <p:cNvPr id="200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19</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Rot="1" noChangeAspect="1" noChangeArrowheads="1" noTextEdit="1"/>
          </p:cNvSpPr>
          <p:nvPr>
            <p:ph type="sldImg"/>
          </p:nvPr>
        </p:nvSpPr>
        <p:spPr>
          <a:ln/>
        </p:spPr>
      </p:sp>
      <p:sp>
        <p:nvSpPr>
          <p:cNvPr id="2129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21</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a:xfrm>
            <a:off x="473075" y="727075"/>
            <a:ext cx="6364288" cy="3581400"/>
          </a:xfrm>
          <a:ln/>
        </p:spPr>
      </p:sp>
      <p:sp>
        <p:nvSpPr>
          <p:cNvPr id="150531" name="Rectangle 3"/>
          <p:cNvSpPr>
            <a:spLocks noGrp="1" noChangeArrowheads="1"/>
          </p:cNvSpPr>
          <p:nvPr>
            <p:ph type="body" idx="1"/>
          </p:nvPr>
        </p:nvSpPr>
        <p:spPr>
          <a:xfrm>
            <a:off x="973778" y="4551798"/>
            <a:ext cx="5354947" cy="4315104"/>
          </a:xfrm>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27</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28</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Rot="1" noChangeAspect="1" noChangeArrowheads="1" noTextEdit="1"/>
          </p:cNvSpPr>
          <p:nvPr>
            <p:ph type="sldImg"/>
          </p:nvPr>
        </p:nvSpPr>
        <p:spPr>
          <a:xfrm>
            <a:off x="473075" y="727075"/>
            <a:ext cx="6364288" cy="3581400"/>
          </a:xfrm>
          <a:ln/>
        </p:spPr>
      </p:sp>
      <p:sp>
        <p:nvSpPr>
          <p:cNvPr id="203779" name="Rectangle 3"/>
          <p:cNvSpPr>
            <a:spLocks noGrp="1" noChangeArrowheads="1"/>
          </p:cNvSpPr>
          <p:nvPr>
            <p:ph type="body" idx="1"/>
          </p:nvPr>
        </p:nvSpPr>
        <p:spPr>
          <a:xfrm>
            <a:off x="973778" y="4551798"/>
            <a:ext cx="5354947" cy="4315104"/>
          </a:xfrm>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Text Box 1"/>
          <p:cNvSpPr txBox="1">
            <a:spLocks noChangeArrowheads="1"/>
          </p:cNvSpPr>
          <p:nvPr/>
        </p:nvSpPr>
        <p:spPr bwMode="auto">
          <a:xfrm>
            <a:off x="1276247" y="726094"/>
            <a:ext cx="4752421"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64515" name="Rectangle 2"/>
          <p:cNvSpPr txBox="1">
            <a:spLocks noGrp="1" noChangeArrowheads="1"/>
          </p:cNvSpPr>
          <p:nvPr>
            <p:ph type="body"/>
          </p:nvPr>
        </p:nvSpPr>
        <p:spPr>
          <a:xfrm>
            <a:off x="974391" y="4554201"/>
            <a:ext cx="5354925" cy="4314943"/>
          </a:xfrm>
          <a:noFill/>
          <a:ln/>
        </p:spPr>
        <p:txBody>
          <a:bodyPr wrap="none" lIns="95308" tIns="47654" rIns="95308" bIns="47654"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body"/>
          </p:nvPr>
        </p:nvSpPr>
        <p:spPr>
          <a:xfrm>
            <a:off x="974391" y="4554201"/>
            <a:ext cx="5354925" cy="4314943"/>
          </a:xfrm>
          <a:noFill/>
          <a:ln/>
        </p:spPr>
        <p:txBody>
          <a:bodyPr wrap="none" anchor="ctr"/>
          <a:lstStyle/>
          <a:p>
            <a:endParaRPr lang="en-US"/>
          </a:p>
        </p:txBody>
      </p:sp>
      <p:sp>
        <p:nvSpPr>
          <p:cNvPr id="39939" name="Text Box 3"/>
          <p:cNvSpPr txBox="1">
            <a:spLocks noChangeArrowheads="1"/>
          </p:cNvSpPr>
          <p:nvPr/>
        </p:nvSpPr>
        <p:spPr bwMode="auto">
          <a:xfrm>
            <a:off x="1278663" y="726094"/>
            <a:ext cx="4754835" cy="3582609"/>
          </a:xfrm>
          <a:prstGeom prst="rect">
            <a:avLst/>
          </a:prstGeom>
          <a:solidFill>
            <a:srgbClr val="FFFFFF"/>
          </a:solidFill>
          <a:ln w="9525">
            <a:solidFill>
              <a:srgbClr val="000000"/>
            </a:solidFill>
            <a:miter lim="800000"/>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body" idx="1"/>
          </p:nvPr>
        </p:nvSpPr>
        <p:spPr>
          <a:xfrm>
            <a:off x="973184" y="4554201"/>
            <a:ext cx="5356133" cy="4314943"/>
          </a:xfrm>
          <a:noFill/>
          <a:ln/>
        </p:spPr>
        <p:txBody>
          <a:bodyPr lIns="95683" tIns="47003" rIns="95683" bIns="47003"/>
          <a:lstStyle/>
          <a:p>
            <a:endParaRPr lang="en-US"/>
          </a:p>
        </p:txBody>
      </p:sp>
      <p:sp>
        <p:nvSpPr>
          <p:cNvPr id="40963" name="Rectangle 3"/>
          <p:cNvSpPr>
            <a:spLocks noGrp="1" noRot="1" noChangeAspect="1" noChangeArrowheads="1" noTextEdit="1"/>
          </p:cNvSpPr>
          <p:nvPr>
            <p:ph type="sldImg"/>
          </p:nvPr>
        </p:nvSpPr>
        <p:spPr>
          <a:xfrm>
            <a:off x="454025" y="715963"/>
            <a:ext cx="6396038" cy="3598862"/>
          </a:xfrm>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36</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Rot="1" noChangeAspect="1"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Rot="1" noChangeAspect="1"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Rot="1" noChangeAspect="1"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Rot="1" noChangeAspect="1"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Rot="1" noChangeAspect="1" noChangeArrowheads="1" noTextEdit="1"/>
          </p:cNvSpPr>
          <p:nvPr>
            <p:ph type="sldImg"/>
          </p:nvPr>
        </p:nvSpPr>
        <p:spPr>
          <a:ln/>
        </p:spPr>
      </p:sp>
      <p:sp>
        <p:nvSpPr>
          <p:cNvPr id="2478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48</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0F64717-A5A5-4C4E-9291-2F18B7410B06}" type="slidenum">
              <a:rPr lang="en-US" smtClean="0"/>
              <a:pPr>
                <a:defRPr/>
              </a:pPr>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Text Box 1"/>
          <p:cNvSpPr txBox="1">
            <a:spLocks noChangeArrowheads="1"/>
          </p:cNvSpPr>
          <p:nvPr/>
        </p:nvSpPr>
        <p:spPr bwMode="auto">
          <a:xfrm>
            <a:off x="1233987" y="726094"/>
            <a:ext cx="4835733" cy="3580528"/>
          </a:xfrm>
          <a:prstGeom prst="rect">
            <a:avLst/>
          </a:prstGeom>
          <a:solidFill>
            <a:srgbClr val="FFFFFF"/>
          </a:solidFill>
          <a:ln w="9525">
            <a:solidFill>
              <a:srgbClr val="000000"/>
            </a:solidFill>
            <a:miter lim="800000"/>
            <a:headEnd/>
            <a:tailEnd/>
          </a:ln>
        </p:spPr>
        <p:txBody>
          <a:bodyPr wrap="none" anchor="ctr"/>
          <a:lstStyle/>
          <a:p>
            <a:endParaRPr lang="en-US"/>
          </a:p>
        </p:txBody>
      </p:sp>
      <p:sp>
        <p:nvSpPr>
          <p:cNvPr id="73731" name="Rectangle 2"/>
          <p:cNvSpPr txBox="1">
            <a:spLocks noGrp="1" noChangeArrowheads="1"/>
          </p:cNvSpPr>
          <p:nvPr>
            <p:ph type="body"/>
          </p:nvPr>
        </p:nvSpPr>
        <p:spPr>
          <a:xfrm>
            <a:off x="974391" y="4554201"/>
            <a:ext cx="5354925" cy="4314943"/>
          </a:xfrm>
          <a:noFill/>
          <a:ln/>
        </p:spPr>
        <p:txBody>
          <a:bodyPr wrap="none" lIns="95088" tIns="47544" rIns="95088" bIns="47544"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16-02-2021</a:t>
            </a:r>
            <a:endParaRPr lang="en-US" dirty="0"/>
          </a:p>
        </p:txBody>
      </p:sp>
      <p:sp>
        <p:nvSpPr>
          <p:cNvPr id="5" name="Footer Placeholder 4"/>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16-02-2021</a:t>
            </a:r>
            <a:endParaRPr lang="en-US" dirty="0"/>
          </a:p>
        </p:txBody>
      </p:sp>
      <p:sp>
        <p:nvSpPr>
          <p:cNvPr id="5" name="Footer Placeholder 4"/>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16-02-2021</a:t>
            </a:r>
            <a:endParaRPr lang="en-US" dirty="0"/>
          </a:p>
        </p:txBody>
      </p:sp>
      <p:sp>
        <p:nvSpPr>
          <p:cNvPr id="5" name="Footer Placeholder 4"/>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16-02-2021</a:t>
            </a:r>
            <a:endParaRPr lang="en-US" dirty="0"/>
          </a:p>
        </p:txBody>
      </p:sp>
      <p:sp>
        <p:nvSpPr>
          <p:cNvPr id="5" name="Footer Placeholder 4"/>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p:cNvSpPr>
            <a:spLocks noGrp="1"/>
          </p:cNvSpPr>
          <p:nvPr>
            <p:ph type="sldNum" sz="quarter" idx="12"/>
          </p:nvPr>
        </p:nvSpPr>
        <p:spPr/>
        <p:txBody>
          <a:bodyPr/>
          <a:lstStyle/>
          <a:p>
            <a:fld id="{629637A9-119A-49DA-BD12-AAC58B377D80}"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16-02-2021</a:t>
            </a:r>
            <a:endParaRPr lang="en-US" dirty="0"/>
          </a:p>
        </p:txBody>
      </p:sp>
      <p:sp>
        <p:nvSpPr>
          <p:cNvPr id="5" name="Footer Placeholder 4"/>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16-02-2021</a:t>
            </a:r>
            <a:endParaRPr lang="en-US" dirty="0"/>
          </a:p>
        </p:txBody>
      </p:sp>
      <p:sp>
        <p:nvSpPr>
          <p:cNvPr id="6" name="Footer Placeholder 5"/>
          <p:cNvSpPr>
            <a:spLocks noGrp="1"/>
          </p:cNvSpPr>
          <p:nvPr>
            <p:ph type="ftr" sz="quarter" idx="11"/>
          </p:nvPr>
        </p:nvSpPr>
        <p:spPr/>
        <p:txBody>
          <a:bodyPr/>
          <a:lstStyle/>
          <a:p>
            <a:r>
              <a:rPr lang="en-US"/>
              <a:t>Computer Systems Organization (Spring 2025)</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16-02-2021</a:t>
            </a:r>
            <a:endParaRPr lang="en-US" dirty="0"/>
          </a:p>
        </p:txBody>
      </p:sp>
      <p:sp>
        <p:nvSpPr>
          <p:cNvPr id="8" name="Footer Placeholder 7"/>
          <p:cNvSpPr>
            <a:spLocks noGrp="1"/>
          </p:cNvSpPr>
          <p:nvPr>
            <p:ph type="ftr" sz="quarter" idx="11"/>
          </p:nvPr>
        </p:nvSpPr>
        <p:spPr/>
        <p:txBody>
          <a:bodyPr/>
          <a:lstStyle/>
          <a:p>
            <a:r>
              <a:rPr lang="en-US"/>
              <a:t>Computer Systems Organization (Spring 2025)</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16-02-2021</a:t>
            </a:r>
            <a:endParaRPr lang="en-US" dirty="0"/>
          </a:p>
        </p:txBody>
      </p:sp>
      <p:sp>
        <p:nvSpPr>
          <p:cNvPr id="4" name="Footer Placeholder 3"/>
          <p:cNvSpPr>
            <a:spLocks noGrp="1"/>
          </p:cNvSpPr>
          <p:nvPr>
            <p:ph type="ftr" sz="quarter" idx="11"/>
          </p:nvPr>
        </p:nvSpPr>
        <p:spPr/>
        <p:txBody>
          <a:bodyPr/>
          <a:lstStyle/>
          <a:p>
            <a:r>
              <a:rPr lang="en-US"/>
              <a:t>Computer Systems Organization (Spring 2025)</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16-02-2021</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Computer Systems Organization (Spring 2025)</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16-02-2021</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Computer Systems Organization (Spring 2025)</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16-02-2021</a:t>
            </a:r>
            <a:endParaRPr lang="en-US" dirty="0"/>
          </a:p>
        </p:txBody>
      </p:sp>
      <p:sp>
        <p:nvSpPr>
          <p:cNvPr id="6" name="Footer Placeholder 5"/>
          <p:cNvSpPr>
            <a:spLocks noGrp="1"/>
          </p:cNvSpPr>
          <p:nvPr>
            <p:ph type="ftr" sz="quarter" idx="11"/>
          </p:nvPr>
        </p:nvSpPr>
        <p:spPr/>
        <p:txBody>
          <a:bodyPr/>
          <a:lstStyle/>
          <a:p>
            <a:r>
              <a:rPr lang="en-US"/>
              <a:t>Computer Systems Organization (Spring 2025)</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16-02-2021</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Computer Systems Organization (Spring 2025)</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DD521-8F4F-4F58-AC34-1A31E805333D}"/>
              </a:ext>
            </a:extLst>
          </p:cNvPr>
          <p:cNvSpPr>
            <a:spLocks noGrp="1"/>
          </p:cNvSpPr>
          <p:nvPr>
            <p:ph type="ctrTitle"/>
          </p:nvPr>
        </p:nvSpPr>
        <p:spPr>
          <a:xfrm>
            <a:off x="1097280" y="2190749"/>
            <a:ext cx="10058400" cy="1458087"/>
          </a:xfrm>
        </p:spPr>
        <p:txBody>
          <a:bodyPr>
            <a:normAutofit/>
          </a:bodyPr>
          <a:lstStyle/>
          <a:p>
            <a:r>
              <a:rPr lang="en-IN" sz="4000" dirty="0"/>
              <a:t>Computer Systems Organization (CS2.201)</a:t>
            </a:r>
          </a:p>
        </p:txBody>
      </p:sp>
      <p:sp>
        <p:nvSpPr>
          <p:cNvPr id="3" name="Subtitle 2">
            <a:extLst>
              <a:ext uri="{FF2B5EF4-FFF2-40B4-BE49-F238E27FC236}">
                <a16:creationId xmlns:a16="http://schemas.microsoft.com/office/drawing/2014/main" id="{19F3F99E-1154-4929-8C5D-F5FF9E945614}"/>
              </a:ext>
            </a:extLst>
          </p:cNvPr>
          <p:cNvSpPr>
            <a:spLocks noGrp="1"/>
          </p:cNvSpPr>
          <p:nvPr>
            <p:ph type="subTitle" idx="1"/>
          </p:nvPr>
        </p:nvSpPr>
        <p:spPr>
          <a:xfrm>
            <a:off x="1100051" y="3779346"/>
            <a:ext cx="10058400" cy="525954"/>
          </a:xfrm>
        </p:spPr>
        <p:txBody>
          <a:bodyPr>
            <a:normAutofit/>
          </a:bodyPr>
          <a:lstStyle/>
          <a:p>
            <a:r>
              <a:rPr lang="en-IN" dirty="0"/>
              <a:t>Memory Hierarchy (Section 6.1-6.3.1)</a:t>
            </a:r>
          </a:p>
        </p:txBody>
      </p:sp>
      <p:sp>
        <p:nvSpPr>
          <p:cNvPr id="5" name="TextBox 4">
            <a:extLst>
              <a:ext uri="{FF2B5EF4-FFF2-40B4-BE49-F238E27FC236}">
                <a16:creationId xmlns:a16="http://schemas.microsoft.com/office/drawing/2014/main" id="{9DC6BB28-2F4C-475B-924C-F8AE3EBE10AE}"/>
              </a:ext>
            </a:extLst>
          </p:cNvPr>
          <p:cNvSpPr txBox="1"/>
          <p:nvPr/>
        </p:nvSpPr>
        <p:spPr>
          <a:xfrm>
            <a:off x="3086787" y="4670698"/>
            <a:ext cx="6018442" cy="1477328"/>
          </a:xfrm>
          <a:prstGeom prst="rect">
            <a:avLst/>
          </a:prstGeom>
          <a:noFill/>
        </p:spPr>
        <p:txBody>
          <a:bodyPr wrap="none" rtlCol="0">
            <a:spAutoFit/>
          </a:bodyPr>
          <a:lstStyle/>
          <a:p>
            <a:pPr algn="ctr"/>
            <a:r>
              <a:rPr lang="en-IN" sz="2400" dirty="0">
                <a:latin typeface="+mj-lt"/>
              </a:rPr>
              <a:t>Deepak Gangadharan</a:t>
            </a:r>
          </a:p>
          <a:p>
            <a:pPr algn="ctr"/>
            <a:r>
              <a:rPr lang="en-IN" sz="2400" dirty="0">
                <a:latin typeface="+mj-lt"/>
              </a:rPr>
              <a:t>Computer Systems Group (CSG), IIIT Hyderabad</a:t>
            </a:r>
          </a:p>
          <a:p>
            <a:pPr algn="ctr"/>
            <a:endParaRPr lang="en-IN" sz="2400" dirty="0">
              <a:latin typeface="+mj-lt"/>
            </a:endParaRPr>
          </a:p>
          <a:p>
            <a:pPr algn="ctr"/>
            <a:r>
              <a:rPr lang="en-IN" dirty="0">
                <a:latin typeface="+mj-lt"/>
              </a:rPr>
              <a:t>Slide Contents: Adapted from slides by Randal Bryant</a:t>
            </a:r>
          </a:p>
        </p:txBody>
      </p:sp>
    </p:spTree>
    <p:extLst>
      <p:ext uri="{BB962C8B-B14F-4D97-AF65-F5344CB8AC3E}">
        <p14:creationId xmlns:p14="http://schemas.microsoft.com/office/powerpoint/2010/main" val="154100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9" name="Rectangle 1029"/>
          <p:cNvSpPr>
            <a:spLocks noGrp="1" noChangeArrowheads="1"/>
          </p:cNvSpPr>
          <p:nvPr>
            <p:ph type="title"/>
          </p:nvPr>
        </p:nvSpPr>
        <p:spPr/>
        <p:txBody>
          <a:bodyPr/>
          <a:lstStyle/>
          <a:p>
            <a:r>
              <a:rPr lang="en-US"/>
              <a:t>Locality Example</a:t>
            </a:r>
          </a:p>
        </p:txBody>
      </p:sp>
      <p:sp>
        <p:nvSpPr>
          <p:cNvPr id="134150" name="Rectangle 1030"/>
          <p:cNvSpPr>
            <a:spLocks noGrp="1" noChangeArrowheads="1"/>
          </p:cNvSpPr>
          <p:nvPr>
            <p:ph type="body" idx="1"/>
          </p:nvPr>
        </p:nvSpPr>
        <p:spPr/>
        <p:txBody>
          <a:bodyPr/>
          <a:lstStyle/>
          <a:p>
            <a:r>
              <a:rPr lang="en-US" dirty="0">
                <a:solidFill>
                  <a:srgbClr val="FF0000"/>
                </a:solidFill>
              </a:rPr>
              <a:t>Question</a:t>
            </a:r>
            <a:r>
              <a:rPr lang="en-US" dirty="0"/>
              <a:t>: Can you permute the loops so that the function scans the 3-d array </a:t>
            </a:r>
            <a:r>
              <a:rPr lang="en-US" b="0" dirty="0">
                <a:latin typeface="Courier New"/>
                <a:cs typeface="Courier New"/>
              </a:rPr>
              <a:t>a </a:t>
            </a:r>
            <a:r>
              <a:rPr lang="en-US" dirty="0"/>
              <a:t>with a stride-1 reference pattern (and thus has good spatial locality)?</a:t>
            </a:r>
          </a:p>
        </p:txBody>
      </p:sp>
      <p:sp>
        <p:nvSpPr>
          <p:cNvPr id="134148" name="Text Box 1028"/>
          <p:cNvSpPr txBox="1">
            <a:spLocks noChangeArrowheads="1"/>
          </p:cNvSpPr>
          <p:nvPr/>
        </p:nvSpPr>
        <p:spPr bwMode="auto">
          <a:xfrm>
            <a:off x="3465514" y="3033713"/>
            <a:ext cx="4987925" cy="2863850"/>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dirty="0">
                <a:latin typeface="Courier New" charset="0"/>
              </a:rPr>
              <a:t>int sum_array_3d(int a[N][N][N])</a:t>
            </a:r>
          </a:p>
          <a:p>
            <a:pPr algn="l">
              <a:lnSpc>
                <a:spcPct val="100000"/>
              </a:lnSpc>
            </a:pPr>
            <a:r>
              <a:rPr lang="en-US" dirty="0">
                <a:latin typeface="Courier New" charset="0"/>
              </a:rPr>
              <a:t>{</a:t>
            </a:r>
          </a:p>
          <a:p>
            <a:pPr algn="l">
              <a:lnSpc>
                <a:spcPct val="100000"/>
              </a:lnSpc>
            </a:pPr>
            <a:r>
              <a:rPr lang="en-US" dirty="0">
                <a:latin typeface="Courier New" charset="0"/>
              </a:rPr>
              <a:t>    </a:t>
            </a:r>
            <a:r>
              <a:rPr lang="en-US" dirty="0" err="1">
                <a:latin typeface="Courier New" charset="0"/>
              </a:rPr>
              <a:t>int</a:t>
            </a:r>
            <a:r>
              <a:rPr lang="en-US" dirty="0">
                <a:latin typeface="Courier New" charset="0"/>
              </a:rPr>
              <a:t> </a:t>
            </a:r>
            <a:r>
              <a:rPr lang="en-US" dirty="0" err="1">
                <a:latin typeface="Courier New" charset="0"/>
              </a:rPr>
              <a:t>i</a:t>
            </a:r>
            <a:r>
              <a:rPr lang="en-US" dirty="0">
                <a:latin typeface="Courier New" charset="0"/>
              </a:rPr>
              <a:t>, </a:t>
            </a:r>
            <a:r>
              <a:rPr lang="en-US" dirty="0" err="1">
                <a:latin typeface="Courier New" charset="0"/>
              </a:rPr>
              <a:t>j</a:t>
            </a:r>
            <a:r>
              <a:rPr lang="en-US" dirty="0">
                <a:latin typeface="Courier New" charset="0"/>
              </a:rPr>
              <a:t>, </a:t>
            </a:r>
            <a:r>
              <a:rPr lang="en-US" dirty="0" err="1">
                <a:latin typeface="Courier New" charset="0"/>
              </a:rPr>
              <a:t>k</a:t>
            </a:r>
            <a:r>
              <a:rPr lang="en-US" dirty="0">
                <a:latin typeface="Courier New" charset="0"/>
              </a:rPr>
              <a:t>, sum = 0;</a:t>
            </a:r>
          </a:p>
          <a:p>
            <a:pPr algn="l">
              <a:lnSpc>
                <a:spcPct val="100000"/>
              </a:lnSpc>
            </a:pPr>
            <a:endParaRPr lang="en-US" dirty="0">
              <a:latin typeface="Courier New" charset="0"/>
            </a:endParaRPr>
          </a:p>
          <a:p>
            <a:pPr algn="l">
              <a:lnSpc>
                <a:spcPct val="100000"/>
              </a:lnSpc>
            </a:pPr>
            <a:r>
              <a:rPr lang="en-US" dirty="0">
                <a:latin typeface="Courier New" charset="0"/>
              </a:rPr>
              <a:t>    for (</a:t>
            </a:r>
            <a:r>
              <a:rPr lang="en-US" dirty="0" err="1">
                <a:latin typeface="Courier New" charset="0"/>
              </a:rPr>
              <a:t>i</a:t>
            </a:r>
            <a:r>
              <a:rPr lang="en-US" dirty="0">
                <a:latin typeface="Courier New" charset="0"/>
              </a:rPr>
              <a:t> = 0; </a:t>
            </a:r>
            <a:r>
              <a:rPr lang="en-US" dirty="0" err="1">
                <a:latin typeface="Courier New" charset="0"/>
              </a:rPr>
              <a:t>i</a:t>
            </a:r>
            <a:r>
              <a:rPr lang="en-US" dirty="0">
                <a:latin typeface="Courier New" charset="0"/>
              </a:rPr>
              <a:t> &lt; M; </a:t>
            </a:r>
            <a:r>
              <a:rPr lang="en-US" dirty="0" err="1">
                <a:latin typeface="Courier New" charset="0"/>
              </a:rPr>
              <a:t>i</a:t>
            </a:r>
            <a:r>
              <a:rPr lang="en-US" dirty="0">
                <a:latin typeface="Courier New" charset="0"/>
              </a:rPr>
              <a:t>++)</a:t>
            </a:r>
          </a:p>
          <a:p>
            <a:pPr algn="l">
              <a:lnSpc>
                <a:spcPct val="100000"/>
              </a:lnSpc>
            </a:pPr>
            <a:r>
              <a:rPr lang="en-US" dirty="0">
                <a:latin typeface="Courier New" charset="0"/>
              </a:rPr>
              <a:t>        for (</a:t>
            </a:r>
            <a:r>
              <a:rPr lang="en-US" dirty="0" err="1">
                <a:latin typeface="Courier New" charset="0"/>
              </a:rPr>
              <a:t>j</a:t>
            </a:r>
            <a:r>
              <a:rPr lang="en-US" dirty="0">
                <a:latin typeface="Courier New" charset="0"/>
              </a:rPr>
              <a:t> = 0; </a:t>
            </a:r>
            <a:r>
              <a:rPr lang="en-US" dirty="0" err="1">
                <a:latin typeface="Courier New" charset="0"/>
              </a:rPr>
              <a:t>j</a:t>
            </a:r>
            <a:r>
              <a:rPr lang="en-US" dirty="0">
                <a:latin typeface="Courier New" charset="0"/>
              </a:rPr>
              <a:t> &lt; N; </a:t>
            </a:r>
            <a:r>
              <a:rPr lang="en-US" dirty="0" err="1">
                <a:latin typeface="Courier New" charset="0"/>
              </a:rPr>
              <a:t>j</a:t>
            </a:r>
            <a:r>
              <a:rPr lang="en-US" dirty="0">
                <a:latin typeface="Courier New" charset="0"/>
              </a:rPr>
              <a:t>++)</a:t>
            </a:r>
          </a:p>
          <a:p>
            <a:pPr algn="l">
              <a:lnSpc>
                <a:spcPct val="100000"/>
              </a:lnSpc>
            </a:pPr>
            <a:r>
              <a:rPr lang="en-US" dirty="0">
                <a:latin typeface="Courier New" charset="0"/>
              </a:rPr>
              <a:t>            for (</a:t>
            </a:r>
            <a:r>
              <a:rPr lang="en-US" dirty="0" err="1">
                <a:latin typeface="Courier New" charset="0"/>
              </a:rPr>
              <a:t>k</a:t>
            </a:r>
            <a:r>
              <a:rPr lang="en-US" dirty="0">
                <a:latin typeface="Courier New" charset="0"/>
              </a:rPr>
              <a:t> = 0; </a:t>
            </a:r>
            <a:r>
              <a:rPr lang="en-US" dirty="0" err="1">
                <a:latin typeface="Courier New" charset="0"/>
              </a:rPr>
              <a:t>k</a:t>
            </a:r>
            <a:r>
              <a:rPr lang="en-US" dirty="0">
                <a:latin typeface="Courier New" charset="0"/>
              </a:rPr>
              <a:t> &lt; N; </a:t>
            </a:r>
            <a:r>
              <a:rPr lang="en-US" dirty="0" err="1">
                <a:latin typeface="Courier New" charset="0"/>
              </a:rPr>
              <a:t>k</a:t>
            </a:r>
            <a:r>
              <a:rPr lang="en-US" dirty="0">
                <a:latin typeface="Courier New" charset="0"/>
              </a:rPr>
              <a:t>++)</a:t>
            </a:r>
          </a:p>
          <a:p>
            <a:pPr algn="l">
              <a:lnSpc>
                <a:spcPct val="100000"/>
              </a:lnSpc>
            </a:pPr>
            <a:r>
              <a:rPr lang="en-US" dirty="0">
                <a:latin typeface="Courier New" charset="0"/>
              </a:rPr>
              <a:t>                sum += </a:t>
            </a:r>
            <a:r>
              <a:rPr lang="en-US" dirty="0" err="1">
                <a:latin typeface="Courier New" charset="0"/>
              </a:rPr>
              <a:t>a[k][i][j</a:t>
            </a:r>
            <a:r>
              <a:rPr lang="en-US" dirty="0">
                <a:latin typeface="Courier New" charset="0"/>
              </a:rPr>
              <a:t>];</a:t>
            </a:r>
          </a:p>
          <a:p>
            <a:pPr algn="l">
              <a:lnSpc>
                <a:spcPct val="100000"/>
              </a:lnSpc>
            </a:pPr>
            <a:r>
              <a:rPr lang="en-US" dirty="0">
                <a:latin typeface="Courier New" charset="0"/>
              </a:rPr>
              <a:t>    return sum;</a:t>
            </a:r>
          </a:p>
          <a:p>
            <a:pPr algn="l">
              <a:lnSpc>
                <a:spcPct val="100000"/>
              </a:lnSpc>
            </a:pPr>
            <a:r>
              <a:rPr lang="en-US" dirty="0">
                <a:latin typeface="Courier New" charset="0"/>
              </a:rPr>
              <a:t>}</a:t>
            </a:r>
          </a:p>
        </p:txBody>
      </p:sp>
      <p:sp>
        <p:nvSpPr>
          <p:cNvPr id="3" name="Footer Placeholder 2">
            <a:extLst>
              <a:ext uri="{FF2B5EF4-FFF2-40B4-BE49-F238E27FC236}">
                <a16:creationId xmlns:a16="http://schemas.microsoft.com/office/drawing/2014/main" id="{A4A2109E-82F2-4791-AC7A-34FF62FFDBD0}"/>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12015F2A-8797-446D-89C9-C1C648DA402E}"/>
              </a:ext>
            </a:extLst>
          </p:cNvPr>
          <p:cNvSpPr>
            <a:spLocks noGrp="1"/>
          </p:cNvSpPr>
          <p:nvPr>
            <p:ph type="sldNum" sz="quarter" idx="12"/>
          </p:nvPr>
        </p:nvSpPr>
        <p:spPr/>
        <p:txBody>
          <a:bodyPr/>
          <a:lstStyle/>
          <a:p>
            <a:fld id="{629637A9-119A-49DA-BD12-AAC58B377D80}" type="slidenum">
              <a:rPr lang="en-US" smtClean="0"/>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p:txBody>
          <a:bodyPr/>
          <a:lstStyle/>
          <a:p>
            <a:r>
              <a:rPr lang="en-US"/>
              <a:t>Memory Hierarchies</a:t>
            </a:r>
          </a:p>
        </p:txBody>
      </p:sp>
      <p:sp>
        <p:nvSpPr>
          <p:cNvPr id="135173" name="Rectangle 5"/>
          <p:cNvSpPr>
            <a:spLocks noGrp="1" noChangeArrowheads="1"/>
          </p:cNvSpPr>
          <p:nvPr>
            <p:ph type="body" idx="1"/>
          </p:nvPr>
        </p:nvSpPr>
        <p:spPr/>
        <p:txBody>
          <a:bodyPr/>
          <a:lstStyle/>
          <a:p>
            <a:r>
              <a:rPr lang="en-US"/>
              <a:t>Some fundamental and enduring properties of hardware and software:</a:t>
            </a:r>
          </a:p>
          <a:p>
            <a:pPr lvl="1"/>
            <a:r>
              <a:rPr lang="en-US"/>
              <a:t>Fast storage technologies cost more per byte, have less capacity, and require more power (heat!). </a:t>
            </a:r>
          </a:p>
          <a:p>
            <a:pPr lvl="1"/>
            <a:r>
              <a:rPr lang="en-US"/>
              <a:t>The gap between CPU and main memory speed is widening.</a:t>
            </a:r>
          </a:p>
          <a:p>
            <a:pPr lvl="1"/>
            <a:r>
              <a:rPr lang="en-US"/>
              <a:t>Well-written programs tend to exhibit good locality.</a:t>
            </a:r>
          </a:p>
          <a:p>
            <a:pPr lvl="1"/>
            <a:endParaRPr lang="en-US"/>
          </a:p>
          <a:p>
            <a:r>
              <a:rPr lang="en-US"/>
              <a:t>These fundamental properties complement each other beautifully.</a:t>
            </a:r>
          </a:p>
          <a:p>
            <a:endParaRPr lang="en-US"/>
          </a:p>
          <a:p>
            <a:r>
              <a:rPr lang="en-US"/>
              <a:t>They suggest an approach for organizing memory and storage systems known as a </a:t>
            </a:r>
            <a:r>
              <a:rPr lang="en-US">
                <a:solidFill>
                  <a:srgbClr val="FF0000"/>
                </a:solidFill>
              </a:rPr>
              <a:t>memory hierarchy</a:t>
            </a:r>
            <a:r>
              <a:rPr lang="en-US"/>
              <a:t>.</a:t>
            </a:r>
          </a:p>
        </p:txBody>
      </p:sp>
      <p:sp>
        <p:nvSpPr>
          <p:cNvPr id="3" name="Footer Placeholder 2">
            <a:extLst>
              <a:ext uri="{FF2B5EF4-FFF2-40B4-BE49-F238E27FC236}">
                <a16:creationId xmlns:a16="http://schemas.microsoft.com/office/drawing/2014/main" id="{F6A05CB0-352E-4388-8C3D-D7360DB53415}"/>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3E310619-3CA1-4038-BD83-B6FCE5C404D8}"/>
              </a:ext>
            </a:extLst>
          </p:cNvPr>
          <p:cNvSpPr>
            <a:spLocks noGrp="1"/>
          </p:cNvSpPr>
          <p:nvPr>
            <p:ph type="sldNum" sz="quarter" idx="12"/>
          </p:nvPr>
        </p:nvSpPr>
        <p:spPr/>
        <p:txBody>
          <a:bodyPr/>
          <a:lstStyle/>
          <a:p>
            <a:fld id="{629637A9-119A-49DA-BD12-AAC58B377D80}" type="slidenum">
              <a:rPr lang="en-US" smtClean="0"/>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Storage technologies and trends</a:t>
            </a:r>
          </a:p>
          <a:p>
            <a:pPr>
              <a:lnSpc>
                <a:spcPct val="80000"/>
              </a:lnSpc>
            </a:pPr>
            <a:r>
              <a:rPr lang="en-US" dirty="0">
                <a:solidFill>
                  <a:schemeClr val="bg1">
                    <a:lumMod val="75000"/>
                  </a:schemeClr>
                </a:solidFill>
              </a:rPr>
              <a:t>Locality of reference</a:t>
            </a:r>
          </a:p>
          <a:p>
            <a:pPr>
              <a:lnSpc>
                <a:spcPct val="80000"/>
              </a:lnSpc>
            </a:pPr>
            <a:r>
              <a:rPr lang="en-US" dirty="0"/>
              <a:t>Caching in the memory hierarchy</a:t>
            </a:r>
          </a:p>
        </p:txBody>
      </p:sp>
      <p:sp>
        <p:nvSpPr>
          <p:cNvPr id="5" name="Footer Placeholder 4">
            <a:extLst>
              <a:ext uri="{FF2B5EF4-FFF2-40B4-BE49-F238E27FC236}">
                <a16:creationId xmlns:a16="http://schemas.microsoft.com/office/drawing/2014/main" id="{F87074FD-D87D-4C4A-95A0-9E68E03777FF}"/>
              </a:ext>
            </a:extLst>
          </p:cNvPr>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a:extLst>
              <a:ext uri="{FF2B5EF4-FFF2-40B4-BE49-F238E27FC236}">
                <a16:creationId xmlns:a16="http://schemas.microsoft.com/office/drawing/2014/main" id="{6F3958AE-AE4E-4CE1-A8E6-36ACD505D854}"/>
              </a:ext>
            </a:extLst>
          </p:cNvPr>
          <p:cNvSpPr>
            <a:spLocks noGrp="1"/>
          </p:cNvSpPr>
          <p:nvPr>
            <p:ph type="sldNum" sz="quarter" idx="12"/>
          </p:nvPr>
        </p:nvSpPr>
        <p:spPr/>
        <p:txBody>
          <a:bodyPr/>
          <a:lstStyle/>
          <a:p>
            <a:fld id="{629637A9-119A-49DA-BD12-AAC58B377D80}" type="slidenum">
              <a:rPr lang="en-US" smtClean="0"/>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noGrp="1" noChangeArrowheads="1"/>
          </p:cNvSpPr>
          <p:nvPr>
            <p:ph type="title"/>
          </p:nvPr>
        </p:nvSpPr>
        <p:spPr>
          <a:xfrm>
            <a:off x="1928813" y="247650"/>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An Example Memory Hierarchy</a:t>
            </a:r>
          </a:p>
        </p:txBody>
      </p:sp>
      <p:sp>
        <p:nvSpPr>
          <p:cNvPr id="35843" name="AutoShape 2"/>
          <p:cNvSpPr>
            <a:spLocks noChangeArrowheads="1"/>
          </p:cNvSpPr>
          <p:nvPr/>
        </p:nvSpPr>
        <p:spPr bwMode="auto">
          <a:xfrm>
            <a:off x="2671763" y="1009650"/>
            <a:ext cx="6242050" cy="5391150"/>
          </a:xfrm>
          <a:prstGeom prst="triangle">
            <a:avLst>
              <a:gd name="adj" fmla="val 50000"/>
            </a:avLst>
          </a:prstGeom>
          <a:gradFill>
            <a:gsLst>
              <a:gs pos="0">
                <a:schemeClr val="accent2">
                  <a:lumMod val="20000"/>
                  <a:lumOff val="80000"/>
                </a:schemeClr>
              </a:gs>
              <a:gs pos="49000">
                <a:schemeClr val="accent2">
                  <a:lumMod val="20000"/>
                  <a:lumOff val="80000"/>
                </a:schemeClr>
              </a:gs>
              <a:gs pos="100000">
                <a:schemeClr val="bg1"/>
              </a:gs>
            </a:gsLst>
            <a:lin ang="5400000" scaled="0"/>
          </a:gradFill>
          <a:ln w="28575">
            <a:solidFill>
              <a:schemeClr val="tx1"/>
            </a:solidFill>
            <a:miter lim="800000"/>
            <a:headEnd/>
            <a:tailEnd/>
          </a:ln>
        </p:spPr>
        <p:txBody>
          <a:bodyPr wrap="none" anchor="ctr"/>
          <a:lstStyle/>
          <a:p>
            <a:endParaRPr lang="en-US"/>
          </a:p>
        </p:txBody>
      </p:sp>
      <p:sp>
        <p:nvSpPr>
          <p:cNvPr id="35844" name="Text Box 3"/>
          <p:cNvSpPr txBox="1">
            <a:spLocks noChangeArrowheads="1"/>
          </p:cNvSpPr>
          <p:nvPr/>
        </p:nvSpPr>
        <p:spPr bwMode="auto">
          <a:xfrm>
            <a:off x="5314062" y="1568034"/>
            <a:ext cx="948995" cy="33663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a:latin typeface="Calibri" pitchFamily="34" charset="0"/>
              </a:rPr>
              <a:t>egisters</a:t>
            </a:r>
          </a:p>
        </p:txBody>
      </p:sp>
      <p:sp>
        <p:nvSpPr>
          <p:cNvPr id="35845" name="Text Box 4"/>
          <p:cNvSpPr txBox="1">
            <a:spLocks noChangeArrowheads="1"/>
          </p:cNvSpPr>
          <p:nvPr/>
        </p:nvSpPr>
        <p:spPr bwMode="auto">
          <a:xfrm>
            <a:off x="5336501" y="2044100"/>
            <a:ext cx="904111"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L1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 (SRAM)</a:t>
            </a:r>
          </a:p>
        </p:txBody>
      </p:sp>
      <p:sp>
        <p:nvSpPr>
          <p:cNvPr id="35846" name="Text Box 5"/>
          <p:cNvSpPr txBox="1">
            <a:spLocks noChangeArrowheads="1"/>
          </p:cNvSpPr>
          <p:nvPr/>
        </p:nvSpPr>
        <p:spPr bwMode="auto">
          <a:xfrm>
            <a:off x="5100913" y="3753440"/>
            <a:ext cx="1375290"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Main memory</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(DRAM)</a:t>
            </a:r>
          </a:p>
        </p:txBody>
      </p:sp>
      <p:sp>
        <p:nvSpPr>
          <p:cNvPr id="35847" name="Text Box 6"/>
          <p:cNvSpPr txBox="1">
            <a:spLocks noChangeArrowheads="1"/>
          </p:cNvSpPr>
          <p:nvPr/>
        </p:nvSpPr>
        <p:spPr bwMode="auto">
          <a:xfrm>
            <a:off x="4684581" y="4604096"/>
            <a:ext cx="2207954"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L</a:t>
            </a:r>
            <a:r>
              <a:rPr lang="en-GB" sz="1600" b="1" dirty="0">
                <a:latin typeface="Calibri" pitchFamily="34" charset="0"/>
              </a:rPr>
              <a:t>ocal 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(local disks)</a:t>
            </a:r>
          </a:p>
        </p:txBody>
      </p:sp>
      <p:sp>
        <p:nvSpPr>
          <p:cNvPr id="35848" name="Line 7"/>
          <p:cNvSpPr>
            <a:spLocks noChangeShapeType="1"/>
          </p:cNvSpPr>
          <p:nvPr/>
        </p:nvSpPr>
        <p:spPr bwMode="auto">
          <a:xfrm>
            <a:off x="5260977" y="1931989"/>
            <a:ext cx="1063625" cy="1587"/>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0" name="Line 9"/>
          <p:cNvSpPr>
            <a:spLocks noChangeShapeType="1"/>
          </p:cNvSpPr>
          <p:nvPr/>
        </p:nvSpPr>
        <p:spPr bwMode="auto">
          <a:xfrm>
            <a:off x="4516438" y="3634583"/>
            <a:ext cx="2552700" cy="1587"/>
          </a:xfrm>
          <a:prstGeom prst="line">
            <a:avLst/>
          </a:prstGeom>
          <a:noFill/>
          <a:ln w="12600">
            <a:solidFill>
              <a:srgbClr val="000066"/>
            </a:solidFill>
            <a:miter lim="800000"/>
            <a:headEnd/>
            <a:tailEnd/>
          </a:ln>
        </p:spPr>
        <p:txBody>
          <a:bodyPr/>
          <a:lstStyle/>
          <a:p>
            <a:endParaRPr lang="en-US"/>
          </a:p>
        </p:txBody>
      </p:sp>
      <p:sp>
        <p:nvSpPr>
          <p:cNvPr id="35851" name="Line 10"/>
          <p:cNvSpPr>
            <a:spLocks noChangeShapeType="1"/>
          </p:cNvSpPr>
          <p:nvPr/>
        </p:nvSpPr>
        <p:spPr bwMode="auto">
          <a:xfrm>
            <a:off x="1965325" y="3943350"/>
            <a:ext cx="1588" cy="2344738"/>
          </a:xfrm>
          <a:prstGeom prst="line">
            <a:avLst/>
          </a:prstGeom>
          <a:noFill/>
          <a:ln w="38160">
            <a:solidFill>
              <a:srgbClr val="000066"/>
            </a:solidFill>
            <a:miter lim="800000"/>
            <a:headEnd/>
            <a:tailEnd type="triangle" w="med" len="med"/>
          </a:ln>
        </p:spPr>
        <p:txBody>
          <a:bodyPr/>
          <a:lstStyle/>
          <a:p>
            <a:endParaRPr lang="en-US"/>
          </a:p>
        </p:txBody>
      </p:sp>
      <p:sp>
        <p:nvSpPr>
          <p:cNvPr id="35852" name="Text Box 11"/>
          <p:cNvSpPr txBox="1">
            <a:spLocks noChangeArrowheads="1"/>
          </p:cNvSpPr>
          <p:nvPr/>
        </p:nvSpPr>
        <p:spPr bwMode="auto">
          <a:xfrm>
            <a:off x="1979668" y="3829317"/>
            <a:ext cx="915933"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slower,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cheaper </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per byte</a:t>
            </a:r>
          </a:p>
        </p:txBody>
      </p:sp>
      <p:sp>
        <p:nvSpPr>
          <p:cNvPr id="35854" name="Text Box 13"/>
          <p:cNvSpPr txBox="1">
            <a:spLocks noChangeArrowheads="1"/>
          </p:cNvSpPr>
          <p:nvPr/>
        </p:nvSpPr>
        <p:spPr bwMode="auto">
          <a:xfrm>
            <a:off x="3791837" y="5562600"/>
            <a:ext cx="3993442" cy="577082"/>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R</a:t>
            </a:r>
            <a:r>
              <a:rPr lang="en-GB" sz="1600" b="1" dirty="0">
                <a:latin typeface="Calibri" pitchFamily="34" charset="0"/>
              </a:rPr>
              <a:t>emote secondary storage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(tapes, distributed file systems, Web servers)</a:t>
            </a:r>
          </a:p>
        </p:txBody>
      </p:sp>
      <p:sp>
        <p:nvSpPr>
          <p:cNvPr id="35878" name="Text Box 16"/>
          <p:cNvSpPr txBox="1">
            <a:spLocks noChangeArrowheads="1"/>
          </p:cNvSpPr>
          <p:nvPr/>
        </p:nvSpPr>
        <p:spPr bwMode="auto">
          <a:xfrm>
            <a:off x="8382000" y="4648200"/>
            <a:ext cx="2062162" cy="728636"/>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Local disks hold files retrieved from disks on remote network servers</a:t>
            </a:r>
          </a:p>
        </p:txBody>
      </p:sp>
      <p:sp>
        <p:nvSpPr>
          <p:cNvPr id="35876" name="Text Box 19"/>
          <p:cNvSpPr txBox="1">
            <a:spLocks noChangeArrowheads="1"/>
          </p:cNvSpPr>
          <p:nvPr/>
        </p:nvSpPr>
        <p:spPr bwMode="auto">
          <a:xfrm>
            <a:off x="7900988" y="3962400"/>
            <a:ext cx="2744787" cy="517502"/>
          </a:xfrm>
          <a:prstGeom prst="rect">
            <a:avLst/>
          </a:prstGeom>
          <a:noFill/>
          <a:ln w="9525">
            <a:noFill/>
            <a:round/>
            <a:headEnd/>
            <a:tailEnd/>
          </a:ln>
        </p:spPr>
        <p:txBody>
          <a:bodyPr wrap="squar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Main memory holds disk blocks retrieved from local disks</a:t>
            </a:r>
          </a:p>
        </p:txBody>
      </p:sp>
      <p:sp>
        <p:nvSpPr>
          <p:cNvPr id="35857" name="Line 20"/>
          <p:cNvSpPr>
            <a:spLocks noChangeShapeType="1"/>
          </p:cNvSpPr>
          <p:nvPr/>
        </p:nvSpPr>
        <p:spPr bwMode="auto">
          <a:xfrm>
            <a:off x="3284182" y="5337175"/>
            <a:ext cx="5029200" cy="1588"/>
          </a:xfrm>
          <a:prstGeom prst="line">
            <a:avLst/>
          </a:prstGeom>
          <a:noFill/>
          <a:ln w="25400" cap="flat" cmpd="sng" algn="ctr">
            <a:solidFill>
              <a:schemeClr val="tx1"/>
            </a:solidFill>
            <a:prstDash val="solid"/>
            <a:round/>
            <a:headEnd type="none" w="med" len="med"/>
            <a:tailEnd type="none" w="med" len="med"/>
          </a:ln>
          <a:effectLst/>
        </p:spPr>
        <p:txBody>
          <a:bodyPr/>
          <a:lstStyle/>
          <a:p>
            <a:endParaRPr lang="en-US"/>
          </a:p>
        </p:txBody>
      </p:sp>
      <p:sp>
        <p:nvSpPr>
          <p:cNvPr id="35858" name="Text Box 21"/>
          <p:cNvSpPr txBox="1">
            <a:spLocks noChangeArrowheads="1"/>
          </p:cNvSpPr>
          <p:nvPr/>
        </p:nvSpPr>
        <p:spPr bwMode="auto">
          <a:xfrm>
            <a:off x="5330091" y="2895178"/>
            <a:ext cx="916935" cy="57792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L2 cache</a:t>
            </a:r>
          </a:p>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(SRAM)</a:t>
            </a:r>
          </a:p>
        </p:txBody>
      </p:sp>
      <p:sp>
        <p:nvSpPr>
          <p:cNvPr id="35873" name="Text Box 23"/>
          <p:cNvSpPr txBox="1">
            <a:spLocks noChangeArrowheads="1"/>
          </p:cNvSpPr>
          <p:nvPr/>
        </p:nvSpPr>
        <p:spPr bwMode="auto">
          <a:xfrm>
            <a:off x="6858000" y="2256245"/>
            <a:ext cx="283845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L1 cache holds cache lines retrieved from L2 cache</a:t>
            </a:r>
          </a:p>
        </p:txBody>
      </p:sp>
      <p:sp>
        <p:nvSpPr>
          <p:cNvPr id="35860" name="Text Box 25"/>
          <p:cNvSpPr txBox="1">
            <a:spLocks noChangeArrowheads="1"/>
          </p:cNvSpPr>
          <p:nvPr/>
        </p:nvSpPr>
        <p:spPr bwMode="auto">
          <a:xfrm>
            <a:off x="6400800" y="1447800"/>
            <a:ext cx="2919412" cy="517502"/>
          </a:xfrm>
          <a:prstGeom prst="rect">
            <a:avLst/>
          </a:prstGeom>
          <a:noFill/>
          <a:ln w="9525">
            <a:solidFill>
              <a:srgbClr val="DF9F98"/>
            </a:solid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CPU registers hold words retrieved from L1 cache</a:t>
            </a:r>
          </a:p>
        </p:txBody>
      </p:sp>
      <p:sp>
        <p:nvSpPr>
          <p:cNvPr id="35871" name="Text Box 28"/>
          <p:cNvSpPr txBox="1">
            <a:spLocks noChangeArrowheads="1"/>
          </p:cNvSpPr>
          <p:nvPr/>
        </p:nvSpPr>
        <p:spPr bwMode="auto">
          <a:xfrm>
            <a:off x="7391400" y="3124200"/>
            <a:ext cx="2628900" cy="51750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dirty="0">
                <a:solidFill>
                  <a:srgbClr val="C00000"/>
                </a:solidFill>
                <a:latin typeface="Calibri" pitchFamily="34" charset="0"/>
              </a:rPr>
              <a:t>L2 cache holds cache lines retrieved from main memory</a:t>
            </a:r>
          </a:p>
        </p:txBody>
      </p:sp>
      <p:sp>
        <p:nvSpPr>
          <p:cNvPr id="35863" name="Text Box 30"/>
          <p:cNvSpPr txBox="1">
            <a:spLocks noChangeArrowheads="1"/>
          </p:cNvSpPr>
          <p:nvPr/>
        </p:nvSpPr>
        <p:spPr bwMode="auto">
          <a:xfrm>
            <a:off x="5054600" y="1331914"/>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L0:</a:t>
            </a:r>
          </a:p>
        </p:txBody>
      </p:sp>
      <p:sp>
        <p:nvSpPr>
          <p:cNvPr id="35864" name="Text Box 31"/>
          <p:cNvSpPr txBox="1">
            <a:spLocks noChangeArrowheads="1"/>
          </p:cNvSpPr>
          <p:nvPr/>
        </p:nvSpPr>
        <p:spPr bwMode="auto">
          <a:xfrm>
            <a:off x="4676775" y="2041526"/>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L1:</a:t>
            </a:r>
          </a:p>
        </p:txBody>
      </p:sp>
      <p:sp>
        <p:nvSpPr>
          <p:cNvPr id="35865" name="Text Box 32"/>
          <p:cNvSpPr txBox="1">
            <a:spLocks noChangeArrowheads="1"/>
          </p:cNvSpPr>
          <p:nvPr/>
        </p:nvSpPr>
        <p:spPr bwMode="auto">
          <a:xfrm>
            <a:off x="4238625" y="2738439"/>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L2:</a:t>
            </a:r>
          </a:p>
        </p:txBody>
      </p:sp>
      <p:sp>
        <p:nvSpPr>
          <p:cNvPr id="35866" name="Text Box 33"/>
          <p:cNvSpPr txBox="1">
            <a:spLocks noChangeArrowheads="1"/>
          </p:cNvSpPr>
          <p:nvPr/>
        </p:nvSpPr>
        <p:spPr bwMode="auto">
          <a:xfrm>
            <a:off x="3765550" y="3541714"/>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L3:</a:t>
            </a:r>
          </a:p>
        </p:txBody>
      </p:sp>
      <p:sp>
        <p:nvSpPr>
          <p:cNvPr id="35867" name="Text Box 34"/>
          <p:cNvSpPr txBox="1">
            <a:spLocks noChangeArrowheads="1"/>
          </p:cNvSpPr>
          <p:nvPr/>
        </p:nvSpPr>
        <p:spPr bwMode="auto">
          <a:xfrm>
            <a:off x="3163888" y="4606926"/>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L4:</a:t>
            </a:r>
          </a:p>
        </p:txBody>
      </p:sp>
      <p:sp>
        <p:nvSpPr>
          <p:cNvPr id="35868" name="Text Box 35"/>
          <p:cNvSpPr txBox="1">
            <a:spLocks noChangeArrowheads="1"/>
          </p:cNvSpPr>
          <p:nvPr/>
        </p:nvSpPr>
        <p:spPr bwMode="auto">
          <a:xfrm>
            <a:off x="2524125" y="5703889"/>
            <a:ext cx="428620" cy="335799"/>
          </a:xfrm>
          <a:prstGeom prst="rect">
            <a:avLst/>
          </a:prstGeom>
          <a:noFill/>
          <a:ln w="9525">
            <a:noFill/>
            <a:round/>
            <a:headEnd/>
            <a:tailEnd/>
          </a:ln>
        </p:spPr>
        <p:txBody>
          <a:bodyPr wrap="none" lIns="90000" tIns="46800" rIns="90000" bIns="46800" anchor="ctr">
            <a:spAutoFit/>
          </a:bodyPr>
          <a:lstStyle/>
          <a:p>
            <a:pPr algn="ct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solidFill>
                  <a:srgbClr val="000482"/>
                </a:solidFill>
                <a:latin typeface="Calibri" pitchFamily="34" charset="0"/>
              </a:rPr>
              <a:t>L5:</a:t>
            </a:r>
          </a:p>
        </p:txBody>
      </p:sp>
      <p:sp>
        <p:nvSpPr>
          <p:cNvPr id="35869" name="Text Box 36"/>
          <p:cNvSpPr txBox="1">
            <a:spLocks noChangeArrowheads="1"/>
          </p:cNvSpPr>
          <p:nvPr/>
        </p:nvSpPr>
        <p:spPr bwMode="auto">
          <a:xfrm>
            <a:off x="1981200" y="2312467"/>
            <a:ext cx="894132" cy="1059650"/>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faster,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costlier</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per byte</a:t>
            </a:r>
          </a:p>
        </p:txBody>
      </p:sp>
      <p:sp>
        <p:nvSpPr>
          <p:cNvPr id="35870" name="Line 37"/>
          <p:cNvSpPr>
            <a:spLocks noChangeShapeType="1"/>
          </p:cNvSpPr>
          <p:nvPr/>
        </p:nvSpPr>
        <p:spPr bwMode="auto">
          <a:xfrm flipV="1">
            <a:off x="1979614" y="1143001"/>
            <a:ext cx="1587" cy="2157413"/>
          </a:xfrm>
          <a:prstGeom prst="line">
            <a:avLst/>
          </a:prstGeom>
          <a:noFill/>
          <a:ln w="38160">
            <a:solidFill>
              <a:srgbClr val="000066"/>
            </a:solidFill>
            <a:miter lim="800000"/>
            <a:headEnd/>
            <a:tailEnd type="triangle" w="med" len="med"/>
          </a:ln>
        </p:spPr>
        <p:txBody>
          <a:bodyPr/>
          <a:lstStyle/>
          <a:p>
            <a:endParaRPr lang="en-US"/>
          </a:p>
        </p:txBody>
      </p:sp>
      <p:cxnSp>
        <p:nvCxnSpPr>
          <p:cNvPr id="40" name="Straight Connector 39"/>
          <p:cNvCxnSpPr/>
          <p:nvPr/>
        </p:nvCxnSpPr>
        <p:spPr bwMode="auto">
          <a:xfrm>
            <a:off x="3791307" y="4463813"/>
            <a:ext cx="4006851" cy="1588"/>
          </a:xfrm>
          <a:prstGeom prst="line">
            <a:avLst/>
          </a:prstGeom>
          <a:noFill/>
          <a:ln w="25400" cap="flat" cmpd="sng" algn="ctr">
            <a:solidFill>
              <a:schemeClr val="tx1"/>
            </a:solidFill>
            <a:prstDash val="solid"/>
            <a:round/>
            <a:headEnd type="none" w="med" len="med"/>
            <a:tailEnd type="none" w="med" len="med"/>
          </a:ln>
          <a:effectLst/>
        </p:spPr>
      </p:cxnSp>
      <p:cxnSp>
        <p:nvCxnSpPr>
          <p:cNvPr id="44" name="Straight Connector 43"/>
          <p:cNvCxnSpPr/>
          <p:nvPr/>
        </p:nvCxnSpPr>
        <p:spPr bwMode="auto">
          <a:xfrm>
            <a:off x="4280078" y="3634582"/>
            <a:ext cx="3017520" cy="1588"/>
          </a:xfrm>
          <a:prstGeom prst="line">
            <a:avLst/>
          </a:prstGeom>
          <a:noFill/>
          <a:ln w="25400" cap="flat" cmpd="sng" algn="ctr">
            <a:solidFill>
              <a:schemeClr val="tx1"/>
            </a:solidFill>
            <a:prstDash val="solid"/>
            <a:round/>
            <a:headEnd type="none" w="med" len="med"/>
            <a:tailEnd type="none" w="med" len="med"/>
          </a:ln>
          <a:effectLst/>
        </p:spPr>
      </p:cxnSp>
      <p:cxnSp>
        <p:nvCxnSpPr>
          <p:cNvPr id="46" name="Straight Connector 45"/>
          <p:cNvCxnSpPr/>
          <p:nvPr/>
        </p:nvCxnSpPr>
        <p:spPr bwMode="auto">
          <a:xfrm>
            <a:off x="4787722" y="2741612"/>
            <a:ext cx="2011680" cy="1588"/>
          </a:xfrm>
          <a:prstGeom prst="line">
            <a:avLst/>
          </a:prstGeom>
          <a:noFill/>
          <a:ln w="25400" cap="flat" cmpd="sng" algn="ctr">
            <a:solidFill>
              <a:schemeClr val="tx1"/>
            </a:solidFill>
            <a:prstDash val="solid"/>
            <a:round/>
            <a:headEnd type="none" w="med" len="med"/>
            <a:tailEnd type="none" w="med" len="med"/>
          </a:ln>
          <a:effectLst/>
        </p:spPr>
      </p:cxnSp>
      <p:sp>
        <p:nvSpPr>
          <p:cNvPr id="3" name="Footer Placeholder 2">
            <a:extLst>
              <a:ext uri="{FF2B5EF4-FFF2-40B4-BE49-F238E27FC236}">
                <a16:creationId xmlns:a16="http://schemas.microsoft.com/office/drawing/2014/main" id="{95B001DF-3687-4FD0-A6D7-44C6FF91E44B}"/>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F6DBEBF4-15FF-4A69-8965-912BC7EF3249}"/>
              </a:ext>
            </a:extLst>
          </p:cNvPr>
          <p:cNvSpPr>
            <a:spLocks noGrp="1"/>
          </p:cNvSpPr>
          <p:nvPr>
            <p:ph type="sldNum" sz="quarter" idx="12"/>
          </p:nvPr>
        </p:nvSpPr>
        <p:spPr/>
        <p:txBody>
          <a:bodyPr/>
          <a:lstStyle/>
          <a:p>
            <a:fld id="{629637A9-119A-49DA-BD12-AAC58B377D80}" type="slidenum">
              <a:rPr lang="en-US" smtClean="0"/>
              <a:t>13</a:t>
            </a:fld>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8" name="Rectangle 6"/>
          <p:cNvSpPr>
            <a:spLocks noGrp="1" noChangeArrowheads="1"/>
          </p:cNvSpPr>
          <p:nvPr>
            <p:ph type="title"/>
          </p:nvPr>
        </p:nvSpPr>
        <p:spPr/>
        <p:txBody>
          <a:bodyPr/>
          <a:lstStyle/>
          <a:p>
            <a:r>
              <a:rPr lang="en-US" dirty="0"/>
              <a:t>Caches</a:t>
            </a:r>
          </a:p>
        </p:txBody>
      </p:sp>
      <p:sp>
        <p:nvSpPr>
          <p:cNvPr id="136199" name="Rectangle 7"/>
          <p:cNvSpPr>
            <a:spLocks noGrp="1" noChangeArrowheads="1"/>
          </p:cNvSpPr>
          <p:nvPr>
            <p:ph type="body" idx="1"/>
          </p:nvPr>
        </p:nvSpPr>
        <p:spPr>
          <a:xfrm>
            <a:off x="1097280" y="1847849"/>
            <a:ext cx="10115203" cy="4429125"/>
          </a:xfrm>
        </p:spPr>
        <p:txBody>
          <a:bodyPr/>
          <a:lstStyle/>
          <a:p>
            <a:r>
              <a:rPr lang="en-US" i="1" dirty="0">
                <a:solidFill>
                  <a:srgbClr val="FF0000"/>
                </a:solidFill>
              </a:rPr>
              <a:t>Cache:</a:t>
            </a:r>
            <a:r>
              <a:rPr lang="en-US" i="1" dirty="0"/>
              <a:t> </a:t>
            </a:r>
            <a:r>
              <a:rPr lang="en-US" dirty="0"/>
              <a:t>A smaller, faster storage device that acts as a staging area for a subset of the data in a larger, slower device.</a:t>
            </a:r>
          </a:p>
          <a:p>
            <a:r>
              <a:rPr lang="en-US" dirty="0"/>
              <a:t>Fundamental idea of a memory hierarchy:</a:t>
            </a:r>
          </a:p>
          <a:p>
            <a:pPr lvl="1"/>
            <a:r>
              <a:rPr lang="en-US" dirty="0"/>
              <a:t>For each </a:t>
            </a:r>
            <a:r>
              <a:rPr lang="en-US" dirty="0" err="1"/>
              <a:t>k</a:t>
            </a:r>
            <a:r>
              <a:rPr lang="en-US" dirty="0"/>
              <a:t>, the faster, smaller device at level </a:t>
            </a:r>
            <a:r>
              <a:rPr lang="en-US" dirty="0" err="1"/>
              <a:t>k</a:t>
            </a:r>
            <a:r>
              <a:rPr lang="en-US" dirty="0"/>
              <a:t> serves as a cache for the larger, slower device at level k+1.</a:t>
            </a:r>
          </a:p>
          <a:p>
            <a:r>
              <a:rPr lang="en-US" dirty="0"/>
              <a:t>Why do memory hierarchies work?</a:t>
            </a:r>
          </a:p>
          <a:p>
            <a:pPr lvl="1"/>
            <a:r>
              <a:rPr lang="en-US" dirty="0"/>
              <a:t>Because of locality, programs tend to access the data at level </a:t>
            </a:r>
            <a:r>
              <a:rPr lang="en-US" dirty="0" err="1"/>
              <a:t>k</a:t>
            </a:r>
            <a:r>
              <a:rPr lang="en-US" dirty="0"/>
              <a:t> more often than they access the data at level k+1. </a:t>
            </a:r>
          </a:p>
          <a:p>
            <a:pPr lvl="1"/>
            <a:r>
              <a:rPr lang="en-US" dirty="0"/>
              <a:t>Thus, the storage at level k+1 can be slower, and thus larger and cheaper per bit.</a:t>
            </a:r>
          </a:p>
          <a:p>
            <a:r>
              <a:rPr lang="en-US" i="1" dirty="0">
                <a:solidFill>
                  <a:srgbClr val="FF0000"/>
                </a:solidFill>
              </a:rPr>
              <a:t>Big Idea:  </a:t>
            </a:r>
            <a:r>
              <a:rPr lang="en-US" dirty="0"/>
              <a:t>The memory hierarchy creates a large pool of storage that costs as much as the cheap storage near the bottom, but that serves data to programs at the rate of the fast storage near the top.</a:t>
            </a:r>
          </a:p>
          <a:p>
            <a:pPr lvl="1"/>
            <a:endParaRPr lang="en-US" dirty="0"/>
          </a:p>
          <a:p>
            <a:endParaRPr lang="en-US" dirty="0"/>
          </a:p>
        </p:txBody>
      </p:sp>
      <p:sp>
        <p:nvSpPr>
          <p:cNvPr id="3" name="Footer Placeholder 2">
            <a:extLst>
              <a:ext uri="{FF2B5EF4-FFF2-40B4-BE49-F238E27FC236}">
                <a16:creationId xmlns:a16="http://schemas.microsoft.com/office/drawing/2014/main" id="{3DC43F6A-0EE4-4776-9055-C17EAC6D17C5}"/>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C8D0DF24-5678-4D2E-BB46-E8E6914A4409}"/>
              </a:ext>
            </a:extLst>
          </p:cNvPr>
          <p:cNvSpPr>
            <a:spLocks noGrp="1"/>
          </p:cNvSpPr>
          <p:nvPr>
            <p:ph type="sldNum" sz="quarter" idx="12"/>
          </p:nvPr>
        </p:nvSpPr>
        <p:spPr/>
        <p:txBody>
          <a:bodyPr/>
          <a:lstStyle/>
          <a:p>
            <a:fld id="{629637A9-119A-49DA-BD12-AAC58B377D80}" type="slidenum">
              <a:rPr lang="en-US" smtClean="0"/>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Up-Down Arrow 34"/>
          <p:cNvSpPr/>
          <p:nvPr/>
        </p:nvSpPr>
        <p:spPr bwMode="auto">
          <a:xfrm>
            <a:off x="4876800" y="2686050"/>
            <a:ext cx="685800" cy="137160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2" name="Title 1"/>
          <p:cNvSpPr>
            <a:spLocks noGrp="1"/>
          </p:cNvSpPr>
          <p:nvPr>
            <p:ph type="title"/>
          </p:nvPr>
        </p:nvSpPr>
        <p:spPr/>
        <p:txBody>
          <a:bodyPr/>
          <a:lstStyle/>
          <a:p>
            <a:r>
              <a:rPr lang="en-US" dirty="0"/>
              <a:t>General Cache Concepts</a:t>
            </a:r>
          </a:p>
        </p:txBody>
      </p:sp>
      <p:sp>
        <p:nvSpPr>
          <p:cNvPr id="3" name="Rectangle 2"/>
          <p:cNvSpPr/>
          <p:nvPr/>
        </p:nvSpPr>
        <p:spPr bwMode="auto">
          <a:xfrm>
            <a:off x="3429000" y="4057650"/>
            <a:ext cx="3581400" cy="2057400"/>
          </a:xfrm>
          <a:prstGeom prst="rect">
            <a:avLst/>
          </a:prstGeom>
          <a:solidFill>
            <a:srgbClr val="DEDFF5"/>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4" name="Rectangle 3"/>
          <p:cNvSpPr/>
          <p:nvPr/>
        </p:nvSpPr>
        <p:spPr bwMode="auto">
          <a:xfrm>
            <a:off x="3429000" y="2062841"/>
            <a:ext cx="3581400" cy="609600"/>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3581400" y="4210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0</a:t>
            </a:r>
          </a:p>
        </p:txBody>
      </p:sp>
      <p:sp>
        <p:nvSpPr>
          <p:cNvPr id="6" name="Rectangle 5"/>
          <p:cNvSpPr/>
          <p:nvPr/>
        </p:nvSpPr>
        <p:spPr bwMode="auto">
          <a:xfrm>
            <a:off x="4419600" y="4210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a:t>
            </a:r>
          </a:p>
        </p:txBody>
      </p:sp>
      <p:sp>
        <p:nvSpPr>
          <p:cNvPr id="7" name="Rectangle 6"/>
          <p:cNvSpPr/>
          <p:nvPr/>
        </p:nvSpPr>
        <p:spPr bwMode="auto">
          <a:xfrm>
            <a:off x="5257800" y="4210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2</a:t>
            </a:r>
          </a:p>
        </p:txBody>
      </p:sp>
      <p:sp>
        <p:nvSpPr>
          <p:cNvPr id="8" name="Rectangle 7"/>
          <p:cNvSpPr/>
          <p:nvPr/>
        </p:nvSpPr>
        <p:spPr bwMode="auto">
          <a:xfrm>
            <a:off x="6096000" y="4210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3</a:t>
            </a:r>
          </a:p>
        </p:txBody>
      </p:sp>
      <p:sp>
        <p:nvSpPr>
          <p:cNvPr id="9" name="Rectangle 8"/>
          <p:cNvSpPr/>
          <p:nvPr/>
        </p:nvSpPr>
        <p:spPr bwMode="auto">
          <a:xfrm>
            <a:off x="3581400" y="4591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4</a:t>
            </a:r>
          </a:p>
        </p:txBody>
      </p:sp>
      <p:sp>
        <p:nvSpPr>
          <p:cNvPr id="10" name="Rectangle 9"/>
          <p:cNvSpPr/>
          <p:nvPr/>
        </p:nvSpPr>
        <p:spPr bwMode="auto">
          <a:xfrm>
            <a:off x="4419600" y="4591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5</a:t>
            </a:r>
          </a:p>
        </p:txBody>
      </p:sp>
      <p:sp>
        <p:nvSpPr>
          <p:cNvPr id="11" name="Rectangle 10"/>
          <p:cNvSpPr/>
          <p:nvPr/>
        </p:nvSpPr>
        <p:spPr bwMode="auto">
          <a:xfrm>
            <a:off x="5257800" y="4591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6</a:t>
            </a:r>
          </a:p>
        </p:txBody>
      </p:sp>
      <p:sp>
        <p:nvSpPr>
          <p:cNvPr id="12" name="Rectangle 11"/>
          <p:cNvSpPr/>
          <p:nvPr/>
        </p:nvSpPr>
        <p:spPr bwMode="auto">
          <a:xfrm>
            <a:off x="6096000" y="4591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7</a:t>
            </a:r>
          </a:p>
        </p:txBody>
      </p:sp>
      <p:sp>
        <p:nvSpPr>
          <p:cNvPr id="13" name="Rectangle 12"/>
          <p:cNvSpPr/>
          <p:nvPr/>
        </p:nvSpPr>
        <p:spPr bwMode="auto">
          <a:xfrm>
            <a:off x="3581400" y="4972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8</a:t>
            </a:r>
          </a:p>
        </p:txBody>
      </p:sp>
      <p:sp>
        <p:nvSpPr>
          <p:cNvPr id="14" name="Rectangle 13"/>
          <p:cNvSpPr/>
          <p:nvPr/>
        </p:nvSpPr>
        <p:spPr bwMode="auto">
          <a:xfrm>
            <a:off x="4419600" y="4972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9</a:t>
            </a:r>
          </a:p>
        </p:txBody>
      </p:sp>
      <p:sp>
        <p:nvSpPr>
          <p:cNvPr id="15" name="Rectangle 14"/>
          <p:cNvSpPr/>
          <p:nvPr/>
        </p:nvSpPr>
        <p:spPr bwMode="auto">
          <a:xfrm>
            <a:off x="5257800" y="4972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10</a:t>
            </a:r>
          </a:p>
        </p:txBody>
      </p:sp>
      <p:sp>
        <p:nvSpPr>
          <p:cNvPr id="16" name="Rectangle 15"/>
          <p:cNvSpPr/>
          <p:nvPr/>
        </p:nvSpPr>
        <p:spPr bwMode="auto">
          <a:xfrm>
            <a:off x="6096000" y="4972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11</a:t>
            </a:r>
          </a:p>
        </p:txBody>
      </p:sp>
      <p:sp>
        <p:nvSpPr>
          <p:cNvPr id="17" name="Rectangle 16"/>
          <p:cNvSpPr/>
          <p:nvPr/>
        </p:nvSpPr>
        <p:spPr bwMode="auto">
          <a:xfrm>
            <a:off x="3581400" y="5353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12</a:t>
            </a:r>
          </a:p>
        </p:txBody>
      </p:sp>
      <p:sp>
        <p:nvSpPr>
          <p:cNvPr id="18" name="Rectangle 17"/>
          <p:cNvSpPr/>
          <p:nvPr/>
        </p:nvSpPr>
        <p:spPr bwMode="auto">
          <a:xfrm>
            <a:off x="4419600" y="5353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13</a:t>
            </a:r>
          </a:p>
        </p:txBody>
      </p:sp>
      <p:sp>
        <p:nvSpPr>
          <p:cNvPr id="19" name="Rectangle 18"/>
          <p:cNvSpPr/>
          <p:nvPr/>
        </p:nvSpPr>
        <p:spPr bwMode="auto">
          <a:xfrm>
            <a:off x="5257800" y="5353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14</a:t>
            </a:r>
          </a:p>
        </p:txBody>
      </p:sp>
      <p:sp>
        <p:nvSpPr>
          <p:cNvPr id="20" name="Rectangle 19"/>
          <p:cNvSpPr/>
          <p:nvPr/>
        </p:nvSpPr>
        <p:spPr bwMode="auto">
          <a:xfrm>
            <a:off x="6096000" y="5353050"/>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15</a:t>
            </a:r>
          </a:p>
        </p:txBody>
      </p:sp>
      <p:cxnSp>
        <p:nvCxnSpPr>
          <p:cNvPr id="22" name="Straight Connector 21"/>
          <p:cNvCxnSpPr/>
          <p:nvPr/>
        </p:nvCxnSpPr>
        <p:spPr bwMode="auto">
          <a:xfrm>
            <a:off x="3810000" y="5886451"/>
            <a:ext cx="3048000" cy="147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3581400" y="221524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8</a:t>
            </a:r>
          </a:p>
        </p:txBody>
      </p:sp>
      <p:sp>
        <p:nvSpPr>
          <p:cNvPr id="27" name="Rectangle 26"/>
          <p:cNvSpPr/>
          <p:nvPr/>
        </p:nvSpPr>
        <p:spPr bwMode="auto">
          <a:xfrm>
            <a:off x="4419600" y="221524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9</a:t>
            </a:r>
          </a:p>
        </p:txBody>
      </p:sp>
      <p:sp>
        <p:nvSpPr>
          <p:cNvPr id="28" name="Rectangle 27"/>
          <p:cNvSpPr/>
          <p:nvPr/>
        </p:nvSpPr>
        <p:spPr bwMode="auto">
          <a:xfrm>
            <a:off x="5257800" y="221524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14</a:t>
            </a:r>
          </a:p>
        </p:txBody>
      </p:sp>
      <p:sp>
        <p:nvSpPr>
          <p:cNvPr id="29" name="Rectangle 28"/>
          <p:cNvSpPr/>
          <p:nvPr/>
        </p:nvSpPr>
        <p:spPr bwMode="auto">
          <a:xfrm>
            <a:off x="6096000" y="2215241"/>
            <a:ext cx="762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3</a:t>
            </a:r>
          </a:p>
        </p:txBody>
      </p:sp>
      <p:sp>
        <p:nvSpPr>
          <p:cNvPr id="30" name="TextBox 29"/>
          <p:cNvSpPr txBox="1"/>
          <p:nvPr/>
        </p:nvSpPr>
        <p:spPr>
          <a:xfrm>
            <a:off x="2312764" y="2139041"/>
            <a:ext cx="753732" cy="369332"/>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1981201" y="4133850"/>
            <a:ext cx="988925" cy="369332"/>
          </a:xfrm>
          <a:prstGeom prst="rect">
            <a:avLst/>
          </a:prstGeom>
          <a:noFill/>
        </p:spPr>
        <p:txBody>
          <a:bodyPr wrap="none" rtlCol="0">
            <a:spAutoFit/>
          </a:bodyPr>
          <a:lstStyle/>
          <a:p>
            <a:r>
              <a:rPr lang="en-US" dirty="0">
                <a:latin typeface="Calibri" pitchFamily="34" charset="0"/>
              </a:rPr>
              <a:t>Memory</a:t>
            </a:r>
          </a:p>
        </p:txBody>
      </p:sp>
      <p:sp>
        <p:nvSpPr>
          <p:cNvPr id="32" name="Text Box 19"/>
          <p:cNvSpPr txBox="1">
            <a:spLocks noChangeArrowheads="1"/>
          </p:cNvSpPr>
          <p:nvPr/>
        </p:nvSpPr>
        <p:spPr bwMode="auto">
          <a:xfrm>
            <a:off x="7159242" y="3937768"/>
            <a:ext cx="3199956" cy="577082"/>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Larger, slower, cheaper memory</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dirty="0">
                <a:latin typeface="Calibri" pitchFamily="34" charset="0"/>
              </a:rPr>
              <a:t>v</a:t>
            </a:r>
            <a:r>
              <a:rPr lang="en-GB" sz="1600" b="1" dirty="0">
                <a:latin typeface="Calibri" pitchFamily="34" charset="0"/>
              </a:rPr>
              <a:t>iewed as partitioned into “blocks”</a:t>
            </a:r>
          </a:p>
        </p:txBody>
      </p:sp>
      <p:sp>
        <p:nvSpPr>
          <p:cNvPr id="33" name="Text Box 22"/>
          <p:cNvSpPr txBox="1">
            <a:spLocks noChangeArrowheads="1"/>
          </p:cNvSpPr>
          <p:nvPr/>
        </p:nvSpPr>
        <p:spPr bwMode="auto">
          <a:xfrm>
            <a:off x="5466800" y="3023368"/>
            <a:ext cx="2839000" cy="577082"/>
          </a:xfrm>
          <a:prstGeom prst="rect">
            <a:avLst/>
          </a:prstGeom>
          <a:noFill/>
          <a:ln w="9525">
            <a:noFill/>
            <a:round/>
            <a:headEnd/>
            <a:tailEnd/>
          </a:ln>
        </p:spPr>
        <p:txBody>
          <a:bodyPr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Data is copied in block-sized transfer units</a:t>
            </a:r>
          </a:p>
        </p:txBody>
      </p:sp>
      <p:sp>
        <p:nvSpPr>
          <p:cNvPr id="34" name="Text Box 29"/>
          <p:cNvSpPr txBox="1">
            <a:spLocks noChangeArrowheads="1"/>
          </p:cNvSpPr>
          <p:nvPr/>
        </p:nvSpPr>
        <p:spPr bwMode="auto">
          <a:xfrm>
            <a:off x="7086600" y="1956762"/>
            <a:ext cx="2930908" cy="818367"/>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Smaller, faster, more expensive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memory caches a  subset of</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600" b="1" dirty="0">
                <a:latin typeface="Calibri" pitchFamily="34" charset="0"/>
              </a:rPr>
              <a:t>the blocks</a:t>
            </a:r>
          </a:p>
        </p:txBody>
      </p:sp>
      <p:sp>
        <p:nvSpPr>
          <p:cNvPr id="37" name="Rectangle 36"/>
          <p:cNvSpPr/>
          <p:nvPr/>
        </p:nvSpPr>
        <p:spPr bwMode="auto">
          <a:xfrm>
            <a:off x="3581400" y="459105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4</a:t>
            </a:r>
          </a:p>
        </p:txBody>
      </p:sp>
      <p:sp>
        <p:nvSpPr>
          <p:cNvPr id="38" name="Rectangle 37"/>
          <p:cNvSpPr/>
          <p:nvPr/>
        </p:nvSpPr>
        <p:spPr bwMode="auto">
          <a:xfrm>
            <a:off x="4114800" y="3219450"/>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4</a:t>
            </a:r>
          </a:p>
        </p:txBody>
      </p:sp>
      <p:sp>
        <p:nvSpPr>
          <p:cNvPr id="39" name="Rectangle 38"/>
          <p:cNvSpPr/>
          <p:nvPr/>
        </p:nvSpPr>
        <p:spPr bwMode="auto">
          <a:xfrm>
            <a:off x="3581400" y="2215241"/>
            <a:ext cx="762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4</a:t>
            </a:r>
          </a:p>
        </p:txBody>
      </p:sp>
      <p:sp>
        <p:nvSpPr>
          <p:cNvPr id="40" name="Rectangle 39"/>
          <p:cNvSpPr/>
          <p:nvPr/>
        </p:nvSpPr>
        <p:spPr bwMode="auto">
          <a:xfrm>
            <a:off x="5257800" y="497205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10</a:t>
            </a:r>
          </a:p>
        </p:txBody>
      </p:sp>
      <p:sp>
        <p:nvSpPr>
          <p:cNvPr id="41" name="Rectangle 40"/>
          <p:cNvSpPr/>
          <p:nvPr/>
        </p:nvSpPr>
        <p:spPr bwMode="auto">
          <a:xfrm>
            <a:off x="4114800" y="3219450"/>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10</a:t>
            </a:r>
          </a:p>
        </p:txBody>
      </p:sp>
      <p:sp>
        <p:nvSpPr>
          <p:cNvPr id="42" name="Rectangle 41"/>
          <p:cNvSpPr/>
          <p:nvPr/>
        </p:nvSpPr>
        <p:spPr bwMode="auto">
          <a:xfrm>
            <a:off x="5257800" y="2215241"/>
            <a:ext cx="762000"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10</a:t>
            </a:r>
          </a:p>
        </p:txBody>
      </p:sp>
      <p:sp>
        <p:nvSpPr>
          <p:cNvPr id="23" name="Footer Placeholder 22">
            <a:extLst>
              <a:ext uri="{FF2B5EF4-FFF2-40B4-BE49-F238E27FC236}">
                <a16:creationId xmlns:a16="http://schemas.microsoft.com/office/drawing/2014/main" id="{6E761F4A-0785-4BE7-9996-422D3652B916}"/>
              </a:ext>
            </a:extLst>
          </p:cNvPr>
          <p:cNvSpPr>
            <a:spLocks noGrp="1"/>
          </p:cNvSpPr>
          <p:nvPr>
            <p:ph type="ftr" sz="quarter" idx="11"/>
          </p:nvPr>
        </p:nvSpPr>
        <p:spPr/>
        <p:txBody>
          <a:bodyPr/>
          <a:lstStyle/>
          <a:p>
            <a:r>
              <a:rPr lang="en-US"/>
              <a:t>Computer Systems Organization (Spring 2025)</a:t>
            </a:r>
            <a:endParaRPr lang="en-US" dirty="0"/>
          </a:p>
        </p:txBody>
      </p:sp>
      <p:sp>
        <p:nvSpPr>
          <p:cNvPr id="24" name="Slide Number Placeholder 23">
            <a:extLst>
              <a:ext uri="{FF2B5EF4-FFF2-40B4-BE49-F238E27FC236}">
                <a16:creationId xmlns:a16="http://schemas.microsoft.com/office/drawing/2014/main" id="{BA620B36-A140-42EF-A9CF-FCD2FA0795BF}"/>
              </a:ext>
            </a:extLst>
          </p:cNvPr>
          <p:cNvSpPr>
            <a:spLocks noGrp="1"/>
          </p:cNvSpPr>
          <p:nvPr>
            <p:ph type="sldNum" sz="quarter" idx="12"/>
          </p:nvPr>
        </p:nvSpPr>
        <p:spPr/>
        <p:txBody>
          <a:bodyPr/>
          <a:lstStyle/>
          <a:p>
            <a:fld id="{4FAB73BC-B049-4115-A692-8D63A059BFB8}" type="slidenum">
              <a:rPr lang="en-US" smtClean="0"/>
              <a:t>15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xit" presetSubtype="0" fill="hold" grpId="1" nodeType="withEffect">
                                  <p:stCondLst>
                                    <p:cond delay="0"/>
                                  </p:stCondLst>
                                  <p:childTnLst>
                                    <p:set>
                                      <p:cBhvr>
                                        <p:cTn id="20" dur="1" fill="hold">
                                          <p:stCondLst>
                                            <p:cond delay="0"/>
                                          </p:stCondLst>
                                        </p:cTn>
                                        <p:tgtEl>
                                          <p:spTgt spid="38"/>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7" grpId="0" animBg="1"/>
      <p:bldP spid="38" grpId="0" animBg="1"/>
      <p:bldP spid="38" grpId="1" animBg="1"/>
      <p:bldP spid="39" grpId="0" animBg="1"/>
      <p:bldP spid="40" grpId="0" animBg="1"/>
      <p:bldP spid="41" grpId="0" animBg="1"/>
      <p:bldP spid="41" grpId="1" animBg="1"/>
      <p:bldP spid="4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Cache Concepts: Hit</a:t>
            </a:r>
          </a:p>
        </p:txBody>
      </p:sp>
      <p:sp>
        <p:nvSpPr>
          <p:cNvPr id="44" name="Text Box 29"/>
          <p:cNvSpPr txBox="1">
            <a:spLocks noChangeArrowheads="1"/>
          </p:cNvSpPr>
          <p:nvPr/>
        </p:nvSpPr>
        <p:spPr bwMode="auto">
          <a:xfrm>
            <a:off x="7443759" y="1780909"/>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3" name="Up-Down Arrow 42"/>
          <p:cNvSpPr/>
          <p:nvPr/>
        </p:nvSpPr>
        <p:spPr bwMode="auto">
          <a:xfrm>
            <a:off x="4666961" y="1780909"/>
            <a:ext cx="633845" cy="859270"/>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4666961" y="3168961"/>
            <a:ext cx="633845" cy="1189759"/>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 name="Rectangle 2"/>
          <p:cNvSpPr/>
          <p:nvPr/>
        </p:nvSpPr>
        <p:spPr bwMode="auto">
          <a:xfrm>
            <a:off x="3328843" y="4358720"/>
            <a:ext cx="3310082" cy="1784639"/>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4" name="Rectangle 3"/>
          <p:cNvSpPr/>
          <p:nvPr/>
        </p:nvSpPr>
        <p:spPr bwMode="auto">
          <a:xfrm>
            <a:off x="3328843" y="2628375"/>
            <a:ext cx="3310082" cy="528782"/>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3469698" y="4490916"/>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0</a:t>
            </a:r>
          </a:p>
        </p:txBody>
      </p:sp>
      <p:sp>
        <p:nvSpPr>
          <p:cNvPr id="6" name="Rectangle 5"/>
          <p:cNvSpPr/>
          <p:nvPr/>
        </p:nvSpPr>
        <p:spPr bwMode="auto">
          <a:xfrm>
            <a:off x="4244398" y="4490916"/>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a:t>
            </a:r>
          </a:p>
        </p:txBody>
      </p:sp>
      <p:sp>
        <p:nvSpPr>
          <p:cNvPr id="7" name="Rectangle 6"/>
          <p:cNvSpPr/>
          <p:nvPr/>
        </p:nvSpPr>
        <p:spPr bwMode="auto">
          <a:xfrm>
            <a:off x="5019098" y="4490916"/>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2</a:t>
            </a:r>
          </a:p>
        </p:txBody>
      </p:sp>
      <p:sp>
        <p:nvSpPr>
          <p:cNvPr id="8" name="Rectangle 7"/>
          <p:cNvSpPr/>
          <p:nvPr/>
        </p:nvSpPr>
        <p:spPr bwMode="auto">
          <a:xfrm>
            <a:off x="5793798" y="4490916"/>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3</a:t>
            </a:r>
          </a:p>
        </p:txBody>
      </p:sp>
      <p:sp>
        <p:nvSpPr>
          <p:cNvPr id="9" name="Rectangle 8"/>
          <p:cNvSpPr/>
          <p:nvPr/>
        </p:nvSpPr>
        <p:spPr bwMode="auto">
          <a:xfrm>
            <a:off x="3469698" y="4821404"/>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4</a:t>
            </a:r>
          </a:p>
        </p:txBody>
      </p:sp>
      <p:sp>
        <p:nvSpPr>
          <p:cNvPr id="10" name="Rectangle 9"/>
          <p:cNvSpPr/>
          <p:nvPr/>
        </p:nvSpPr>
        <p:spPr bwMode="auto">
          <a:xfrm>
            <a:off x="4244398" y="4821404"/>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5</a:t>
            </a:r>
          </a:p>
        </p:txBody>
      </p:sp>
      <p:sp>
        <p:nvSpPr>
          <p:cNvPr id="11" name="Rectangle 10"/>
          <p:cNvSpPr/>
          <p:nvPr/>
        </p:nvSpPr>
        <p:spPr bwMode="auto">
          <a:xfrm>
            <a:off x="5019098" y="4821404"/>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6</a:t>
            </a:r>
          </a:p>
        </p:txBody>
      </p:sp>
      <p:sp>
        <p:nvSpPr>
          <p:cNvPr id="12" name="Rectangle 11"/>
          <p:cNvSpPr/>
          <p:nvPr/>
        </p:nvSpPr>
        <p:spPr bwMode="auto">
          <a:xfrm>
            <a:off x="5793798" y="4821404"/>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7</a:t>
            </a:r>
          </a:p>
        </p:txBody>
      </p:sp>
      <p:sp>
        <p:nvSpPr>
          <p:cNvPr id="13" name="Rectangle 12"/>
          <p:cNvSpPr/>
          <p:nvPr/>
        </p:nvSpPr>
        <p:spPr bwMode="auto">
          <a:xfrm>
            <a:off x="3469698" y="5151893"/>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8</a:t>
            </a:r>
          </a:p>
        </p:txBody>
      </p:sp>
      <p:sp>
        <p:nvSpPr>
          <p:cNvPr id="14" name="Rectangle 13"/>
          <p:cNvSpPr/>
          <p:nvPr/>
        </p:nvSpPr>
        <p:spPr bwMode="auto">
          <a:xfrm>
            <a:off x="4244398" y="5151893"/>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9</a:t>
            </a:r>
          </a:p>
        </p:txBody>
      </p:sp>
      <p:sp>
        <p:nvSpPr>
          <p:cNvPr id="15" name="Rectangle 14"/>
          <p:cNvSpPr/>
          <p:nvPr/>
        </p:nvSpPr>
        <p:spPr bwMode="auto">
          <a:xfrm>
            <a:off x="5019098" y="5151893"/>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10</a:t>
            </a:r>
          </a:p>
        </p:txBody>
      </p:sp>
      <p:sp>
        <p:nvSpPr>
          <p:cNvPr id="16" name="Rectangle 15"/>
          <p:cNvSpPr/>
          <p:nvPr/>
        </p:nvSpPr>
        <p:spPr bwMode="auto">
          <a:xfrm>
            <a:off x="5793798" y="5151893"/>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11</a:t>
            </a:r>
          </a:p>
        </p:txBody>
      </p:sp>
      <p:sp>
        <p:nvSpPr>
          <p:cNvPr id="17" name="Rectangle 16"/>
          <p:cNvSpPr/>
          <p:nvPr/>
        </p:nvSpPr>
        <p:spPr bwMode="auto">
          <a:xfrm>
            <a:off x="3469698" y="5482382"/>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12</a:t>
            </a:r>
          </a:p>
        </p:txBody>
      </p:sp>
      <p:sp>
        <p:nvSpPr>
          <p:cNvPr id="18" name="Rectangle 17"/>
          <p:cNvSpPr/>
          <p:nvPr/>
        </p:nvSpPr>
        <p:spPr bwMode="auto">
          <a:xfrm>
            <a:off x="4244398" y="5482382"/>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13</a:t>
            </a:r>
          </a:p>
        </p:txBody>
      </p:sp>
      <p:sp>
        <p:nvSpPr>
          <p:cNvPr id="19" name="Rectangle 18"/>
          <p:cNvSpPr/>
          <p:nvPr/>
        </p:nvSpPr>
        <p:spPr bwMode="auto">
          <a:xfrm>
            <a:off x="5019098" y="5482382"/>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14</a:t>
            </a:r>
          </a:p>
        </p:txBody>
      </p:sp>
      <p:sp>
        <p:nvSpPr>
          <p:cNvPr id="20" name="Rectangle 19"/>
          <p:cNvSpPr/>
          <p:nvPr/>
        </p:nvSpPr>
        <p:spPr bwMode="auto">
          <a:xfrm>
            <a:off x="5793798" y="5482382"/>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15</a:t>
            </a:r>
          </a:p>
        </p:txBody>
      </p:sp>
      <p:cxnSp>
        <p:nvCxnSpPr>
          <p:cNvPr id="22" name="Straight Connector 21"/>
          <p:cNvCxnSpPr/>
          <p:nvPr/>
        </p:nvCxnSpPr>
        <p:spPr bwMode="auto">
          <a:xfrm>
            <a:off x="3680980" y="5945067"/>
            <a:ext cx="2817091" cy="1281"/>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3469698" y="2760570"/>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8</a:t>
            </a:r>
          </a:p>
        </p:txBody>
      </p:sp>
      <p:sp>
        <p:nvSpPr>
          <p:cNvPr id="27" name="Rectangle 26"/>
          <p:cNvSpPr/>
          <p:nvPr/>
        </p:nvSpPr>
        <p:spPr bwMode="auto">
          <a:xfrm>
            <a:off x="4244398" y="2760570"/>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9</a:t>
            </a:r>
          </a:p>
        </p:txBody>
      </p:sp>
      <p:sp>
        <p:nvSpPr>
          <p:cNvPr id="28" name="Rectangle 27"/>
          <p:cNvSpPr/>
          <p:nvPr/>
        </p:nvSpPr>
        <p:spPr bwMode="auto">
          <a:xfrm>
            <a:off x="5019098" y="2760570"/>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14</a:t>
            </a:r>
          </a:p>
        </p:txBody>
      </p:sp>
      <p:sp>
        <p:nvSpPr>
          <p:cNvPr id="29" name="Rectangle 28"/>
          <p:cNvSpPr/>
          <p:nvPr/>
        </p:nvSpPr>
        <p:spPr bwMode="auto">
          <a:xfrm>
            <a:off x="5793798" y="2760570"/>
            <a:ext cx="704273" cy="264391"/>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3</a:t>
            </a:r>
          </a:p>
        </p:txBody>
      </p:sp>
      <p:sp>
        <p:nvSpPr>
          <p:cNvPr id="30" name="TextBox 29"/>
          <p:cNvSpPr txBox="1"/>
          <p:nvPr/>
        </p:nvSpPr>
        <p:spPr>
          <a:xfrm>
            <a:off x="2297171" y="2694472"/>
            <a:ext cx="696631" cy="320368"/>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1990726" y="4424818"/>
            <a:ext cx="914006" cy="320368"/>
          </a:xfrm>
          <a:prstGeom prst="rect">
            <a:avLst/>
          </a:prstGeom>
          <a:noFill/>
        </p:spPr>
        <p:txBody>
          <a:bodyPr wrap="none" rtlCol="0">
            <a:spAutoFit/>
          </a:bodyPr>
          <a:lstStyle/>
          <a:p>
            <a:r>
              <a:rPr lang="en-US" dirty="0">
                <a:latin typeface="Calibri" pitchFamily="34" charset="0"/>
              </a:rPr>
              <a:t>Memory</a:t>
            </a:r>
          </a:p>
        </p:txBody>
      </p:sp>
      <p:sp>
        <p:nvSpPr>
          <p:cNvPr id="46" name="Rectangle 45"/>
          <p:cNvSpPr/>
          <p:nvPr/>
        </p:nvSpPr>
        <p:spPr>
          <a:xfrm>
            <a:off x="5262519" y="2062056"/>
            <a:ext cx="1094698" cy="293670"/>
          </a:xfrm>
          <a:prstGeom prst="rect">
            <a:avLst/>
          </a:prstGeom>
        </p:spPr>
        <p:txBody>
          <a:bodyPr wrap="none">
            <a:spAutoFit/>
          </a:bodyPr>
          <a:lstStyle/>
          <a:p>
            <a:pPr algn="ctr"/>
            <a:r>
              <a:rPr lang="en-US" sz="1600" dirty="0">
                <a:latin typeface="Calibri" pitchFamily="34" charset="0"/>
              </a:rPr>
              <a:t>Request: 14</a:t>
            </a:r>
          </a:p>
        </p:txBody>
      </p:sp>
      <p:sp>
        <p:nvSpPr>
          <p:cNvPr id="47" name="Rectangle 46"/>
          <p:cNvSpPr/>
          <p:nvPr/>
        </p:nvSpPr>
        <p:spPr bwMode="auto">
          <a:xfrm>
            <a:off x="5019098" y="2761204"/>
            <a:ext cx="704273" cy="264391"/>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14</a:t>
            </a:r>
          </a:p>
        </p:txBody>
      </p:sp>
      <p:sp>
        <p:nvSpPr>
          <p:cNvPr id="48" name="Text Box 29"/>
          <p:cNvSpPr txBox="1">
            <a:spLocks noChangeArrowheads="1"/>
          </p:cNvSpPr>
          <p:nvPr/>
        </p:nvSpPr>
        <p:spPr bwMode="auto">
          <a:xfrm>
            <a:off x="7460094" y="2409825"/>
            <a:ext cx="2154670"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solidFill>
                  <a:srgbClr val="C00000"/>
                </a:solidFill>
                <a:latin typeface="Calibri" pitchFamily="34" charset="0"/>
              </a:rPr>
              <a:t>Hit!</a:t>
            </a:r>
            <a:endParaRPr lang="en-GB" sz="2000" b="1" i="1" dirty="0">
              <a:solidFill>
                <a:srgbClr val="C00000"/>
              </a:solidFill>
              <a:latin typeface="Calibri" pitchFamily="34" charset="0"/>
            </a:endParaRPr>
          </a:p>
        </p:txBody>
      </p:sp>
      <p:sp>
        <p:nvSpPr>
          <p:cNvPr id="23" name="Footer Placeholder 22">
            <a:extLst>
              <a:ext uri="{FF2B5EF4-FFF2-40B4-BE49-F238E27FC236}">
                <a16:creationId xmlns:a16="http://schemas.microsoft.com/office/drawing/2014/main" id="{0D238573-B6A0-4326-A640-E445781C968F}"/>
              </a:ext>
            </a:extLst>
          </p:cNvPr>
          <p:cNvSpPr>
            <a:spLocks noGrp="1"/>
          </p:cNvSpPr>
          <p:nvPr>
            <p:ph type="ftr" sz="quarter" idx="11"/>
          </p:nvPr>
        </p:nvSpPr>
        <p:spPr/>
        <p:txBody>
          <a:bodyPr/>
          <a:lstStyle/>
          <a:p>
            <a:r>
              <a:rPr lang="en-US"/>
              <a:t>Computer Systems Organization (Spring 2025)</a:t>
            </a:r>
            <a:endParaRPr lang="en-US" dirty="0"/>
          </a:p>
        </p:txBody>
      </p:sp>
      <p:sp>
        <p:nvSpPr>
          <p:cNvPr id="24" name="Slide Number Placeholder 23">
            <a:extLst>
              <a:ext uri="{FF2B5EF4-FFF2-40B4-BE49-F238E27FC236}">
                <a16:creationId xmlns:a16="http://schemas.microsoft.com/office/drawing/2014/main" id="{F88FDCD0-BD6B-486D-8730-60937A91D3D2}"/>
              </a:ext>
            </a:extLst>
          </p:cNvPr>
          <p:cNvSpPr>
            <a:spLocks noGrp="1"/>
          </p:cNvSpPr>
          <p:nvPr>
            <p:ph type="sldNum" sz="quarter" idx="12"/>
          </p:nvPr>
        </p:nvSpPr>
        <p:spPr/>
        <p:txBody>
          <a:bodyPr/>
          <a:lstStyle/>
          <a:p>
            <a:fld id="{4FAB73BC-B049-4115-A692-8D63A059BFB8}" type="slidenum">
              <a:rPr lang="en-US" smtClean="0"/>
              <a:t>16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Cache Concepts: Miss</a:t>
            </a:r>
          </a:p>
        </p:txBody>
      </p:sp>
      <p:sp>
        <p:nvSpPr>
          <p:cNvPr id="44" name="Text Box 29"/>
          <p:cNvSpPr txBox="1">
            <a:spLocks noChangeArrowheads="1"/>
          </p:cNvSpPr>
          <p:nvPr/>
        </p:nvSpPr>
        <p:spPr bwMode="auto">
          <a:xfrm>
            <a:off x="7443759" y="1838059"/>
            <a:ext cx="2826906" cy="396135"/>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Data in block b is needed</a:t>
            </a:r>
          </a:p>
        </p:txBody>
      </p:sp>
      <p:sp>
        <p:nvSpPr>
          <p:cNvPr id="48" name="Text Box 29"/>
          <p:cNvSpPr txBox="1">
            <a:spLocks noChangeArrowheads="1"/>
          </p:cNvSpPr>
          <p:nvPr/>
        </p:nvSpPr>
        <p:spPr bwMode="auto">
          <a:xfrm>
            <a:off x="7460095" y="2466975"/>
            <a:ext cx="2569847"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not in cache:</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solidFill>
                  <a:srgbClr val="C00000"/>
                </a:solidFill>
                <a:latin typeface="Calibri" pitchFamily="34" charset="0"/>
              </a:rPr>
              <a:t>Miss!</a:t>
            </a:r>
          </a:p>
        </p:txBody>
      </p:sp>
      <p:sp>
        <p:nvSpPr>
          <p:cNvPr id="34" name="Text Box 29"/>
          <p:cNvSpPr txBox="1">
            <a:spLocks noChangeArrowheads="1"/>
          </p:cNvSpPr>
          <p:nvPr/>
        </p:nvSpPr>
        <p:spPr bwMode="auto">
          <a:xfrm>
            <a:off x="7467601" y="3457575"/>
            <a:ext cx="2585173" cy="697756"/>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fetched from</a:t>
            </a:r>
          </a:p>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i="1" dirty="0">
                <a:latin typeface="Calibri" pitchFamily="34" charset="0"/>
              </a:rPr>
              <a:t>memory</a:t>
            </a:r>
            <a:endParaRPr lang="en-GB" sz="2000" b="1" i="1" dirty="0">
              <a:latin typeface="Calibri" pitchFamily="34" charset="0"/>
            </a:endParaRPr>
          </a:p>
        </p:txBody>
      </p:sp>
      <p:sp>
        <p:nvSpPr>
          <p:cNvPr id="43" name="Up-Down Arrow 42"/>
          <p:cNvSpPr/>
          <p:nvPr/>
        </p:nvSpPr>
        <p:spPr bwMode="auto">
          <a:xfrm>
            <a:off x="4422080" y="1950875"/>
            <a:ext cx="592282" cy="802986"/>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5" name="Up-Down Arrow 34"/>
          <p:cNvSpPr/>
          <p:nvPr/>
        </p:nvSpPr>
        <p:spPr bwMode="auto">
          <a:xfrm>
            <a:off x="4422080" y="3248007"/>
            <a:ext cx="592282" cy="1111827"/>
          </a:xfrm>
          <a:prstGeom prst="upDownArrow">
            <a:avLst/>
          </a:prstGeom>
          <a:solidFill>
            <a:schemeClr val="bg1">
              <a:lumMod val="75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a:endParaRPr lang="en-US" dirty="0">
              <a:latin typeface="Calibri" pitchFamily="34" charset="0"/>
            </a:endParaRPr>
          </a:p>
        </p:txBody>
      </p:sp>
      <p:sp>
        <p:nvSpPr>
          <p:cNvPr id="3" name="Rectangle 2"/>
          <p:cNvSpPr/>
          <p:nvPr/>
        </p:nvSpPr>
        <p:spPr bwMode="auto">
          <a:xfrm>
            <a:off x="3171707" y="4359834"/>
            <a:ext cx="3093027" cy="1667741"/>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4" name="Rectangle 3"/>
          <p:cNvSpPr/>
          <p:nvPr/>
        </p:nvSpPr>
        <p:spPr bwMode="auto">
          <a:xfrm>
            <a:off x="3171707" y="2742830"/>
            <a:ext cx="3093027" cy="494145"/>
          </a:xfrm>
          <a:prstGeom prst="rect">
            <a:avLst/>
          </a:prstGeom>
          <a:solidFill>
            <a:schemeClr val="accent2">
              <a:lumMod val="20000"/>
              <a:lumOff val="8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3303325" y="4483370"/>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0</a:t>
            </a:r>
          </a:p>
        </p:txBody>
      </p:sp>
      <p:sp>
        <p:nvSpPr>
          <p:cNvPr id="6" name="Rectangle 5"/>
          <p:cNvSpPr/>
          <p:nvPr/>
        </p:nvSpPr>
        <p:spPr bwMode="auto">
          <a:xfrm>
            <a:off x="4027225" y="4483370"/>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a:t>
            </a:r>
          </a:p>
        </p:txBody>
      </p:sp>
      <p:sp>
        <p:nvSpPr>
          <p:cNvPr id="7" name="Rectangle 6"/>
          <p:cNvSpPr/>
          <p:nvPr/>
        </p:nvSpPr>
        <p:spPr bwMode="auto">
          <a:xfrm>
            <a:off x="4751125" y="4483370"/>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2</a:t>
            </a:r>
          </a:p>
        </p:txBody>
      </p:sp>
      <p:sp>
        <p:nvSpPr>
          <p:cNvPr id="8" name="Rectangle 7"/>
          <p:cNvSpPr/>
          <p:nvPr/>
        </p:nvSpPr>
        <p:spPr bwMode="auto">
          <a:xfrm>
            <a:off x="5475025" y="4483370"/>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3</a:t>
            </a:r>
          </a:p>
        </p:txBody>
      </p:sp>
      <p:sp>
        <p:nvSpPr>
          <p:cNvPr id="9" name="Rectangle 8"/>
          <p:cNvSpPr/>
          <p:nvPr/>
        </p:nvSpPr>
        <p:spPr bwMode="auto">
          <a:xfrm>
            <a:off x="3303325" y="4792211"/>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4</a:t>
            </a:r>
          </a:p>
        </p:txBody>
      </p:sp>
      <p:sp>
        <p:nvSpPr>
          <p:cNvPr id="10" name="Rectangle 9"/>
          <p:cNvSpPr/>
          <p:nvPr/>
        </p:nvSpPr>
        <p:spPr bwMode="auto">
          <a:xfrm>
            <a:off x="4027225" y="4792211"/>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5</a:t>
            </a:r>
          </a:p>
        </p:txBody>
      </p:sp>
      <p:sp>
        <p:nvSpPr>
          <p:cNvPr id="11" name="Rectangle 10"/>
          <p:cNvSpPr/>
          <p:nvPr/>
        </p:nvSpPr>
        <p:spPr bwMode="auto">
          <a:xfrm>
            <a:off x="4751125" y="4792211"/>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6</a:t>
            </a:r>
          </a:p>
        </p:txBody>
      </p:sp>
      <p:sp>
        <p:nvSpPr>
          <p:cNvPr id="12" name="Rectangle 11"/>
          <p:cNvSpPr/>
          <p:nvPr/>
        </p:nvSpPr>
        <p:spPr bwMode="auto">
          <a:xfrm>
            <a:off x="5475025" y="4792211"/>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7</a:t>
            </a:r>
          </a:p>
        </p:txBody>
      </p:sp>
      <p:sp>
        <p:nvSpPr>
          <p:cNvPr id="13" name="Rectangle 12"/>
          <p:cNvSpPr/>
          <p:nvPr/>
        </p:nvSpPr>
        <p:spPr bwMode="auto">
          <a:xfrm>
            <a:off x="3303325" y="5101052"/>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8</a:t>
            </a:r>
          </a:p>
        </p:txBody>
      </p:sp>
      <p:sp>
        <p:nvSpPr>
          <p:cNvPr id="14" name="Rectangle 13"/>
          <p:cNvSpPr/>
          <p:nvPr/>
        </p:nvSpPr>
        <p:spPr bwMode="auto">
          <a:xfrm>
            <a:off x="4027225" y="5101052"/>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9</a:t>
            </a:r>
          </a:p>
        </p:txBody>
      </p:sp>
      <p:sp>
        <p:nvSpPr>
          <p:cNvPr id="15" name="Rectangle 14"/>
          <p:cNvSpPr/>
          <p:nvPr/>
        </p:nvSpPr>
        <p:spPr bwMode="auto">
          <a:xfrm>
            <a:off x="4751125" y="5101052"/>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10</a:t>
            </a:r>
          </a:p>
        </p:txBody>
      </p:sp>
      <p:sp>
        <p:nvSpPr>
          <p:cNvPr id="16" name="Rectangle 15"/>
          <p:cNvSpPr/>
          <p:nvPr/>
        </p:nvSpPr>
        <p:spPr bwMode="auto">
          <a:xfrm>
            <a:off x="5475025" y="5101052"/>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11</a:t>
            </a:r>
          </a:p>
        </p:txBody>
      </p:sp>
      <p:sp>
        <p:nvSpPr>
          <p:cNvPr id="17" name="Rectangle 16"/>
          <p:cNvSpPr/>
          <p:nvPr/>
        </p:nvSpPr>
        <p:spPr bwMode="auto">
          <a:xfrm>
            <a:off x="3303325" y="5409893"/>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12</a:t>
            </a:r>
          </a:p>
        </p:txBody>
      </p:sp>
      <p:sp>
        <p:nvSpPr>
          <p:cNvPr id="18" name="Rectangle 17"/>
          <p:cNvSpPr/>
          <p:nvPr/>
        </p:nvSpPr>
        <p:spPr bwMode="auto">
          <a:xfrm>
            <a:off x="4027225" y="5409893"/>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13</a:t>
            </a:r>
          </a:p>
        </p:txBody>
      </p:sp>
      <p:sp>
        <p:nvSpPr>
          <p:cNvPr id="19" name="Rectangle 18"/>
          <p:cNvSpPr/>
          <p:nvPr/>
        </p:nvSpPr>
        <p:spPr bwMode="auto">
          <a:xfrm>
            <a:off x="4751125" y="5409893"/>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14</a:t>
            </a:r>
          </a:p>
        </p:txBody>
      </p:sp>
      <p:sp>
        <p:nvSpPr>
          <p:cNvPr id="20" name="Rectangle 19"/>
          <p:cNvSpPr/>
          <p:nvPr/>
        </p:nvSpPr>
        <p:spPr bwMode="auto">
          <a:xfrm>
            <a:off x="5475025" y="5409893"/>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15</a:t>
            </a:r>
          </a:p>
        </p:txBody>
      </p:sp>
      <p:cxnSp>
        <p:nvCxnSpPr>
          <p:cNvPr id="22" name="Straight Connector 21"/>
          <p:cNvCxnSpPr/>
          <p:nvPr/>
        </p:nvCxnSpPr>
        <p:spPr bwMode="auto">
          <a:xfrm>
            <a:off x="3500752" y="5842271"/>
            <a:ext cx="2632364" cy="1197"/>
          </a:xfrm>
          <a:prstGeom prst="line">
            <a:avLst/>
          </a:prstGeom>
          <a:noFill/>
          <a:ln w="88900" cap="rnd" cmpd="sng" algn="ctr">
            <a:solidFill>
              <a:schemeClr val="tx1"/>
            </a:solidFill>
            <a:prstDash val="sysDot"/>
            <a:round/>
            <a:headEnd type="none" w="med" len="med"/>
            <a:tailEnd type="none" w="med" len="med"/>
          </a:ln>
          <a:effectLst/>
        </p:spPr>
      </p:cxnSp>
      <p:sp>
        <p:nvSpPr>
          <p:cNvPr id="26" name="Rectangle 25"/>
          <p:cNvSpPr/>
          <p:nvPr/>
        </p:nvSpPr>
        <p:spPr bwMode="auto">
          <a:xfrm>
            <a:off x="3303325" y="2866366"/>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8</a:t>
            </a:r>
          </a:p>
        </p:txBody>
      </p:sp>
      <p:sp>
        <p:nvSpPr>
          <p:cNvPr id="27" name="Rectangle 26"/>
          <p:cNvSpPr/>
          <p:nvPr/>
        </p:nvSpPr>
        <p:spPr bwMode="auto">
          <a:xfrm>
            <a:off x="4027225" y="2866366"/>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9</a:t>
            </a:r>
          </a:p>
        </p:txBody>
      </p:sp>
      <p:sp>
        <p:nvSpPr>
          <p:cNvPr id="28" name="Rectangle 27"/>
          <p:cNvSpPr/>
          <p:nvPr/>
        </p:nvSpPr>
        <p:spPr bwMode="auto">
          <a:xfrm>
            <a:off x="4751125" y="2866366"/>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14</a:t>
            </a:r>
          </a:p>
        </p:txBody>
      </p:sp>
      <p:sp>
        <p:nvSpPr>
          <p:cNvPr id="29" name="Rectangle 28"/>
          <p:cNvSpPr/>
          <p:nvPr/>
        </p:nvSpPr>
        <p:spPr bwMode="auto">
          <a:xfrm>
            <a:off x="5475025" y="2866366"/>
            <a:ext cx="658091" cy="247073"/>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3</a:t>
            </a:r>
          </a:p>
        </p:txBody>
      </p:sp>
      <p:sp>
        <p:nvSpPr>
          <p:cNvPr id="30" name="TextBox 29"/>
          <p:cNvSpPr txBox="1"/>
          <p:nvPr/>
        </p:nvSpPr>
        <p:spPr>
          <a:xfrm>
            <a:off x="2207685" y="2804598"/>
            <a:ext cx="650950" cy="299383"/>
          </a:xfrm>
          <a:prstGeom prst="rect">
            <a:avLst/>
          </a:prstGeom>
          <a:noFill/>
        </p:spPr>
        <p:txBody>
          <a:bodyPr wrap="none" rtlCol="0">
            <a:spAutoFit/>
          </a:bodyPr>
          <a:lstStyle/>
          <a:p>
            <a:r>
              <a:rPr lang="en-US" dirty="0">
                <a:latin typeface="Calibri" pitchFamily="34" charset="0"/>
              </a:rPr>
              <a:t>Cache</a:t>
            </a:r>
          </a:p>
        </p:txBody>
      </p:sp>
      <p:sp>
        <p:nvSpPr>
          <p:cNvPr id="31" name="TextBox 30"/>
          <p:cNvSpPr txBox="1"/>
          <p:nvPr/>
        </p:nvSpPr>
        <p:spPr>
          <a:xfrm>
            <a:off x="1921335" y="4421602"/>
            <a:ext cx="854072" cy="299383"/>
          </a:xfrm>
          <a:prstGeom prst="rect">
            <a:avLst/>
          </a:prstGeom>
          <a:noFill/>
        </p:spPr>
        <p:txBody>
          <a:bodyPr wrap="none" rtlCol="0">
            <a:spAutoFit/>
          </a:bodyPr>
          <a:lstStyle/>
          <a:p>
            <a:r>
              <a:rPr lang="en-US" dirty="0">
                <a:latin typeface="Calibri" pitchFamily="34" charset="0"/>
              </a:rPr>
              <a:t>Memory</a:t>
            </a:r>
          </a:p>
        </p:txBody>
      </p:sp>
      <p:sp>
        <p:nvSpPr>
          <p:cNvPr id="46" name="Rectangle 45"/>
          <p:cNvSpPr/>
          <p:nvPr/>
        </p:nvSpPr>
        <p:spPr>
          <a:xfrm>
            <a:off x="4978583" y="2213606"/>
            <a:ext cx="1022915" cy="274434"/>
          </a:xfrm>
          <a:prstGeom prst="rect">
            <a:avLst/>
          </a:prstGeom>
        </p:spPr>
        <p:txBody>
          <a:bodyPr wrap="none">
            <a:spAutoFit/>
          </a:bodyPr>
          <a:lstStyle/>
          <a:p>
            <a:pPr algn="ctr"/>
            <a:r>
              <a:rPr lang="en-US" sz="1600" dirty="0">
                <a:latin typeface="Calibri" pitchFamily="34" charset="0"/>
              </a:rPr>
              <a:t>Request: 12</a:t>
            </a:r>
          </a:p>
        </p:txBody>
      </p:sp>
      <p:sp>
        <p:nvSpPr>
          <p:cNvPr id="36" name="Rectangle 35"/>
          <p:cNvSpPr/>
          <p:nvPr/>
        </p:nvSpPr>
        <p:spPr>
          <a:xfrm>
            <a:off x="4978583" y="3653023"/>
            <a:ext cx="1022915" cy="274434"/>
          </a:xfrm>
          <a:prstGeom prst="rect">
            <a:avLst/>
          </a:prstGeom>
        </p:spPr>
        <p:txBody>
          <a:bodyPr wrap="none">
            <a:spAutoFit/>
          </a:bodyPr>
          <a:lstStyle/>
          <a:p>
            <a:pPr algn="ctr"/>
            <a:r>
              <a:rPr lang="en-US" sz="1600" dirty="0">
                <a:latin typeface="Calibri" pitchFamily="34" charset="0"/>
              </a:rPr>
              <a:t>Request: 12</a:t>
            </a:r>
          </a:p>
        </p:txBody>
      </p:sp>
      <p:sp>
        <p:nvSpPr>
          <p:cNvPr id="37" name="Rectangle 36"/>
          <p:cNvSpPr/>
          <p:nvPr/>
        </p:nvSpPr>
        <p:spPr bwMode="auto">
          <a:xfrm>
            <a:off x="3303325" y="5409893"/>
            <a:ext cx="658091" cy="247073"/>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12</a:t>
            </a:r>
          </a:p>
        </p:txBody>
      </p:sp>
      <p:sp>
        <p:nvSpPr>
          <p:cNvPr id="38" name="Rectangle 37"/>
          <p:cNvSpPr/>
          <p:nvPr/>
        </p:nvSpPr>
        <p:spPr bwMode="auto">
          <a:xfrm>
            <a:off x="3763989" y="3680384"/>
            <a:ext cx="658091" cy="247073"/>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12</a:t>
            </a:r>
          </a:p>
        </p:txBody>
      </p:sp>
      <p:sp>
        <p:nvSpPr>
          <p:cNvPr id="39" name="Rectangle 38"/>
          <p:cNvSpPr/>
          <p:nvPr/>
        </p:nvSpPr>
        <p:spPr bwMode="auto">
          <a:xfrm>
            <a:off x="4027225" y="2866959"/>
            <a:ext cx="658091" cy="247073"/>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dirty="0">
                <a:latin typeface="Calibri" pitchFamily="34" charset="0"/>
              </a:rPr>
              <a:t>12</a:t>
            </a:r>
          </a:p>
        </p:txBody>
      </p:sp>
      <p:sp>
        <p:nvSpPr>
          <p:cNvPr id="42" name="Text Box 29"/>
          <p:cNvSpPr txBox="1">
            <a:spLocks noChangeArrowheads="1"/>
          </p:cNvSpPr>
          <p:nvPr/>
        </p:nvSpPr>
        <p:spPr bwMode="auto">
          <a:xfrm>
            <a:off x="7467601" y="4448175"/>
            <a:ext cx="2810939" cy="1753558"/>
          </a:xfrm>
          <a:prstGeom prst="rect">
            <a:avLst/>
          </a:prstGeom>
          <a:noFill/>
          <a:ln w="9525">
            <a:noFill/>
            <a:round/>
            <a:headEnd/>
            <a:tailEnd/>
          </a:ln>
        </p:spPr>
        <p:txBody>
          <a:bodyPr wrap="none" lIns="90000" tIns="46800" rIns="90000" bIns="46800" anchor="ctr">
            <a:spAutoFit/>
          </a:bodyPr>
          <a:lstStyle/>
          <a:p>
            <a:pPr>
              <a:lnSpc>
                <a:spcPct val="98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000" b="1" i="1" dirty="0">
                <a:latin typeface="Calibri" pitchFamily="34" charset="0"/>
              </a:rPr>
              <a:t>Block b is stored in cache</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C00000"/>
                </a:solidFill>
                <a:latin typeface="Calibri" pitchFamily="34" charset="0"/>
              </a:rPr>
              <a:t>Placement policy:</a:t>
            </a:r>
            <a:br>
              <a:rPr lang="en-GB" dirty="0">
                <a:latin typeface="Calibri" pitchFamily="34" charset="0"/>
              </a:rPr>
            </a:br>
            <a:r>
              <a:rPr lang="en-GB" dirty="0">
                <a:latin typeface="Calibri" pitchFamily="34" charset="0"/>
              </a:rPr>
              <a:t>determines where b goes</a:t>
            </a:r>
          </a:p>
          <a:p>
            <a:pPr marL="115888" indent="-115888">
              <a:lnSpc>
                <a:spcPct val="98000"/>
              </a:lnSpc>
              <a:buFont typeface="Arial"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solidFill>
                  <a:srgbClr val="C00000"/>
                </a:solidFill>
                <a:latin typeface="Calibri" pitchFamily="34" charset="0"/>
              </a:rPr>
              <a:t>Replacement policy:</a:t>
            </a:r>
            <a:br>
              <a:rPr lang="en-GB" dirty="0">
                <a:solidFill>
                  <a:srgbClr val="C00000"/>
                </a:solidFill>
                <a:latin typeface="Calibri" pitchFamily="34" charset="0"/>
              </a:rPr>
            </a:br>
            <a:r>
              <a:rPr lang="en-GB" dirty="0">
                <a:latin typeface="Calibri" pitchFamily="34" charset="0"/>
              </a:rPr>
              <a:t>determines which block</a:t>
            </a:r>
            <a:br>
              <a:rPr lang="en-GB" dirty="0">
                <a:latin typeface="Calibri" pitchFamily="34" charset="0"/>
              </a:rPr>
            </a:br>
            <a:r>
              <a:rPr lang="en-GB" dirty="0">
                <a:latin typeface="Calibri" pitchFamily="34" charset="0"/>
              </a:rPr>
              <a:t>gets evicted (victim)</a:t>
            </a:r>
          </a:p>
        </p:txBody>
      </p:sp>
      <p:sp>
        <p:nvSpPr>
          <p:cNvPr id="23" name="Footer Placeholder 22">
            <a:extLst>
              <a:ext uri="{FF2B5EF4-FFF2-40B4-BE49-F238E27FC236}">
                <a16:creationId xmlns:a16="http://schemas.microsoft.com/office/drawing/2014/main" id="{22BC7038-4BD7-4B76-AD79-C1FBFD12542D}"/>
              </a:ext>
            </a:extLst>
          </p:cNvPr>
          <p:cNvSpPr>
            <a:spLocks noGrp="1"/>
          </p:cNvSpPr>
          <p:nvPr>
            <p:ph type="ftr" sz="quarter" idx="11"/>
          </p:nvPr>
        </p:nvSpPr>
        <p:spPr/>
        <p:txBody>
          <a:bodyPr/>
          <a:lstStyle/>
          <a:p>
            <a:r>
              <a:rPr lang="en-US"/>
              <a:t>Computer Systems Organization (Spring 2025)</a:t>
            </a:r>
            <a:endParaRPr lang="en-US" dirty="0"/>
          </a:p>
        </p:txBody>
      </p:sp>
      <p:sp>
        <p:nvSpPr>
          <p:cNvPr id="24" name="Slide Number Placeholder 23">
            <a:extLst>
              <a:ext uri="{FF2B5EF4-FFF2-40B4-BE49-F238E27FC236}">
                <a16:creationId xmlns:a16="http://schemas.microsoft.com/office/drawing/2014/main" id="{DE70EA97-5B6F-496E-B3A4-4B83BCACCE9D}"/>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8" grpId="0"/>
      <p:bldP spid="34" grpId="0"/>
      <p:bldP spid="42" grpId="0" build="allAtOnce"/>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4" name="Rectangle 4"/>
          <p:cNvSpPr>
            <a:spLocks noGrp="1" noChangeArrowheads="1"/>
          </p:cNvSpPr>
          <p:nvPr>
            <p:ph type="title"/>
          </p:nvPr>
        </p:nvSpPr>
        <p:spPr/>
        <p:txBody>
          <a:bodyPr/>
          <a:lstStyle/>
          <a:p>
            <a:r>
              <a:rPr lang="en-US" dirty="0"/>
              <a:t>General Caching Concepts: </a:t>
            </a:r>
            <a:br>
              <a:rPr lang="en-US" dirty="0"/>
            </a:br>
            <a:r>
              <a:rPr lang="en-US" dirty="0"/>
              <a:t>Types of Cache Misses</a:t>
            </a:r>
          </a:p>
        </p:txBody>
      </p:sp>
      <p:sp>
        <p:nvSpPr>
          <p:cNvPr id="138245" name="Rectangle 5"/>
          <p:cNvSpPr>
            <a:spLocks noGrp="1" noChangeArrowheads="1"/>
          </p:cNvSpPr>
          <p:nvPr>
            <p:ph type="body" idx="1"/>
          </p:nvPr>
        </p:nvSpPr>
        <p:spPr>
          <a:xfrm>
            <a:off x="1228726" y="1847850"/>
            <a:ext cx="9926954" cy="4381500"/>
          </a:xfrm>
        </p:spPr>
        <p:txBody>
          <a:bodyPr/>
          <a:lstStyle/>
          <a:p>
            <a:r>
              <a:rPr lang="en-US" dirty="0">
                <a:solidFill>
                  <a:srgbClr val="FF0000"/>
                </a:solidFill>
              </a:rPr>
              <a:t>Cold (compulsory) miss</a:t>
            </a:r>
          </a:p>
          <a:p>
            <a:pPr lvl="1"/>
            <a:r>
              <a:rPr lang="en-US" dirty="0"/>
              <a:t>Cold misses occur because the cache is empty.</a:t>
            </a:r>
          </a:p>
          <a:p>
            <a:r>
              <a:rPr lang="en-US" dirty="0">
                <a:solidFill>
                  <a:srgbClr val="FF0000"/>
                </a:solidFill>
              </a:rPr>
              <a:t>Conflict miss</a:t>
            </a:r>
          </a:p>
          <a:p>
            <a:pPr lvl="1"/>
            <a:r>
              <a:rPr lang="en-US" dirty="0"/>
              <a:t>Most caches limit blocks at level k+1 to a small subset (sometimes a singleton) of the block positions at level </a:t>
            </a:r>
            <a:r>
              <a:rPr lang="en-US" dirty="0" err="1"/>
              <a:t>k</a:t>
            </a:r>
            <a:r>
              <a:rPr lang="en-US" dirty="0"/>
              <a:t>.</a:t>
            </a:r>
          </a:p>
          <a:p>
            <a:pPr lvl="2"/>
            <a:r>
              <a:rPr lang="en-US" dirty="0"/>
              <a:t>E.g. Block </a:t>
            </a:r>
            <a:r>
              <a:rPr lang="en-US" dirty="0" err="1"/>
              <a:t>i</a:t>
            </a:r>
            <a:r>
              <a:rPr lang="en-US" dirty="0"/>
              <a:t> at level k+1 must be placed in block (</a:t>
            </a:r>
            <a:r>
              <a:rPr lang="en-US" dirty="0" err="1"/>
              <a:t>i</a:t>
            </a:r>
            <a:r>
              <a:rPr lang="en-US" dirty="0"/>
              <a:t> mod 4) at level </a:t>
            </a:r>
            <a:r>
              <a:rPr lang="en-US" dirty="0" err="1"/>
              <a:t>k</a:t>
            </a:r>
            <a:r>
              <a:rPr lang="en-US" dirty="0"/>
              <a:t>.</a:t>
            </a:r>
          </a:p>
          <a:p>
            <a:pPr lvl="1"/>
            <a:r>
              <a:rPr lang="en-US" dirty="0"/>
              <a:t>Conflict misses occur when the level </a:t>
            </a:r>
            <a:r>
              <a:rPr lang="en-US" dirty="0" err="1"/>
              <a:t>k</a:t>
            </a:r>
            <a:r>
              <a:rPr lang="en-US" dirty="0"/>
              <a:t> cache is large enough, but multiple data objects all map to the same level </a:t>
            </a:r>
            <a:r>
              <a:rPr lang="en-US" dirty="0" err="1"/>
              <a:t>k</a:t>
            </a:r>
            <a:r>
              <a:rPr lang="en-US" dirty="0"/>
              <a:t> block.</a:t>
            </a:r>
          </a:p>
          <a:p>
            <a:pPr lvl="2"/>
            <a:r>
              <a:rPr lang="en-US" dirty="0"/>
              <a:t>E.g. Referencing blocks 0, 8, 0, 8, 0, 8, ... would miss every time.</a:t>
            </a:r>
          </a:p>
          <a:p>
            <a:r>
              <a:rPr lang="en-US" dirty="0">
                <a:solidFill>
                  <a:srgbClr val="FF0000"/>
                </a:solidFill>
              </a:rPr>
              <a:t>Capacity miss</a:t>
            </a:r>
          </a:p>
          <a:p>
            <a:pPr lvl="1"/>
            <a:r>
              <a:rPr lang="en-US" dirty="0"/>
              <a:t>Occurs when the set of active cache blocks (</a:t>
            </a:r>
            <a:r>
              <a:rPr lang="en-US" dirty="0">
                <a:solidFill>
                  <a:srgbClr val="FF0000"/>
                </a:solidFill>
              </a:rPr>
              <a:t>working set</a:t>
            </a:r>
            <a:r>
              <a:rPr lang="en-US" dirty="0"/>
              <a:t>) is larger than the cache.</a:t>
            </a:r>
          </a:p>
        </p:txBody>
      </p:sp>
      <p:sp>
        <p:nvSpPr>
          <p:cNvPr id="3" name="Footer Placeholder 2">
            <a:extLst>
              <a:ext uri="{FF2B5EF4-FFF2-40B4-BE49-F238E27FC236}">
                <a16:creationId xmlns:a16="http://schemas.microsoft.com/office/drawing/2014/main" id="{ED466CBD-D3D0-4972-8DEA-364062BBA978}"/>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C5528CCB-C326-4068-BF96-C48C39595870}"/>
              </a:ext>
            </a:extLst>
          </p:cNvPr>
          <p:cNvSpPr>
            <a:spLocks noGrp="1"/>
          </p:cNvSpPr>
          <p:nvPr>
            <p:ph type="sldNum" sz="quarter" idx="12"/>
          </p:nvPr>
        </p:nvSpPr>
        <p:spPr/>
        <p:txBody>
          <a:bodyPr/>
          <a:lstStyle/>
          <a:p>
            <a:fld id="{629637A9-119A-49DA-BD12-AAC58B377D80}" type="slidenum">
              <a:rPr lang="en-US" smtClean="0"/>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dirty="0"/>
              <a:t>Cache memory organization and operation</a:t>
            </a:r>
          </a:p>
          <a:p>
            <a:r>
              <a:rPr lang="en-US" dirty="0">
                <a:solidFill>
                  <a:schemeClr val="bg1">
                    <a:lumMod val="75000"/>
                  </a:schemeClr>
                </a:solidFill>
              </a:rPr>
              <a:t>Performance impact of caches</a:t>
            </a:r>
          </a:p>
          <a:p>
            <a:pPr lvl="1"/>
            <a:r>
              <a:rPr lang="en-US" dirty="0">
                <a:solidFill>
                  <a:schemeClr val="bg1">
                    <a:lumMod val="75000"/>
                  </a:schemeClr>
                </a:solidFill>
              </a:rPr>
              <a:t>Rearranging loops to improve spatial locality</a:t>
            </a:r>
          </a:p>
          <a:p>
            <a:pPr lvl="1"/>
            <a:r>
              <a:rPr lang="en-US" dirty="0">
                <a:solidFill>
                  <a:schemeClr val="bg1">
                    <a:lumMod val="75000"/>
                  </a:schemeClr>
                </a:solidFill>
              </a:rPr>
              <a:t>Using blocking to improve temporal locality</a:t>
            </a:r>
          </a:p>
          <a:p>
            <a:endParaRPr lang="en-US" dirty="0"/>
          </a:p>
          <a:p>
            <a:pPr>
              <a:buNone/>
            </a:pPr>
            <a:endParaRPr lang="en-US" dirty="0"/>
          </a:p>
        </p:txBody>
      </p:sp>
      <p:sp>
        <p:nvSpPr>
          <p:cNvPr id="5" name="Footer Placeholder 4">
            <a:extLst>
              <a:ext uri="{FF2B5EF4-FFF2-40B4-BE49-F238E27FC236}">
                <a16:creationId xmlns:a16="http://schemas.microsoft.com/office/drawing/2014/main" id="{4A693BDD-3D1B-4CE3-BC8F-B3D2FAD9E0E9}"/>
              </a:ext>
            </a:extLst>
          </p:cNvPr>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a:extLst>
              <a:ext uri="{FF2B5EF4-FFF2-40B4-BE49-F238E27FC236}">
                <a16:creationId xmlns:a16="http://schemas.microsoft.com/office/drawing/2014/main" id="{AB317CF9-3105-41EB-A37E-8FAAF80CD9F8}"/>
              </a:ext>
            </a:extLst>
          </p:cNvPr>
          <p:cNvSpPr>
            <a:spLocks noGrp="1"/>
          </p:cNvSpPr>
          <p:nvPr>
            <p:ph type="sldNum" sz="quarter" idx="12"/>
          </p:nvPr>
        </p:nvSpPr>
        <p:spPr/>
        <p:txBody>
          <a:bodyPr/>
          <a:lstStyle/>
          <a:p>
            <a:fld id="{629637A9-119A-49DA-BD12-AAC58B377D80}"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CD8B-24E1-4659-A83F-A08178A7892B}"/>
              </a:ext>
            </a:extLst>
          </p:cNvPr>
          <p:cNvSpPr>
            <a:spLocks noGrp="1"/>
          </p:cNvSpPr>
          <p:nvPr>
            <p:ph type="title"/>
          </p:nvPr>
        </p:nvSpPr>
        <p:spPr/>
        <p:txBody>
          <a:bodyPr/>
          <a:lstStyle/>
          <a:p>
            <a:r>
              <a:rPr lang="en-IN" dirty="0"/>
              <a:t>Topics</a:t>
            </a:r>
          </a:p>
        </p:txBody>
      </p:sp>
      <p:sp>
        <p:nvSpPr>
          <p:cNvPr id="3" name="Content Placeholder 2">
            <a:extLst>
              <a:ext uri="{FF2B5EF4-FFF2-40B4-BE49-F238E27FC236}">
                <a16:creationId xmlns:a16="http://schemas.microsoft.com/office/drawing/2014/main" id="{C294FC9F-4D19-4CA8-A2FA-6DDC130D1721}"/>
              </a:ext>
            </a:extLst>
          </p:cNvPr>
          <p:cNvSpPr>
            <a:spLocks noGrp="1"/>
          </p:cNvSpPr>
          <p:nvPr>
            <p:ph idx="1"/>
          </p:nvPr>
        </p:nvSpPr>
        <p:spPr/>
        <p:txBody>
          <a:bodyPr/>
          <a:lstStyle/>
          <a:p>
            <a:pPr>
              <a:buFont typeface="Wingdings" panose="05000000000000000000" pitchFamily="2" charset="2"/>
              <a:buChar char="§"/>
            </a:pPr>
            <a:r>
              <a:rPr lang="en-IN" dirty="0"/>
              <a:t> Locality of reference</a:t>
            </a:r>
          </a:p>
          <a:p>
            <a:pPr>
              <a:buFont typeface="Wingdings" panose="05000000000000000000" pitchFamily="2" charset="2"/>
              <a:buChar char="§"/>
            </a:pPr>
            <a:r>
              <a:rPr lang="en-IN" dirty="0"/>
              <a:t> Caching in the memory hierarchy</a:t>
            </a:r>
          </a:p>
        </p:txBody>
      </p:sp>
      <p:sp>
        <p:nvSpPr>
          <p:cNvPr id="5" name="Footer Placeholder 4">
            <a:extLst>
              <a:ext uri="{FF2B5EF4-FFF2-40B4-BE49-F238E27FC236}">
                <a16:creationId xmlns:a16="http://schemas.microsoft.com/office/drawing/2014/main" id="{595658FF-89A5-4585-9A47-21782910B2C3}"/>
              </a:ext>
            </a:extLst>
          </p:cNvPr>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a:extLst>
              <a:ext uri="{FF2B5EF4-FFF2-40B4-BE49-F238E27FC236}">
                <a16:creationId xmlns:a16="http://schemas.microsoft.com/office/drawing/2014/main" id="{98F9028D-576D-4921-AFA8-6F477CB01D06}"/>
              </a:ext>
            </a:extLst>
          </p:cNvPr>
          <p:cNvSpPr>
            <a:spLocks noGrp="1"/>
          </p:cNvSpPr>
          <p:nvPr>
            <p:ph type="sldNum" sz="quarter" idx="12"/>
          </p:nvPr>
        </p:nvSpPr>
        <p:spPr/>
        <p:txBody>
          <a:bodyPr/>
          <a:lstStyle/>
          <a:p>
            <a:fld id="{629637A9-119A-49DA-BD12-AAC58B377D80}" type="slidenum">
              <a:rPr lang="en-US" smtClean="0"/>
              <a:t>2</a:t>
            </a:fld>
            <a:endParaRPr lang="en-US" dirty="0"/>
          </a:p>
        </p:txBody>
      </p:sp>
    </p:spTree>
    <p:extLst>
      <p:ext uri="{BB962C8B-B14F-4D97-AF65-F5344CB8AC3E}">
        <p14:creationId xmlns:p14="http://schemas.microsoft.com/office/powerpoint/2010/main" val="16104766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23" name="Rectangle 31"/>
          <p:cNvSpPr>
            <a:spLocks noGrp="1" noChangeArrowheads="1"/>
          </p:cNvSpPr>
          <p:nvPr>
            <p:ph type="title"/>
          </p:nvPr>
        </p:nvSpPr>
        <p:spPr/>
        <p:txBody>
          <a:bodyPr/>
          <a:lstStyle/>
          <a:p>
            <a:r>
              <a:rPr lang="en-US"/>
              <a:t>Cache Memories</a:t>
            </a:r>
          </a:p>
        </p:txBody>
      </p:sp>
      <p:sp>
        <p:nvSpPr>
          <p:cNvPr id="187424" name="Rectangle 32"/>
          <p:cNvSpPr>
            <a:spLocks noGrp="1" noChangeArrowheads="1"/>
          </p:cNvSpPr>
          <p:nvPr>
            <p:ph type="body" idx="1"/>
          </p:nvPr>
        </p:nvSpPr>
        <p:spPr/>
        <p:txBody>
          <a:bodyPr/>
          <a:lstStyle/>
          <a:p>
            <a:r>
              <a:rPr lang="en-US" dirty="0">
                <a:solidFill>
                  <a:srgbClr val="FF0000"/>
                </a:solidFill>
              </a:rPr>
              <a:t>Cache memories </a:t>
            </a:r>
            <a:r>
              <a:rPr lang="en-US" dirty="0"/>
              <a:t>are small, fast SRAM-based memories managed automatically in hardware. </a:t>
            </a:r>
          </a:p>
          <a:p>
            <a:pPr lvl="1"/>
            <a:r>
              <a:rPr lang="en-US" dirty="0"/>
              <a:t>Hold frequently accessed blocks of main memory</a:t>
            </a:r>
          </a:p>
          <a:p>
            <a:r>
              <a:rPr lang="en-US" dirty="0"/>
              <a:t>CPU looks first for data in caches (e.g., L1, L2, and L3), then in main memory.</a:t>
            </a:r>
          </a:p>
          <a:p>
            <a:r>
              <a:rPr lang="en-US" dirty="0"/>
              <a:t>Typical system structure:</a:t>
            </a:r>
          </a:p>
        </p:txBody>
      </p:sp>
      <p:sp>
        <p:nvSpPr>
          <p:cNvPr id="33" name="Rectangle 146"/>
          <p:cNvSpPr>
            <a:spLocks noChangeAspect="1" noChangeArrowheads="1"/>
          </p:cNvSpPr>
          <p:nvPr/>
        </p:nvSpPr>
        <p:spPr bwMode="auto">
          <a:xfrm>
            <a:off x="8782050" y="5214938"/>
            <a:ext cx="819150" cy="823913"/>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Main</a:t>
            </a:r>
          </a:p>
          <a:p>
            <a:pPr algn="ctr"/>
            <a:r>
              <a:rPr lang="en-US" sz="1600"/>
              <a:t>memory</a:t>
            </a:r>
          </a:p>
        </p:txBody>
      </p:sp>
      <p:sp>
        <p:nvSpPr>
          <p:cNvPr id="34" name="AutoShape 201"/>
          <p:cNvSpPr>
            <a:spLocks noChangeAspect="1" noChangeArrowheads="1"/>
          </p:cNvSpPr>
          <p:nvPr/>
        </p:nvSpPr>
        <p:spPr bwMode="auto">
          <a:xfrm>
            <a:off x="7408863" y="5351463"/>
            <a:ext cx="1344612" cy="481013"/>
          </a:xfrm>
          <a:prstGeom prst="leftRightArrow">
            <a:avLst>
              <a:gd name="adj1" fmla="val 50000"/>
              <a:gd name="adj2" fmla="val 55908"/>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5" name="Rectangle 202"/>
          <p:cNvSpPr>
            <a:spLocks noChangeAspect="1" noChangeArrowheads="1"/>
          </p:cNvSpPr>
          <p:nvPr/>
        </p:nvSpPr>
        <p:spPr bwMode="auto">
          <a:xfrm>
            <a:off x="6584950" y="5380037"/>
            <a:ext cx="81915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I/O</a:t>
            </a:r>
          </a:p>
          <a:p>
            <a:pPr algn="ctr"/>
            <a:r>
              <a:rPr lang="en-US" sz="1600"/>
              <a:t>bridge</a:t>
            </a:r>
          </a:p>
        </p:txBody>
      </p:sp>
      <p:sp>
        <p:nvSpPr>
          <p:cNvPr id="36" name="AutoShape 205"/>
          <p:cNvSpPr>
            <a:spLocks noChangeAspect="1" noChangeArrowheads="1"/>
          </p:cNvSpPr>
          <p:nvPr/>
        </p:nvSpPr>
        <p:spPr bwMode="auto">
          <a:xfrm>
            <a:off x="5272089" y="5351463"/>
            <a:ext cx="1309687" cy="481013"/>
          </a:xfrm>
          <a:prstGeom prst="leftRightArrow">
            <a:avLst>
              <a:gd name="adj1" fmla="val 50000"/>
              <a:gd name="adj2" fmla="val 54455"/>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7" name="Rectangle 206"/>
          <p:cNvSpPr>
            <a:spLocks noChangeAspect="1" noChangeArrowheads="1"/>
          </p:cNvSpPr>
          <p:nvPr/>
        </p:nvSpPr>
        <p:spPr bwMode="auto">
          <a:xfrm>
            <a:off x="2873375" y="5380037"/>
            <a:ext cx="2374900" cy="520700"/>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Bus interface</a:t>
            </a:r>
          </a:p>
        </p:txBody>
      </p:sp>
      <p:sp>
        <p:nvSpPr>
          <p:cNvPr id="38" name="Rectangle 207"/>
          <p:cNvSpPr>
            <a:spLocks noChangeAspect="1" noChangeArrowheads="1"/>
          </p:cNvSpPr>
          <p:nvPr/>
        </p:nvSpPr>
        <p:spPr bwMode="auto">
          <a:xfrm>
            <a:off x="4386263" y="4184650"/>
            <a:ext cx="615950" cy="138112"/>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9" name="Rectangle 208"/>
          <p:cNvSpPr>
            <a:spLocks noChangeAspect="1" noChangeArrowheads="1"/>
          </p:cNvSpPr>
          <p:nvPr/>
        </p:nvSpPr>
        <p:spPr bwMode="auto">
          <a:xfrm>
            <a:off x="4386263" y="4322763"/>
            <a:ext cx="615950" cy="136525"/>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0" name="Rectangle 210"/>
          <p:cNvSpPr>
            <a:spLocks noChangeAspect="1" noChangeArrowheads="1"/>
          </p:cNvSpPr>
          <p:nvPr/>
        </p:nvSpPr>
        <p:spPr bwMode="auto">
          <a:xfrm>
            <a:off x="4386263" y="4459288"/>
            <a:ext cx="615950" cy="138113"/>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1" name="Rectangle 211"/>
          <p:cNvSpPr>
            <a:spLocks noChangeAspect="1" noChangeArrowheads="1"/>
          </p:cNvSpPr>
          <p:nvPr/>
        </p:nvSpPr>
        <p:spPr bwMode="auto">
          <a:xfrm>
            <a:off x="4386263" y="4597401"/>
            <a:ext cx="615950" cy="136525"/>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2" name="Rectangle 212"/>
          <p:cNvSpPr>
            <a:spLocks noChangeAspect="1" noChangeArrowheads="1"/>
          </p:cNvSpPr>
          <p:nvPr/>
        </p:nvSpPr>
        <p:spPr bwMode="auto">
          <a:xfrm>
            <a:off x="4386263" y="4733925"/>
            <a:ext cx="615950" cy="138112"/>
          </a:xfrm>
          <a:prstGeom prst="rect">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3" name="AutoShape 214"/>
          <p:cNvSpPr>
            <a:spLocks noChangeAspect="1" noChangeArrowheads="1"/>
          </p:cNvSpPr>
          <p:nvPr/>
        </p:nvSpPr>
        <p:spPr bwMode="auto">
          <a:xfrm>
            <a:off x="5083175" y="4184650"/>
            <a:ext cx="400050" cy="342900"/>
          </a:xfrm>
          <a:prstGeom prst="rightArrow">
            <a:avLst>
              <a:gd name="adj1" fmla="val 50000"/>
              <a:gd name="adj2" fmla="val 29167"/>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4" name="AutoShape 215"/>
          <p:cNvSpPr>
            <a:spLocks noChangeAspect="1" noChangeArrowheads="1"/>
          </p:cNvSpPr>
          <p:nvPr/>
        </p:nvSpPr>
        <p:spPr bwMode="auto">
          <a:xfrm flipH="1">
            <a:off x="5002213" y="4527551"/>
            <a:ext cx="400050" cy="344487"/>
          </a:xfrm>
          <a:prstGeom prst="rightArrow">
            <a:avLst>
              <a:gd name="adj1" fmla="val 50000"/>
              <a:gd name="adj2" fmla="val 29032"/>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5" name="Rectangle 220"/>
          <p:cNvSpPr>
            <a:spLocks noChangeAspect="1" noChangeArrowheads="1"/>
          </p:cNvSpPr>
          <p:nvPr/>
        </p:nvSpPr>
        <p:spPr bwMode="auto">
          <a:xfrm>
            <a:off x="5483226" y="4048126"/>
            <a:ext cx="479425" cy="960437"/>
          </a:xfrm>
          <a:prstGeom prst="rect">
            <a:avLst/>
          </a:prstGeom>
          <a:noFill/>
          <a:ln w="12700">
            <a:solidFill>
              <a:schemeClr val="tx1"/>
            </a:solidFill>
            <a:miter lim="800000"/>
            <a:headEnd/>
            <a:tailEnd/>
          </a:ln>
          <a:effectLst/>
        </p:spPr>
        <p:txBody>
          <a:bodyPr wrap="none" anchor="ctr">
            <a:prstTxWarp prst="textNoShape">
              <a:avLst/>
            </a:prstTxWarp>
          </a:bodyPr>
          <a:lstStyle/>
          <a:p>
            <a:pPr algn="ctr"/>
            <a:r>
              <a:rPr lang="en-US" sz="1600"/>
              <a:t>ALU</a:t>
            </a:r>
          </a:p>
        </p:txBody>
      </p:sp>
      <p:sp>
        <p:nvSpPr>
          <p:cNvPr id="46" name="Text Box 221"/>
          <p:cNvSpPr txBox="1">
            <a:spLocks noChangeAspect="1" noChangeArrowheads="1"/>
          </p:cNvSpPr>
          <p:nvPr/>
        </p:nvSpPr>
        <p:spPr bwMode="auto">
          <a:xfrm>
            <a:off x="4129690" y="3878848"/>
            <a:ext cx="1162434"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Register file</a:t>
            </a:r>
          </a:p>
        </p:txBody>
      </p:sp>
      <p:sp>
        <p:nvSpPr>
          <p:cNvPr id="47" name="AutoShape 222"/>
          <p:cNvSpPr>
            <a:spLocks noChangeAspect="1" noChangeArrowheads="1"/>
          </p:cNvSpPr>
          <p:nvPr/>
        </p:nvSpPr>
        <p:spPr bwMode="auto">
          <a:xfrm>
            <a:off x="4452939" y="4940300"/>
            <a:ext cx="549275" cy="411162"/>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48" name="Rectangle 223"/>
          <p:cNvSpPr>
            <a:spLocks noChangeAspect="1" noChangeArrowheads="1"/>
          </p:cNvSpPr>
          <p:nvPr/>
        </p:nvSpPr>
        <p:spPr bwMode="auto">
          <a:xfrm>
            <a:off x="2720975" y="3841750"/>
            <a:ext cx="3379788" cy="2197100"/>
          </a:xfrm>
          <a:prstGeom prst="rect">
            <a:avLst/>
          </a:prstGeom>
          <a:noFill/>
          <a:ln w="12700" cap="rnd">
            <a:solidFill>
              <a:schemeClr val="tx1"/>
            </a:solidFill>
            <a:prstDash val="sysDot"/>
            <a:miter lim="800000"/>
            <a:headEnd/>
            <a:tailEnd/>
          </a:ln>
          <a:effectLst/>
        </p:spPr>
        <p:txBody>
          <a:bodyPr wrap="none" anchor="ctr">
            <a:prstTxWarp prst="textNoShape">
              <a:avLst/>
            </a:prstTxWarp>
          </a:bodyPr>
          <a:lstStyle/>
          <a:p>
            <a:pPr algn="ctr"/>
            <a:endParaRPr lang="en-US" sz="1600"/>
          </a:p>
        </p:txBody>
      </p:sp>
      <p:sp>
        <p:nvSpPr>
          <p:cNvPr id="49" name="Text Box 225"/>
          <p:cNvSpPr txBox="1">
            <a:spLocks noChangeAspect="1" noChangeArrowheads="1"/>
          </p:cNvSpPr>
          <p:nvPr/>
        </p:nvSpPr>
        <p:spPr bwMode="auto">
          <a:xfrm>
            <a:off x="2698449" y="3550235"/>
            <a:ext cx="932467"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dirty="0"/>
              <a:t>CPU chip</a:t>
            </a:r>
          </a:p>
        </p:txBody>
      </p:sp>
      <p:sp>
        <p:nvSpPr>
          <p:cNvPr id="50" name="Text Box 229"/>
          <p:cNvSpPr txBox="1">
            <a:spLocks noChangeAspect="1" noChangeArrowheads="1"/>
          </p:cNvSpPr>
          <p:nvPr/>
        </p:nvSpPr>
        <p:spPr bwMode="auto">
          <a:xfrm>
            <a:off x="6180721" y="4717048"/>
            <a:ext cx="1129135"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System bus</a:t>
            </a:r>
          </a:p>
        </p:txBody>
      </p:sp>
      <p:sp>
        <p:nvSpPr>
          <p:cNvPr id="51" name="Line 230"/>
          <p:cNvSpPr>
            <a:spLocks noChangeAspect="1" noChangeShapeType="1"/>
          </p:cNvSpPr>
          <p:nvPr/>
        </p:nvSpPr>
        <p:spPr bwMode="auto">
          <a:xfrm flipH="1">
            <a:off x="5962651" y="5008562"/>
            <a:ext cx="619125" cy="41275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600"/>
          </a:p>
        </p:txBody>
      </p:sp>
      <p:sp>
        <p:nvSpPr>
          <p:cNvPr id="52" name="Text Box 231"/>
          <p:cNvSpPr txBox="1">
            <a:spLocks noChangeAspect="1" noChangeArrowheads="1"/>
          </p:cNvSpPr>
          <p:nvPr/>
        </p:nvSpPr>
        <p:spPr bwMode="auto">
          <a:xfrm>
            <a:off x="7467278" y="4717048"/>
            <a:ext cx="1242071" cy="338554"/>
          </a:xfrm>
          <a:prstGeom prst="rect">
            <a:avLst/>
          </a:prstGeom>
          <a:noFill/>
          <a:ln w="12700">
            <a:noFill/>
            <a:miter lim="800000"/>
            <a:headEnd/>
            <a:tailEnd/>
          </a:ln>
          <a:effectLst/>
        </p:spPr>
        <p:txBody>
          <a:bodyPr wrap="none" anchor="ctr">
            <a:prstTxWarp prst="textNoShape">
              <a:avLst/>
            </a:prstTxWarp>
            <a:spAutoFit/>
          </a:bodyPr>
          <a:lstStyle/>
          <a:p>
            <a:pPr algn="ctr"/>
            <a:r>
              <a:rPr lang="en-US" sz="1600"/>
              <a:t>Memory bus</a:t>
            </a:r>
          </a:p>
        </p:txBody>
      </p:sp>
      <p:sp>
        <p:nvSpPr>
          <p:cNvPr id="53" name="Line 232"/>
          <p:cNvSpPr>
            <a:spLocks noChangeAspect="1" noChangeShapeType="1"/>
          </p:cNvSpPr>
          <p:nvPr/>
        </p:nvSpPr>
        <p:spPr bwMode="auto">
          <a:xfrm>
            <a:off x="8054975" y="5008562"/>
            <a:ext cx="0" cy="412750"/>
          </a:xfrm>
          <a:prstGeom prst="line">
            <a:avLst/>
          </a:prstGeom>
          <a:noFill/>
          <a:ln w="12700">
            <a:solidFill>
              <a:schemeClr val="tx1"/>
            </a:solidFill>
            <a:round/>
            <a:headEnd/>
            <a:tailEnd type="triangle" w="med" len="med"/>
          </a:ln>
          <a:effectLst/>
        </p:spPr>
        <p:txBody>
          <a:bodyPr wrap="none" anchor="ctr">
            <a:prstTxWarp prst="textNoShape">
              <a:avLst/>
            </a:prstTxWarp>
          </a:bodyPr>
          <a:lstStyle/>
          <a:p>
            <a:pPr algn="ctr"/>
            <a:endParaRPr lang="en-US" sz="1600"/>
          </a:p>
        </p:txBody>
      </p:sp>
      <p:sp>
        <p:nvSpPr>
          <p:cNvPr id="54" name="Rectangle 233"/>
          <p:cNvSpPr>
            <a:spLocks noChangeAspect="1" noChangeArrowheads="1"/>
          </p:cNvSpPr>
          <p:nvPr/>
        </p:nvSpPr>
        <p:spPr bwMode="auto">
          <a:xfrm>
            <a:off x="2873375" y="4281487"/>
            <a:ext cx="1066800" cy="5207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sz="1600" dirty="0"/>
              <a:t>Cache </a:t>
            </a:r>
          </a:p>
          <a:p>
            <a:pPr algn="ctr"/>
            <a:r>
              <a:rPr lang="en-US" sz="1600" dirty="0"/>
              <a:t>memories</a:t>
            </a:r>
          </a:p>
        </p:txBody>
      </p:sp>
      <p:sp>
        <p:nvSpPr>
          <p:cNvPr id="55" name="AutoShape 234"/>
          <p:cNvSpPr>
            <a:spLocks noChangeAspect="1" noChangeArrowheads="1"/>
          </p:cNvSpPr>
          <p:nvPr/>
        </p:nvSpPr>
        <p:spPr bwMode="auto">
          <a:xfrm>
            <a:off x="3101976" y="4802188"/>
            <a:ext cx="549275" cy="549275"/>
          </a:xfrm>
          <a:prstGeom prst="upDownArrow">
            <a:avLst>
              <a:gd name="adj1" fmla="val 50000"/>
              <a:gd name="adj2" fmla="val 20000"/>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56" name="AutoShape 236"/>
          <p:cNvSpPr>
            <a:spLocks noChangeAspect="1" noChangeArrowheads="1"/>
          </p:cNvSpPr>
          <p:nvPr/>
        </p:nvSpPr>
        <p:spPr bwMode="auto">
          <a:xfrm flipH="1">
            <a:off x="3965575" y="4329112"/>
            <a:ext cx="400050" cy="344488"/>
          </a:xfrm>
          <a:prstGeom prst="leftRightArrow">
            <a:avLst>
              <a:gd name="adj1" fmla="val 50000"/>
              <a:gd name="adj2" fmla="val 23226"/>
            </a:avLst>
          </a:prstGeom>
          <a:noFill/>
          <a:ln w="12700">
            <a:solidFill>
              <a:schemeClr val="tx1"/>
            </a:solidFill>
            <a:miter lim="800000"/>
            <a:headEnd/>
            <a:tailEnd/>
          </a:ln>
          <a:effectLst/>
        </p:spPr>
        <p:txBody>
          <a:bodyPr wrap="none" anchor="ctr">
            <a:prstTxWarp prst="textNoShape">
              <a:avLst/>
            </a:prstTxWarp>
          </a:bodyPr>
          <a:lstStyle/>
          <a:p>
            <a:pPr algn="ctr"/>
            <a:endParaRPr lang="en-US" sz="1600"/>
          </a:p>
        </p:txBody>
      </p:sp>
      <p:sp>
        <p:nvSpPr>
          <p:cNvPr id="3" name="Footer Placeholder 2">
            <a:extLst>
              <a:ext uri="{FF2B5EF4-FFF2-40B4-BE49-F238E27FC236}">
                <a16:creationId xmlns:a16="http://schemas.microsoft.com/office/drawing/2014/main" id="{55A8F69E-8A68-415B-92E0-196E6BA6831E}"/>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1F5647AF-524F-4D6C-BD46-104EB7AA170D}"/>
              </a:ext>
            </a:extLst>
          </p:cNvPr>
          <p:cNvSpPr>
            <a:spLocks noGrp="1"/>
          </p:cNvSpPr>
          <p:nvPr>
            <p:ph type="sldNum" sz="quarter" idx="12"/>
          </p:nvPr>
        </p:nvSpPr>
        <p:spPr/>
        <p:txBody>
          <a:bodyPr/>
          <a:lstStyle/>
          <a:p>
            <a:fld id="{629637A9-119A-49DA-BD12-AAC58B377D80}" type="slidenum">
              <a:rPr lang="en-US" smtClean="0"/>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General Cache Organization (S, E, B)</a:t>
            </a:r>
            <a:endParaRPr lang="en-US" dirty="0"/>
          </a:p>
        </p:txBody>
      </p:sp>
      <p:sp>
        <p:nvSpPr>
          <p:cNvPr id="100" name="TextBox 99"/>
          <p:cNvSpPr txBox="1"/>
          <p:nvPr/>
        </p:nvSpPr>
        <p:spPr>
          <a:xfrm>
            <a:off x="7009846" y="4741701"/>
            <a:ext cx="2309415" cy="646331"/>
          </a:xfrm>
          <a:prstGeom prst="rect">
            <a:avLst/>
          </a:prstGeom>
          <a:noFill/>
        </p:spPr>
        <p:txBody>
          <a:bodyPr wrap="none" rtlCol="0">
            <a:spAutoFit/>
          </a:bodyPr>
          <a:lstStyle/>
          <a:p>
            <a:r>
              <a:rPr lang="en-US" i="1" dirty="0">
                <a:solidFill>
                  <a:srgbClr val="C00000"/>
                </a:solidFill>
                <a:latin typeface="Calibri" pitchFamily="34" charset="0"/>
              </a:rPr>
              <a:t>Cache size:</a:t>
            </a:r>
          </a:p>
          <a:p>
            <a:r>
              <a:rPr lang="en-US" i="1" dirty="0">
                <a:latin typeface="Calibri" pitchFamily="34" charset="0"/>
              </a:rPr>
              <a:t>C = S x E x B data bytes</a:t>
            </a:r>
          </a:p>
        </p:txBody>
      </p:sp>
      <p:grpSp>
        <p:nvGrpSpPr>
          <p:cNvPr id="7" name="Group 6">
            <a:extLst>
              <a:ext uri="{FF2B5EF4-FFF2-40B4-BE49-F238E27FC236}">
                <a16:creationId xmlns:a16="http://schemas.microsoft.com/office/drawing/2014/main" id="{DCB74828-24A8-4133-972E-8D0E54D14A20}"/>
              </a:ext>
            </a:extLst>
          </p:cNvPr>
          <p:cNvGrpSpPr/>
          <p:nvPr/>
        </p:nvGrpSpPr>
        <p:grpSpPr>
          <a:xfrm>
            <a:off x="2594917" y="1819276"/>
            <a:ext cx="5548958" cy="4210050"/>
            <a:chOff x="1951334" y="1344634"/>
            <a:chExt cx="7510222" cy="5399600"/>
          </a:xfrm>
        </p:grpSpPr>
        <p:sp>
          <p:nvSpPr>
            <p:cNvPr id="8" name="AutoShape 16"/>
            <p:cNvSpPr>
              <a:spLocks/>
            </p:cNvSpPr>
            <p:nvPr/>
          </p:nvSpPr>
          <p:spPr bwMode="auto">
            <a:xfrm rot="5400000">
              <a:off x="5638801" y="-495835"/>
              <a:ext cx="228600" cy="4648201"/>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grpSp>
          <p:nvGrpSpPr>
            <p:cNvPr id="3" name="Group 79"/>
            <p:cNvGrpSpPr/>
            <p:nvPr/>
          </p:nvGrpSpPr>
          <p:grpSpPr>
            <a:xfrm>
              <a:off x="3429000" y="2078999"/>
              <a:ext cx="4648200" cy="492484"/>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grpSp>
        <p:cxnSp>
          <p:nvCxnSpPr>
            <p:cNvPr id="45" name="Straight Connector 44"/>
            <p:cNvCxnSpPr/>
            <p:nvPr/>
          </p:nvCxnSpPr>
          <p:spPr bwMode="auto">
            <a:xfrm>
              <a:off x="3657600" y="4019283"/>
              <a:ext cx="4267200" cy="11116"/>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3048000" y="2067736"/>
              <a:ext cx="228600" cy="27328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56" name="TextBox 55"/>
            <p:cNvSpPr txBox="1"/>
            <p:nvPr/>
          </p:nvSpPr>
          <p:spPr>
            <a:xfrm>
              <a:off x="5410201" y="1344634"/>
              <a:ext cx="1957587" cy="369332"/>
            </a:xfrm>
            <a:prstGeom prst="rect">
              <a:avLst/>
            </a:prstGeom>
            <a:noFill/>
          </p:spPr>
          <p:txBody>
            <a:bodyPr wrap="none" rtlCol="0">
              <a:spAutoFit/>
            </a:bodyPr>
            <a:lstStyle/>
            <a:p>
              <a:r>
                <a:rPr lang="en-US" dirty="0">
                  <a:latin typeface="Calibri" pitchFamily="34" charset="0"/>
                </a:rPr>
                <a:t>E = 2</a:t>
              </a:r>
              <a:r>
                <a:rPr lang="en-US" baseline="30000" dirty="0">
                  <a:latin typeface="Calibri" pitchFamily="34" charset="0"/>
                </a:rPr>
                <a:t>e</a:t>
              </a:r>
              <a:r>
                <a:rPr lang="en-US" dirty="0">
                  <a:latin typeface="Calibri" pitchFamily="34" charset="0"/>
                </a:rPr>
                <a:t> lines per set</a:t>
              </a:r>
            </a:p>
          </p:txBody>
        </p:sp>
        <p:sp>
          <p:nvSpPr>
            <p:cNvPr id="57" name="TextBox 56"/>
            <p:cNvSpPr txBox="1"/>
            <p:nvPr/>
          </p:nvSpPr>
          <p:spPr>
            <a:xfrm>
              <a:off x="1951334" y="3244405"/>
              <a:ext cx="1122423" cy="369332"/>
            </a:xfrm>
            <a:prstGeom prst="rect">
              <a:avLst/>
            </a:prstGeom>
            <a:noFill/>
          </p:spPr>
          <p:txBody>
            <a:bodyPr wrap="none" rtlCol="0">
              <a:spAutoFit/>
            </a:bodyPr>
            <a:lstStyle/>
            <a:p>
              <a:r>
                <a:rPr lang="en-US" dirty="0">
                  <a:latin typeface="Calibri" pitchFamily="34" charset="0"/>
                </a:rPr>
                <a:t>S = 2</a:t>
              </a:r>
              <a:r>
                <a:rPr lang="en-US" baseline="30000" dirty="0">
                  <a:latin typeface="Calibri" pitchFamily="34" charset="0"/>
                </a:rPr>
                <a:t>s</a:t>
              </a:r>
              <a:r>
                <a:rPr lang="en-US" dirty="0">
                  <a:latin typeface="Calibri" pitchFamily="34" charset="0"/>
                </a:rPr>
                <a:t> sets</a:t>
              </a:r>
            </a:p>
          </p:txBody>
        </p:sp>
        <p:cxnSp>
          <p:nvCxnSpPr>
            <p:cNvPr id="59" name="Straight Connector 58"/>
            <p:cNvCxnSpPr/>
            <p:nvPr/>
          </p:nvCxnSpPr>
          <p:spPr bwMode="auto">
            <a:xfrm>
              <a:off x="8077200" y="2077411"/>
              <a:ext cx="609600" cy="1588"/>
            </a:xfrm>
            <a:prstGeom prst="line">
              <a:avLst/>
            </a:prstGeom>
            <a:noFill/>
            <a:ln w="9525" cap="flat" cmpd="sng" algn="ctr">
              <a:solidFill>
                <a:schemeClr val="tx1"/>
              </a:solidFill>
              <a:prstDash val="solid"/>
              <a:round/>
              <a:headEnd type="none" w="med" len="med"/>
              <a:tailEnd type="none" w="med" len="med"/>
            </a:ln>
            <a:effectLst/>
          </p:spPr>
        </p:cxnSp>
        <p:sp>
          <p:nvSpPr>
            <p:cNvPr id="61" name="TextBox 60"/>
            <p:cNvSpPr txBox="1"/>
            <p:nvPr/>
          </p:nvSpPr>
          <p:spPr>
            <a:xfrm>
              <a:off x="8674000" y="1885683"/>
              <a:ext cx="470000" cy="369332"/>
            </a:xfrm>
            <a:prstGeom prst="rect">
              <a:avLst/>
            </a:prstGeom>
            <a:noFill/>
          </p:spPr>
          <p:txBody>
            <a:bodyPr wrap="none" rtlCol="0">
              <a:spAutoFit/>
            </a:bodyPr>
            <a:lstStyle/>
            <a:p>
              <a:r>
                <a:rPr lang="en-US" dirty="0">
                  <a:solidFill>
                    <a:schemeClr val="accent2">
                      <a:lumMod val="60000"/>
                      <a:lumOff val="40000"/>
                    </a:schemeClr>
                  </a:solidFill>
                  <a:latin typeface="Calibri" pitchFamily="34" charset="0"/>
                </a:rPr>
                <a:t>set</a:t>
              </a:r>
            </a:p>
          </p:txBody>
        </p:sp>
        <p:cxnSp>
          <p:nvCxnSpPr>
            <p:cNvPr id="62" name="Straight Connector 61"/>
            <p:cNvCxnSpPr/>
            <p:nvPr/>
          </p:nvCxnSpPr>
          <p:spPr bwMode="auto">
            <a:xfrm>
              <a:off x="7924800" y="2475446"/>
              <a:ext cx="609600" cy="1588"/>
            </a:xfrm>
            <a:prstGeom prst="line">
              <a:avLst/>
            </a:prstGeom>
            <a:noFill/>
            <a:ln w="9525" cap="flat" cmpd="sng" algn="ctr">
              <a:solidFill>
                <a:schemeClr val="tx1"/>
              </a:solidFill>
              <a:prstDash val="solid"/>
              <a:round/>
              <a:headEnd type="none" w="med" len="med"/>
              <a:tailEnd type="none" w="med" len="med"/>
            </a:ln>
            <a:effectLst/>
          </p:spPr>
        </p:cxnSp>
        <p:sp>
          <p:nvSpPr>
            <p:cNvPr id="63" name="TextBox 62"/>
            <p:cNvSpPr txBox="1"/>
            <p:nvPr/>
          </p:nvSpPr>
          <p:spPr>
            <a:xfrm>
              <a:off x="8495766" y="2278351"/>
              <a:ext cx="535724" cy="369332"/>
            </a:xfrm>
            <a:prstGeom prst="rect">
              <a:avLst/>
            </a:prstGeom>
            <a:noFill/>
          </p:spPr>
          <p:txBody>
            <a:bodyPr wrap="none" rtlCol="0">
              <a:spAutoFit/>
            </a:bodyPr>
            <a:lstStyle/>
            <a:p>
              <a:r>
                <a:rPr lang="en-US" dirty="0">
                  <a:solidFill>
                    <a:schemeClr val="accent2">
                      <a:lumMod val="60000"/>
                      <a:lumOff val="40000"/>
                    </a:schemeClr>
                  </a:solidFill>
                  <a:latin typeface="Calibri" pitchFamily="34" charset="0"/>
                </a:rPr>
                <a:t>line</a:t>
              </a:r>
            </a:p>
          </p:txBody>
        </p:sp>
        <p:grpSp>
          <p:nvGrpSpPr>
            <p:cNvPr id="4" name="Group 80"/>
            <p:cNvGrpSpPr/>
            <p:nvPr/>
          </p:nvGrpSpPr>
          <p:grpSpPr>
            <a:xfrm>
              <a:off x="3429000" y="2647683"/>
              <a:ext cx="4648200" cy="492484"/>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grpSp>
        <p:grpSp>
          <p:nvGrpSpPr>
            <p:cNvPr id="5" name="Group 86"/>
            <p:cNvGrpSpPr/>
            <p:nvPr/>
          </p:nvGrpSpPr>
          <p:grpSpPr>
            <a:xfrm>
              <a:off x="3429000" y="3221999"/>
              <a:ext cx="4648200" cy="492484"/>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grpSp>
        <p:grpSp>
          <p:nvGrpSpPr>
            <p:cNvPr id="6" name="Group 92"/>
            <p:cNvGrpSpPr/>
            <p:nvPr/>
          </p:nvGrpSpPr>
          <p:grpSpPr>
            <a:xfrm>
              <a:off x="3429000" y="4288799"/>
              <a:ext cx="4648200" cy="492484"/>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grpSp>
        <p:sp>
          <p:nvSpPr>
            <p:cNvPr id="99" name="Trapezoid 98"/>
            <p:cNvSpPr/>
            <p:nvPr/>
          </p:nvSpPr>
          <p:spPr bwMode="auto">
            <a:xfrm>
              <a:off x="3670825" y="4709564"/>
              <a:ext cx="3523449" cy="865914"/>
            </a:xfrm>
            <a:prstGeom prst="trapezoid">
              <a:avLst>
                <a:gd name="adj" fmla="val 135061"/>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64" name="Rectangle 63"/>
            <p:cNvSpPr/>
            <p:nvPr/>
          </p:nvSpPr>
          <p:spPr bwMode="auto">
            <a:xfrm>
              <a:off x="3670825" y="5575478"/>
              <a:ext cx="3523449"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65" name="Rectangle 64"/>
            <p:cNvSpPr/>
            <p:nvPr/>
          </p:nvSpPr>
          <p:spPr bwMode="auto">
            <a:xfrm>
              <a:off x="5169069"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0</a:t>
              </a:r>
            </a:p>
          </p:txBody>
        </p:sp>
        <p:sp>
          <p:nvSpPr>
            <p:cNvPr id="66" name="Rectangle 65"/>
            <p:cNvSpPr/>
            <p:nvPr/>
          </p:nvSpPr>
          <p:spPr bwMode="auto">
            <a:xfrm>
              <a:off x="5441674"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1</a:t>
              </a:r>
            </a:p>
          </p:txBody>
        </p:sp>
        <p:sp>
          <p:nvSpPr>
            <p:cNvPr id="67" name="Rectangle 66"/>
            <p:cNvSpPr/>
            <p:nvPr/>
          </p:nvSpPr>
          <p:spPr bwMode="auto">
            <a:xfrm>
              <a:off x="5702469" y="5689778"/>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2</a:t>
              </a:r>
            </a:p>
          </p:txBody>
        </p:sp>
        <p:sp>
          <p:nvSpPr>
            <p:cNvPr id="68" name="Rectangle 67"/>
            <p:cNvSpPr/>
            <p:nvPr/>
          </p:nvSpPr>
          <p:spPr bwMode="auto">
            <a:xfrm>
              <a:off x="6616868" y="5689778"/>
              <a:ext cx="4572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70000" lnSpcReduction="20000"/>
            </a:bodyPr>
            <a:lstStyle/>
            <a:p>
              <a:pPr algn="ctr" defTabSz="914400" eaLnBrk="0" fontAlgn="base" hangingPunct="0">
                <a:spcBef>
                  <a:spcPct val="0"/>
                </a:spcBef>
                <a:spcAft>
                  <a:spcPct val="0"/>
                </a:spcAft>
              </a:pPr>
              <a:r>
                <a:rPr lang="en-US" sz="1600" dirty="0">
                  <a:latin typeface="Calibri" pitchFamily="34" charset="0"/>
                </a:rPr>
                <a:t>B-1</a:t>
              </a:r>
            </a:p>
          </p:txBody>
        </p:sp>
        <p:sp>
          <p:nvSpPr>
            <p:cNvPr id="69" name="Rectangle 68"/>
            <p:cNvSpPr/>
            <p:nvPr/>
          </p:nvSpPr>
          <p:spPr bwMode="auto">
            <a:xfrm>
              <a:off x="5975074" y="5689778"/>
              <a:ext cx="6417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cxnSp>
          <p:nvCxnSpPr>
            <p:cNvPr id="70" name="Straight Connector 69"/>
            <p:cNvCxnSpPr/>
            <p:nvPr/>
          </p:nvCxnSpPr>
          <p:spPr bwMode="auto">
            <a:xfrm>
              <a:off x="6109224" y="5841384"/>
              <a:ext cx="457200" cy="158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4266479" y="5689778"/>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73" name="Rectangle 72"/>
            <p:cNvSpPr/>
            <p:nvPr/>
          </p:nvSpPr>
          <p:spPr bwMode="auto">
            <a:xfrm>
              <a:off x="3797469" y="5702122"/>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v</a:t>
              </a:r>
            </a:p>
          </p:txBody>
        </p:sp>
        <p:sp>
          <p:nvSpPr>
            <p:cNvPr id="77" name="AutoShape 16"/>
            <p:cNvSpPr>
              <a:spLocks/>
            </p:cNvSpPr>
            <p:nvPr/>
          </p:nvSpPr>
          <p:spPr bwMode="auto">
            <a:xfrm rot="16200000" flipV="1">
              <a:off x="6020145" y="5333467"/>
              <a:ext cx="228600" cy="1905000"/>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78" name="TextBox 77"/>
            <p:cNvSpPr txBox="1"/>
            <p:nvPr/>
          </p:nvSpPr>
          <p:spPr>
            <a:xfrm>
              <a:off x="5536058" y="6374902"/>
              <a:ext cx="3925498" cy="369332"/>
            </a:xfrm>
            <a:prstGeom prst="rect">
              <a:avLst/>
            </a:prstGeom>
            <a:noFill/>
          </p:spPr>
          <p:txBody>
            <a:bodyPr wrap="none" rtlCol="0">
              <a:spAutoFit/>
            </a:bodyPr>
            <a:lstStyle/>
            <a:p>
              <a:r>
                <a:rPr lang="en-US" dirty="0">
                  <a:latin typeface="Calibri" pitchFamily="34" charset="0"/>
                </a:rPr>
                <a:t>B = 2</a:t>
              </a:r>
              <a:r>
                <a:rPr lang="en-US" baseline="30000" dirty="0">
                  <a:latin typeface="Calibri" pitchFamily="34" charset="0"/>
                </a:rPr>
                <a:t>b</a:t>
              </a:r>
              <a:r>
                <a:rPr lang="en-US" dirty="0">
                  <a:latin typeface="Calibri" pitchFamily="34" charset="0"/>
                </a:rPr>
                <a:t> bytes per cache block (the data)</a:t>
              </a:r>
            </a:p>
          </p:txBody>
        </p:sp>
        <p:sp>
          <p:nvSpPr>
            <p:cNvPr id="53" name="TextBox 52"/>
            <p:cNvSpPr txBox="1"/>
            <p:nvPr/>
          </p:nvSpPr>
          <p:spPr>
            <a:xfrm>
              <a:off x="3162488" y="6128195"/>
              <a:ext cx="952312" cy="369332"/>
            </a:xfrm>
            <a:prstGeom prst="rect">
              <a:avLst/>
            </a:prstGeom>
            <a:noFill/>
          </p:spPr>
          <p:txBody>
            <a:bodyPr wrap="none" rtlCol="0">
              <a:spAutoFit/>
            </a:bodyPr>
            <a:lstStyle/>
            <a:p>
              <a:r>
                <a:rPr lang="en-US" dirty="0">
                  <a:latin typeface="Calibri" pitchFamily="34" charset="0"/>
                </a:rPr>
                <a:t>valid bit</a:t>
              </a:r>
            </a:p>
          </p:txBody>
        </p:sp>
        <p:cxnSp>
          <p:nvCxnSpPr>
            <p:cNvPr id="55" name="Straight Connector 54"/>
            <p:cNvCxnSpPr/>
            <p:nvPr/>
          </p:nvCxnSpPr>
          <p:spPr bwMode="auto">
            <a:xfrm rot="5400000" flipH="1" flipV="1">
              <a:off x="3937438" y="6158528"/>
              <a:ext cx="304800" cy="1588"/>
            </a:xfrm>
            <a:prstGeom prst="line">
              <a:avLst/>
            </a:prstGeom>
            <a:noFill/>
            <a:ln w="9525" cap="flat" cmpd="sng" algn="ctr">
              <a:solidFill>
                <a:schemeClr val="tx1"/>
              </a:solidFill>
              <a:prstDash val="solid"/>
              <a:round/>
              <a:headEnd type="none" w="med" len="med"/>
              <a:tailEnd type="none" w="med" len="med"/>
            </a:ln>
            <a:effectLst/>
          </p:spPr>
        </p:cxnSp>
      </p:grpSp>
      <p:sp>
        <p:nvSpPr>
          <p:cNvPr id="10" name="Footer Placeholder 9">
            <a:extLst>
              <a:ext uri="{FF2B5EF4-FFF2-40B4-BE49-F238E27FC236}">
                <a16:creationId xmlns:a16="http://schemas.microsoft.com/office/drawing/2014/main" id="{09ED6E4F-13AF-4AC6-9FFE-FF560CFC1EBC}"/>
              </a:ext>
            </a:extLst>
          </p:cNvPr>
          <p:cNvSpPr>
            <a:spLocks noGrp="1"/>
          </p:cNvSpPr>
          <p:nvPr>
            <p:ph type="ftr" sz="quarter" idx="11"/>
          </p:nvPr>
        </p:nvSpPr>
        <p:spPr/>
        <p:txBody>
          <a:bodyPr/>
          <a:lstStyle/>
          <a:p>
            <a:r>
              <a:rPr lang="en-US"/>
              <a:t>Computer Systems Organization (Spring 2025)</a:t>
            </a:r>
            <a:endParaRPr lang="en-US" dirty="0"/>
          </a:p>
        </p:txBody>
      </p:sp>
      <p:sp>
        <p:nvSpPr>
          <p:cNvPr id="11" name="Slide Number Placeholder 10">
            <a:extLst>
              <a:ext uri="{FF2B5EF4-FFF2-40B4-BE49-F238E27FC236}">
                <a16:creationId xmlns:a16="http://schemas.microsoft.com/office/drawing/2014/main" id="{720791CB-2A2C-424A-9485-DE6AFE602EDF}"/>
              </a:ext>
            </a:extLst>
          </p:cNvPr>
          <p:cNvSpPr>
            <a:spLocks noGrp="1"/>
          </p:cNvSpPr>
          <p:nvPr>
            <p:ph type="sldNum" sz="quarter" idx="12"/>
          </p:nvPr>
        </p:nvSpPr>
        <p:spPr/>
        <p:txBody>
          <a:bodyPr/>
          <a:lstStyle/>
          <a:p>
            <a:fld id="{629637A9-119A-49DA-BD12-AAC58B377D80}" type="slidenum">
              <a:rPr lang="en-US" smtClean="0"/>
              <a:t>21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Read</a:t>
            </a:r>
          </a:p>
        </p:txBody>
      </p:sp>
      <p:grpSp>
        <p:nvGrpSpPr>
          <p:cNvPr id="9" name="Group 8">
            <a:extLst>
              <a:ext uri="{FF2B5EF4-FFF2-40B4-BE49-F238E27FC236}">
                <a16:creationId xmlns:a16="http://schemas.microsoft.com/office/drawing/2014/main" id="{58CE79EC-1454-40BD-AAA0-235488B7A15B}"/>
              </a:ext>
            </a:extLst>
          </p:cNvPr>
          <p:cNvGrpSpPr/>
          <p:nvPr/>
        </p:nvGrpSpPr>
        <p:grpSpPr>
          <a:xfrm>
            <a:off x="436630" y="1874208"/>
            <a:ext cx="8098339" cy="4142144"/>
            <a:chOff x="436630" y="1874208"/>
            <a:chExt cx="8098339" cy="4142144"/>
          </a:xfrm>
        </p:grpSpPr>
        <p:sp>
          <p:nvSpPr>
            <p:cNvPr id="8" name="AutoShape 16"/>
            <p:cNvSpPr>
              <a:spLocks/>
            </p:cNvSpPr>
            <p:nvPr/>
          </p:nvSpPr>
          <p:spPr bwMode="auto">
            <a:xfrm rot="5400000">
              <a:off x="3696697" y="272991"/>
              <a:ext cx="175364" cy="3944442"/>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grpSp>
          <p:nvGrpSpPr>
            <p:cNvPr id="3" name="Group 79"/>
            <p:cNvGrpSpPr/>
            <p:nvPr/>
          </p:nvGrpSpPr>
          <p:grpSpPr>
            <a:xfrm>
              <a:off x="1812158" y="2437554"/>
              <a:ext cx="3944441" cy="377795"/>
              <a:chOff x="1637766" y="1995289"/>
              <a:chExt cx="4648200" cy="492484"/>
            </a:xfrm>
          </p:grpSpPr>
          <p:sp>
            <p:nvSpPr>
              <p:cNvPr id="34" name="Rectangle 3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35" name="Rectangle 3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36" name="Rectangle 3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37" name="Rectangle 3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38" name="Straight Connector 3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cxnSp>
          <p:nvCxnSpPr>
            <p:cNvPr id="45" name="Straight Connector 44"/>
            <p:cNvCxnSpPr/>
            <p:nvPr/>
          </p:nvCxnSpPr>
          <p:spPr bwMode="auto">
            <a:xfrm>
              <a:off x="2024957" y="3925986"/>
              <a:ext cx="3607779" cy="7745"/>
            </a:xfrm>
            <a:prstGeom prst="line">
              <a:avLst/>
            </a:prstGeom>
            <a:noFill/>
            <a:ln w="76200" cap="rnd" cmpd="sng" algn="ctr">
              <a:solidFill>
                <a:schemeClr val="tx1"/>
              </a:solidFill>
              <a:prstDash val="sysDot"/>
              <a:round/>
              <a:headEnd type="none" w="med" len="med"/>
              <a:tailEnd type="none" w="med" len="med"/>
            </a:ln>
            <a:effectLst/>
          </p:spPr>
        </p:cxnSp>
        <p:sp>
          <p:nvSpPr>
            <p:cNvPr id="54" name="AutoShape 16"/>
            <p:cNvSpPr>
              <a:spLocks/>
            </p:cNvSpPr>
            <p:nvPr/>
          </p:nvSpPr>
          <p:spPr bwMode="auto">
            <a:xfrm>
              <a:off x="1457492" y="2428914"/>
              <a:ext cx="212799" cy="2096437"/>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56" name="TextBox 55"/>
            <p:cNvSpPr txBox="1"/>
            <p:nvPr/>
          </p:nvSpPr>
          <p:spPr>
            <a:xfrm>
              <a:off x="3437793" y="1874208"/>
              <a:ext cx="1822275" cy="283322"/>
            </a:xfrm>
            <a:prstGeom prst="rect">
              <a:avLst/>
            </a:prstGeom>
            <a:noFill/>
          </p:spPr>
          <p:txBody>
            <a:bodyPr wrap="none" rtlCol="0">
              <a:spAutoFit/>
            </a:bodyPr>
            <a:lstStyle/>
            <a:p>
              <a:r>
                <a:rPr lang="en-US" dirty="0">
                  <a:latin typeface="Calibri" pitchFamily="34" charset="0"/>
                </a:rPr>
                <a:t>E = 2</a:t>
              </a:r>
              <a:r>
                <a:rPr lang="en-US" baseline="30000" dirty="0">
                  <a:latin typeface="Calibri" pitchFamily="34" charset="0"/>
                </a:rPr>
                <a:t>e</a:t>
              </a:r>
              <a:r>
                <a:rPr lang="en-US" dirty="0">
                  <a:latin typeface="Calibri" pitchFamily="34" charset="0"/>
                </a:rPr>
                <a:t> lines per set</a:t>
              </a:r>
            </a:p>
          </p:txBody>
        </p:sp>
        <p:sp>
          <p:nvSpPr>
            <p:cNvPr id="57" name="TextBox 56"/>
            <p:cNvSpPr txBox="1"/>
            <p:nvPr/>
          </p:nvSpPr>
          <p:spPr>
            <a:xfrm>
              <a:off x="436630" y="3331561"/>
              <a:ext cx="1044839" cy="283322"/>
            </a:xfrm>
            <a:prstGeom prst="rect">
              <a:avLst/>
            </a:prstGeom>
            <a:noFill/>
          </p:spPr>
          <p:txBody>
            <a:bodyPr wrap="none" rtlCol="0">
              <a:spAutoFit/>
            </a:bodyPr>
            <a:lstStyle/>
            <a:p>
              <a:r>
                <a:rPr lang="en-US" dirty="0">
                  <a:latin typeface="Calibri" pitchFamily="34" charset="0"/>
                </a:rPr>
                <a:t>S = 2</a:t>
              </a:r>
              <a:r>
                <a:rPr lang="en-US" baseline="30000" dirty="0">
                  <a:latin typeface="Calibri" pitchFamily="34" charset="0"/>
                </a:rPr>
                <a:t>s</a:t>
              </a:r>
              <a:r>
                <a:rPr lang="en-US" dirty="0">
                  <a:latin typeface="Calibri" pitchFamily="34" charset="0"/>
                </a:rPr>
                <a:t> sets</a:t>
              </a:r>
            </a:p>
          </p:txBody>
        </p:sp>
        <p:grpSp>
          <p:nvGrpSpPr>
            <p:cNvPr id="4" name="Group 80"/>
            <p:cNvGrpSpPr/>
            <p:nvPr/>
          </p:nvGrpSpPr>
          <p:grpSpPr>
            <a:xfrm>
              <a:off x="1812158" y="2873804"/>
              <a:ext cx="3944441" cy="377795"/>
              <a:chOff x="1637766" y="1995289"/>
              <a:chExt cx="4648200" cy="492484"/>
            </a:xfrm>
          </p:grpSpPr>
          <p:sp>
            <p:nvSpPr>
              <p:cNvPr id="82" name="Rectangle 81"/>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83" name="Rectangle 82"/>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84" name="Rectangle 83"/>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85" name="Rectangle 84"/>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86" name="Straight Connector 85"/>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5" name="Group 86"/>
            <p:cNvGrpSpPr/>
            <p:nvPr/>
          </p:nvGrpSpPr>
          <p:grpSpPr>
            <a:xfrm>
              <a:off x="1812158" y="3314373"/>
              <a:ext cx="3944441" cy="377795"/>
              <a:chOff x="1637766" y="1995289"/>
              <a:chExt cx="4648200" cy="492484"/>
            </a:xfrm>
          </p:grpSpPr>
          <p:sp>
            <p:nvSpPr>
              <p:cNvPr id="88" name="Rectangle 87"/>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89" name="Rectangle 88"/>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90" name="Rectangle 89"/>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91" name="Rectangle 90"/>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92" name="Straight Connector 91"/>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grpSp>
          <p:nvGrpSpPr>
            <p:cNvPr id="6" name="Group 92"/>
            <p:cNvGrpSpPr/>
            <p:nvPr/>
          </p:nvGrpSpPr>
          <p:grpSpPr>
            <a:xfrm>
              <a:off x="1812158" y="4132737"/>
              <a:ext cx="3944441" cy="377795"/>
              <a:chOff x="1637766" y="1995289"/>
              <a:chExt cx="4648200" cy="492484"/>
            </a:xfrm>
          </p:grpSpPr>
          <p:sp>
            <p:nvSpPr>
              <p:cNvPr id="94" name="Rectangle 93"/>
              <p:cNvSpPr/>
              <p:nvPr/>
            </p:nvSpPr>
            <p:spPr bwMode="auto">
              <a:xfrm>
                <a:off x="1637766" y="1995289"/>
                <a:ext cx="4648200" cy="492484"/>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95" name="Rectangle 94"/>
              <p:cNvSpPr/>
              <p:nvPr/>
            </p:nvSpPr>
            <p:spPr bwMode="auto">
              <a:xfrm>
                <a:off x="1784795"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96" name="Rectangle 95"/>
              <p:cNvSpPr/>
              <p:nvPr/>
            </p:nvSpPr>
            <p:spPr bwMode="auto">
              <a:xfrm>
                <a:off x="3048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97" name="Rectangle 96"/>
              <p:cNvSpPr/>
              <p:nvPr/>
            </p:nvSpPr>
            <p:spPr bwMode="auto">
              <a:xfrm>
                <a:off x="4953000" y="2090806"/>
                <a:ext cx="1187005" cy="31237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98" name="Straight Connector 97"/>
              <p:cNvCxnSpPr/>
              <p:nvPr/>
            </p:nvCxnSpPr>
            <p:spPr bwMode="auto">
              <a:xfrm>
                <a:off x="4349839" y="2254873"/>
                <a:ext cx="609600" cy="1588"/>
              </a:xfrm>
              <a:prstGeom prst="line">
                <a:avLst/>
              </a:prstGeom>
              <a:noFill/>
              <a:ln w="76200" cap="rnd" cmpd="sng" algn="ctr">
                <a:solidFill>
                  <a:schemeClr val="tx1"/>
                </a:solidFill>
                <a:prstDash val="sysDot"/>
                <a:round/>
                <a:headEnd type="none" w="med" len="med"/>
                <a:tailEnd type="none" w="med" len="med"/>
              </a:ln>
              <a:effectLst/>
            </p:spPr>
          </p:cxnSp>
        </p:grpSp>
        <p:sp>
          <p:nvSpPr>
            <p:cNvPr id="99" name="Trapezoid 98"/>
            <p:cNvSpPr/>
            <p:nvPr/>
          </p:nvSpPr>
          <p:spPr bwMode="auto">
            <a:xfrm>
              <a:off x="1873592" y="4455515"/>
              <a:ext cx="3279902" cy="664260"/>
            </a:xfrm>
            <a:prstGeom prst="trapezoid">
              <a:avLst>
                <a:gd name="adj" fmla="val 141754"/>
              </a:avLst>
            </a:prstGeom>
            <a:solidFill>
              <a:schemeClr val="bg2">
                <a:lumMod val="20000"/>
                <a:lumOff val="80000"/>
              </a:schemeClr>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64" name="Rectangle 63"/>
            <p:cNvSpPr/>
            <p:nvPr/>
          </p:nvSpPr>
          <p:spPr bwMode="auto">
            <a:xfrm>
              <a:off x="1873592" y="5119775"/>
              <a:ext cx="3279902" cy="409182"/>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65" name="Rectangle 64"/>
            <p:cNvSpPr/>
            <p:nvPr/>
          </p:nvSpPr>
          <p:spPr bwMode="auto">
            <a:xfrm>
              <a:off x="3268275" y="5207457"/>
              <a:ext cx="253762" cy="23381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0</a:t>
              </a:r>
            </a:p>
          </p:txBody>
        </p:sp>
        <p:sp>
          <p:nvSpPr>
            <p:cNvPr id="66" name="Rectangle 65"/>
            <p:cNvSpPr/>
            <p:nvPr/>
          </p:nvSpPr>
          <p:spPr bwMode="auto">
            <a:xfrm>
              <a:off x="3522037" y="5207457"/>
              <a:ext cx="253762" cy="23381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1</a:t>
              </a:r>
            </a:p>
          </p:txBody>
        </p:sp>
        <p:sp>
          <p:nvSpPr>
            <p:cNvPr id="67" name="Rectangle 66"/>
            <p:cNvSpPr/>
            <p:nvPr/>
          </p:nvSpPr>
          <p:spPr bwMode="auto">
            <a:xfrm>
              <a:off x="3764805" y="5207457"/>
              <a:ext cx="253762" cy="23381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2</a:t>
              </a:r>
            </a:p>
          </p:txBody>
        </p:sp>
        <p:sp>
          <p:nvSpPr>
            <p:cNvPr id="68" name="Rectangle 67"/>
            <p:cNvSpPr/>
            <p:nvPr/>
          </p:nvSpPr>
          <p:spPr bwMode="auto">
            <a:xfrm>
              <a:off x="4615999" y="5207457"/>
              <a:ext cx="425597" cy="23381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70000" lnSpcReduction="20000"/>
            </a:bodyPr>
            <a:lstStyle/>
            <a:p>
              <a:pPr algn="ctr" defTabSz="914400" eaLnBrk="0" fontAlgn="base" hangingPunct="0">
                <a:spcBef>
                  <a:spcPct val="0"/>
                </a:spcBef>
                <a:spcAft>
                  <a:spcPct val="0"/>
                </a:spcAft>
              </a:pPr>
              <a:r>
                <a:rPr lang="en-US" sz="1600" dirty="0">
                  <a:latin typeface="Calibri" pitchFamily="34" charset="0"/>
                </a:rPr>
                <a:t>B-1</a:t>
              </a:r>
            </a:p>
          </p:txBody>
        </p:sp>
        <p:sp>
          <p:nvSpPr>
            <p:cNvPr id="69" name="Rectangle 68"/>
            <p:cNvSpPr/>
            <p:nvPr/>
          </p:nvSpPr>
          <p:spPr bwMode="auto">
            <a:xfrm>
              <a:off x="4018567" y="5207457"/>
              <a:ext cx="597433" cy="23381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70000" lnSpcReduction="20000"/>
            </a:bodyPr>
            <a:lstStyle/>
            <a:p>
              <a:pPr algn="ctr" defTabSz="914400" eaLnBrk="0" fontAlgn="base" hangingPunct="0">
                <a:spcBef>
                  <a:spcPct val="0"/>
                </a:spcBef>
                <a:spcAft>
                  <a:spcPct val="0"/>
                </a:spcAft>
              </a:pPr>
              <a:endParaRPr lang="en-US" sz="1600" dirty="0">
                <a:latin typeface="Calibri" pitchFamily="34" charset="0"/>
              </a:endParaRPr>
            </a:p>
          </p:txBody>
        </p:sp>
        <p:cxnSp>
          <p:nvCxnSpPr>
            <p:cNvPr id="70" name="Straight Connector 69"/>
            <p:cNvCxnSpPr/>
            <p:nvPr/>
          </p:nvCxnSpPr>
          <p:spPr bwMode="auto">
            <a:xfrm>
              <a:off x="4143444" y="5323757"/>
              <a:ext cx="425597" cy="1218"/>
            </a:xfrm>
            <a:prstGeom prst="line">
              <a:avLst/>
            </a:prstGeom>
            <a:noFill/>
            <a:ln w="38100" cap="rnd" cmpd="sng" algn="ctr">
              <a:solidFill>
                <a:schemeClr val="tx1"/>
              </a:solidFill>
              <a:prstDash val="sysDot"/>
              <a:round/>
              <a:headEnd type="none" w="med" len="med"/>
              <a:tailEnd type="none" w="med" len="med"/>
            </a:ln>
            <a:effectLst/>
          </p:spPr>
        </p:cxnSp>
        <p:sp>
          <p:nvSpPr>
            <p:cNvPr id="72" name="Rectangle 71"/>
            <p:cNvSpPr/>
            <p:nvPr/>
          </p:nvSpPr>
          <p:spPr bwMode="auto">
            <a:xfrm>
              <a:off x="2428073" y="5207457"/>
              <a:ext cx="668366" cy="233818"/>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70000" lnSpcReduction="20000"/>
            </a:bodyPr>
            <a:lstStyle/>
            <a:p>
              <a:pPr algn="ctr" defTabSz="914400" eaLnBrk="0" fontAlgn="base" hangingPunct="0">
                <a:spcBef>
                  <a:spcPct val="0"/>
                </a:spcBef>
                <a:spcAft>
                  <a:spcPct val="0"/>
                </a:spcAft>
              </a:pPr>
              <a:r>
                <a:rPr lang="en-US" sz="1600" dirty="0">
                  <a:latin typeface="Calibri" pitchFamily="34" charset="0"/>
                </a:rPr>
                <a:t>tag</a:t>
              </a:r>
            </a:p>
          </p:txBody>
        </p:sp>
        <p:sp>
          <p:nvSpPr>
            <p:cNvPr id="73" name="Rectangle 72"/>
            <p:cNvSpPr/>
            <p:nvPr/>
          </p:nvSpPr>
          <p:spPr bwMode="auto">
            <a:xfrm>
              <a:off x="1991482" y="5207457"/>
              <a:ext cx="253762" cy="233818"/>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v</a:t>
              </a:r>
            </a:p>
          </p:txBody>
        </p:sp>
        <p:sp>
          <p:nvSpPr>
            <p:cNvPr id="74" name="TextBox 73"/>
            <p:cNvSpPr txBox="1"/>
            <p:nvPr/>
          </p:nvSpPr>
          <p:spPr>
            <a:xfrm>
              <a:off x="1382733" y="5528029"/>
              <a:ext cx="886486" cy="283322"/>
            </a:xfrm>
            <a:prstGeom prst="rect">
              <a:avLst/>
            </a:prstGeom>
            <a:noFill/>
          </p:spPr>
          <p:txBody>
            <a:bodyPr wrap="none" rtlCol="0">
              <a:spAutoFit/>
            </a:bodyPr>
            <a:lstStyle/>
            <a:p>
              <a:r>
                <a:rPr lang="en-US" dirty="0">
                  <a:latin typeface="Calibri" pitchFamily="34" charset="0"/>
                </a:rPr>
                <a:t>valid bit</a:t>
              </a:r>
            </a:p>
          </p:txBody>
        </p:sp>
        <p:cxnSp>
          <p:nvCxnSpPr>
            <p:cNvPr id="76" name="Straight Connector 75"/>
            <p:cNvCxnSpPr/>
            <p:nvPr/>
          </p:nvCxnSpPr>
          <p:spPr bwMode="auto">
            <a:xfrm rot="5400000" flipH="1" flipV="1">
              <a:off x="2129073" y="5551168"/>
              <a:ext cx="233818" cy="1478"/>
            </a:xfrm>
            <a:prstGeom prst="line">
              <a:avLst/>
            </a:prstGeom>
            <a:noFill/>
            <a:ln w="9525" cap="flat" cmpd="sng" algn="ctr">
              <a:solidFill>
                <a:schemeClr val="tx1"/>
              </a:solidFill>
              <a:prstDash val="solid"/>
              <a:round/>
              <a:headEnd type="none" w="med" len="med"/>
              <a:tailEnd type="none" w="med" len="med"/>
            </a:ln>
            <a:effectLst/>
          </p:spPr>
        </p:cxnSp>
        <p:sp>
          <p:nvSpPr>
            <p:cNvPr id="77" name="AutoShape 16"/>
            <p:cNvSpPr>
              <a:spLocks/>
            </p:cNvSpPr>
            <p:nvPr/>
          </p:nvSpPr>
          <p:spPr bwMode="auto">
            <a:xfrm rot="16200000" flipV="1">
              <a:off x="4079240" y="4778145"/>
              <a:ext cx="175364" cy="1773323"/>
            </a:xfrm>
            <a:prstGeom prst="leftBrace">
              <a:avLst>
                <a:gd name="adj1" fmla="val 136972"/>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78" name="TextBox 77"/>
            <p:cNvSpPr txBox="1"/>
            <p:nvPr/>
          </p:nvSpPr>
          <p:spPr>
            <a:xfrm>
              <a:off x="3609898" y="5733030"/>
              <a:ext cx="3569105" cy="283322"/>
            </a:xfrm>
            <a:prstGeom prst="rect">
              <a:avLst/>
            </a:prstGeom>
            <a:noFill/>
          </p:spPr>
          <p:txBody>
            <a:bodyPr wrap="none" rtlCol="0">
              <a:spAutoFit/>
            </a:bodyPr>
            <a:lstStyle/>
            <a:p>
              <a:r>
                <a:rPr lang="en-US" dirty="0">
                  <a:latin typeface="Calibri" pitchFamily="34" charset="0"/>
                </a:rPr>
                <a:t>B = 2</a:t>
              </a:r>
              <a:r>
                <a:rPr lang="en-US" baseline="30000" dirty="0">
                  <a:latin typeface="Calibri" pitchFamily="34" charset="0"/>
                </a:rPr>
                <a:t>b</a:t>
              </a:r>
              <a:r>
                <a:rPr lang="en-US" dirty="0">
                  <a:latin typeface="Calibri" pitchFamily="34" charset="0"/>
                </a:rPr>
                <a:t> bytes per cache block (the data)</a:t>
              </a:r>
            </a:p>
          </p:txBody>
        </p:sp>
        <p:sp>
          <p:nvSpPr>
            <p:cNvPr id="51" name="Rectangle 50"/>
            <p:cNvSpPr/>
            <p:nvPr/>
          </p:nvSpPr>
          <p:spPr bwMode="auto">
            <a:xfrm>
              <a:off x="6265116" y="3031577"/>
              <a:ext cx="922128" cy="207773"/>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 bits</a:t>
              </a:r>
            </a:p>
          </p:txBody>
        </p:sp>
        <p:sp>
          <p:nvSpPr>
            <p:cNvPr id="52" name="Rectangle 51"/>
            <p:cNvSpPr/>
            <p:nvPr/>
          </p:nvSpPr>
          <p:spPr bwMode="auto">
            <a:xfrm>
              <a:off x="7187244" y="3031577"/>
              <a:ext cx="709329" cy="207773"/>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s bits</a:t>
              </a:r>
            </a:p>
          </p:txBody>
        </p:sp>
        <p:sp>
          <p:nvSpPr>
            <p:cNvPr id="53" name="Rectangle 52"/>
            <p:cNvSpPr/>
            <p:nvPr/>
          </p:nvSpPr>
          <p:spPr bwMode="auto">
            <a:xfrm>
              <a:off x="7896573" y="3031577"/>
              <a:ext cx="638396" cy="207773"/>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b bits</a:t>
              </a:r>
            </a:p>
          </p:txBody>
        </p:sp>
        <p:sp>
          <p:nvSpPr>
            <p:cNvPr id="55" name="TextBox 54"/>
            <p:cNvSpPr txBox="1"/>
            <p:nvPr/>
          </p:nvSpPr>
          <p:spPr>
            <a:xfrm>
              <a:off x="6182196" y="2770785"/>
              <a:ext cx="1685650" cy="283322"/>
            </a:xfrm>
            <a:prstGeom prst="rect">
              <a:avLst/>
            </a:prstGeom>
            <a:noFill/>
          </p:spPr>
          <p:txBody>
            <a:bodyPr wrap="none" rtlCol="0">
              <a:spAutoFit/>
            </a:bodyPr>
            <a:lstStyle/>
            <a:p>
              <a:r>
                <a:rPr lang="en-US" dirty="0">
                  <a:latin typeface="Calibri" pitchFamily="34" charset="0"/>
                </a:rPr>
                <a:t>Address of word:</a:t>
              </a:r>
            </a:p>
          </p:txBody>
        </p:sp>
        <p:sp>
          <p:nvSpPr>
            <p:cNvPr id="58" name="AutoShape 16"/>
            <p:cNvSpPr>
              <a:spLocks/>
            </p:cNvSpPr>
            <p:nvPr/>
          </p:nvSpPr>
          <p:spPr bwMode="auto">
            <a:xfrm rot="16200000" flipV="1">
              <a:off x="6638498" y="2926584"/>
              <a:ext cx="175364" cy="922126"/>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60" name="AutoShape 16"/>
            <p:cNvSpPr>
              <a:spLocks/>
            </p:cNvSpPr>
            <p:nvPr/>
          </p:nvSpPr>
          <p:spPr bwMode="auto">
            <a:xfrm rot="16200000" flipV="1">
              <a:off x="7454227" y="3030823"/>
              <a:ext cx="175364" cy="709327"/>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71" name="AutoShape 16"/>
            <p:cNvSpPr>
              <a:spLocks/>
            </p:cNvSpPr>
            <p:nvPr/>
          </p:nvSpPr>
          <p:spPr bwMode="auto">
            <a:xfrm rot="16200000" flipV="1">
              <a:off x="8092623" y="3101755"/>
              <a:ext cx="175364" cy="567463"/>
            </a:xfrm>
            <a:prstGeom prst="leftBrace">
              <a:avLst>
                <a:gd name="adj1" fmla="val 75000"/>
                <a:gd name="adj2" fmla="val 50000"/>
              </a:avLst>
            </a:prstGeom>
            <a:noFill/>
            <a:ln w="19050">
              <a:solidFill>
                <a:schemeClr val="tx1"/>
              </a:solidFill>
              <a:round/>
              <a:headEnd/>
              <a:tailEnd/>
            </a:ln>
            <a:effectLst/>
          </p:spPr>
          <p:txBody>
            <a:bodyPr wrap="none" anchor="ctr"/>
            <a:lstStyle/>
            <a:p>
              <a:endParaRPr lang="en-US" dirty="0">
                <a:latin typeface="Calibri" pitchFamily="34" charset="0"/>
              </a:endParaRPr>
            </a:p>
          </p:txBody>
        </p:sp>
        <p:sp>
          <p:nvSpPr>
            <p:cNvPr id="75" name="TextBox 74"/>
            <p:cNvSpPr txBox="1"/>
            <p:nvPr/>
          </p:nvSpPr>
          <p:spPr>
            <a:xfrm>
              <a:off x="6504626" y="3424592"/>
              <a:ext cx="451838" cy="283322"/>
            </a:xfrm>
            <a:prstGeom prst="rect">
              <a:avLst/>
            </a:prstGeom>
            <a:noFill/>
          </p:spPr>
          <p:txBody>
            <a:bodyPr wrap="none" rtlCol="0">
              <a:spAutoFit/>
            </a:bodyPr>
            <a:lstStyle/>
            <a:p>
              <a:r>
                <a:rPr lang="en-US" dirty="0">
                  <a:latin typeface="Calibri" pitchFamily="34" charset="0"/>
                </a:rPr>
                <a:t>tag</a:t>
              </a:r>
            </a:p>
          </p:txBody>
        </p:sp>
        <p:sp>
          <p:nvSpPr>
            <p:cNvPr id="80" name="TextBox 79"/>
            <p:cNvSpPr txBox="1"/>
            <p:nvPr/>
          </p:nvSpPr>
          <p:spPr>
            <a:xfrm>
              <a:off x="7217213" y="3423665"/>
              <a:ext cx="656509" cy="495814"/>
            </a:xfrm>
            <a:prstGeom prst="rect">
              <a:avLst/>
            </a:prstGeom>
            <a:noFill/>
          </p:spPr>
          <p:txBody>
            <a:bodyPr wrap="none" rtlCol="0">
              <a:spAutoFit/>
            </a:bodyPr>
            <a:lstStyle/>
            <a:p>
              <a:pPr algn="ctr"/>
              <a:r>
                <a:rPr lang="en-US" dirty="0">
                  <a:latin typeface="Calibri" pitchFamily="34" charset="0"/>
                </a:rPr>
                <a:t>set</a:t>
              </a:r>
            </a:p>
            <a:p>
              <a:pPr algn="ctr"/>
              <a:r>
                <a:rPr lang="en-US" dirty="0">
                  <a:latin typeface="Calibri" pitchFamily="34" charset="0"/>
                </a:rPr>
                <a:t>index</a:t>
              </a:r>
            </a:p>
          </p:txBody>
        </p:sp>
        <p:sp>
          <p:nvSpPr>
            <p:cNvPr id="81" name="TextBox 80"/>
            <p:cNvSpPr txBox="1"/>
            <p:nvPr/>
          </p:nvSpPr>
          <p:spPr>
            <a:xfrm>
              <a:off x="7843622" y="3423665"/>
              <a:ext cx="687606" cy="495814"/>
            </a:xfrm>
            <a:prstGeom prst="rect">
              <a:avLst/>
            </a:prstGeom>
            <a:noFill/>
          </p:spPr>
          <p:txBody>
            <a:bodyPr wrap="none" rtlCol="0">
              <a:spAutoFit/>
            </a:bodyPr>
            <a:lstStyle/>
            <a:p>
              <a:pPr algn="ctr"/>
              <a:r>
                <a:rPr lang="en-US" dirty="0">
                  <a:latin typeface="Calibri" pitchFamily="34" charset="0"/>
                </a:rPr>
                <a:t>block</a:t>
              </a:r>
            </a:p>
            <a:p>
              <a:pPr algn="ctr"/>
              <a:r>
                <a:rPr lang="en-US" dirty="0">
                  <a:latin typeface="Calibri" pitchFamily="34" charset="0"/>
                </a:rPr>
                <a:t>offset</a:t>
              </a:r>
            </a:p>
          </p:txBody>
        </p:sp>
        <p:cxnSp>
          <p:nvCxnSpPr>
            <p:cNvPr id="93" name="Shape 92"/>
            <p:cNvCxnSpPr>
              <a:stCxn id="80" idx="2"/>
              <a:endCxn id="94" idx="3"/>
            </p:cNvCxnSpPr>
            <p:nvPr/>
          </p:nvCxnSpPr>
          <p:spPr bwMode="auto">
            <a:xfrm rot="5400000">
              <a:off x="6449954" y="3226121"/>
              <a:ext cx="402157" cy="1788870"/>
            </a:xfrm>
            <a:prstGeom prst="bentConnector2">
              <a:avLst/>
            </a:prstGeom>
            <a:noFill/>
            <a:ln w="25400" cap="flat" cmpd="sng" algn="ctr">
              <a:solidFill>
                <a:schemeClr val="accent2">
                  <a:lumMod val="75000"/>
                </a:schemeClr>
              </a:solidFill>
              <a:prstDash val="solid"/>
              <a:round/>
              <a:headEnd type="none" w="med" len="med"/>
              <a:tailEnd type="none" w="med" len="med"/>
            </a:ln>
            <a:effectLst/>
          </p:spPr>
        </p:cxnSp>
        <p:cxnSp>
          <p:nvCxnSpPr>
            <p:cNvPr id="102" name="Elbow Connector 101"/>
            <p:cNvCxnSpPr>
              <a:stCxn id="81" idx="2"/>
              <a:endCxn id="67" idx="0"/>
            </p:cNvCxnSpPr>
            <p:nvPr/>
          </p:nvCxnSpPr>
          <p:spPr bwMode="auto">
            <a:xfrm rot="5400000">
              <a:off x="5395567" y="2415599"/>
              <a:ext cx="1287979" cy="4295739"/>
            </a:xfrm>
            <a:prstGeom prst="bentConnector3">
              <a:avLst>
                <a:gd name="adj1" fmla="val 63807"/>
              </a:avLst>
            </a:prstGeom>
            <a:noFill/>
            <a:ln w="25400" cap="flat" cmpd="sng" algn="ctr">
              <a:solidFill>
                <a:schemeClr val="accent2">
                  <a:lumMod val="75000"/>
                </a:schemeClr>
              </a:solidFill>
              <a:prstDash val="solid"/>
              <a:round/>
              <a:headEnd type="none" w="med" len="med"/>
              <a:tailEnd type="none" w="med" len="med"/>
            </a:ln>
            <a:effectLst/>
          </p:spPr>
        </p:cxnSp>
        <p:sp>
          <p:nvSpPr>
            <p:cNvPr id="104" name="TextBox 103"/>
            <p:cNvSpPr txBox="1"/>
            <p:nvPr/>
          </p:nvSpPr>
          <p:spPr>
            <a:xfrm>
              <a:off x="6389687" y="4720473"/>
              <a:ext cx="1875994" cy="236102"/>
            </a:xfrm>
            <a:prstGeom prst="rect">
              <a:avLst/>
            </a:prstGeom>
            <a:noFill/>
          </p:spPr>
          <p:txBody>
            <a:bodyPr wrap="none" rtlCol="0">
              <a:spAutoFit/>
            </a:bodyPr>
            <a:lstStyle/>
            <a:p>
              <a:r>
                <a:rPr lang="en-US" sz="1400" dirty="0">
                  <a:solidFill>
                    <a:schemeClr val="accent2">
                      <a:lumMod val="75000"/>
                    </a:schemeClr>
                  </a:solidFill>
                  <a:latin typeface="Calibri" pitchFamily="34" charset="0"/>
                </a:rPr>
                <a:t>data begins at this offset</a:t>
              </a:r>
            </a:p>
          </p:txBody>
        </p:sp>
      </p:grpSp>
      <p:sp>
        <p:nvSpPr>
          <p:cNvPr id="105" name="TextBox 104"/>
          <p:cNvSpPr txBox="1"/>
          <p:nvPr/>
        </p:nvSpPr>
        <p:spPr>
          <a:xfrm>
            <a:off x="8710153" y="1874208"/>
            <a:ext cx="2868977" cy="1754326"/>
          </a:xfrm>
          <a:prstGeom prst="rect">
            <a:avLst/>
          </a:prstGeom>
          <a:solidFill>
            <a:schemeClr val="bg2">
              <a:lumMod val="20000"/>
              <a:lumOff val="80000"/>
            </a:schemeClr>
          </a:solidFill>
        </p:spPr>
        <p:txBody>
          <a:bodyPr wrap="square" rtlCol="0">
            <a:spAutoFit/>
          </a:bodyPr>
          <a:lstStyle/>
          <a:p>
            <a:pPr marL="115888" indent="-115888">
              <a:buFont typeface="Arial" pitchFamily="34" charset="0"/>
              <a:buChar char="•"/>
            </a:pPr>
            <a:r>
              <a:rPr lang="en-US" i="1" dirty="0">
                <a:solidFill>
                  <a:srgbClr val="C00000"/>
                </a:solidFill>
                <a:latin typeface="Calibri" pitchFamily="34" charset="0"/>
              </a:rPr>
              <a:t>Locate set</a:t>
            </a:r>
          </a:p>
          <a:p>
            <a:pPr marL="115888" indent="-115888">
              <a:buFont typeface="Arial" pitchFamily="34" charset="0"/>
              <a:buChar char="•"/>
            </a:pPr>
            <a:r>
              <a:rPr lang="en-US" i="1" dirty="0">
                <a:solidFill>
                  <a:srgbClr val="C00000"/>
                </a:solidFill>
                <a:latin typeface="Calibri" pitchFamily="34" charset="0"/>
              </a:rPr>
              <a:t>Check if any line in set</a:t>
            </a:r>
            <a:br>
              <a:rPr lang="en-US" i="1" dirty="0">
                <a:solidFill>
                  <a:srgbClr val="C00000"/>
                </a:solidFill>
                <a:latin typeface="Calibri" pitchFamily="34" charset="0"/>
              </a:rPr>
            </a:br>
            <a:r>
              <a:rPr lang="en-US" i="1" dirty="0">
                <a:solidFill>
                  <a:srgbClr val="C00000"/>
                </a:solidFill>
                <a:latin typeface="Calibri" pitchFamily="34" charset="0"/>
              </a:rPr>
              <a:t>has matching tag</a:t>
            </a:r>
          </a:p>
          <a:p>
            <a:pPr marL="115888" indent="-115888">
              <a:buFont typeface="Arial" pitchFamily="34" charset="0"/>
              <a:buChar char="•"/>
            </a:pPr>
            <a:r>
              <a:rPr lang="en-US" i="1" dirty="0">
                <a:solidFill>
                  <a:srgbClr val="C00000"/>
                </a:solidFill>
                <a:latin typeface="Calibri" pitchFamily="34" charset="0"/>
              </a:rPr>
              <a:t>Yes + line valid: hit</a:t>
            </a:r>
          </a:p>
          <a:p>
            <a:pPr marL="115888" indent="-115888">
              <a:buFont typeface="Arial" pitchFamily="34" charset="0"/>
              <a:buChar char="•"/>
            </a:pPr>
            <a:r>
              <a:rPr lang="en-US" i="1" dirty="0">
                <a:solidFill>
                  <a:srgbClr val="C00000"/>
                </a:solidFill>
                <a:latin typeface="Calibri" pitchFamily="34" charset="0"/>
              </a:rPr>
              <a:t>Locate data starting</a:t>
            </a:r>
            <a:br>
              <a:rPr lang="en-US" i="1" dirty="0">
                <a:solidFill>
                  <a:srgbClr val="C00000"/>
                </a:solidFill>
                <a:latin typeface="Calibri" pitchFamily="34" charset="0"/>
              </a:rPr>
            </a:br>
            <a:r>
              <a:rPr lang="en-US" i="1" dirty="0">
                <a:solidFill>
                  <a:srgbClr val="C00000"/>
                </a:solidFill>
                <a:latin typeface="Calibri" pitchFamily="34" charset="0"/>
              </a:rPr>
              <a:t>at offset</a:t>
            </a:r>
          </a:p>
        </p:txBody>
      </p:sp>
      <p:sp>
        <p:nvSpPr>
          <p:cNvPr id="11" name="Footer Placeholder 10">
            <a:extLst>
              <a:ext uri="{FF2B5EF4-FFF2-40B4-BE49-F238E27FC236}">
                <a16:creationId xmlns:a16="http://schemas.microsoft.com/office/drawing/2014/main" id="{512A24EB-C47E-4D2C-8616-CF395687498C}"/>
              </a:ext>
            </a:extLst>
          </p:cNvPr>
          <p:cNvSpPr>
            <a:spLocks noGrp="1"/>
          </p:cNvSpPr>
          <p:nvPr>
            <p:ph type="ftr" sz="quarter" idx="11"/>
          </p:nvPr>
        </p:nvSpPr>
        <p:spPr/>
        <p:txBody>
          <a:bodyPr/>
          <a:lstStyle/>
          <a:p>
            <a:r>
              <a:rPr lang="en-US"/>
              <a:t>Computer Systems Organization (Spring 2025)</a:t>
            </a:r>
            <a:endParaRPr lang="en-US" dirty="0"/>
          </a:p>
        </p:txBody>
      </p:sp>
      <p:sp>
        <p:nvSpPr>
          <p:cNvPr id="12" name="Slide Number Placeholder 11">
            <a:extLst>
              <a:ext uri="{FF2B5EF4-FFF2-40B4-BE49-F238E27FC236}">
                <a16:creationId xmlns:a16="http://schemas.microsoft.com/office/drawing/2014/main" id="{ABA64890-2135-4A51-A939-CEE16E842582}"/>
              </a:ext>
            </a:extLst>
          </p:cNvPr>
          <p:cNvSpPr>
            <a:spLocks noGrp="1"/>
          </p:cNvSpPr>
          <p:nvPr>
            <p:ph type="sldNum" sz="quarter" idx="12"/>
          </p:nvPr>
        </p:nvSpPr>
        <p:spPr/>
        <p:txBody>
          <a:bodyPr/>
          <a:lstStyle/>
          <a:p>
            <a:fld id="{629637A9-119A-49DA-BD12-AAC58B377D80}" type="slidenum">
              <a:rPr lang="en-US" smtClean="0"/>
              <a:t>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Direct Mapped Cache (E = 1)</a:t>
            </a:r>
          </a:p>
        </p:txBody>
      </p:sp>
      <p:sp>
        <p:nvSpPr>
          <p:cNvPr id="54" name="AutoShape 16"/>
          <p:cNvSpPr>
            <a:spLocks/>
          </p:cNvSpPr>
          <p:nvPr/>
        </p:nvSpPr>
        <p:spPr bwMode="auto">
          <a:xfrm>
            <a:off x="2696867" y="3058339"/>
            <a:ext cx="228600" cy="2961465"/>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sz="1400" dirty="0">
              <a:latin typeface="Calibri" pitchFamily="34" charset="0"/>
            </a:endParaRPr>
          </a:p>
        </p:txBody>
      </p:sp>
      <p:sp>
        <p:nvSpPr>
          <p:cNvPr id="57" name="TextBox 56"/>
          <p:cNvSpPr txBox="1"/>
          <p:nvPr/>
        </p:nvSpPr>
        <p:spPr>
          <a:xfrm>
            <a:off x="1600201" y="4235008"/>
            <a:ext cx="1122423" cy="369332"/>
          </a:xfrm>
          <a:prstGeom prst="rect">
            <a:avLst/>
          </a:prstGeom>
          <a:noFill/>
        </p:spPr>
        <p:txBody>
          <a:bodyPr wrap="none" rtlCol="0">
            <a:spAutoFit/>
          </a:bodyPr>
          <a:lstStyle/>
          <a:p>
            <a:r>
              <a:rPr lang="en-US" dirty="0">
                <a:latin typeface="Calibri" pitchFamily="34" charset="0"/>
              </a:rPr>
              <a:t>S = 2</a:t>
            </a:r>
            <a:r>
              <a:rPr lang="en-US" baseline="30000" dirty="0">
                <a:latin typeface="Calibri" pitchFamily="34" charset="0"/>
              </a:rPr>
              <a:t>s</a:t>
            </a:r>
            <a:r>
              <a:rPr lang="en-US" dirty="0">
                <a:latin typeface="Calibri" pitchFamily="34" charset="0"/>
              </a:rPr>
              <a:t> sets</a:t>
            </a:r>
          </a:p>
        </p:txBody>
      </p:sp>
      <p:cxnSp>
        <p:nvCxnSpPr>
          <p:cNvPr id="125" name="Straight Connector 124"/>
          <p:cNvCxnSpPr/>
          <p:nvPr/>
        </p:nvCxnSpPr>
        <p:spPr bwMode="auto">
          <a:xfrm>
            <a:off x="3429002" y="5249665"/>
            <a:ext cx="3124199" cy="8138"/>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1905000" y="1764272"/>
            <a:ext cx="3298788" cy="646331"/>
          </a:xfrm>
          <a:prstGeom prst="rect">
            <a:avLst/>
          </a:prstGeom>
          <a:noFill/>
        </p:spPr>
        <p:txBody>
          <a:bodyPr wrap="none" rtlCol="0">
            <a:spAutoFit/>
          </a:bodyPr>
          <a:lstStyle/>
          <a:p>
            <a:r>
              <a:rPr lang="en-US" dirty="0">
                <a:latin typeface="Calibri" pitchFamily="34" charset="0"/>
              </a:rPr>
              <a:t>Direct mapped: One line per set</a:t>
            </a:r>
          </a:p>
          <a:p>
            <a:r>
              <a:rPr lang="en-US" dirty="0">
                <a:latin typeface="Calibri" pitchFamily="34" charset="0"/>
              </a:rPr>
              <a:t>Assume: cache block size 8 bytes</a:t>
            </a:r>
          </a:p>
        </p:txBody>
      </p:sp>
      <p:sp>
        <p:nvSpPr>
          <p:cNvPr id="128" name="Rectangle 127"/>
          <p:cNvSpPr/>
          <p:nvPr/>
        </p:nvSpPr>
        <p:spPr bwMode="auto">
          <a:xfrm>
            <a:off x="7785278" y="3311765"/>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 bits</a:t>
            </a:r>
          </a:p>
        </p:txBody>
      </p:sp>
      <p:sp>
        <p:nvSpPr>
          <p:cNvPr id="129" name="Rectangle 128"/>
          <p:cNvSpPr/>
          <p:nvPr/>
        </p:nvSpPr>
        <p:spPr bwMode="auto">
          <a:xfrm>
            <a:off x="8775878" y="3311765"/>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0…01</a:t>
            </a:r>
          </a:p>
        </p:txBody>
      </p:sp>
      <p:sp>
        <p:nvSpPr>
          <p:cNvPr id="130" name="Rectangle 129"/>
          <p:cNvSpPr/>
          <p:nvPr/>
        </p:nvSpPr>
        <p:spPr bwMode="auto">
          <a:xfrm>
            <a:off x="9537878" y="3311765"/>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7696201" y="2971803"/>
            <a:ext cx="1572995" cy="369332"/>
          </a:xfrm>
          <a:prstGeom prst="rect">
            <a:avLst/>
          </a:prstGeom>
          <a:noFill/>
        </p:spPr>
        <p:txBody>
          <a:bodyPr wrap="none" rtlCol="0">
            <a:spAutoFit/>
          </a:bodyPr>
          <a:lstStyle/>
          <a:p>
            <a:r>
              <a:rPr lang="en-US" dirty="0">
                <a:latin typeface="Calibri" pitchFamily="34" charset="0"/>
              </a:rPr>
              <a:t>Address of </a:t>
            </a:r>
            <a:r>
              <a:rPr lang="en-US" dirty="0" err="1">
                <a:latin typeface="Calibri" pitchFamily="34" charset="0"/>
              </a:rPr>
              <a:t>int</a:t>
            </a:r>
            <a:r>
              <a:rPr lang="en-US" dirty="0">
                <a:latin typeface="Calibri" pitchFamily="34" charset="0"/>
              </a:rPr>
              <a:t>:</a:t>
            </a:r>
          </a:p>
        </p:txBody>
      </p:sp>
      <p:sp>
        <p:nvSpPr>
          <p:cNvPr id="132" name="Rectangle 131"/>
          <p:cNvSpPr/>
          <p:nvPr/>
        </p:nvSpPr>
        <p:spPr bwMode="auto">
          <a:xfrm>
            <a:off x="3048000" y="4419603"/>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400" dirty="0">
              <a:latin typeface="Calibri" pitchFamily="34" charset="0"/>
            </a:endParaRPr>
          </a:p>
        </p:txBody>
      </p:sp>
      <p:sp>
        <p:nvSpPr>
          <p:cNvPr id="133" name="Rectangle 132"/>
          <p:cNvSpPr/>
          <p:nvPr/>
        </p:nvSpPr>
        <p:spPr bwMode="auto">
          <a:xfrm>
            <a:off x="4546244" y="45339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0</a:t>
            </a:r>
          </a:p>
        </p:txBody>
      </p:sp>
      <p:sp>
        <p:nvSpPr>
          <p:cNvPr id="134" name="Rectangle 133"/>
          <p:cNvSpPr/>
          <p:nvPr/>
        </p:nvSpPr>
        <p:spPr bwMode="auto">
          <a:xfrm>
            <a:off x="4818849" y="45339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1</a:t>
            </a:r>
          </a:p>
        </p:txBody>
      </p:sp>
      <p:sp>
        <p:nvSpPr>
          <p:cNvPr id="135" name="Rectangle 134"/>
          <p:cNvSpPr/>
          <p:nvPr/>
        </p:nvSpPr>
        <p:spPr bwMode="auto">
          <a:xfrm>
            <a:off x="5079644" y="45339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2</a:t>
            </a:r>
          </a:p>
        </p:txBody>
      </p:sp>
      <p:sp>
        <p:nvSpPr>
          <p:cNvPr id="136" name="Rectangle 135"/>
          <p:cNvSpPr/>
          <p:nvPr/>
        </p:nvSpPr>
        <p:spPr bwMode="auto">
          <a:xfrm>
            <a:off x="6501688" y="45339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7</a:t>
            </a:r>
          </a:p>
        </p:txBody>
      </p:sp>
      <p:sp>
        <p:nvSpPr>
          <p:cNvPr id="139" name="Rectangle 138"/>
          <p:cNvSpPr/>
          <p:nvPr/>
        </p:nvSpPr>
        <p:spPr bwMode="auto">
          <a:xfrm>
            <a:off x="3643654" y="4533903"/>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tag</a:t>
            </a:r>
          </a:p>
        </p:txBody>
      </p:sp>
      <p:sp>
        <p:nvSpPr>
          <p:cNvPr id="140" name="Rectangle 139"/>
          <p:cNvSpPr/>
          <p:nvPr/>
        </p:nvSpPr>
        <p:spPr bwMode="auto">
          <a:xfrm>
            <a:off x="3174644" y="45339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v</a:t>
            </a:r>
          </a:p>
        </p:txBody>
      </p:sp>
      <p:sp>
        <p:nvSpPr>
          <p:cNvPr id="141" name="Rectangle 140"/>
          <p:cNvSpPr/>
          <p:nvPr/>
        </p:nvSpPr>
        <p:spPr bwMode="auto">
          <a:xfrm>
            <a:off x="5352972" y="45339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3</a:t>
            </a:r>
          </a:p>
        </p:txBody>
      </p:sp>
      <p:sp>
        <p:nvSpPr>
          <p:cNvPr id="142" name="Rectangle 141"/>
          <p:cNvSpPr/>
          <p:nvPr/>
        </p:nvSpPr>
        <p:spPr bwMode="auto">
          <a:xfrm>
            <a:off x="6210488" y="45339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6</a:t>
            </a:r>
          </a:p>
        </p:txBody>
      </p:sp>
      <p:sp>
        <p:nvSpPr>
          <p:cNvPr id="143" name="Rectangle 142"/>
          <p:cNvSpPr/>
          <p:nvPr/>
        </p:nvSpPr>
        <p:spPr bwMode="auto">
          <a:xfrm>
            <a:off x="5918566" y="45339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5</a:t>
            </a:r>
          </a:p>
        </p:txBody>
      </p:sp>
      <p:sp>
        <p:nvSpPr>
          <p:cNvPr id="144" name="Rectangle 143"/>
          <p:cNvSpPr/>
          <p:nvPr/>
        </p:nvSpPr>
        <p:spPr bwMode="auto">
          <a:xfrm>
            <a:off x="5626644" y="45339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4</a:t>
            </a:r>
          </a:p>
        </p:txBody>
      </p:sp>
      <p:sp>
        <p:nvSpPr>
          <p:cNvPr id="147" name="Rectangle 146"/>
          <p:cNvSpPr/>
          <p:nvPr/>
        </p:nvSpPr>
        <p:spPr bwMode="auto">
          <a:xfrm>
            <a:off x="3048000" y="3733803"/>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400" dirty="0">
              <a:latin typeface="Calibri" pitchFamily="34" charset="0"/>
            </a:endParaRPr>
          </a:p>
        </p:txBody>
      </p:sp>
      <p:sp>
        <p:nvSpPr>
          <p:cNvPr id="148" name="Rectangle 147"/>
          <p:cNvSpPr/>
          <p:nvPr/>
        </p:nvSpPr>
        <p:spPr bwMode="auto">
          <a:xfrm>
            <a:off x="4546244" y="38481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0</a:t>
            </a:r>
          </a:p>
        </p:txBody>
      </p:sp>
      <p:sp>
        <p:nvSpPr>
          <p:cNvPr id="149" name="Rectangle 148"/>
          <p:cNvSpPr/>
          <p:nvPr/>
        </p:nvSpPr>
        <p:spPr bwMode="auto">
          <a:xfrm>
            <a:off x="4818849" y="38481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1</a:t>
            </a:r>
          </a:p>
        </p:txBody>
      </p:sp>
      <p:sp>
        <p:nvSpPr>
          <p:cNvPr id="150" name="Rectangle 149"/>
          <p:cNvSpPr/>
          <p:nvPr/>
        </p:nvSpPr>
        <p:spPr bwMode="auto">
          <a:xfrm>
            <a:off x="5079644" y="38481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2</a:t>
            </a:r>
          </a:p>
        </p:txBody>
      </p:sp>
      <p:sp>
        <p:nvSpPr>
          <p:cNvPr id="151" name="Rectangle 150"/>
          <p:cNvSpPr/>
          <p:nvPr/>
        </p:nvSpPr>
        <p:spPr bwMode="auto">
          <a:xfrm>
            <a:off x="6501688" y="38481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7</a:t>
            </a:r>
          </a:p>
        </p:txBody>
      </p:sp>
      <p:sp>
        <p:nvSpPr>
          <p:cNvPr id="152" name="Rectangle 151"/>
          <p:cNvSpPr/>
          <p:nvPr/>
        </p:nvSpPr>
        <p:spPr bwMode="auto">
          <a:xfrm>
            <a:off x="3643654" y="3848103"/>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tag</a:t>
            </a:r>
          </a:p>
        </p:txBody>
      </p:sp>
      <p:sp>
        <p:nvSpPr>
          <p:cNvPr id="153" name="Rectangle 152"/>
          <p:cNvSpPr/>
          <p:nvPr/>
        </p:nvSpPr>
        <p:spPr bwMode="auto">
          <a:xfrm>
            <a:off x="3174644" y="38481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0"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v</a:t>
            </a:r>
          </a:p>
        </p:txBody>
      </p:sp>
      <p:sp>
        <p:nvSpPr>
          <p:cNvPr id="154" name="Rectangle 153"/>
          <p:cNvSpPr/>
          <p:nvPr/>
        </p:nvSpPr>
        <p:spPr bwMode="auto">
          <a:xfrm>
            <a:off x="5352972" y="38481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3</a:t>
            </a:r>
          </a:p>
        </p:txBody>
      </p:sp>
      <p:sp>
        <p:nvSpPr>
          <p:cNvPr id="155" name="Rectangle 154"/>
          <p:cNvSpPr/>
          <p:nvPr/>
        </p:nvSpPr>
        <p:spPr bwMode="auto">
          <a:xfrm>
            <a:off x="6210488" y="38481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6</a:t>
            </a:r>
          </a:p>
        </p:txBody>
      </p:sp>
      <p:sp>
        <p:nvSpPr>
          <p:cNvPr id="156" name="Rectangle 155"/>
          <p:cNvSpPr/>
          <p:nvPr/>
        </p:nvSpPr>
        <p:spPr bwMode="auto">
          <a:xfrm>
            <a:off x="5918566" y="38481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5</a:t>
            </a:r>
          </a:p>
        </p:txBody>
      </p:sp>
      <p:sp>
        <p:nvSpPr>
          <p:cNvPr id="157" name="Rectangle 156"/>
          <p:cNvSpPr/>
          <p:nvPr/>
        </p:nvSpPr>
        <p:spPr bwMode="auto">
          <a:xfrm>
            <a:off x="5626644" y="38481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4</a:t>
            </a:r>
          </a:p>
        </p:txBody>
      </p:sp>
      <p:sp>
        <p:nvSpPr>
          <p:cNvPr id="159" name="Rectangle 158"/>
          <p:cNvSpPr/>
          <p:nvPr/>
        </p:nvSpPr>
        <p:spPr bwMode="auto">
          <a:xfrm>
            <a:off x="3048000" y="3048003"/>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normAutofit/>
          </a:bodyPr>
          <a:lstStyle/>
          <a:p>
            <a:pPr algn="ctr" defTabSz="914400" eaLnBrk="0" fontAlgn="base" hangingPunct="0">
              <a:spcBef>
                <a:spcPct val="0"/>
              </a:spcBef>
              <a:spcAft>
                <a:spcPct val="0"/>
              </a:spcAft>
            </a:pPr>
            <a:endParaRPr lang="en-US" sz="1400" dirty="0">
              <a:latin typeface="Calibri" pitchFamily="34" charset="0"/>
            </a:endParaRPr>
          </a:p>
        </p:txBody>
      </p:sp>
      <p:sp>
        <p:nvSpPr>
          <p:cNvPr id="160" name="Rectangle 159"/>
          <p:cNvSpPr/>
          <p:nvPr/>
        </p:nvSpPr>
        <p:spPr bwMode="auto">
          <a:xfrm>
            <a:off x="4546244" y="31623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0</a:t>
            </a:r>
          </a:p>
        </p:txBody>
      </p:sp>
      <p:sp>
        <p:nvSpPr>
          <p:cNvPr id="161" name="Rectangle 160"/>
          <p:cNvSpPr/>
          <p:nvPr/>
        </p:nvSpPr>
        <p:spPr bwMode="auto">
          <a:xfrm>
            <a:off x="4818849" y="31623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1</a:t>
            </a:r>
          </a:p>
        </p:txBody>
      </p:sp>
      <p:sp>
        <p:nvSpPr>
          <p:cNvPr id="162" name="Rectangle 161"/>
          <p:cNvSpPr/>
          <p:nvPr/>
        </p:nvSpPr>
        <p:spPr bwMode="auto">
          <a:xfrm>
            <a:off x="5079644" y="31623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2</a:t>
            </a:r>
          </a:p>
        </p:txBody>
      </p:sp>
      <p:sp>
        <p:nvSpPr>
          <p:cNvPr id="163" name="Rectangle 162"/>
          <p:cNvSpPr/>
          <p:nvPr/>
        </p:nvSpPr>
        <p:spPr bwMode="auto">
          <a:xfrm>
            <a:off x="6501688" y="31623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7</a:t>
            </a:r>
          </a:p>
        </p:txBody>
      </p:sp>
      <p:sp>
        <p:nvSpPr>
          <p:cNvPr id="164" name="Rectangle 163"/>
          <p:cNvSpPr/>
          <p:nvPr/>
        </p:nvSpPr>
        <p:spPr bwMode="auto">
          <a:xfrm>
            <a:off x="3643654" y="3162303"/>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tag</a:t>
            </a:r>
          </a:p>
        </p:txBody>
      </p:sp>
      <p:sp>
        <p:nvSpPr>
          <p:cNvPr id="165" name="Rectangle 164"/>
          <p:cNvSpPr/>
          <p:nvPr/>
        </p:nvSpPr>
        <p:spPr bwMode="auto">
          <a:xfrm>
            <a:off x="3174644" y="31623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v</a:t>
            </a:r>
          </a:p>
        </p:txBody>
      </p:sp>
      <p:sp>
        <p:nvSpPr>
          <p:cNvPr id="166" name="Rectangle 165"/>
          <p:cNvSpPr/>
          <p:nvPr/>
        </p:nvSpPr>
        <p:spPr bwMode="auto">
          <a:xfrm>
            <a:off x="5352972" y="31623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3</a:t>
            </a:r>
          </a:p>
        </p:txBody>
      </p:sp>
      <p:sp>
        <p:nvSpPr>
          <p:cNvPr id="167" name="Rectangle 166"/>
          <p:cNvSpPr/>
          <p:nvPr/>
        </p:nvSpPr>
        <p:spPr bwMode="auto">
          <a:xfrm>
            <a:off x="6210488" y="31623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6</a:t>
            </a:r>
          </a:p>
        </p:txBody>
      </p:sp>
      <p:sp>
        <p:nvSpPr>
          <p:cNvPr id="168" name="Rectangle 167"/>
          <p:cNvSpPr/>
          <p:nvPr/>
        </p:nvSpPr>
        <p:spPr bwMode="auto">
          <a:xfrm>
            <a:off x="5918566" y="31623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5</a:t>
            </a:r>
          </a:p>
        </p:txBody>
      </p:sp>
      <p:sp>
        <p:nvSpPr>
          <p:cNvPr id="169" name="Rectangle 168"/>
          <p:cNvSpPr/>
          <p:nvPr/>
        </p:nvSpPr>
        <p:spPr bwMode="auto">
          <a:xfrm>
            <a:off x="5626644" y="31623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4</a:t>
            </a:r>
          </a:p>
        </p:txBody>
      </p:sp>
      <p:sp>
        <p:nvSpPr>
          <p:cNvPr id="171" name="Rectangle 170"/>
          <p:cNvSpPr/>
          <p:nvPr/>
        </p:nvSpPr>
        <p:spPr bwMode="auto">
          <a:xfrm>
            <a:off x="3048000" y="5486403"/>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400" dirty="0">
              <a:latin typeface="Calibri" pitchFamily="34" charset="0"/>
            </a:endParaRPr>
          </a:p>
        </p:txBody>
      </p:sp>
      <p:sp>
        <p:nvSpPr>
          <p:cNvPr id="172" name="Rectangle 171"/>
          <p:cNvSpPr/>
          <p:nvPr/>
        </p:nvSpPr>
        <p:spPr bwMode="auto">
          <a:xfrm>
            <a:off x="4546244" y="56007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0</a:t>
            </a:r>
          </a:p>
        </p:txBody>
      </p:sp>
      <p:sp>
        <p:nvSpPr>
          <p:cNvPr id="173" name="Rectangle 172"/>
          <p:cNvSpPr/>
          <p:nvPr/>
        </p:nvSpPr>
        <p:spPr bwMode="auto">
          <a:xfrm>
            <a:off x="4818849" y="56007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1</a:t>
            </a:r>
          </a:p>
        </p:txBody>
      </p:sp>
      <p:sp>
        <p:nvSpPr>
          <p:cNvPr id="174" name="Rectangle 173"/>
          <p:cNvSpPr/>
          <p:nvPr/>
        </p:nvSpPr>
        <p:spPr bwMode="auto">
          <a:xfrm>
            <a:off x="5079644" y="56007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2</a:t>
            </a:r>
          </a:p>
        </p:txBody>
      </p:sp>
      <p:sp>
        <p:nvSpPr>
          <p:cNvPr id="175" name="Rectangle 174"/>
          <p:cNvSpPr/>
          <p:nvPr/>
        </p:nvSpPr>
        <p:spPr bwMode="auto">
          <a:xfrm>
            <a:off x="6501688" y="56007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7</a:t>
            </a:r>
          </a:p>
        </p:txBody>
      </p:sp>
      <p:sp>
        <p:nvSpPr>
          <p:cNvPr id="176" name="Rectangle 175"/>
          <p:cNvSpPr/>
          <p:nvPr/>
        </p:nvSpPr>
        <p:spPr bwMode="auto">
          <a:xfrm>
            <a:off x="3643654" y="5600703"/>
            <a:ext cx="717995" cy="30480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rmAutofit fontScale="92500" lnSpcReduction="10000"/>
          </a:bodyPr>
          <a:lstStyle/>
          <a:p>
            <a:pPr algn="ctr" defTabSz="914400" eaLnBrk="0" fontAlgn="base" hangingPunct="0">
              <a:spcBef>
                <a:spcPct val="0"/>
              </a:spcBef>
              <a:spcAft>
                <a:spcPct val="0"/>
              </a:spcAft>
            </a:pPr>
            <a:r>
              <a:rPr lang="en-US" sz="1600" dirty="0">
                <a:latin typeface="Calibri" pitchFamily="34" charset="0"/>
              </a:rPr>
              <a:t>tag</a:t>
            </a:r>
          </a:p>
        </p:txBody>
      </p:sp>
      <p:sp>
        <p:nvSpPr>
          <p:cNvPr id="177" name="Rectangle 176"/>
          <p:cNvSpPr/>
          <p:nvPr/>
        </p:nvSpPr>
        <p:spPr bwMode="auto">
          <a:xfrm>
            <a:off x="3174644" y="56007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v</a:t>
            </a:r>
          </a:p>
        </p:txBody>
      </p:sp>
      <p:sp>
        <p:nvSpPr>
          <p:cNvPr id="178" name="Rectangle 177"/>
          <p:cNvSpPr/>
          <p:nvPr/>
        </p:nvSpPr>
        <p:spPr bwMode="auto">
          <a:xfrm>
            <a:off x="5352972" y="5600703"/>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3</a:t>
            </a:r>
          </a:p>
        </p:txBody>
      </p:sp>
      <p:sp>
        <p:nvSpPr>
          <p:cNvPr id="179" name="Rectangle 178"/>
          <p:cNvSpPr/>
          <p:nvPr/>
        </p:nvSpPr>
        <p:spPr bwMode="auto">
          <a:xfrm>
            <a:off x="6210488" y="56007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6</a:t>
            </a:r>
          </a:p>
        </p:txBody>
      </p:sp>
      <p:sp>
        <p:nvSpPr>
          <p:cNvPr id="180" name="Rectangle 179"/>
          <p:cNvSpPr/>
          <p:nvPr/>
        </p:nvSpPr>
        <p:spPr bwMode="auto">
          <a:xfrm>
            <a:off x="5918566" y="56007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5</a:t>
            </a:r>
          </a:p>
        </p:txBody>
      </p:sp>
      <p:sp>
        <p:nvSpPr>
          <p:cNvPr id="181" name="Rectangle 180"/>
          <p:cNvSpPr/>
          <p:nvPr/>
        </p:nvSpPr>
        <p:spPr bwMode="auto">
          <a:xfrm>
            <a:off x="5626644" y="5600703"/>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4</a:t>
            </a:r>
          </a:p>
        </p:txBody>
      </p:sp>
      <p:cxnSp>
        <p:nvCxnSpPr>
          <p:cNvPr id="183" name="Shape 182"/>
          <p:cNvCxnSpPr>
            <a:stCxn id="129" idx="2"/>
          </p:cNvCxnSpPr>
          <p:nvPr/>
        </p:nvCxnSpPr>
        <p:spPr bwMode="auto">
          <a:xfrm rot="5400000">
            <a:off x="7817638" y="2661263"/>
            <a:ext cx="417890" cy="2260590"/>
          </a:xfrm>
          <a:prstGeom prst="bentConnector2">
            <a:avLst/>
          </a:prstGeom>
          <a:noFill/>
          <a:ln w="25400" cap="flat" cmpd="sng" algn="ctr">
            <a:solidFill>
              <a:schemeClr val="tx1"/>
            </a:solidFill>
            <a:prstDash val="solid"/>
            <a:round/>
            <a:headEnd type="none" w="med" len="med"/>
            <a:tailEnd type="none" w="med" len="med"/>
          </a:ln>
          <a:effectLst/>
        </p:spPr>
      </p:cxnSp>
      <p:sp>
        <p:nvSpPr>
          <p:cNvPr id="60" name="TextBox 59"/>
          <p:cNvSpPr txBox="1"/>
          <p:nvPr/>
        </p:nvSpPr>
        <p:spPr>
          <a:xfrm>
            <a:off x="8399253" y="3953777"/>
            <a:ext cx="899605" cy="369332"/>
          </a:xfrm>
          <a:prstGeom prst="rect">
            <a:avLst/>
          </a:prstGeom>
          <a:noFill/>
        </p:spPr>
        <p:txBody>
          <a:bodyPr wrap="none" rtlCol="0">
            <a:spAutoFit/>
          </a:bodyPr>
          <a:lstStyle/>
          <a:p>
            <a:r>
              <a:rPr lang="en-US" dirty="0">
                <a:latin typeface="Calibri" pitchFamily="34" charset="0"/>
              </a:rPr>
              <a:t>find set</a:t>
            </a:r>
          </a:p>
        </p:txBody>
      </p:sp>
      <p:sp>
        <p:nvSpPr>
          <p:cNvPr id="4" name="Footer Placeholder 3">
            <a:extLst>
              <a:ext uri="{FF2B5EF4-FFF2-40B4-BE49-F238E27FC236}">
                <a16:creationId xmlns:a16="http://schemas.microsoft.com/office/drawing/2014/main" id="{2BE05C07-1F3C-4FD6-96EF-CBCBF9DA724A}"/>
              </a:ext>
            </a:extLst>
          </p:cNvPr>
          <p:cNvSpPr>
            <a:spLocks noGrp="1"/>
          </p:cNvSpPr>
          <p:nvPr>
            <p:ph type="ftr" sz="quarter" idx="11"/>
          </p:nvPr>
        </p:nvSpPr>
        <p:spPr/>
        <p:txBody>
          <a:bodyPr/>
          <a:lstStyle/>
          <a:p>
            <a:r>
              <a:rPr lang="en-US"/>
              <a:t>Computer Systems Organization (Spring 2025)</a:t>
            </a:r>
            <a:endParaRPr lang="en-US" dirty="0"/>
          </a:p>
        </p:txBody>
      </p:sp>
      <p:sp>
        <p:nvSpPr>
          <p:cNvPr id="5" name="Slide Number Placeholder 4">
            <a:extLst>
              <a:ext uri="{FF2B5EF4-FFF2-40B4-BE49-F238E27FC236}">
                <a16:creationId xmlns:a16="http://schemas.microsoft.com/office/drawing/2014/main" id="{17818FF5-7F23-4A47-955E-ECA26AA39456}"/>
              </a:ext>
            </a:extLst>
          </p:cNvPr>
          <p:cNvSpPr>
            <a:spLocks noGrp="1"/>
          </p:cNvSpPr>
          <p:nvPr>
            <p:ph type="sldNum" sz="quarter" idx="12"/>
          </p:nvPr>
        </p:nvSpPr>
        <p:spPr/>
        <p:txBody>
          <a:bodyPr/>
          <a:lstStyle/>
          <a:p>
            <a:fld id="{629637A9-119A-49DA-BD12-AAC58B377D80}" type="slidenum">
              <a:rPr lang="en-US" smtClean="0"/>
              <a:t>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Direct Mapped Cache (E = 1)</a:t>
            </a:r>
          </a:p>
        </p:txBody>
      </p:sp>
      <p:sp>
        <p:nvSpPr>
          <p:cNvPr id="127" name="TextBox 126"/>
          <p:cNvSpPr txBox="1"/>
          <p:nvPr/>
        </p:nvSpPr>
        <p:spPr>
          <a:xfrm>
            <a:off x="1905000" y="2112613"/>
            <a:ext cx="3298788" cy="646331"/>
          </a:xfrm>
          <a:prstGeom prst="rect">
            <a:avLst/>
          </a:prstGeom>
          <a:noFill/>
        </p:spPr>
        <p:txBody>
          <a:bodyPr wrap="none" rtlCol="0">
            <a:spAutoFit/>
          </a:bodyPr>
          <a:lstStyle/>
          <a:p>
            <a:r>
              <a:rPr lang="en-US" dirty="0">
                <a:latin typeface="Calibri" pitchFamily="34" charset="0"/>
              </a:rPr>
              <a:t>Direct mapped: One line per set</a:t>
            </a:r>
          </a:p>
          <a:p>
            <a:r>
              <a:rPr lang="en-US" dirty="0">
                <a:latin typeface="Calibri" pitchFamily="34" charset="0"/>
              </a:rPr>
              <a:t>Assume: cache block size 8 bytes</a:t>
            </a:r>
          </a:p>
        </p:txBody>
      </p:sp>
      <p:sp>
        <p:nvSpPr>
          <p:cNvPr id="128" name="Rectangle 127"/>
          <p:cNvSpPr/>
          <p:nvPr/>
        </p:nvSpPr>
        <p:spPr bwMode="auto">
          <a:xfrm>
            <a:off x="7785278" y="3660106"/>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 bits</a:t>
            </a:r>
          </a:p>
        </p:txBody>
      </p:sp>
      <p:sp>
        <p:nvSpPr>
          <p:cNvPr id="129" name="Rectangle 128"/>
          <p:cNvSpPr/>
          <p:nvPr/>
        </p:nvSpPr>
        <p:spPr bwMode="auto">
          <a:xfrm>
            <a:off x="8775878" y="3660106"/>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0…01</a:t>
            </a:r>
          </a:p>
        </p:txBody>
      </p:sp>
      <p:sp>
        <p:nvSpPr>
          <p:cNvPr id="130" name="Rectangle 129"/>
          <p:cNvSpPr/>
          <p:nvPr/>
        </p:nvSpPr>
        <p:spPr bwMode="auto">
          <a:xfrm>
            <a:off x="9537878" y="3660106"/>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7696201" y="3320144"/>
            <a:ext cx="1572995" cy="369332"/>
          </a:xfrm>
          <a:prstGeom prst="rect">
            <a:avLst/>
          </a:prstGeom>
          <a:noFill/>
        </p:spPr>
        <p:txBody>
          <a:bodyPr wrap="none" rtlCol="0">
            <a:spAutoFit/>
          </a:bodyPr>
          <a:lstStyle/>
          <a:p>
            <a:r>
              <a:rPr lang="en-US" dirty="0">
                <a:latin typeface="Calibri" pitchFamily="34" charset="0"/>
              </a:rPr>
              <a:t>Address of </a:t>
            </a:r>
            <a:r>
              <a:rPr lang="en-US" dirty="0" err="1">
                <a:latin typeface="Calibri" pitchFamily="34" charset="0"/>
              </a:rPr>
              <a:t>int</a:t>
            </a:r>
            <a:r>
              <a:rPr lang="en-US" dirty="0">
                <a:latin typeface="Calibri" pitchFamily="34" charset="0"/>
              </a:rPr>
              <a:t>:</a:t>
            </a:r>
          </a:p>
        </p:txBody>
      </p:sp>
      <p:sp>
        <p:nvSpPr>
          <p:cNvPr id="147" name="Rectangle 146"/>
          <p:cNvSpPr/>
          <p:nvPr/>
        </p:nvSpPr>
        <p:spPr bwMode="auto">
          <a:xfrm>
            <a:off x="3048000" y="4082144"/>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400" dirty="0">
              <a:latin typeface="Calibri" pitchFamily="34" charset="0"/>
            </a:endParaRPr>
          </a:p>
        </p:txBody>
      </p:sp>
      <p:sp>
        <p:nvSpPr>
          <p:cNvPr id="148" name="Rectangle 147"/>
          <p:cNvSpPr/>
          <p:nvPr/>
        </p:nvSpPr>
        <p:spPr bwMode="auto">
          <a:xfrm>
            <a:off x="4546244" y="4196444"/>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0</a:t>
            </a:r>
          </a:p>
        </p:txBody>
      </p:sp>
      <p:sp>
        <p:nvSpPr>
          <p:cNvPr id="149" name="Rectangle 148"/>
          <p:cNvSpPr/>
          <p:nvPr/>
        </p:nvSpPr>
        <p:spPr bwMode="auto">
          <a:xfrm>
            <a:off x="4818849" y="4196444"/>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1</a:t>
            </a:r>
          </a:p>
        </p:txBody>
      </p:sp>
      <p:sp>
        <p:nvSpPr>
          <p:cNvPr id="150" name="Rectangle 149"/>
          <p:cNvSpPr/>
          <p:nvPr/>
        </p:nvSpPr>
        <p:spPr bwMode="auto">
          <a:xfrm>
            <a:off x="5079644" y="4196444"/>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2</a:t>
            </a:r>
          </a:p>
        </p:txBody>
      </p:sp>
      <p:sp>
        <p:nvSpPr>
          <p:cNvPr id="151" name="Rectangle 150"/>
          <p:cNvSpPr/>
          <p:nvPr/>
        </p:nvSpPr>
        <p:spPr bwMode="auto">
          <a:xfrm>
            <a:off x="6501688" y="4196444"/>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7</a:t>
            </a:r>
          </a:p>
        </p:txBody>
      </p:sp>
      <p:sp>
        <p:nvSpPr>
          <p:cNvPr id="152" name="Rectangle 151"/>
          <p:cNvSpPr/>
          <p:nvPr/>
        </p:nvSpPr>
        <p:spPr bwMode="auto">
          <a:xfrm>
            <a:off x="3643654" y="4196444"/>
            <a:ext cx="71799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tag</a:t>
            </a:r>
          </a:p>
        </p:txBody>
      </p:sp>
      <p:sp>
        <p:nvSpPr>
          <p:cNvPr id="153" name="Rectangle 152"/>
          <p:cNvSpPr/>
          <p:nvPr/>
        </p:nvSpPr>
        <p:spPr bwMode="auto">
          <a:xfrm>
            <a:off x="3174644" y="4196444"/>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v</a:t>
            </a:r>
          </a:p>
        </p:txBody>
      </p:sp>
      <p:sp>
        <p:nvSpPr>
          <p:cNvPr id="154" name="Rectangle 153"/>
          <p:cNvSpPr/>
          <p:nvPr/>
        </p:nvSpPr>
        <p:spPr bwMode="auto">
          <a:xfrm>
            <a:off x="5352972" y="4196444"/>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3</a:t>
            </a:r>
          </a:p>
        </p:txBody>
      </p:sp>
      <p:sp>
        <p:nvSpPr>
          <p:cNvPr id="155" name="Rectangle 154"/>
          <p:cNvSpPr/>
          <p:nvPr/>
        </p:nvSpPr>
        <p:spPr bwMode="auto">
          <a:xfrm>
            <a:off x="6210488" y="4196444"/>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6</a:t>
            </a:r>
          </a:p>
        </p:txBody>
      </p:sp>
      <p:sp>
        <p:nvSpPr>
          <p:cNvPr id="156" name="Rectangle 155"/>
          <p:cNvSpPr/>
          <p:nvPr/>
        </p:nvSpPr>
        <p:spPr bwMode="auto">
          <a:xfrm>
            <a:off x="5918566" y="4196444"/>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5</a:t>
            </a:r>
          </a:p>
        </p:txBody>
      </p:sp>
      <p:sp>
        <p:nvSpPr>
          <p:cNvPr id="157" name="Rectangle 156"/>
          <p:cNvSpPr/>
          <p:nvPr/>
        </p:nvSpPr>
        <p:spPr bwMode="auto">
          <a:xfrm>
            <a:off x="5626644" y="4196444"/>
            <a:ext cx="292644"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4</a:t>
            </a:r>
          </a:p>
        </p:txBody>
      </p:sp>
      <p:cxnSp>
        <p:nvCxnSpPr>
          <p:cNvPr id="183" name="Shape 182"/>
          <p:cNvCxnSpPr>
            <a:stCxn id="129" idx="2"/>
          </p:cNvCxnSpPr>
          <p:nvPr/>
        </p:nvCxnSpPr>
        <p:spPr bwMode="auto">
          <a:xfrm rot="5400000">
            <a:off x="7817638" y="3009604"/>
            <a:ext cx="417890"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4002653" y="3795530"/>
            <a:ext cx="3782627" cy="400914"/>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3892640" y="3472544"/>
            <a:ext cx="2467663" cy="369332"/>
          </a:xfrm>
          <a:prstGeom prst="rect">
            <a:avLst/>
          </a:prstGeom>
          <a:noFill/>
        </p:spPr>
        <p:txBody>
          <a:bodyPr wrap="none" rtlCol="0">
            <a:spAutoFit/>
          </a:bodyPr>
          <a:lstStyle/>
          <a:p>
            <a:r>
              <a:rPr lang="en-US" dirty="0">
                <a:latin typeface="Calibri" pitchFamily="34" charset="0"/>
              </a:rPr>
              <a:t>match: assume yes = hit</a:t>
            </a:r>
          </a:p>
        </p:txBody>
      </p:sp>
      <p:cxnSp>
        <p:nvCxnSpPr>
          <p:cNvPr id="68" name="Straight Connector 67"/>
          <p:cNvCxnSpPr/>
          <p:nvPr/>
        </p:nvCxnSpPr>
        <p:spPr bwMode="auto">
          <a:xfrm rot="5400000">
            <a:off x="3106476" y="3995987"/>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2926727" y="3472544"/>
            <a:ext cx="1021242" cy="369332"/>
          </a:xfrm>
          <a:prstGeom prst="rect">
            <a:avLst/>
          </a:prstGeom>
          <a:noFill/>
        </p:spPr>
        <p:txBody>
          <a:bodyPr wrap="none" rtlCol="0">
            <a:spAutoFit/>
          </a:bodyPr>
          <a:lstStyle/>
          <a:p>
            <a:r>
              <a:rPr lang="en-US" dirty="0">
                <a:latin typeface="Calibri" pitchFamily="34" charset="0"/>
              </a:rPr>
              <a:t>valid?   +</a:t>
            </a:r>
          </a:p>
        </p:txBody>
      </p:sp>
      <p:cxnSp>
        <p:nvCxnSpPr>
          <p:cNvPr id="71" name="Elbow Connector 70"/>
          <p:cNvCxnSpPr>
            <a:stCxn id="130" idx="2"/>
          </p:cNvCxnSpPr>
          <p:nvPr/>
        </p:nvCxnSpPr>
        <p:spPr bwMode="auto">
          <a:xfrm rot="5400000">
            <a:off x="7500408" y="2203514"/>
            <a:ext cx="570290"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7239000" y="4920344"/>
            <a:ext cx="1301318" cy="369332"/>
          </a:xfrm>
          <a:prstGeom prst="rect">
            <a:avLst/>
          </a:prstGeom>
          <a:noFill/>
        </p:spPr>
        <p:txBody>
          <a:bodyPr wrap="none" rtlCol="0">
            <a:spAutoFit/>
          </a:bodyPr>
          <a:lstStyle/>
          <a:p>
            <a:r>
              <a:rPr lang="en-US" dirty="0">
                <a:latin typeface="Calibri" pitchFamily="34" charset="0"/>
              </a:rPr>
              <a:t>block offset</a:t>
            </a:r>
          </a:p>
        </p:txBody>
      </p:sp>
      <p:sp>
        <p:nvSpPr>
          <p:cNvPr id="27" name="Rectangle 26"/>
          <p:cNvSpPr/>
          <p:nvPr/>
        </p:nvSpPr>
        <p:spPr bwMode="auto">
          <a:xfrm>
            <a:off x="3648975" y="4200040"/>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tag</a:t>
            </a:r>
          </a:p>
        </p:txBody>
      </p:sp>
      <p:sp>
        <p:nvSpPr>
          <p:cNvPr id="4" name="Footer Placeholder 3">
            <a:extLst>
              <a:ext uri="{FF2B5EF4-FFF2-40B4-BE49-F238E27FC236}">
                <a16:creationId xmlns:a16="http://schemas.microsoft.com/office/drawing/2014/main" id="{CBE99BC4-BE2B-4996-A5FF-0FB44712F4B0}"/>
              </a:ext>
            </a:extLst>
          </p:cNvPr>
          <p:cNvSpPr>
            <a:spLocks noGrp="1"/>
          </p:cNvSpPr>
          <p:nvPr>
            <p:ph type="ftr" sz="quarter" idx="11"/>
          </p:nvPr>
        </p:nvSpPr>
        <p:spPr/>
        <p:txBody>
          <a:bodyPr/>
          <a:lstStyle/>
          <a:p>
            <a:r>
              <a:rPr lang="en-US"/>
              <a:t>Computer Systems Organization (Spring 2025)</a:t>
            </a:r>
            <a:endParaRPr lang="en-US" dirty="0"/>
          </a:p>
        </p:txBody>
      </p:sp>
      <p:sp>
        <p:nvSpPr>
          <p:cNvPr id="5" name="Slide Number Placeholder 4">
            <a:extLst>
              <a:ext uri="{FF2B5EF4-FFF2-40B4-BE49-F238E27FC236}">
                <a16:creationId xmlns:a16="http://schemas.microsoft.com/office/drawing/2014/main" id="{DB2C48FB-F9F1-44B3-B894-D1FF7392D1A1}"/>
              </a:ext>
            </a:extLst>
          </p:cNvPr>
          <p:cNvSpPr>
            <a:spLocks noGrp="1"/>
          </p:cNvSpPr>
          <p:nvPr>
            <p:ph type="sldNum" sz="quarter" idx="12"/>
          </p:nvPr>
        </p:nvSpPr>
        <p:spPr/>
        <p:txBody>
          <a:bodyPr/>
          <a:lstStyle/>
          <a:p>
            <a:fld id="{4FAB73BC-B049-4115-A692-8D63A059BFB8}" type="slidenum">
              <a:rPr lang="en-US" smtClean="0"/>
              <a:t>24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26" grpId="0"/>
      <p:bldP spid="2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Direct Mapped Cache (E = 1)</a:t>
            </a:r>
          </a:p>
        </p:txBody>
      </p:sp>
      <p:sp>
        <p:nvSpPr>
          <p:cNvPr id="127" name="TextBox 126"/>
          <p:cNvSpPr txBox="1"/>
          <p:nvPr/>
        </p:nvSpPr>
        <p:spPr>
          <a:xfrm>
            <a:off x="1905000" y="1753383"/>
            <a:ext cx="3298788" cy="646331"/>
          </a:xfrm>
          <a:prstGeom prst="rect">
            <a:avLst/>
          </a:prstGeom>
          <a:noFill/>
        </p:spPr>
        <p:txBody>
          <a:bodyPr wrap="none" rtlCol="0">
            <a:spAutoFit/>
          </a:bodyPr>
          <a:lstStyle/>
          <a:p>
            <a:r>
              <a:rPr lang="en-US" dirty="0">
                <a:latin typeface="Calibri" pitchFamily="34" charset="0"/>
              </a:rPr>
              <a:t>Direct mapped: One line per set</a:t>
            </a:r>
          </a:p>
          <a:p>
            <a:r>
              <a:rPr lang="en-US" dirty="0">
                <a:latin typeface="Calibri" pitchFamily="34" charset="0"/>
              </a:rPr>
              <a:t>Assume: cache block size 8 bytes</a:t>
            </a:r>
          </a:p>
        </p:txBody>
      </p:sp>
      <p:sp>
        <p:nvSpPr>
          <p:cNvPr id="128" name="Rectangle 127"/>
          <p:cNvSpPr/>
          <p:nvPr/>
        </p:nvSpPr>
        <p:spPr bwMode="auto">
          <a:xfrm>
            <a:off x="7785278" y="3300876"/>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 bits</a:t>
            </a:r>
          </a:p>
        </p:txBody>
      </p:sp>
      <p:sp>
        <p:nvSpPr>
          <p:cNvPr id="129" name="Rectangle 128"/>
          <p:cNvSpPr/>
          <p:nvPr/>
        </p:nvSpPr>
        <p:spPr bwMode="auto">
          <a:xfrm>
            <a:off x="8775878" y="3300876"/>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0…01</a:t>
            </a:r>
          </a:p>
        </p:txBody>
      </p:sp>
      <p:sp>
        <p:nvSpPr>
          <p:cNvPr id="130" name="Rectangle 129"/>
          <p:cNvSpPr/>
          <p:nvPr/>
        </p:nvSpPr>
        <p:spPr bwMode="auto">
          <a:xfrm>
            <a:off x="9537878" y="3300876"/>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7696201" y="2960914"/>
            <a:ext cx="1572995" cy="369332"/>
          </a:xfrm>
          <a:prstGeom prst="rect">
            <a:avLst/>
          </a:prstGeom>
          <a:noFill/>
        </p:spPr>
        <p:txBody>
          <a:bodyPr wrap="none" rtlCol="0">
            <a:spAutoFit/>
          </a:bodyPr>
          <a:lstStyle/>
          <a:p>
            <a:r>
              <a:rPr lang="en-US" dirty="0">
                <a:latin typeface="Calibri" pitchFamily="34" charset="0"/>
              </a:rPr>
              <a:t>Address of </a:t>
            </a:r>
            <a:r>
              <a:rPr lang="en-US" dirty="0" err="1">
                <a:latin typeface="Calibri" pitchFamily="34" charset="0"/>
              </a:rPr>
              <a:t>int</a:t>
            </a:r>
            <a:r>
              <a:rPr lang="en-US" dirty="0">
                <a:latin typeface="Calibri" pitchFamily="34" charset="0"/>
              </a:rPr>
              <a:t>:</a:t>
            </a:r>
          </a:p>
        </p:txBody>
      </p:sp>
      <p:sp>
        <p:nvSpPr>
          <p:cNvPr id="147" name="Rectangle 146"/>
          <p:cNvSpPr/>
          <p:nvPr/>
        </p:nvSpPr>
        <p:spPr bwMode="auto">
          <a:xfrm>
            <a:off x="3048000" y="3722914"/>
            <a:ext cx="3848288" cy="533400"/>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endParaRPr lang="en-US" sz="1600" dirty="0">
              <a:latin typeface="Calibri" pitchFamily="34" charset="0"/>
            </a:endParaRPr>
          </a:p>
        </p:txBody>
      </p:sp>
      <p:sp>
        <p:nvSpPr>
          <p:cNvPr id="148" name="Rectangle 147"/>
          <p:cNvSpPr/>
          <p:nvPr/>
        </p:nvSpPr>
        <p:spPr bwMode="auto">
          <a:xfrm>
            <a:off x="4546244" y="3837214"/>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0</a:t>
            </a:r>
          </a:p>
        </p:txBody>
      </p:sp>
      <p:sp>
        <p:nvSpPr>
          <p:cNvPr id="149" name="Rectangle 148"/>
          <p:cNvSpPr/>
          <p:nvPr/>
        </p:nvSpPr>
        <p:spPr bwMode="auto">
          <a:xfrm>
            <a:off x="4818849" y="3837214"/>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1</a:t>
            </a:r>
          </a:p>
        </p:txBody>
      </p:sp>
      <p:sp>
        <p:nvSpPr>
          <p:cNvPr id="150" name="Rectangle 149"/>
          <p:cNvSpPr/>
          <p:nvPr/>
        </p:nvSpPr>
        <p:spPr bwMode="auto">
          <a:xfrm>
            <a:off x="5079644" y="3837214"/>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2</a:t>
            </a:r>
          </a:p>
        </p:txBody>
      </p:sp>
      <p:sp>
        <p:nvSpPr>
          <p:cNvPr id="151" name="Rectangle 150"/>
          <p:cNvSpPr/>
          <p:nvPr/>
        </p:nvSpPr>
        <p:spPr bwMode="auto">
          <a:xfrm>
            <a:off x="6501688" y="3837214"/>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7</a:t>
            </a:r>
          </a:p>
        </p:txBody>
      </p:sp>
      <p:sp>
        <p:nvSpPr>
          <p:cNvPr id="152" name="Rectangle 151"/>
          <p:cNvSpPr/>
          <p:nvPr/>
        </p:nvSpPr>
        <p:spPr bwMode="auto">
          <a:xfrm>
            <a:off x="3643654" y="3837214"/>
            <a:ext cx="717995"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tag</a:t>
            </a:r>
          </a:p>
        </p:txBody>
      </p:sp>
      <p:sp>
        <p:nvSpPr>
          <p:cNvPr id="153" name="Rectangle 152"/>
          <p:cNvSpPr/>
          <p:nvPr/>
        </p:nvSpPr>
        <p:spPr bwMode="auto">
          <a:xfrm>
            <a:off x="3174644" y="3837214"/>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v</a:t>
            </a:r>
          </a:p>
        </p:txBody>
      </p:sp>
      <p:sp>
        <p:nvSpPr>
          <p:cNvPr id="154" name="Rectangle 153"/>
          <p:cNvSpPr/>
          <p:nvPr/>
        </p:nvSpPr>
        <p:spPr bwMode="auto">
          <a:xfrm>
            <a:off x="5352972" y="3837214"/>
            <a:ext cx="272605"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3</a:t>
            </a:r>
          </a:p>
        </p:txBody>
      </p:sp>
      <p:sp>
        <p:nvSpPr>
          <p:cNvPr id="155" name="Rectangle 154"/>
          <p:cNvSpPr/>
          <p:nvPr/>
        </p:nvSpPr>
        <p:spPr bwMode="auto">
          <a:xfrm>
            <a:off x="6210488" y="3837214"/>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6</a:t>
            </a:r>
          </a:p>
        </p:txBody>
      </p:sp>
      <p:sp>
        <p:nvSpPr>
          <p:cNvPr id="156" name="Rectangle 155"/>
          <p:cNvSpPr/>
          <p:nvPr/>
        </p:nvSpPr>
        <p:spPr bwMode="auto">
          <a:xfrm>
            <a:off x="5918566" y="3837214"/>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5</a:t>
            </a:r>
          </a:p>
        </p:txBody>
      </p:sp>
      <p:sp>
        <p:nvSpPr>
          <p:cNvPr id="157" name="Rectangle 156"/>
          <p:cNvSpPr/>
          <p:nvPr/>
        </p:nvSpPr>
        <p:spPr bwMode="auto">
          <a:xfrm>
            <a:off x="5626644" y="3837214"/>
            <a:ext cx="292644" cy="30480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noAutofit/>
          </a:bodyPr>
          <a:lstStyle/>
          <a:p>
            <a:pPr algn="ctr" defTabSz="914400" eaLnBrk="0" fontAlgn="base" hangingPunct="0">
              <a:spcBef>
                <a:spcPct val="0"/>
              </a:spcBef>
              <a:spcAft>
                <a:spcPct val="0"/>
              </a:spcAft>
            </a:pPr>
            <a:r>
              <a:rPr lang="en-US" sz="1600" dirty="0">
                <a:latin typeface="Calibri" pitchFamily="34" charset="0"/>
              </a:rPr>
              <a:t>4</a:t>
            </a:r>
          </a:p>
        </p:txBody>
      </p:sp>
      <p:cxnSp>
        <p:nvCxnSpPr>
          <p:cNvPr id="183" name="Shape 182"/>
          <p:cNvCxnSpPr>
            <a:stCxn id="129" idx="2"/>
          </p:cNvCxnSpPr>
          <p:nvPr/>
        </p:nvCxnSpPr>
        <p:spPr bwMode="auto">
          <a:xfrm rot="5400000">
            <a:off x="7817638" y="2650374"/>
            <a:ext cx="417890" cy="2260590"/>
          </a:xfrm>
          <a:prstGeom prst="bentConnector2">
            <a:avLst/>
          </a:prstGeom>
          <a:noFill/>
          <a:ln w="25400" cap="flat" cmpd="sng" algn="ctr">
            <a:solidFill>
              <a:schemeClr val="tx1"/>
            </a:solidFill>
            <a:prstDash val="solid"/>
            <a:round/>
            <a:headEnd type="none" w="med" len="med"/>
            <a:tailEnd type="none" w="med" len="med"/>
          </a:ln>
          <a:effectLst/>
        </p:spPr>
      </p:cxnSp>
      <p:cxnSp>
        <p:nvCxnSpPr>
          <p:cNvPr id="61" name="Shape 60"/>
          <p:cNvCxnSpPr>
            <a:stCxn id="128" idx="1"/>
          </p:cNvCxnSpPr>
          <p:nvPr/>
        </p:nvCxnSpPr>
        <p:spPr bwMode="auto">
          <a:xfrm rot="10800000" flipV="1">
            <a:off x="4002653" y="3436300"/>
            <a:ext cx="3782627" cy="400914"/>
          </a:xfrm>
          <a:prstGeom prst="bentConnector2">
            <a:avLst/>
          </a:prstGeom>
          <a:noFill/>
          <a:ln w="25400" cap="flat" cmpd="sng" algn="ctr">
            <a:solidFill>
              <a:schemeClr val="tx1"/>
            </a:solidFill>
            <a:prstDash val="solid"/>
            <a:round/>
            <a:headEnd type="none" w="med" len="med"/>
            <a:tailEnd type="none" w="med" len="med"/>
          </a:ln>
          <a:effectLst/>
        </p:spPr>
      </p:cxnSp>
      <p:sp>
        <p:nvSpPr>
          <p:cNvPr id="62" name="TextBox 61"/>
          <p:cNvSpPr txBox="1"/>
          <p:nvPr/>
        </p:nvSpPr>
        <p:spPr>
          <a:xfrm>
            <a:off x="3892640" y="3113314"/>
            <a:ext cx="2467663" cy="369332"/>
          </a:xfrm>
          <a:prstGeom prst="rect">
            <a:avLst/>
          </a:prstGeom>
          <a:noFill/>
        </p:spPr>
        <p:txBody>
          <a:bodyPr wrap="none" rtlCol="0">
            <a:spAutoFit/>
          </a:bodyPr>
          <a:lstStyle/>
          <a:p>
            <a:r>
              <a:rPr lang="en-US" dirty="0">
                <a:latin typeface="Calibri" pitchFamily="34" charset="0"/>
              </a:rPr>
              <a:t>match: assume yes = hit</a:t>
            </a:r>
          </a:p>
        </p:txBody>
      </p:sp>
      <p:cxnSp>
        <p:nvCxnSpPr>
          <p:cNvPr id="68" name="Straight Connector 67"/>
          <p:cNvCxnSpPr/>
          <p:nvPr/>
        </p:nvCxnSpPr>
        <p:spPr bwMode="auto">
          <a:xfrm rot="5400000">
            <a:off x="3106476" y="3636757"/>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69" name="TextBox 68"/>
          <p:cNvSpPr txBox="1"/>
          <p:nvPr/>
        </p:nvSpPr>
        <p:spPr>
          <a:xfrm>
            <a:off x="2926727" y="3113314"/>
            <a:ext cx="1021242" cy="369332"/>
          </a:xfrm>
          <a:prstGeom prst="rect">
            <a:avLst/>
          </a:prstGeom>
          <a:noFill/>
        </p:spPr>
        <p:txBody>
          <a:bodyPr wrap="none" rtlCol="0">
            <a:spAutoFit/>
          </a:bodyPr>
          <a:lstStyle/>
          <a:p>
            <a:r>
              <a:rPr lang="en-US" dirty="0">
                <a:latin typeface="Calibri" pitchFamily="34" charset="0"/>
              </a:rPr>
              <a:t>valid?   +</a:t>
            </a:r>
          </a:p>
        </p:txBody>
      </p:sp>
      <p:cxnSp>
        <p:nvCxnSpPr>
          <p:cNvPr id="71" name="Elbow Connector 70"/>
          <p:cNvCxnSpPr>
            <a:stCxn id="130" idx="2"/>
          </p:cNvCxnSpPr>
          <p:nvPr/>
        </p:nvCxnSpPr>
        <p:spPr bwMode="auto">
          <a:xfrm rot="5400000">
            <a:off x="7500408" y="1844284"/>
            <a:ext cx="570290" cy="4025173"/>
          </a:xfrm>
          <a:prstGeom prst="bentConnector3">
            <a:avLst>
              <a:gd name="adj1" fmla="val 175089"/>
            </a:avLst>
          </a:prstGeom>
          <a:noFill/>
          <a:ln w="25400" cap="flat" cmpd="sng" algn="ctr">
            <a:solidFill>
              <a:schemeClr val="tx1"/>
            </a:solidFill>
            <a:prstDash val="solid"/>
            <a:round/>
            <a:headEnd type="none" w="med" len="med"/>
            <a:tailEnd type="none" w="med" len="med"/>
          </a:ln>
          <a:effectLst/>
        </p:spPr>
      </p:cxnSp>
      <p:sp>
        <p:nvSpPr>
          <p:cNvPr id="26" name="Down Arrow 25"/>
          <p:cNvSpPr/>
          <p:nvPr/>
        </p:nvSpPr>
        <p:spPr bwMode="auto">
          <a:xfrm flipV="1">
            <a:off x="5854522" y="4180114"/>
            <a:ext cx="733658"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27" name="TextBox 26"/>
          <p:cNvSpPr txBox="1"/>
          <p:nvPr/>
        </p:nvSpPr>
        <p:spPr>
          <a:xfrm>
            <a:off x="5064657" y="5258582"/>
            <a:ext cx="2017925" cy="369332"/>
          </a:xfrm>
          <a:prstGeom prst="rect">
            <a:avLst/>
          </a:prstGeom>
          <a:noFill/>
        </p:spPr>
        <p:txBody>
          <a:bodyPr wrap="none" rtlCol="0">
            <a:spAutoFit/>
          </a:bodyPr>
          <a:lstStyle/>
          <a:p>
            <a:r>
              <a:rPr lang="en-US" dirty="0" err="1">
                <a:latin typeface="Calibri" pitchFamily="34" charset="0"/>
              </a:rPr>
              <a:t>int</a:t>
            </a:r>
            <a:r>
              <a:rPr lang="en-US" dirty="0">
                <a:latin typeface="Calibri" pitchFamily="34" charset="0"/>
              </a:rPr>
              <a:t> (4 Bytes) is here</a:t>
            </a:r>
          </a:p>
        </p:txBody>
      </p:sp>
      <p:sp>
        <p:nvSpPr>
          <p:cNvPr id="28" name="TextBox 27"/>
          <p:cNvSpPr txBox="1"/>
          <p:nvPr/>
        </p:nvSpPr>
        <p:spPr>
          <a:xfrm>
            <a:off x="7239000" y="4561114"/>
            <a:ext cx="1301318" cy="369332"/>
          </a:xfrm>
          <a:prstGeom prst="rect">
            <a:avLst/>
          </a:prstGeom>
          <a:noFill/>
        </p:spPr>
        <p:txBody>
          <a:bodyPr wrap="none" rtlCol="0">
            <a:spAutoFit/>
          </a:bodyPr>
          <a:lstStyle/>
          <a:p>
            <a:r>
              <a:rPr lang="en-US" dirty="0">
                <a:latin typeface="Calibri" pitchFamily="34" charset="0"/>
              </a:rPr>
              <a:t>block offset</a:t>
            </a:r>
          </a:p>
        </p:txBody>
      </p:sp>
      <p:sp>
        <p:nvSpPr>
          <p:cNvPr id="29" name="TextBox 28"/>
          <p:cNvSpPr txBox="1"/>
          <p:nvPr/>
        </p:nvSpPr>
        <p:spPr>
          <a:xfrm>
            <a:off x="1981200" y="5715000"/>
            <a:ext cx="4105226" cy="369332"/>
          </a:xfrm>
          <a:prstGeom prst="rect">
            <a:avLst/>
          </a:prstGeom>
          <a:noFill/>
        </p:spPr>
        <p:txBody>
          <a:bodyPr wrap="none" rtlCol="0">
            <a:spAutoFit/>
          </a:bodyPr>
          <a:lstStyle/>
          <a:p>
            <a:r>
              <a:rPr lang="en-US" dirty="0">
                <a:solidFill>
                  <a:srgbClr val="C00000"/>
                </a:solidFill>
                <a:latin typeface="Calibri" pitchFamily="34" charset="0"/>
              </a:rPr>
              <a:t>No match: </a:t>
            </a:r>
            <a:r>
              <a:rPr lang="en-US" dirty="0">
                <a:latin typeface="Calibri" pitchFamily="34" charset="0"/>
              </a:rPr>
              <a:t>old line is evicted and replaced</a:t>
            </a:r>
          </a:p>
        </p:txBody>
      </p:sp>
      <p:sp>
        <p:nvSpPr>
          <p:cNvPr id="4" name="Footer Placeholder 3">
            <a:extLst>
              <a:ext uri="{FF2B5EF4-FFF2-40B4-BE49-F238E27FC236}">
                <a16:creationId xmlns:a16="http://schemas.microsoft.com/office/drawing/2014/main" id="{1283A99C-6276-477B-8ECE-C1BDA803B135}"/>
              </a:ext>
            </a:extLst>
          </p:cNvPr>
          <p:cNvSpPr>
            <a:spLocks noGrp="1"/>
          </p:cNvSpPr>
          <p:nvPr>
            <p:ph type="ftr" sz="quarter" idx="11"/>
          </p:nvPr>
        </p:nvSpPr>
        <p:spPr/>
        <p:txBody>
          <a:bodyPr/>
          <a:lstStyle/>
          <a:p>
            <a:r>
              <a:rPr lang="en-US"/>
              <a:t>Computer Systems Organization (Spring 2025)</a:t>
            </a:r>
            <a:endParaRPr lang="en-US" dirty="0"/>
          </a:p>
        </p:txBody>
      </p:sp>
      <p:sp>
        <p:nvSpPr>
          <p:cNvPr id="5" name="Slide Number Placeholder 4">
            <a:extLst>
              <a:ext uri="{FF2B5EF4-FFF2-40B4-BE49-F238E27FC236}">
                <a16:creationId xmlns:a16="http://schemas.microsoft.com/office/drawing/2014/main" id="{AB2BA767-C62F-4A20-8B51-EC219E116D11}"/>
              </a:ext>
            </a:extLst>
          </p:cNvPr>
          <p:cNvSpPr>
            <a:spLocks noGrp="1"/>
          </p:cNvSpPr>
          <p:nvPr>
            <p:ph type="sldNum" sz="quarter" idx="12"/>
          </p:nvPr>
        </p:nvSpPr>
        <p:spPr/>
        <p:txBody>
          <a:bodyPr/>
          <a:lstStyle/>
          <a:p>
            <a:fld id="{4FAB73BC-B049-4115-A692-8D63A059BFB8}" type="slidenum">
              <a:rPr lang="en-US" smtClean="0"/>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40" name="Rectangle 136"/>
          <p:cNvSpPr>
            <a:spLocks noGrp="1" noChangeArrowheads="1"/>
          </p:cNvSpPr>
          <p:nvPr>
            <p:ph type="title"/>
          </p:nvPr>
        </p:nvSpPr>
        <p:spPr/>
        <p:txBody>
          <a:bodyPr/>
          <a:lstStyle/>
          <a:p>
            <a:r>
              <a:rPr lang="en-US"/>
              <a:t>Direct-Mapped Cache Simulation</a:t>
            </a:r>
          </a:p>
        </p:txBody>
      </p:sp>
      <p:sp>
        <p:nvSpPr>
          <p:cNvPr id="149507" name="Rectangle 3"/>
          <p:cNvSpPr>
            <a:spLocks noChangeArrowheads="1"/>
          </p:cNvSpPr>
          <p:nvPr/>
        </p:nvSpPr>
        <p:spPr bwMode="auto">
          <a:xfrm>
            <a:off x="4735514" y="1805430"/>
            <a:ext cx="6161087" cy="3167534"/>
          </a:xfrm>
          <a:prstGeom prst="rect">
            <a:avLst/>
          </a:prstGeom>
          <a:noFill/>
          <a:ln w="12700">
            <a:noFill/>
            <a:miter lim="800000"/>
            <a:headEnd/>
            <a:tailEnd/>
          </a:ln>
          <a:effectLst/>
        </p:spPr>
        <p:txBody>
          <a:bodyPr lIns="90487" tIns="44450" rIns="90487" bIns="44450">
            <a:prstTxWarp prst="textNoShape">
              <a:avLst/>
            </a:prstTxWarp>
            <a:spAutoFit/>
          </a:bodyPr>
          <a:lstStyle/>
          <a:p>
            <a:pPr algn="l">
              <a:lnSpc>
                <a:spcPct val="100000"/>
              </a:lnSpc>
            </a:pPr>
            <a:r>
              <a:rPr lang="en-US" sz="2000" dirty="0">
                <a:latin typeface="Calibri"/>
                <a:cs typeface="Calibri"/>
              </a:rPr>
              <a:t>M=16 byte addresses, B=2 bytes/block, </a:t>
            </a:r>
          </a:p>
          <a:p>
            <a:pPr algn="l">
              <a:lnSpc>
                <a:spcPct val="100000"/>
              </a:lnSpc>
            </a:pPr>
            <a:r>
              <a:rPr lang="en-US" sz="2000" dirty="0">
                <a:latin typeface="Calibri"/>
                <a:cs typeface="Calibri"/>
              </a:rPr>
              <a:t>S=4 sets, E=1 Blocks/set</a:t>
            </a:r>
          </a:p>
          <a:p>
            <a:pPr algn="l">
              <a:lnSpc>
                <a:spcPct val="100000"/>
              </a:lnSpc>
            </a:pPr>
            <a:endParaRPr lang="en-US" sz="2000" dirty="0">
              <a:latin typeface="Calibri"/>
              <a:cs typeface="Calibri"/>
            </a:endParaRPr>
          </a:p>
          <a:p>
            <a:pPr algn="l">
              <a:lnSpc>
                <a:spcPct val="100000"/>
              </a:lnSpc>
            </a:pPr>
            <a:endParaRPr lang="en-US" sz="2000" dirty="0">
              <a:latin typeface="Calibri"/>
              <a:cs typeface="Calibri"/>
            </a:endParaRPr>
          </a:p>
          <a:p>
            <a:pPr algn="l">
              <a:lnSpc>
                <a:spcPct val="100000"/>
              </a:lnSpc>
            </a:pPr>
            <a:r>
              <a:rPr lang="en-US" sz="2000" dirty="0">
                <a:latin typeface="Calibri"/>
                <a:cs typeface="Calibri"/>
              </a:rPr>
              <a:t>Address trace (reads, one byte per read):</a:t>
            </a:r>
          </a:p>
          <a:p>
            <a:pPr algn="l">
              <a:lnSpc>
                <a:spcPct val="100000"/>
              </a:lnSpc>
            </a:pPr>
            <a:r>
              <a:rPr lang="en-US" sz="2000" dirty="0">
                <a:latin typeface="Calibri"/>
                <a:cs typeface="Calibri"/>
              </a:rPr>
              <a:t>	0	[0</a:t>
            </a:r>
            <a:r>
              <a:rPr lang="en-US" sz="2000" u="sng" dirty="0">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1	[0</a:t>
            </a:r>
            <a:r>
              <a:rPr lang="en-US" sz="2000" u="sng" dirty="0">
                <a:latin typeface="Calibri"/>
                <a:cs typeface="Calibri"/>
              </a:rPr>
              <a:t>00</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7	[0</a:t>
            </a:r>
            <a:r>
              <a:rPr lang="en-US" sz="2000" u="sng" dirty="0">
                <a:latin typeface="Calibri"/>
                <a:cs typeface="Calibri"/>
              </a:rPr>
              <a:t>11</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8	[1</a:t>
            </a:r>
            <a:r>
              <a:rPr lang="en-US" sz="2000" u="sng" dirty="0">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0	[0</a:t>
            </a:r>
            <a:r>
              <a:rPr lang="en-US" sz="2000" u="sng" dirty="0">
                <a:latin typeface="Calibri"/>
                <a:cs typeface="Calibri"/>
              </a:rPr>
              <a:t>00</a:t>
            </a:r>
            <a:r>
              <a:rPr lang="en-US" sz="2000" dirty="0">
                <a:latin typeface="Calibri"/>
                <a:cs typeface="Calibri"/>
              </a:rPr>
              <a:t>0</a:t>
            </a:r>
            <a:r>
              <a:rPr lang="en-US" sz="2000" baseline="-25000" dirty="0">
                <a:latin typeface="Calibri"/>
                <a:cs typeface="Calibri"/>
              </a:rPr>
              <a:t>2</a:t>
            </a:r>
            <a:r>
              <a:rPr lang="en-US" sz="2000" dirty="0">
                <a:latin typeface="Calibri"/>
                <a:cs typeface="Calibri"/>
              </a:rPr>
              <a:t>]</a:t>
            </a:r>
          </a:p>
        </p:txBody>
      </p:sp>
      <p:sp>
        <p:nvSpPr>
          <p:cNvPr id="149509" name="Rectangle 5"/>
          <p:cNvSpPr>
            <a:spLocks noChangeArrowheads="1"/>
          </p:cNvSpPr>
          <p:nvPr/>
        </p:nvSpPr>
        <p:spPr bwMode="auto">
          <a:xfrm>
            <a:off x="1989138" y="2047400"/>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dirty="0" err="1">
                <a:latin typeface="Calibri"/>
                <a:cs typeface="Calibri"/>
              </a:rPr>
              <a:t>x</a:t>
            </a:r>
            <a:endParaRPr lang="en-US" sz="2000" dirty="0">
              <a:latin typeface="Calibri"/>
              <a:cs typeface="Calibri"/>
            </a:endParaRPr>
          </a:p>
        </p:txBody>
      </p:sp>
      <p:sp>
        <p:nvSpPr>
          <p:cNvPr id="149510" name="Rectangle 6"/>
          <p:cNvSpPr>
            <a:spLocks noChangeArrowheads="1"/>
          </p:cNvSpPr>
          <p:nvPr/>
        </p:nvSpPr>
        <p:spPr bwMode="auto">
          <a:xfrm>
            <a:off x="2108200" y="1709065"/>
            <a:ext cx="528990"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err="1">
                <a:latin typeface="Calibri"/>
                <a:cs typeface="Calibri"/>
              </a:rPr>
              <a:t>t</a:t>
            </a:r>
            <a:r>
              <a:rPr lang="en-US" sz="2000" dirty="0">
                <a:latin typeface="Calibri"/>
                <a:cs typeface="Calibri"/>
              </a:rPr>
              <a:t>=1</a:t>
            </a:r>
          </a:p>
        </p:txBody>
      </p:sp>
      <p:sp>
        <p:nvSpPr>
          <p:cNvPr id="149511" name="Rectangle 7"/>
          <p:cNvSpPr>
            <a:spLocks noChangeArrowheads="1"/>
          </p:cNvSpPr>
          <p:nvPr/>
        </p:nvSpPr>
        <p:spPr bwMode="auto">
          <a:xfrm>
            <a:off x="2736851" y="1709065"/>
            <a:ext cx="54078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err="1">
                <a:latin typeface="Calibri"/>
                <a:cs typeface="Calibri"/>
              </a:rPr>
              <a:t>s</a:t>
            </a:r>
            <a:r>
              <a:rPr lang="en-US" sz="2000" dirty="0">
                <a:latin typeface="Calibri"/>
                <a:cs typeface="Calibri"/>
              </a:rPr>
              <a:t>=2</a:t>
            </a:r>
          </a:p>
        </p:txBody>
      </p:sp>
      <p:sp>
        <p:nvSpPr>
          <p:cNvPr id="149512" name="Rectangle 8"/>
          <p:cNvSpPr>
            <a:spLocks noChangeArrowheads="1"/>
          </p:cNvSpPr>
          <p:nvPr/>
        </p:nvSpPr>
        <p:spPr bwMode="auto">
          <a:xfrm>
            <a:off x="3476626" y="1709065"/>
            <a:ext cx="57522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b=1</a:t>
            </a:r>
          </a:p>
        </p:txBody>
      </p:sp>
      <p:sp>
        <p:nvSpPr>
          <p:cNvPr id="149513" name="Rectangle 9"/>
          <p:cNvSpPr>
            <a:spLocks noChangeArrowheads="1"/>
          </p:cNvSpPr>
          <p:nvPr/>
        </p:nvSpPr>
        <p:spPr bwMode="auto">
          <a:xfrm>
            <a:off x="2706688" y="2047400"/>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xx</a:t>
            </a:r>
          </a:p>
        </p:txBody>
      </p:sp>
      <p:sp>
        <p:nvSpPr>
          <p:cNvPr id="149514" name="Rectangle 10"/>
          <p:cNvSpPr>
            <a:spLocks noChangeArrowheads="1"/>
          </p:cNvSpPr>
          <p:nvPr/>
        </p:nvSpPr>
        <p:spPr bwMode="auto">
          <a:xfrm>
            <a:off x="3422651" y="2047400"/>
            <a:ext cx="703263"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x</a:t>
            </a:r>
          </a:p>
        </p:txBody>
      </p:sp>
      <p:grpSp>
        <p:nvGrpSpPr>
          <p:cNvPr id="2" name="Group 175"/>
          <p:cNvGrpSpPr>
            <a:grpSpLocks/>
          </p:cNvGrpSpPr>
          <p:nvPr/>
        </p:nvGrpSpPr>
        <p:grpSpPr bwMode="auto">
          <a:xfrm>
            <a:off x="2145507" y="4884665"/>
            <a:ext cx="2662237" cy="306388"/>
            <a:chOff x="2027" y="3244"/>
            <a:chExt cx="1677" cy="193"/>
          </a:xfrm>
          <a:solidFill>
            <a:srgbClr val="DEDFF5"/>
          </a:solidFill>
        </p:grpSpPr>
        <p:sp>
          <p:nvSpPr>
            <p:cNvPr id="149516" name="Rectangle 12"/>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0</a:t>
              </a:r>
            </a:p>
          </p:txBody>
        </p:sp>
        <p:sp>
          <p:nvSpPr>
            <p:cNvPr id="149517" name="Rectangle 13"/>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a:t>
              </a:r>
            </a:p>
          </p:txBody>
        </p:sp>
        <p:sp>
          <p:nvSpPr>
            <p:cNvPr id="149518" name="Rectangle 14"/>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a:t>
              </a:r>
            </a:p>
          </p:txBody>
        </p:sp>
      </p:grpSp>
      <p:sp>
        <p:nvSpPr>
          <p:cNvPr id="149519" name="Rectangle 15"/>
          <p:cNvSpPr>
            <a:spLocks noChangeArrowheads="1"/>
          </p:cNvSpPr>
          <p:nvPr/>
        </p:nvSpPr>
        <p:spPr bwMode="auto">
          <a:xfrm>
            <a:off x="2294731" y="4471916"/>
            <a:ext cx="298158"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v</a:t>
            </a:r>
          </a:p>
        </p:txBody>
      </p:sp>
      <p:sp>
        <p:nvSpPr>
          <p:cNvPr id="149520" name="Rectangle 16"/>
          <p:cNvSpPr>
            <a:spLocks noChangeArrowheads="1"/>
          </p:cNvSpPr>
          <p:nvPr/>
        </p:nvSpPr>
        <p:spPr bwMode="auto">
          <a:xfrm>
            <a:off x="2772569" y="4471916"/>
            <a:ext cx="531269"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Tag</a:t>
            </a:r>
          </a:p>
        </p:txBody>
      </p:sp>
      <p:sp>
        <p:nvSpPr>
          <p:cNvPr id="149521" name="Rectangle 17"/>
          <p:cNvSpPr>
            <a:spLocks noChangeArrowheads="1"/>
          </p:cNvSpPr>
          <p:nvPr/>
        </p:nvSpPr>
        <p:spPr bwMode="auto">
          <a:xfrm>
            <a:off x="3729832" y="4471916"/>
            <a:ext cx="741413"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Block</a:t>
            </a:r>
          </a:p>
        </p:txBody>
      </p:sp>
      <p:sp>
        <p:nvSpPr>
          <p:cNvPr id="149522" name="Rectangle 18"/>
          <p:cNvSpPr>
            <a:spLocks noChangeArrowheads="1"/>
          </p:cNvSpPr>
          <p:nvPr/>
        </p:nvSpPr>
        <p:spPr bwMode="auto">
          <a:xfrm>
            <a:off x="2145506" y="5194228"/>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3" name="Rectangle 19"/>
          <p:cNvSpPr>
            <a:spLocks noChangeArrowheads="1"/>
          </p:cNvSpPr>
          <p:nvPr/>
        </p:nvSpPr>
        <p:spPr bwMode="auto">
          <a:xfrm>
            <a:off x="2720181" y="5194228"/>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4" name="Rectangle 20"/>
          <p:cNvSpPr>
            <a:spLocks noChangeArrowheads="1"/>
          </p:cNvSpPr>
          <p:nvPr/>
        </p:nvSpPr>
        <p:spPr bwMode="auto">
          <a:xfrm>
            <a:off x="3388519" y="5194228"/>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5" name="Rectangle 21"/>
          <p:cNvSpPr>
            <a:spLocks noChangeArrowheads="1"/>
          </p:cNvSpPr>
          <p:nvPr/>
        </p:nvSpPr>
        <p:spPr bwMode="auto">
          <a:xfrm>
            <a:off x="2145506" y="5518078"/>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6" name="Rectangle 22"/>
          <p:cNvSpPr>
            <a:spLocks noChangeArrowheads="1"/>
          </p:cNvSpPr>
          <p:nvPr/>
        </p:nvSpPr>
        <p:spPr bwMode="auto">
          <a:xfrm>
            <a:off x="2720181" y="5518078"/>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7" name="Rectangle 23"/>
          <p:cNvSpPr>
            <a:spLocks noChangeArrowheads="1"/>
          </p:cNvSpPr>
          <p:nvPr/>
        </p:nvSpPr>
        <p:spPr bwMode="auto">
          <a:xfrm>
            <a:off x="3388519" y="5518078"/>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8" name="Rectangle 24"/>
          <p:cNvSpPr>
            <a:spLocks noChangeArrowheads="1"/>
          </p:cNvSpPr>
          <p:nvPr/>
        </p:nvSpPr>
        <p:spPr bwMode="auto">
          <a:xfrm>
            <a:off x="2145506" y="5841928"/>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29" name="Rectangle 25"/>
          <p:cNvSpPr>
            <a:spLocks noChangeArrowheads="1"/>
          </p:cNvSpPr>
          <p:nvPr/>
        </p:nvSpPr>
        <p:spPr bwMode="auto">
          <a:xfrm>
            <a:off x="2720181" y="5841928"/>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530" name="Rectangle 26"/>
          <p:cNvSpPr>
            <a:spLocks noChangeArrowheads="1"/>
          </p:cNvSpPr>
          <p:nvPr/>
        </p:nvSpPr>
        <p:spPr bwMode="auto">
          <a:xfrm>
            <a:off x="3388519" y="5841928"/>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endParaRPr lang="en-US" sz="2000">
              <a:latin typeface="Calibri"/>
              <a:cs typeface="Calibri"/>
            </a:endParaRPr>
          </a:p>
        </p:txBody>
      </p:sp>
      <p:sp>
        <p:nvSpPr>
          <p:cNvPr id="149678" name="Text Box 174"/>
          <p:cNvSpPr txBox="1">
            <a:spLocks noChangeArrowheads="1"/>
          </p:cNvSpPr>
          <p:nvPr/>
        </p:nvSpPr>
        <p:spPr bwMode="auto">
          <a:xfrm>
            <a:off x="8181976" y="3382488"/>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dirty="0">
                <a:latin typeface="Calibri"/>
                <a:cs typeface="Calibri"/>
              </a:rPr>
              <a:t>miss</a:t>
            </a:r>
          </a:p>
        </p:txBody>
      </p:sp>
      <p:grpSp>
        <p:nvGrpSpPr>
          <p:cNvPr id="3" name="Group 176"/>
          <p:cNvGrpSpPr>
            <a:grpSpLocks/>
          </p:cNvGrpSpPr>
          <p:nvPr/>
        </p:nvGrpSpPr>
        <p:grpSpPr bwMode="auto">
          <a:xfrm>
            <a:off x="2145507" y="4887840"/>
            <a:ext cx="2662237" cy="306388"/>
            <a:chOff x="2027" y="3244"/>
            <a:chExt cx="1677" cy="193"/>
          </a:xfrm>
          <a:solidFill>
            <a:srgbClr val="DEDFF5"/>
          </a:solidFill>
        </p:grpSpPr>
        <p:sp>
          <p:nvSpPr>
            <p:cNvPr id="149681" name="Rectangle 177"/>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1</a:t>
              </a:r>
            </a:p>
          </p:txBody>
        </p:sp>
        <p:sp>
          <p:nvSpPr>
            <p:cNvPr id="149682" name="Rectangle 178"/>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0</a:t>
              </a:r>
            </a:p>
          </p:txBody>
        </p:sp>
        <p:sp>
          <p:nvSpPr>
            <p:cNvPr id="149683" name="Rectangle 179"/>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M[0-1]</a:t>
              </a:r>
            </a:p>
          </p:txBody>
        </p:sp>
      </p:grpSp>
      <p:sp>
        <p:nvSpPr>
          <p:cNvPr id="149684" name="Text Box 180"/>
          <p:cNvSpPr txBox="1">
            <a:spLocks noChangeArrowheads="1"/>
          </p:cNvSpPr>
          <p:nvPr/>
        </p:nvSpPr>
        <p:spPr bwMode="auto">
          <a:xfrm>
            <a:off x="8272464" y="3687288"/>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dirty="0">
                <a:latin typeface="Calibri"/>
                <a:cs typeface="Calibri"/>
              </a:rPr>
              <a:t>hit</a:t>
            </a:r>
          </a:p>
        </p:txBody>
      </p:sp>
      <p:sp>
        <p:nvSpPr>
          <p:cNvPr id="149685" name="Text Box 181"/>
          <p:cNvSpPr txBox="1">
            <a:spLocks noChangeArrowheads="1"/>
          </p:cNvSpPr>
          <p:nvPr/>
        </p:nvSpPr>
        <p:spPr bwMode="auto">
          <a:xfrm>
            <a:off x="8181976" y="3961728"/>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a:latin typeface="Calibri"/>
                <a:cs typeface="Calibri"/>
              </a:rPr>
              <a:t>miss</a:t>
            </a:r>
          </a:p>
        </p:txBody>
      </p:sp>
      <p:grpSp>
        <p:nvGrpSpPr>
          <p:cNvPr id="4" name="Group 182"/>
          <p:cNvGrpSpPr>
            <a:grpSpLocks/>
          </p:cNvGrpSpPr>
          <p:nvPr/>
        </p:nvGrpSpPr>
        <p:grpSpPr bwMode="auto">
          <a:xfrm>
            <a:off x="2145507" y="5843516"/>
            <a:ext cx="2662237" cy="306387"/>
            <a:chOff x="2027" y="3244"/>
            <a:chExt cx="1677" cy="193"/>
          </a:xfrm>
          <a:solidFill>
            <a:srgbClr val="DEDFF5"/>
          </a:solidFill>
        </p:grpSpPr>
        <p:sp>
          <p:nvSpPr>
            <p:cNvPr id="149687" name="Rectangle 18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1</a:t>
              </a:r>
            </a:p>
          </p:txBody>
        </p:sp>
        <p:sp>
          <p:nvSpPr>
            <p:cNvPr id="149688" name="Rectangle 18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0</a:t>
              </a:r>
            </a:p>
          </p:txBody>
        </p:sp>
        <p:sp>
          <p:nvSpPr>
            <p:cNvPr id="149689" name="Rectangle 18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M[6-7]</a:t>
              </a:r>
            </a:p>
          </p:txBody>
        </p:sp>
      </p:grpSp>
      <p:sp>
        <p:nvSpPr>
          <p:cNvPr id="149690" name="Text Box 186"/>
          <p:cNvSpPr txBox="1">
            <a:spLocks noChangeArrowheads="1"/>
          </p:cNvSpPr>
          <p:nvPr/>
        </p:nvSpPr>
        <p:spPr bwMode="auto">
          <a:xfrm>
            <a:off x="8181976" y="4296888"/>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dirty="0">
                <a:latin typeface="Calibri"/>
                <a:cs typeface="Calibri"/>
              </a:rPr>
              <a:t>miss</a:t>
            </a:r>
          </a:p>
        </p:txBody>
      </p:sp>
      <p:grpSp>
        <p:nvGrpSpPr>
          <p:cNvPr id="5" name="Group 187"/>
          <p:cNvGrpSpPr>
            <a:grpSpLocks/>
          </p:cNvGrpSpPr>
          <p:nvPr/>
        </p:nvGrpSpPr>
        <p:grpSpPr bwMode="auto">
          <a:xfrm>
            <a:off x="2145507" y="4887840"/>
            <a:ext cx="2662237" cy="306388"/>
            <a:chOff x="2027" y="3244"/>
            <a:chExt cx="1677" cy="193"/>
          </a:xfrm>
          <a:solidFill>
            <a:srgbClr val="DEDFF5"/>
          </a:solidFill>
        </p:grpSpPr>
        <p:sp>
          <p:nvSpPr>
            <p:cNvPr id="149692" name="Rectangle 188"/>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1</a:t>
              </a:r>
            </a:p>
          </p:txBody>
        </p:sp>
        <p:sp>
          <p:nvSpPr>
            <p:cNvPr id="149693" name="Rectangle 189"/>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1</a:t>
              </a:r>
            </a:p>
          </p:txBody>
        </p:sp>
        <p:sp>
          <p:nvSpPr>
            <p:cNvPr id="149694" name="Rectangle 190"/>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M[8-9]</a:t>
              </a:r>
            </a:p>
          </p:txBody>
        </p:sp>
      </p:grpSp>
      <p:sp>
        <p:nvSpPr>
          <p:cNvPr id="149695" name="Text Box 191"/>
          <p:cNvSpPr txBox="1">
            <a:spLocks noChangeArrowheads="1"/>
          </p:cNvSpPr>
          <p:nvPr/>
        </p:nvSpPr>
        <p:spPr bwMode="auto">
          <a:xfrm>
            <a:off x="8181976" y="4601688"/>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dirty="0">
                <a:latin typeface="Calibri"/>
                <a:cs typeface="Calibri"/>
              </a:rPr>
              <a:t>miss</a:t>
            </a:r>
          </a:p>
        </p:txBody>
      </p:sp>
      <p:grpSp>
        <p:nvGrpSpPr>
          <p:cNvPr id="6" name="Group 192"/>
          <p:cNvGrpSpPr>
            <a:grpSpLocks/>
          </p:cNvGrpSpPr>
          <p:nvPr/>
        </p:nvGrpSpPr>
        <p:grpSpPr bwMode="auto">
          <a:xfrm>
            <a:off x="2145507" y="4887840"/>
            <a:ext cx="2662237" cy="306388"/>
            <a:chOff x="2027" y="3244"/>
            <a:chExt cx="1677" cy="193"/>
          </a:xfrm>
          <a:solidFill>
            <a:srgbClr val="DEDFF5"/>
          </a:solidFill>
        </p:grpSpPr>
        <p:sp>
          <p:nvSpPr>
            <p:cNvPr id="149697" name="Rectangle 193"/>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1</a:t>
              </a:r>
            </a:p>
          </p:txBody>
        </p:sp>
        <p:sp>
          <p:nvSpPr>
            <p:cNvPr id="149698" name="Rectangle 194"/>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0</a:t>
              </a:r>
            </a:p>
          </p:txBody>
        </p:sp>
        <p:sp>
          <p:nvSpPr>
            <p:cNvPr id="149699" name="Rectangle 195"/>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M[0-1]</a:t>
              </a:r>
            </a:p>
          </p:txBody>
        </p:sp>
      </p:grpSp>
      <p:sp>
        <p:nvSpPr>
          <p:cNvPr id="50" name="TextBox 49"/>
          <p:cNvSpPr txBox="1"/>
          <p:nvPr/>
        </p:nvSpPr>
        <p:spPr>
          <a:xfrm>
            <a:off x="1459707" y="4864583"/>
            <a:ext cx="659155" cy="369332"/>
          </a:xfrm>
          <a:prstGeom prst="rect">
            <a:avLst/>
          </a:prstGeom>
          <a:noFill/>
        </p:spPr>
        <p:txBody>
          <a:bodyPr wrap="none" rtlCol="0">
            <a:spAutoFit/>
          </a:bodyPr>
          <a:lstStyle/>
          <a:p>
            <a:r>
              <a:rPr lang="en-US" dirty="0">
                <a:latin typeface="Calibri" pitchFamily="34" charset="0"/>
              </a:rPr>
              <a:t>Set 0</a:t>
            </a:r>
          </a:p>
        </p:txBody>
      </p:sp>
      <p:sp>
        <p:nvSpPr>
          <p:cNvPr id="51" name="TextBox 50"/>
          <p:cNvSpPr txBox="1"/>
          <p:nvPr/>
        </p:nvSpPr>
        <p:spPr>
          <a:xfrm>
            <a:off x="1459707" y="5169912"/>
            <a:ext cx="659155" cy="369332"/>
          </a:xfrm>
          <a:prstGeom prst="rect">
            <a:avLst/>
          </a:prstGeom>
          <a:noFill/>
        </p:spPr>
        <p:txBody>
          <a:bodyPr wrap="none" rtlCol="0">
            <a:spAutoFit/>
          </a:bodyPr>
          <a:lstStyle/>
          <a:p>
            <a:r>
              <a:rPr lang="en-US" dirty="0">
                <a:latin typeface="Calibri" pitchFamily="34" charset="0"/>
              </a:rPr>
              <a:t>Set 1</a:t>
            </a:r>
          </a:p>
        </p:txBody>
      </p:sp>
      <p:sp>
        <p:nvSpPr>
          <p:cNvPr id="52" name="TextBox 51"/>
          <p:cNvSpPr txBox="1"/>
          <p:nvPr/>
        </p:nvSpPr>
        <p:spPr>
          <a:xfrm>
            <a:off x="1459707" y="5475241"/>
            <a:ext cx="659155" cy="369332"/>
          </a:xfrm>
          <a:prstGeom prst="rect">
            <a:avLst/>
          </a:prstGeom>
          <a:noFill/>
        </p:spPr>
        <p:txBody>
          <a:bodyPr wrap="none" rtlCol="0">
            <a:spAutoFit/>
          </a:bodyPr>
          <a:lstStyle/>
          <a:p>
            <a:r>
              <a:rPr lang="en-US" dirty="0">
                <a:latin typeface="Calibri" pitchFamily="34" charset="0"/>
              </a:rPr>
              <a:t>Set 2</a:t>
            </a:r>
          </a:p>
        </p:txBody>
      </p:sp>
      <p:sp>
        <p:nvSpPr>
          <p:cNvPr id="53" name="TextBox 52"/>
          <p:cNvSpPr txBox="1"/>
          <p:nvPr/>
        </p:nvSpPr>
        <p:spPr>
          <a:xfrm>
            <a:off x="1459707" y="5780570"/>
            <a:ext cx="659155" cy="369332"/>
          </a:xfrm>
          <a:prstGeom prst="rect">
            <a:avLst/>
          </a:prstGeom>
          <a:noFill/>
        </p:spPr>
        <p:txBody>
          <a:bodyPr wrap="none" rtlCol="0">
            <a:spAutoFit/>
          </a:bodyPr>
          <a:lstStyle/>
          <a:p>
            <a:r>
              <a:rPr lang="en-US" dirty="0">
                <a:latin typeface="Calibri" pitchFamily="34" charset="0"/>
              </a:rPr>
              <a:t>Set 3</a:t>
            </a:r>
          </a:p>
        </p:txBody>
      </p:sp>
      <p:sp>
        <p:nvSpPr>
          <p:cNvPr id="8" name="Footer Placeholder 7">
            <a:extLst>
              <a:ext uri="{FF2B5EF4-FFF2-40B4-BE49-F238E27FC236}">
                <a16:creationId xmlns:a16="http://schemas.microsoft.com/office/drawing/2014/main" id="{1572BA4B-3A16-4C4C-BEC4-E2E795D2F154}"/>
              </a:ext>
            </a:extLst>
          </p:cNvPr>
          <p:cNvSpPr>
            <a:spLocks noGrp="1"/>
          </p:cNvSpPr>
          <p:nvPr>
            <p:ph type="ftr" sz="quarter" idx="11"/>
          </p:nvPr>
        </p:nvSpPr>
        <p:spPr/>
        <p:txBody>
          <a:bodyPr/>
          <a:lstStyle/>
          <a:p>
            <a:r>
              <a:rPr lang="en-US"/>
              <a:t>Computer Systems Organization (Spring 2025)</a:t>
            </a:r>
            <a:endParaRPr lang="en-US" dirty="0"/>
          </a:p>
        </p:txBody>
      </p:sp>
      <p:sp>
        <p:nvSpPr>
          <p:cNvPr id="9" name="Slide Number Placeholder 8">
            <a:extLst>
              <a:ext uri="{FF2B5EF4-FFF2-40B4-BE49-F238E27FC236}">
                <a16:creationId xmlns:a16="http://schemas.microsoft.com/office/drawing/2014/main" id="{4DEEF113-C2EE-46AB-893D-554F3100B1B3}"/>
              </a:ext>
            </a:extLst>
          </p:cNvPr>
          <p:cNvSpPr>
            <a:spLocks noGrp="1"/>
          </p:cNvSpPr>
          <p:nvPr>
            <p:ph type="sldNum" sz="quarter" idx="12"/>
          </p:nvPr>
        </p:nvSpPr>
        <p:spPr/>
        <p:txBody>
          <a:bodyPr/>
          <a:lstStyle/>
          <a:p>
            <a:fld id="{629637A9-119A-49DA-BD12-AAC58B377D80}" type="slidenum">
              <a:rPr lang="en-US" smtClean="0"/>
              <a:t>26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96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96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96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96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969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678" grpId="0"/>
      <p:bldP spid="149684" grpId="0"/>
      <p:bldP spid="149685" grpId="0"/>
      <p:bldP spid="149690" grpId="0"/>
      <p:bldP spid="14969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8313" y="435677"/>
            <a:ext cx="9666515" cy="1263283"/>
          </a:xfrm>
        </p:spPr>
        <p:txBody>
          <a:bodyPr>
            <a:normAutofit fontScale="90000"/>
          </a:bodyPr>
          <a:lstStyle/>
          <a:p>
            <a:r>
              <a:rPr lang="en-US" dirty="0"/>
              <a:t>E-way Set Associative Cache (Here: E = 2)</a:t>
            </a:r>
          </a:p>
        </p:txBody>
      </p:sp>
      <p:cxnSp>
        <p:nvCxnSpPr>
          <p:cNvPr id="125" name="Straight Connector 124"/>
          <p:cNvCxnSpPr/>
          <p:nvPr/>
        </p:nvCxnSpPr>
        <p:spPr bwMode="auto">
          <a:xfrm>
            <a:off x="2286000" y="5421089"/>
            <a:ext cx="6598924" cy="17189"/>
          </a:xfrm>
          <a:prstGeom prst="line">
            <a:avLst/>
          </a:prstGeom>
          <a:noFill/>
          <a:ln w="76200" cap="rnd" cmpd="sng" algn="ctr">
            <a:solidFill>
              <a:schemeClr val="tx1"/>
            </a:solidFill>
            <a:prstDash val="sysDot"/>
            <a:round/>
            <a:headEnd type="none" w="med" len="med"/>
            <a:tailEnd type="none" w="med" len="med"/>
          </a:ln>
          <a:effectLst/>
        </p:spPr>
      </p:cxnSp>
      <p:sp>
        <p:nvSpPr>
          <p:cNvPr id="127" name="TextBox 126"/>
          <p:cNvSpPr txBox="1"/>
          <p:nvPr/>
        </p:nvSpPr>
        <p:spPr>
          <a:xfrm>
            <a:off x="1905000" y="1775157"/>
            <a:ext cx="3298788" cy="646331"/>
          </a:xfrm>
          <a:prstGeom prst="rect">
            <a:avLst/>
          </a:prstGeom>
          <a:noFill/>
        </p:spPr>
        <p:txBody>
          <a:bodyPr wrap="none" rtlCol="0">
            <a:spAutoFit/>
          </a:bodyPr>
          <a:lstStyle/>
          <a:p>
            <a:r>
              <a:rPr lang="en-US" dirty="0">
                <a:latin typeface="Calibri" pitchFamily="34" charset="0"/>
              </a:rPr>
              <a:t>E = 2: Two lines per set</a:t>
            </a:r>
          </a:p>
          <a:p>
            <a:r>
              <a:rPr lang="en-US" dirty="0">
                <a:latin typeface="Calibri" pitchFamily="34" charset="0"/>
              </a:rPr>
              <a:t>Assume: cache block size 8 bytes</a:t>
            </a:r>
          </a:p>
        </p:txBody>
      </p:sp>
      <p:sp>
        <p:nvSpPr>
          <p:cNvPr id="128" name="Rectangle 127"/>
          <p:cNvSpPr/>
          <p:nvPr/>
        </p:nvSpPr>
        <p:spPr bwMode="auto">
          <a:xfrm>
            <a:off x="8090078" y="2483240"/>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 bits</a:t>
            </a:r>
          </a:p>
        </p:txBody>
      </p:sp>
      <p:sp>
        <p:nvSpPr>
          <p:cNvPr id="129" name="Rectangle 128"/>
          <p:cNvSpPr/>
          <p:nvPr/>
        </p:nvSpPr>
        <p:spPr bwMode="auto">
          <a:xfrm>
            <a:off x="9080678" y="2483240"/>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0…01</a:t>
            </a:r>
          </a:p>
        </p:txBody>
      </p:sp>
      <p:sp>
        <p:nvSpPr>
          <p:cNvPr id="130" name="Rectangle 129"/>
          <p:cNvSpPr/>
          <p:nvPr/>
        </p:nvSpPr>
        <p:spPr bwMode="auto">
          <a:xfrm>
            <a:off x="9842678" y="2483240"/>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8001001" y="2143278"/>
            <a:ext cx="2126031" cy="369332"/>
          </a:xfrm>
          <a:prstGeom prst="rect">
            <a:avLst/>
          </a:prstGeom>
          <a:noFill/>
        </p:spPr>
        <p:txBody>
          <a:bodyPr wrap="none" rtlCol="0">
            <a:spAutoFit/>
          </a:bodyPr>
          <a:lstStyle/>
          <a:p>
            <a:r>
              <a:rPr lang="en-US" dirty="0">
                <a:latin typeface="Calibri" pitchFamily="34" charset="0"/>
              </a:rPr>
              <a:t>Address of short </a:t>
            </a:r>
            <a:r>
              <a:rPr lang="en-US" dirty="0" err="1">
                <a:latin typeface="Calibri" pitchFamily="34" charset="0"/>
              </a:rPr>
              <a:t>int</a:t>
            </a:r>
            <a:r>
              <a:rPr lang="en-US" dirty="0">
                <a:latin typeface="Calibri" pitchFamily="34" charset="0"/>
              </a:rPr>
              <a:t>:</a:t>
            </a:r>
          </a:p>
        </p:txBody>
      </p:sp>
      <p:sp>
        <p:nvSpPr>
          <p:cNvPr id="73" name="Rectangle 72"/>
          <p:cNvSpPr/>
          <p:nvPr/>
        </p:nvSpPr>
        <p:spPr bwMode="auto">
          <a:xfrm>
            <a:off x="1981200" y="3135089"/>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75" name="Rectangle 74"/>
          <p:cNvSpPr/>
          <p:nvPr/>
        </p:nvSpPr>
        <p:spPr bwMode="auto">
          <a:xfrm>
            <a:off x="2130607" y="3211292"/>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76" name="Rectangle 75"/>
          <p:cNvSpPr/>
          <p:nvPr/>
        </p:nvSpPr>
        <p:spPr bwMode="auto">
          <a:xfrm>
            <a:off x="3423925" y="33099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a:t>
            </a:r>
          </a:p>
        </p:txBody>
      </p:sp>
      <p:sp>
        <p:nvSpPr>
          <p:cNvPr id="77" name="Rectangle 76"/>
          <p:cNvSpPr/>
          <p:nvPr/>
        </p:nvSpPr>
        <p:spPr bwMode="auto">
          <a:xfrm>
            <a:off x="3659243" y="33099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1</a:t>
            </a:r>
          </a:p>
        </p:txBody>
      </p:sp>
      <p:sp>
        <p:nvSpPr>
          <p:cNvPr id="78" name="Rectangle 77"/>
          <p:cNvSpPr/>
          <p:nvPr/>
        </p:nvSpPr>
        <p:spPr bwMode="auto">
          <a:xfrm>
            <a:off x="3884368" y="33099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2</a:t>
            </a:r>
          </a:p>
        </p:txBody>
      </p:sp>
      <p:sp>
        <p:nvSpPr>
          <p:cNvPr id="79" name="Rectangle 78"/>
          <p:cNvSpPr/>
          <p:nvPr/>
        </p:nvSpPr>
        <p:spPr bwMode="auto">
          <a:xfrm>
            <a:off x="5111908" y="33099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7</a:t>
            </a:r>
          </a:p>
        </p:txBody>
      </p:sp>
      <p:sp>
        <p:nvSpPr>
          <p:cNvPr id="80" name="Rectangle 79"/>
          <p:cNvSpPr/>
          <p:nvPr/>
        </p:nvSpPr>
        <p:spPr bwMode="auto">
          <a:xfrm>
            <a:off x="2644789" y="3309957"/>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81" name="Rectangle 80"/>
          <p:cNvSpPr/>
          <p:nvPr/>
        </p:nvSpPr>
        <p:spPr bwMode="auto">
          <a:xfrm>
            <a:off x="2239929" y="33099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v</a:t>
            </a:r>
          </a:p>
        </p:txBody>
      </p:sp>
      <p:sp>
        <p:nvSpPr>
          <p:cNvPr id="82" name="Rectangle 81"/>
          <p:cNvSpPr/>
          <p:nvPr/>
        </p:nvSpPr>
        <p:spPr bwMode="auto">
          <a:xfrm>
            <a:off x="4120310" y="33099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3</a:t>
            </a:r>
          </a:p>
        </p:txBody>
      </p:sp>
      <p:sp>
        <p:nvSpPr>
          <p:cNvPr id="83" name="Rectangle 82"/>
          <p:cNvSpPr/>
          <p:nvPr/>
        </p:nvSpPr>
        <p:spPr bwMode="auto">
          <a:xfrm>
            <a:off x="4860538" y="33099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6</a:t>
            </a:r>
          </a:p>
        </p:txBody>
      </p:sp>
      <p:sp>
        <p:nvSpPr>
          <p:cNvPr id="84" name="Rectangle 83"/>
          <p:cNvSpPr/>
          <p:nvPr/>
        </p:nvSpPr>
        <p:spPr bwMode="auto">
          <a:xfrm>
            <a:off x="4608545" y="33099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5</a:t>
            </a:r>
          </a:p>
        </p:txBody>
      </p:sp>
      <p:sp>
        <p:nvSpPr>
          <p:cNvPr id="85" name="Rectangle 84"/>
          <p:cNvSpPr/>
          <p:nvPr/>
        </p:nvSpPr>
        <p:spPr bwMode="auto">
          <a:xfrm>
            <a:off x="4356551" y="33099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4</a:t>
            </a:r>
          </a:p>
        </p:txBody>
      </p:sp>
      <p:sp>
        <p:nvSpPr>
          <p:cNvPr id="87" name="Rectangle 86"/>
          <p:cNvSpPr/>
          <p:nvPr/>
        </p:nvSpPr>
        <p:spPr bwMode="auto">
          <a:xfrm>
            <a:off x="5604935" y="3214535"/>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88" name="Rectangle 87"/>
          <p:cNvSpPr/>
          <p:nvPr/>
        </p:nvSpPr>
        <p:spPr bwMode="auto">
          <a:xfrm>
            <a:off x="6898253" y="33132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a:t>
            </a:r>
          </a:p>
        </p:txBody>
      </p:sp>
      <p:sp>
        <p:nvSpPr>
          <p:cNvPr id="89" name="Rectangle 88"/>
          <p:cNvSpPr/>
          <p:nvPr/>
        </p:nvSpPr>
        <p:spPr bwMode="auto">
          <a:xfrm>
            <a:off x="7133571" y="33132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1</a:t>
            </a:r>
          </a:p>
        </p:txBody>
      </p:sp>
      <p:sp>
        <p:nvSpPr>
          <p:cNvPr id="90" name="Rectangle 89"/>
          <p:cNvSpPr/>
          <p:nvPr/>
        </p:nvSpPr>
        <p:spPr bwMode="auto">
          <a:xfrm>
            <a:off x="7358696" y="33132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2</a:t>
            </a:r>
          </a:p>
        </p:txBody>
      </p:sp>
      <p:sp>
        <p:nvSpPr>
          <p:cNvPr id="91" name="Rectangle 90"/>
          <p:cNvSpPr/>
          <p:nvPr/>
        </p:nvSpPr>
        <p:spPr bwMode="auto">
          <a:xfrm>
            <a:off x="8586236" y="3313200"/>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7</a:t>
            </a:r>
          </a:p>
        </p:txBody>
      </p:sp>
      <p:sp>
        <p:nvSpPr>
          <p:cNvPr id="92" name="Rectangle 91"/>
          <p:cNvSpPr/>
          <p:nvPr/>
        </p:nvSpPr>
        <p:spPr bwMode="auto">
          <a:xfrm>
            <a:off x="6119117" y="3313200"/>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93" name="Rectangle 92"/>
          <p:cNvSpPr/>
          <p:nvPr/>
        </p:nvSpPr>
        <p:spPr bwMode="auto">
          <a:xfrm>
            <a:off x="5714257" y="33132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v</a:t>
            </a:r>
          </a:p>
        </p:txBody>
      </p:sp>
      <p:sp>
        <p:nvSpPr>
          <p:cNvPr id="94" name="Rectangle 93"/>
          <p:cNvSpPr/>
          <p:nvPr/>
        </p:nvSpPr>
        <p:spPr bwMode="auto">
          <a:xfrm>
            <a:off x="7594638" y="33132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3</a:t>
            </a:r>
          </a:p>
        </p:txBody>
      </p:sp>
      <p:sp>
        <p:nvSpPr>
          <p:cNvPr id="95" name="Rectangle 94"/>
          <p:cNvSpPr/>
          <p:nvPr/>
        </p:nvSpPr>
        <p:spPr bwMode="auto">
          <a:xfrm>
            <a:off x="8334866" y="3313200"/>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6</a:t>
            </a:r>
          </a:p>
        </p:txBody>
      </p:sp>
      <p:sp>
        <p:nvSpPr>
          <p:cNvPr id="96" name="Rectangle 95"/>
          <p:cNvSpPr/>
          <p:nvPr/>
        </p:nvSpPr>
        <p:spPr bwMode="auto">
          <a:xfrm>
            <a:off x="8082873" y="3313200"/>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5</a:t>
            </a:r>
          </a:p>
        </p:txBody>
      </p:sp>
      <p:sp>
        <p:nvSpPr>
          <p:cNvPr id="97" name="Rectangle 96"/>
          <p:cNvSpPr/>
          <p:nvPr/>
        </p:nvSpPr>
        <p:spPr bwMode="auto">
          <a:xfrm>
            <a:off x="7830879" y="3313200"/>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4</a:t>
            </a:r>
          </a:p>
        </p:txBody>
      </p:sp>
      <p:sp>
        <p:nvSpPr>
          <p:cNvPr id="100" name="Rectangle 99"/>
          <p:cNvSpPr/>
          <p:nvPr/>
        </p:nvSpPr>
        <p:spPr bwMode="auto">
          <a:xfrm>
            <a:off x="1981200" y="3820889"/>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114" name="Rectangle 113"/>
          <p:cNvSpPr/>
          <p:nvPr/>
        </p:nvSpPr>
        <p:spPr bwMode="auto">
          <a:xfrm>
            <a:off x="2130607" y="3897092"/>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115" name="Rectangle 114"/>
          <p:cNvSpPr/>
          <p:nvPr/>
        </p:nvSpPr>
        <p:spPr bwMode="auto">
          <a:xfrm>
            <a:off x="3423925" y="39957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a:t>
            </a:r>
          </a:p>
        </p:txBody>
      </p:sp>
      <p:sp>
        <p:nvSpPr>
          <p:cNvPr id="116" name="Rectangle 115"/>
          <p:cNvSpPr/>
          <p:nvPr/>
        </p:nvSpPr>
        <p:spPr bwMode="auto">
          <a:xfrm>
            <a:off x="3659243" y="39957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1</a:t>
            </a:r>
          </a:p>
        </p:txBody>
      </p:sp>
      <p:sp>
        <p:nvSpPr>
          <p:cNvPr id="117" name="Rectangle 116"/>
          <p:cNvSpPr/>
          <p:nvPr/>
        </p:nvSpPr>
        <p:spPr bwMode="auto">
          <a:xfrm>
            <a:off x="3884368" y="39957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2</a:t>
            </a:r>
          </a:p>
        </p:txBody>
      </p:sp>
      <p:sp>
        <p:nvSpPr>
          <p:cNvPr id="118" name="Rectangle 117"/>
          <p:cNvSpPr/>
          <p:nvPr/>
        </p:nvSpPr>
        <p:spPr bwMode="auto">
          <a:xfrm>
            <a:off x="5111908" y="39957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7</a:t>
            </a:r>
          </a:p>
        </p:txBody>
      </p:sp>
      <p:sp>
        <p:nvSpPr>
          <p:cNvPr id="119" name="Rectangle 118"/>
          <p:cNvSpPr/>
          <p:nvPr/>
        </p:nvSpPr>
        <p:spPr bwMode="auto">
          <a:xfrm>
            <a:off x="2644789" y="3995757"/>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120" name="Rectangle 119"/>
          <p:cNvSpPr/>
          <p:nvPr/>
        </p:nvSpPr>
        <p:spPr bwMode="auto">
          <a:xfrm>
            <a:off x="2239929" y="39957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v</a:t>
            </a:r>
          </a:p>
        </p:txBody>
      </p:sp>
      <p:sp>
        <p:nvSpPr>
          <p:cNvPr id="121" name="Rectangle 120"/>
          <p:cNvSpPr/>
          <p:nvPr/>
        </p:nvSpPr>
        <p:spPr bwMode="auto">
          <a:xfrm>
            <a:off x="4120310" y="39957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3</a:t>
            </a:r>
          </a:p>
        </p:txBody>
      </p:sp>
      <p:sp>
        <p:nvSpPr>
          <p:cNvPr id="122" name="Rectangle 121"/>
          <p:cNvSpPr/>
          <p:nvPr/>
        </p:nvSpPr>
        <p:spPr bwMode="auto">
          <a:xfrm>
            <a:off x="4860538" y="39957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6</a:t>
            </a:r>
          </a:p>
        </p:txBody>
      </p:sp>
      <p:sp>
        <p:nvSpPr>
          <p:cNvPr id="123" name="Rectangle 122"/>
          <p:cNvSpPr/>
          <p:nvPr/>
        </p:nvSpPr>
        <p:spPr bwMode="auto">
          <a:xfrm>
            <a:off x="4608545" y="39957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5</a:t>
            </a:r>
          </a:p>
        </p:txBody>
      </p:sp>
      <p:sp>
        <p:nvSpPr>
          <p:cNvPr id="124" name="Rectangle 123"/>
          <p:cNvSpPr/>
          <p:nvPr/>
        </p:nvSpPr>
        <p:spPr bwMode="auto">
          <a:xfrm>
            <a:off x="4356551" y="39957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4</a:t>
            </a:r>
          </a:p>
        </p:txBody>
      </p:sp>
      <p:sp>
        <p:nvSpPr>
          <p:cNvPr id="103" name="Rectangle 102"/>
          <p:cNvSpPr/>
          <p:nvPr/>
        </p:nvSpPr>
        <p:spPr bwMode="auto">
          <a:xfrm>
            <a:off x="5604935" y="3900335"/>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104" name="Rectangle 103"/>
          <p:cNvSpPr/>
          <p:nvPr/>
        </p:nvSpPr>
        <p:spPr bwMode="auto">
          <a:xfrm>
            <a:off x="6898253" y="39990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a:t>
            </a:r>
          </a:p>
        </p:txBody>
      </p:sp>
      <p:sp>
        <p:nvSpPr>
          <p:cNvPr id="105" name="Rectangle 104"/>
          <p:cNvSpPr/>
          <p:nvPr/>
        </p:nvSpPr>
        <p:spPr bwMode="auto">
          <a:xfrm>
            <a:off x="7133571" y="39990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1</a:t>
            </a:r>
          </a:p>
        </p:txBody>
      </p:sp>
      <p:sp>
        <p:nvSpPr>
          <p:cNvPr id="106" name="Rectangle 105"/>
          <p:cNvSpPr/>
          <p:nvPr/>
        </p:nvSpPr>
        <p:spPr bwMode="auto">
          <a:xfrm>
            <a:off x="7358696" y="39990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2</a:t>
            </a:r>
          </a:p>
        </p:txBody>
      </p:sp>
      <p:sp>
        <p:nvSpPr>
          <p:cNvPr id="107" name="Rectangle 106"/>
          <p:cNvSpPr/>
          <p:nvPr/>
        </p:nvSpPr>
        <p:spPr bwMode="auto">
          <a:xfrm>
            <a:off x="8586236" y="3999000"/>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7</a:t>
            </a:r>
          </a:p>
        </p:txBody>
      </p:sp>
      <p:sp>
        <p:nvSpPr>
          <p:cNvPr id="108" name="Rectangle 107"/>
          <p:cNvSpPr/>
          <p:nvPr/>
        </p:nvSpPr>
        <p:spPr bwMode="auto">
          <a:xfrm>
            <a:off x="6119117" y="3999000"/>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109" name="Rectangle 108"/>
          <p:cNvSpPr/>
          <p:nvPr/>
        </p:nvSpPr>
        <p:spPr bwMode="auto">
          <a:xfrm>
            <a:off x="5714257" y="39990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v</a:t>
            </a:r>
          </a:p>
        </p:txBody>
      </p:sp>
      <p:sp>
        <p:nvSpPr>
          <p:cNvPr id="110" name="Rectangle 109"/>
          <p:cNvSpPr/>
          <p:nvPr/>
        </p:nvSpPr>
        <p:spPr bwMode="auto">
          <a:xfrm>
            <a:off x="7594638" y="39990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3</a:t>
            </a:r>
          </a:p>
        </p:txBody>
      </p:sp>
      <p:sp>
        <p:nvSpPr>
          <p:cNvPr id="111" name="Rectangle 110"/>
          <p:cNvSpPr/>
          <p:nvPr/>
        </p:nvSpPr>
        <p:spPr bwMode="auto">
          <a:xfrm>
            <a:off x="8334866" y="3999000"/>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6</a:t>
            </a:r>
          </a:p>
        </p:txBody>
      </p:sp>
      <p:sp>
        <p:nvSpPr>
          <p:cNvPr id="112" name="Rectangle 111"/>
          <p:cNvSpPr/>
          <p:nvPr/>
        </p:nvSpPr>
        <p:spPr bwMode="auto">
          <a:xfrm>
            <a:off x="8082873" y="3999000"/>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5</a:t>
            </a:r>
          </a:p>
        </p:txBody>
      </p:sp>
      <p:sp>
        <p:nvSpPr>
          <p:cNvPr id="113" name="Rectangle 112"/>
          <p:cNvSpPr/>
          <p:nvPr/>
        </p:nvSpPr>
        <p:spPr bwMode="auto">
          <a:xfrm>
            <a:off x="7830879" y="3999000"/>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4</a:t>
            </a:r>
          </a:p>
        </p:txBody>
      </p:sp>
      <p:sp>
        <p:nvSpPr>
          <p:cNvPr id="137" name="Rectangle 136"/>
          <p:cNvSpPr/>
          <p:nvPr/>
        </p:nvSpPr>
        <p:spPr bwMode="auto">
          <a:xfrm>
            <a:off x="1981200" y="4506689"/>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191" name="Rectangle 190"/>
          <p:cNvSpPr/>
          <p:nvPr/>
        </p:nvSpPr>
        <p:spPr bwMode="auto">
          <a:xfrm>
            <a:off x="2130607" y="4582892"/>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192" name="Rectangle 191"/>
          <p:cNvSpPr/>
          <p:nvPr/>
        </p:nvSpPr>
        <p:spPr bwMode="auto">
          <a:xfrm>
            <a:off x="3423925" y="46815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a:t>
            </a:r>
          </a:p>
        </p:txBody>
      </p:sp>
      <p:sp>
        <p:nvSpPr>
          <p:cNvPr id="193" name="Rectangle 192"/>
          <p:cNvSpPr/>
          <p:nvPr/>
        </p:nvSpPr>
        <p:spPr bwMode="auto">
          <a:xfrm>
            <a:off x="3659243" y="46815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1</a:t>
            </a:r>
          </a:p>
        </p:txBody>
      </p:sp>
      <p:sp>
        <p:nvSpPr>
          <p:cNvPr id="194" name="Rectangle 193"/>
          <p:cNvSpPr/>
          <p:nvPr/>
        </p:nvSpPr>
        <p:spPr bwMode="auto">
          <a:xfrm>
            <a:off x="3884368" y="46815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2</a:t>
            </a:r>
          </a:p>
        </p:txBody>
      </p:sp>
      <p:sp>
        <p:nvSpPr>
          <p:cNvPr id="195" name="Rectangle 194"/>
          <p:cNvSpPr/>
          <p:nvPr/>
        </p:nvSpPr>
        <p:spPr bwMode="auto">
          <a:xfrm>
            <a:off x="5111908" y="46815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7</a:t>
            </a:r>
          </a:p>
        </p:txBody>
      </p:sp>
      <p:sp>
        <p:nvSpPr>
          <p:cNvPr id="196" name="Rectangle 195"/>
          <p:cNvSpPr/>
          <p:nvPr/>
        </p:nvSpPr>
        <p:spPr bwMode="auto">
          <a:xfrm>
            <a:off x="2644789" y="4681557"/>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197" name="Rectangle 196"/>
          <p:cNvSpPr/>
          <p:nvPr/>
        </p:nvSpPr>
        <p:spPr bwMode="auto">
          <a:xfrm>
            <a:off x="2239929" y="46815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v</a:t>
            </a:r>
          </a:p>
        </p:txBody>
      </p:sp>
      <p:sp>
        <p:nvSpPr>
          <p:cNvPr id="198" name="Rectangle 197"/>
          <p:cNvSpPr/>
          <p:nvPr/>
        </p:nvSpPr>
        <p:spPr bwMode="auto">
          <a:xfrm>
            <a:off x="4120310" y="46815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3</a:t>
            </a:r>
          </a:p>
        </p:txBody>
      </p:sp>
      <p:sp>
        <p:nvSpPr>
          <p:cNvPr id="199" name="Rectangle 198"/>
          <p:cNvSpPr/>
          <p:nvPr/>
        </p:nvSpPr>
        <p:spPr bwMode="auto">
          <a:xfrm>
            <a:off x="4860538" y="46815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6</a:t>
            </a:r>
          </a:p>
        </p:txBody>
      </p:sp>
      <p:sp>
        <p:nvSpPr>
          <p:cNvPr id="200" name="Rectangle 199"/>
          <p:cNvSpPr/>
          <p:nvPr/>
        </p:nvSpPr>
        <p:spPr bwMode="auto">
          <a:xfrm>
            <a:off x="4608545" y="46815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5</a:t>
            </a:r>
          </a:p>
        </p:txBody>
      </p:sp>
      <p:sp>
        <p:nvSpPr>
          <p:cNvPr id="201" name="Rectangle 200"/>
          <p:cNvSpPr/>
          <p:nvPr/>
        </p:nvSpPr>
        <p:spPr bwMode="auto">
          <a:xfrm>
            <a:off x="4356551" y="46815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4</a:t>
            </a:r>
          </a:p>
        </p:txBody>
      </p:sp>
      <p:sp>
        <p:nvSpPr>
          <p:cNvPr id="146" name="Rectangle 145"/>
          <p:cNvSpPr/>
          <p:nvPr/>
        </p:nvSpPr>
        <p:spPr bwMode="auto">
          <a:xfrm>
            <a:off x="5604935" y="4586135"/>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158" name="Rectangle 157"/>
          <p:cNvSpPr/>
          <p:nvPr/>
        </p:nvSpPr>
        <p:spPr bwMode="auto">
          <a:xfrm>
            <a:off x="6898253" y="46848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a:t>
            </a:r>
          </a:p>
        </p:txBody>
      </p:sp>
      <p:sp>
        <p:nvSpPr>
          <p:cNvPr id="170" name="Rectangle 169"/>
          <p:cNvSpPr/>
          <p:nvPr/>
        </p:nvSpPr>
        <p:spPr bwMode="auto">
          <a:xfrm>
            <a:off x="7133571" y="46848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1</a:t>
            </a:r>
          </a:p>
        </p:txBody>
      </p:sp>
      <p:sp>
        <p:nvSpPr>
          <p:cNvPr id="182" name="Rectangle 181"/>
          <p:cNvSpPr/>
          <p:nvPr/>
        </p:nvSpPr>
        <p:spPr bwMode="auto">
          <a:xfrm>
            <a:off x="7358696" y="46848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2</a:t>
            </a:r>
          </a:p>
        </p:txBody>
      </p:sp>
      <p:sp>
        <p:nvSpPr>
          <p:cNvPr id="184" name="Rectangle 183"/>
          <p:cNvSpPr/>
          <p:nvPr/>
        </p:nvSpPr>
        <p:spPr bwMode="auto">
          <a:xfrm>
            <a:off x="8586236" y="4684800"/>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7</a:t>
            </a:r>
          </a:p>
        </p:txBody>
      </p:sp>
      <p:sp>
        <p:nvSpPr>
          <p:cNvPr id="185" name="Rectangle 184"/>
          <p:cNvSpPr/>
          <p:nvPr/>
        </p:nvSpPr>
        <p:spPr bwMode="auto">
          <a:xfrm>
            <a:off x="6119117" y="4684800"/>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186" name="Rectangle 185"/>
          <p:cNvSpPr/>
          <p:nvPr/>
        </p:nvSpPr>
        <p:spPr bwMode="auto">
          <a:xfrm>
            <a:off x="5714257" y="46848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v</a:t>
            </a:r>
          </a:p>
        </p:txBody>
      </p:sp>
      <p:sp>
        <p:nvSpPr>
          <p:cNvPr id="187" name="Rectangle 186"/>
          <p:cNvSpPr/>
          <p:nvPr/>
        </p:nvSpPr>
        <p:spPr bwMode="auto">
          <a:xfrm>
            <a:off x="7594638" y="4684800"/>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3</a:t>
            </a:r>
          </a:p>
        </p:txBody>
      </p:sp>
      <p:sp>
        <p:nvSpPr>
          <p:cNvPr id="188" name="Rectangle 187"/>
          <p:cNvSpPr/>
          <p:nvPr/>
        </p:nvSpPr>
        <p:spPr bwMode="auto">
          <a:xfrm>
            <a:off x="8334866" y="4684800"/>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6</a:t>
            </a:r>
          </a:p>
        </p:txBody>
      </p:sp>
      <p:sp>
        <p:nvSpPr>
          <p:cNvPr id="189" name="Rectangle 188"/>
          <p:cNvSpPr/>
          <p:nvPr/>
        </p:nvSpPr>
        <p:spPr bwMode="auto">
          <a:xfrm>
            <a:off x="8082873" y="4684800"/>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5</a:t>
            </a:r>
          </a:p>
        </p:txBody>
      </p:sp>
      <p:sp>
        <p:nvSpPr>
          <p:cNvPr id="190" name="Rectangle 189"/>
          <p:cNvSpPr/>
          <p:nvPr/>
        </p:nvSpPr>
        <p:spPr bwMode="auto">
          <a:xfrm>
            <a:off x="7830879" y="4684800"/>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4</a:t>
            </a:r>
          </a:p>
        </p:txBody>
      </p:sp>
      <p:sp>
        <p:nvSpPr>
          <p:cNvPr id="205" name="Rectangle 204"/>
          <p:cNvSpPr/>
          <p:nvPr/>
        </p:nvSpPr>
        <p:spPr bwMode="auto">
          <a:xfrm>
            <a:off x="1981200" y="5722646"/>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219" name="Rectangle 218"/>
          <p:cNvSpPr/>
          <p:nvPr/>
        </p:nvSpPr>
        <p:spPr bwMode="auto">
          <a:xfrm>
            <a:off x="2130607" y="5798849"/>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220" name="Rectangle 219"/>
          <p:cNvSpPr/>
          <p:nvPr/>
        </p:nvSpPr>
        <p:spPr bwMode="auto">
          <a:xfrm>
            <a:off x="3423925" y="589751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a:t>
            </a:r>
          </a:p>
        </p:txBody>
      </p:sp>
      <p:sp>
        <p:nvSpPr>
          <p:cNvPr id="221" name="Rectangle 220"/>
          <p:cNvSpPr/>
          <p:nvPr/>
        </p:nvSpPr>
        <p:spPr bwMode="auto">
          <a:xfrm>
            <a:off x="3659243" y="589751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1</a:t>
            </a:r>
          </a:p>
        </p:txBody>
      </p:sp>
      <p:sp>
        <p:nvSpPr>
          <p:cNvPr id="222" name="Rectangle 221"/>
          <p:cNvSpPr/>
          <p:nvPr/>
        </p:nvSpPr>
        <p:spPr bwMode="auto">
          <a:xfrm>
            <a:off x="3884368" y="589751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2</a:t>
            </a:r>
          </a:p>
        </p:txBody>
      </p:sp>
      <p:sp>
        <p:nvSpPr>
          <p:cNvPr id="223" name="Rectangle 222"/>
          <p:cNvSpPr/>
          <p:nvPr/>
        </p:nvSpPr>
        <p:spPr bwMode="auto">
          <a:xfrm>
            <a:off x="5111908" y="5897514"/>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7</a:t>
            </a:r>
          </a:p>
        </p:txBody>
      </p:sp>
      <p:sp>
        <p:nvSpPr>
          <p:cNvPr id="224" name="Rectangle 223"/>
          <p:cNvSpPr/>
          <p:nvPr/>
        </p:nvSpPr>
        <p:spPr bwMode="auto">
          <a:xfrm>
            <a:off x="2644789" y="5897514"/>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225" name="Rectangle 224"/>
          <p:cNvSpPr/>
          <p:nvPr/>
        </p:nvSpPr>
        <p:spPr bwMode="auto">
          <a:xfrm>
            <a:off x="2239929" y="589751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v</a:t>
            </a:r>
          </a:p>
        </p:txBody>
      </p:sp>
      <p:sp>
        <p:nvSpPr>
          <p:cNvPr id="226" name="Rectangle 225"/>
          <p:cNvSpPr/>
          <p:nvPr/>
        </p:nvSpPr>
        <p:spPr bwMode="auto">
          <a:xfrm>
            <a:off x="4120310" y="589751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3</a:t>
            </a:r>
          </a:p>
        </p:txBody>
      </p:sp>
      <p:sp>
        <p:nvSpPr>
          <p:cNvPr id="227" name="Rectangle 226"/>
          <p:cNvSpPr/>
          <p:nvPr/>
        </p:nvSpPr>
        <p:spPr bwMode="auto">
          <a:xfrm>
            <a:off x="4860538" y="5897514"/>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6</a:t>
            </a:r>
          </a:p>
        </p:txBody>
      </p:sp>
      <p:sp>
        <p:nvSpPr>
          <p:cNvPr id="228" name="Rectangle 227"/>
          <p:cNvSpPr/>
          <p:nvPr/>
        </p:nvSpPr>
        <p:spPr bwMode="auto">
          <a:xfrm>
            <a:off x="4608545" y="5897514"/>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5</a:t>
            </a:r>
          </a:p>
        </p:txBody>
      </p:sp>
      <p:sp>
        <p:nvSpPr>
          <p:cNvPr id="229" name="Rectangle 228"/>
          <p:cNvSpPr/>
          <p:nvPr/>
        </p:nvSpPr>
        <p:spPr bwMode="auto">
          <a:xfrm>
            <a:off x="4356551" y="5897514"/>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4</a:t>
            </a:r>
          </a:p>
        </p:txBody>
      </p:sp>
      <p:sp>
        <p:nvSpPr>
          <p:cNvPr id="208" name="Rectangle 207"/>
          <p:cNvSpPr/>
          <p:nvPr/>
        </p:nvSpPr>
        <p:spPr bwMode="auto">
          <a:xfrm>
            <a:off x="5604935" y="5802092"/>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209" name="Rectangle 208"/>
          <p:cNvSpPr/>
          <p:nvPr/>
        </p:nvSpPr>
        <p:spPr bwMode="auto">
          <a:xfrm>
            <a:off x="6898253" y="59007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a:t>
            </a:r>
          </a:p>
        </p:txBody>
      </p:sp>
      <p:sp>
        <p:nvSpPr>
          <p:cNvPr id="210" name="Rectangle 209"/>
          <p:cNvSpPr/>
          <p:nvPr/>
        </p:nvSpPr>
        <p:spPr bwMode="auto">
          <a:xfrm>
            <a:off x="7133571" y="59007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1</a:t>
            </a:r>
          </a:p>
        </p:txBody>
      </p:sp>
      <p:sp>
        <p:nvSpPr>
          <p:cNvPr id="211" name="Rectangle 210"/>
          <p:cNvSpPr/>
          <p:nvPr/>
        </p:nvSpPr>
        <p:spPr bwMode="auto">
          <a:xfrm>
            <a:off x="7358696" y="59007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2</a:t>
            </a:r>
          </a:p>
        </p:txBody>
      </p:sp>
      <p:sp>
        <p:nvSpPr>
          <p:cNvPr id="212" name="Rectangle 211"/>
          <p:cNvSpPr/>
          <p:nvPr/>
        </p:nvSpPr>
        <p:spPr bwMode="auto">
          <a:xfrm>
            <a:off x="8586236" y="59007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7</a:t>
            </a:r>
          </a:p>
        </p:txBody>
      </p:sp>
      <p:sp>
        <p:nvSpPr>
          <p:cNvPr id="213" name="Rectangle 212"/>
          <p:cNvSpPr/>
          <p:nvPr/>
        </p:nvSpPr>
        <p:spPr bwMode="auto">
          <a:xfrm>
            <a:off x="6119117" y="5900757"/>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214" name="Rectangle 213"/>
          <p:cNvSpPr/>
          <p:nvPr/>
        </p:nvSpPr>
        <p:spPr bwMode="auto">
          <a:xfrm>
            <a:off x="5714257" y="59007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v</a:t>
            </a:r>
          </a:p>
        </p:txBody>
      </p:sp>
      <p:sp>
        <p:nvSpPr>
          <p:cNvPr id="215" name="Rectangle 214"/>
          <p:cNvSpPr/>
          <p:nvPr/>
        </p:nvSpPr>
        <p:spPr bwMode="auto">
          <a:xfrm>
            <a:off x="7594638" y="5900757"/>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3</a:t>
            </a:r>
          </a:p>
        </p:txBody>
      </p:sp>
      <p:sp>
        <p:nvSpPr>
          <p:cNvPr id="216" name="Rectangle 215"/>
          <p:cNvSpPr/>
          <p:nvPr/>
        </p:nvSpPr>
        <p:spPr bwMode="auto">
          <a:xfrm>
            <a:off x="8334866" y="59007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6</a:t>
            </a:r>
          </a:p>
        </p:txBody>
      </p:sp>
      <p:sp>
        <p:nvSpPr>
          <p:cNvPr id="217" name="Rectangle 216"/>
          <p:cNvSpPr/>
          <p:nvPr/>
        </p:nvSpPr>
        <p:spPr bwMode="auto">
          <a:xfrm>
            <a:off x="8082873" y="59007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5</a:t>
            </a:r>
          </a:p>
        </p:txBody>
      </p:sp>
      <p:sp>
        <p:nvSpPr>
          <p:cNvPr id="218" name="Rectangle 217"/>
          <p:cNvSpPr/>
          <p:nvPr/>
        </p:nvSpPr>
        <p:spPr bwMode="auto">
          <a:xfrm>
            <a:off x="7830879" y="5900757"/>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4</a:t>
            </a:r>
          </a:p>
        </p:txBody>
      </p:sp>
      <p:cxnSp>
        <p:nvCxnSpPr>
          <p:cNvPr id="231" name="Shape 230"/>
          <p:cNvCxnSpPr>
            <a:stCxn id="129" idx="2"/>
            <a:endCxn id="100" idx="3"/>
          </p:cNvCxnSpPr>
          <p:nvPr/>
        </p:nvCxnSpPr>
        <p:spPr bwMode="auto">
          <a:xfrm rot="5400000">
            <a:off x="8578128" y="3243760"/>
            <a:ext cx="1373222" cy="393878"/>
          </a:xfrm>
          <a:prstGeom prst="bentConnector2">
            <a:avLst/>
          </a:prstGeom>
          <a:noFill/>
          <a:ln w="25400" cap="flat" cmpd="sng" algn="ctr">
            <a:solidFill>
              <a:schemeClr val="tx1"/>
            </a:solidFill>
            <a:prstDash val="solid"/>
            <a:round/>
            <a:headEnd type="none" w="med" len="med"/>
            <a:tailEnd type="none" w="med" len="med"/>
          </a:ln>
          <a:effectLst/>
        </p:spPr>
      </p:cxnSp>
      <p:sp>
        <p:nvSpPr>
          <p:cNvPr id="132" name="TextBox 131"/>
          <p:cNvSpPr txBox="1"/>
          <p:nvPr/>
        </p:nvSpPr>
        <p:spPr>
          <a:xfrm>
            <a:off x="9448801" y="3867060"/>
            <a:ext cx="899605" cy="369332"/>
          </a:xfrm>
          <a:prstGeom prst="rect">
            <a:avLst/>
          </a:prstGeom>
          <a:noFill/>
        </p:spPr>
        <p:txBody>
          <a:bodyPr wrap="none" rtlCol="0">
            <a:spAutoFit/>
          </a:bodyPr>
          <a:lstStyle/>
          <a:p>
            <a:r>
              <a:rPr lang="en-US" dirty="0">
                <a:latin typeface="Calibri" pitchFamily="34" charset="0"/>
              </a:rPr>
              <a:t>find set</a:t>
            </a:r>
          </a:p>
        </p:txBody>
      </p:sp>
      <p:sp>
        <p:nvSpPr>
          <p:cNvPr id="4" name="Footer Placeholder 3">
            <a:extLst>
              <a:ext uri="{FF2B5EF4-FFF2-40B4-BE49-F238E27FC236}">
                <a16:creationId xmlns:a16="http://schemas.microsoft.com/office/drawing/2014/main" id="{BC455CB4-585F-4BAB-B0CD-70C9529E4AC7}"/>
              </a:ext>
            </a:extLst>
          </p:cNvPr>
          <p:cNvSpPr>
            <a:spLocks noGrp="1"/>
          </p:cNvSpPr>
          <p:nvPr>
            <p:ph type="ftr" sz="quarter" idx="11"/>
          </p:nvPr>
        </p:nvSpPr>
        <p:spPr/>
        <p:txBody>
          <a:bodyPr/>
          <a:lstStyle/>
          <a:p>
            <a:r>
              <a:rPr lang="en-US"/>
              <a:t>Computer Systems Organization (Spring 2025)</a:t>
            </a:r>
            <a:endParaRPr lang="en-US" dirty="0"/>
          </a:p>
        </p:txBody>
      </p:sp>
      <p:sp>
        <p:nvSpPr>
          <p:cNvPr id="5" name="Slide Number Placeholder 4">
            <a:extLst>
              <a:ext uri="{FF2B5EF4-FFF2-40B4-BE49-F238E27FC236}">
                <a16:creationId xmlns:a16="http://schemas.microsoft.com/office/drawing/2014/main" id="{E06D3C65-800E-4CDB-B830-B9FDB16C6DB2}"/>
              </a:ext>
            </a:extLst>
          </p:cNvPr>
          <p:cNvSpPr>
            <a:spLocks noGrp="1"/>
          </p:cNvSpPr>
          <p:nvPr>
            <p:ph type="sldNum" sz="quarter" idx="12"/>
          </p:nvPr>
        </p:nvSpPr>
        <p:spPr/>
        <p:txBody>
          <a:bodyPr/>
          <a:lstStyle/>
          <a:p>
            <a:fld id="{629637A9-119A-49DA-BD12-AAC58B377D80}" type="slidenum">
              <a:rPr lang="en-US" smtClean="0"/>
              <a:t>27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 grpId="0"/>
      <p:bldP spid="13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6543" y="445070"/>
            <a:ext cx="9938657" cy="1256348"/>
          </a:xfrm>
        </p:spPr>
        <p:txBody>
          <a:bodyPr>
            <a:normAutofit/>
          </a:bodyPr>
          <a:lstStyle/>
          <a:p>
            <a:r>
              <a:rPr lang="en-US" dirty="0"/>
              <a:t>E-way Set Associative Cache (Here: E = 2)</a:t>
            </a:r>
          </a:p>
        </p:txBody>
      </p:sp>
      <p:sp>
        <p:nvSpPr>
          <p:cNvPr id="127" name="TextBox 126"/>
          <p:cNvSpPr txBox="1"/>
          <p:nvPr/>
        </p:nvSpPr>
        <p:spPr>
          <a:xfrm>
            <a:off x="1905000" y="2243241"/>
            <a:ext cx="3298788" cy="646331"/>
          </a:xfrm>
          <a:prstGeom prst="rect">
            <a:avLst/>
          </a:prstGeom>
          <a:noFill/>
        </p:spPr>
        <p:txBody>
          <a:bodyPr wrap="none" rtlCol="0">
            <a:spAutoFit/>
          </a:bodyPr>
          <a:lstStyle/>
          <a:p>
            <a:r>
              <a:rPr lang="en-US" dirty="0">
                <a:latin typeface="Calibri" pitchFamily="34" charset="0"/>
              </a:rPr>
              <a:t>E = 2: Two lines per set</a:t>
            </a:r>
          </a:p>
          <a:p>
            <a:r>
              <a:rPr lang="en-US" dirty="0">
                <a:latin typeface="Calibri" pitchFamily="34" charset="0"/>
              </a:rPr>
              <a:t>Assume: cache block size 8 bytes</a:t>
            </a:r>
          </a:p>
        </p:txBody>
      </p:sp>
      <p:sp>
        <p:nvSpPr>
          <p:cNvPr id="128" name="Rectangle 127"/>
          <p:cNvSpPr/>
          <p:nvPr/>
        </p:nvSpPr>
        <p:spPr bwMode="auto">
          <a:xfrm>
            <a:off x="8090078" y="2951324"/>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 bits</a:t>
            </a:r>
          </a:p>
        </p:txBody>
      </p:sp>
      <p:sp>
        <p:nvSpPr>
          <p:cNvPr id="129" name="Rectangle 128"/>
          <p:cNvSpPr/>
          <p:nvPr/>
        </p:nvSpPr>
        <p:spPr bwMode="auto">
          <a:xfrm>
            <a:off x="9080678" y="2951324"/>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0…01</a:t>
            </a:r>
          </a:p>
        </p:txBody>
      </p:sp>
      <p:sp>
        <p:nvSpPr>
          <p:cNvPr id="130" name="Rectangle 129"/>
          <p:cNvSpPr/>
          <p:nvPr/>
        </p:nvSpPr>
        <p:spPr bwMode="auto">
          <a:xfrm>
            <a:off x="9842678" y="2951324"/>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8001001" y="2611362"/>
            <a:ext cx="2126031" cy="369332"/>
          </a:xfrm>
          <a:prstGeom prst="rect">
            <a:avLst/>
          </a:prstGeom>
          <a:noFill/>
        </p:spPr>
        <p:txBody>
          <a:bodyPr wrap="none" rtlCol="0">
            <a:spAutoFit/>
          </a:bodyPr>
          <a:lstStyle/>
          <a:p>
            <a:r>
              <a:rPr lang="en-US" dirty="0">
                <a:latin typeface="Calibri" pitchFamily="34" charset="0"/>
              </a:rPr>
              <a:t>Address of short </a:t>
            </a:r>
            <a:r>
              <a:rPr lang="en-US" dirty="0" err="1">
                <a:latin typeface="Calibri" pitchFamily="34" charset="0"/>
              </a:rPr>
              <a:t>int</a:t>
            </a:r>
            <a:r>
              <a:rPr lang="en-US" dirty="0">
                <a:latin typeface="Calibri" pitchFamily="34" charset="0"/>
              </a:rPr>
              <a:t>:</a:t>
            </a:r>
          </a:p>
        </p:txBody>
      </p:sp>
      <p:sp>
        <p:nvSpPr>
          <p:cNvPr id="100" name="Rectangle 99"/>
          <p:cNvSpPr/>
          <p:nvPr/>
        </p:nvSpPr>
        <p:spPr bwMode="auto">
          <a:xfrm>
            <a:off x="1981200" y="4288973"/>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114" name="Rectangle 113"/>
          <p:cNvSpPr/>
          <p:nvPr/>
        </p:nvSpPr>
        <p:spPr bwMode="auto">
          <a:xfrm>
            <a:off x="2130607" y="436517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115" name="Rectangle 114"/>
          <p:cNvSpPr/>
          <p:nvPr/>
        </p:nvSpPr>
        <p:spPr bwMode="auto">
          <a:xfrm>
            <a:off x="3423925" y="4463841"/>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a:t>
            </a:r>
          </a:p>
        </p:txBody>
      </p:sp>
      <p:sp>
        <p:nvSpPr>
          <p:cNvPr id="116" name="Rectangle 115"/>
          <p:cNvSpPr/>
          <p:nvPr/>
        </p:nvSpPr>
        <p:spPr bwMode="auto">
          <a:xfrm>
            <a:off x="3659243" y="4463841"/>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1</a:t>
            </a:r>
          </a:p>
        </p:txBody>
      </p:sp>
      <p:sp>
        <p:nvSpPr>
          <p:cNvPr id="117" name="Rectangle 116"/>
          <p:cNvSpPr/>
          <p:nvPr/>
        </p:nvSpPr>
        <p:spPr bwMode="auto">
          <a:xfrm>
            <a:off x="3884368" y="4463841"/>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2</a:t>
            </a:r>
          </a:p>
        </p:txBody>
      </p:sp>
      <p:sp>
        <p:nvSpPr>
          <p:cNvPr id="118" name="Rectangle 117"/>
          <p:cNvSpPr/>
          <p:nvPr/>
        </p:nvSpPr>
        <p:spPr bwMode="auto">
          <a:xfrm>
            <a:off x="5111908" y="4463841"/>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7</a:t>
            </a:r>
          </a:p>
        </p:txBody>
      </p:sp>
      <p:sp>
        <p:nvSpPr>
          <p:cNvPr id="119" name="Rectangle 118"/>
          <p:cNvSpPr/>
          <p:nvPr/>
        </p:nvSpPr>
        <p:spPr bwMode="auto">
          <a:xfrm>
            <a:off x="2644789" y="4463841"/>
            <a:ext cx="61978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120" name="Rectangle 119"/>
          <p:cNvSpPr/>
          <p:nvPr/>
        </p:nvSpPr>
        <p:spPr bwMode="auto">
          <a:xfrm>
            <a:off x="2239929" y="4463841"/>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v</a:t>
            </a:r>
          </a:p>
        </p:txBody>
      </p:sp>
      <p:sp>
        <p:nvSpPr>
          <p:cNvPr id="121" name="Rectangle 120"/>
          <p:cNvSpPr/>
          <p:nvPr/>
        </p:nvSpPr>
        <p:spPr bwMode="auto">
          <a:xfrm>
            <a:off x="4120310" y="4463841"/>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3</a:t>
            </a:r>
          </a:p>
        </p:txBody>
      </p:sp>
      <p:sp>
        <p:nvSpPr>
          <p:cNvPr id="122" name="Rectangle 121"/>
          <p:cNvSpPr/>
          <p:nvPr/>
        </p:nvSpPr>
        <p:spPr bwMode="auto">
          <a:xfrm>
            <a:off x="4860538" y="4463841"/>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6</a:t>
            </a:r>
          </a:p>
        </p:txBody>
      </p:sp>
      <p:sp>
        <p:nvSpPr>
          <p:cNvPr id="123" name="Rectangle 122"/>
          <p:cNvSpPr/>
          <p:nvPr/>
        </p:nvSpPr>
        <p:spPr bwMode="auto">
          <a:xfrm>
            <a:off x="4608545" y="4463841"/>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5</a:t>
            </a:r>
          </a:p>
        </p:txBody>
      </p:sp>
      <p:sp>
        <p:nvSpPr>
          <p:cNvPr id="124" name="Rectangle 123"/>
          <p:cNvSpPr/>
          <p:nvPr/>
        </p:nvSpPr>
        <p:spPr bwMode="auto">
          <a:xfrm>
            <a:off x="4356551" y="4463841"/>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4</a:t>
            </a:r>
          </a:p>
        </p:txBody>
      </p:sp>
      <p:sp>
        <p:nvSpPr>
          <p:cNvPr id="103" name="Rectangle 102"/>
          <p:cNvSpPr/>
          <p:nvPr/>
        </p:nvSpPr>
        <p:spPr bwMode="auto">
          <a:xfrm>
            <a:off x="5604935" y="4368419"/>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104" name="Rectangle 103"/>
          <p:cNvSpPr/>
          <p:nvPr/>
        </p:nvSpPr>
        <p:spPr bwMode="auto">
          <a:xfrm>
            <a:off x="6898253" y="446708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a:t>
            </a:r>
          </a:p>
        </p:txBody>
      </p:sp>
      <p:sp>
        <p:nvSpPr>
          <p:cNvPr id="105" name="Rectangle 104"/>
          <p:cNvSpPr/>
          <p:nvPr/>
        </p:nvSpPr>
        <p:spPr bwMode="auto">
          <a:xfrm>
            <a:off x="7133571" y="446708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1</a:t>
            </a:r>
          </a:p>
        </p:txBody>
      </p:sp>
      <p:sp>
        <p:nvSpPr>
          <p:cNvPr id="106" name="Rectangle 105"/>
          <p:cNvSpPr/>
          <p:nvPr/>
        </p:nvSpPr>
        <p:spPr bwMode="auto">
          <a:xfrm>
            <a:off x="7358696" y="446708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2</a:t>
            </a:r>
          </a:p>
        </p:txBody>
      </p:sp>
      <p:sp>
        <p:nvSpPr>
          <p:cNvPr id="107" name="Rectangle 106"/>
          <p:cNvSpPr/>
          <p:nvPr/>
        </p:nvSpPr>
        <p:spPr bwMode="auto">
          <a:xfrm>
            <a:off x="8586236" y="4467084"/>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7</a:t>
            </a:r>
          </a:p>
        </p:txBody>
      </p:sp>
      <p:sp>
        <p:nvSpPr>
          <p:cNvPr id="108" name="Rectangle 107"/>
          <p:cNvSpPr/>
          <p:nvPr/>
        </p:nvSpPr>
        <p:spPr bwMode="auto">
          <a:xfrm>
            <a:off x="6119117" y="4467084"/>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109" name="Rectangle 108"/>
          <p:cNvSpPr/>
          <p:nvPr/>
        </p:nvSpPr>
        <p:spPr bwMode="auto">
          <a:xfrm>
            <a:off x="5714257" y="446708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v</a:t>
            </a:r>
          </a:p>
        </p:txBody>
      </p:sp>
      <p:sp>
        <p:nvSpPr>
          <p:cNvPr id="110" name="Rectangle 109"/>
          <p:cNvSpPr/>
          <p:nvPr/>
        </p:nvSpPr>
        <p:spPr bwMode="auto">
          <a:xfrm>
            <a:off x="7594638" y="446708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3</a:t>
            </a:r>
          </a:p>
        </p:txBody>
      </p:sp>
      <p:sp>
        <p:nvSpPr>
          <p:cNvPr id="111" name="Rectangle 110"/>
          <p:cNvSpPr/>
          <p:nvPr/>
        </p:nvSpPr>
        <p:spPr bwMode="auto">
          <a:xfrm>
            <a:off x="8334866" y="4467084"/>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6</a:t>
            </a:r>
          </a:p>
        </p:txBody>
      </p:sp>
      <p:sp>
        <p:nvSpPr>
          <p:cNvPr id="112" name="Rectangle 111"/>
          <p:cNvSpPr/>
          <p:nvPr/>
        </p:nvSpPr>
        <p:spPr bwMode="auto">
          <a:xfrm>
            <a:off x="8082873" y="4467084"/>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5</a:t>
            </a:r>
          </a:p>
        </p:txBody>
      </p:sp>
      <p:sp>
        <p:nvSpPr>
          <p:cNvPr id="113" name="Rectangle 112"/>
          <p:cNvSpPr/>
          <p:nvPr/>
        </p:nvSpPr>
        <p:spPr bwMode="auto">
          <a:xfrm>
            <a:off x="7830879" y="4467084"/>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4</a:t>
            </a:r>
          </a:p>
        </p:txBody>
      </p:sp>
      <p:cxnSp>
        <p:nvCxnSpPr>
          <p:cNvPr id="231" name="Shape 230"/>
          <p:cNvCxnSpPr>
            <a:stCxn id="129" idx="2"/>
            <a:endCxn id="100" idx="3"/>
          </p:cNvCxnSpPr>
          <p:nvPr/>
        </p:nvCxnSpPr>
        <p:spPr bwMode="auto">
          <a:xfrm rot="5400000">
            <a:off x="8578128" y="3711844"/>
            <a:ext cx="1373222"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6429013" y="3086748"/>
            <a:ext cx="1661067" cy="138033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2954685" y="3086748"/>
            <a:ext cx="5135395" cy="1377093"/>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4953001" y="3069772"/>
            <a:ext cx="1525867" cy="369332"/>
          </a:xfrm>
          <a:prstGeom prst="rect">
            <a:avLst/>
          </a:prstGeom>
          <a:noFill/>
        </p:spPr>
        <p:txBody>
          <a:bodyPr wrap="none" rtlCol="0">
            <a:spAutoFit/>
          </a:bodyPr>
          <a:lstStyle/>
          <a:p>
            <a:r>
              <a:rPr lang="en-US" dirty="0">
                <a:latin typeface="Calibri" pitchFamily="34" charset="0"/>
              </a:rPr>
              <a:t>compare both</a:t>
            </a:r>
          </a:p>
        </p:txBody>
      </p:sp>
      <p:cxnSp>
        <p:nvCxnSpPr>
          <p:cNvPr id="136" name="Straight Connector 135"/>
          <p:cNvCxnSpPr/>
          <p:nvPr/>
        </p:nvCxnSpPr>
        <p:spPr bwMode="auto">
          <a:xfrm rot="5400000">
            <a:off x="2160949" y="4260035"/>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1981200" y="3716678"/>
            <a:ext cx="1021242" cy="369332"/>
          </a:xfrm>
          <a:prstGeom prst="rect">
            <a:avLst/>
          </a:prstGeom>
          <a:noFill/>
        </p:spPr>
        <p:txBody>
          <a:bodyPr wrap="none" rtlCol="0">
            <a:spAutoFit/>
          </a:bodyPr>
          <a:lstStyle/>
          <a:p>
            <a:r>
              <a:rPr lang="en-US" dirty="0">
                <a:latin typeface="Calibri" pitchFamily="34" charset="0"/>
              </a:rPr>
              <a:t>valid?  + </a:t>
            </a:r>
          </a:p>
        </p:txBody>
      </p:sp>
      <p:sp>
        <p:nvSpPr>
          <p:cNvPr id="139" name="TextBox 138"/>
          <p:cNvSpPr txBox="1"/>
          <p:nvPr/>
        </p:nvSpPr>
        <p:spPr>
          <a:xfrm>
            <a:off x="2942537" y="3730171"/>
            <a:ext cx="1691810" cy="369332"/>
          </a:xfrm>
          <a:prstGeom prst="rect">
            <a:avLst/>
          </a:prstGeom>
          <a:noFill/>
        </p:spPr>
        <p:txBody>
          <a:bodyPr wrap="none" rtlCol="0">
            <a:spAutoFit/>
          </a:bodyPr>
          <a:lstStyle/>
          <a:p>
            <a:r>
              <a:rPr lang="en-US" dirty="0">
                <a:latin typeface="Calibri" pitchFamily="34" charset="0"/>
              </a:rPr>
              <a:t>match: yes = hit</a:t>
            </a:r>
          </a:p>
        </p:txBody>
      </p:sp>
      <p:cxnSp>
        <p:nvCxnSpPr>
          <p:cNvPr id="143" name="Elbow Connector 142"/>
          <p:cNvCxnSpPr>
            <a:stCxn id="130" idx="2"/>
            <a:endCxn id="124" idx="2"/>
          </p:cNvCxnSpPr>
          <p:nvPr/>
        </p:nvCxnSpPr>
        <p:spPr bwMode="auto">
          <a:xfrm rot="5400000">
            <a:off x="6540511" y="1164521"/>
            <a:ext cx="1504779"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6629400" y="5443640"/>
            <a:ext cx="1301318" cy="369332"/>
          </a:xfrm>
          <a:prstGeom prst="rect">
            <a:avLst/>
          </a:prstGeom>
          <a:noFill/>
        </p:spPr>
        <p:txBody>
          <a:bodyPr wrap="none" rtlCol="0">
            <a:spAutoFit/>
          </a:bodyPr>
          <a:lstStyle/>
          <a:p>
            <a:r>
              <a:rPr lang="en-US" dirty="0">
                <a:latin typeface="Calibri" pitchFamily="34" charset="0"/>
              </a:rPr>
              <a:t>block offset</a:t>
            </a:r>
          </a:p>
        </p:txBody>
      </p:sp>
      <p:sp>
        <p:nvSpPr>
          <p:cNvPr id="43" name="Rectangle 42"/>
          <p:cNvSpPr/>
          <p:nvPr/>
        </p:nvSpPr>
        <p:spPr bwMode="auto">
          <a:xfrm>
            <a:off x="2648186" y="4465810"/>
            <a:ext cx="619789" cy="26311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4" name="Footer Placeholder 3">
            <a:extLst>
              <a:ext uri="{FF2B5EF4-FFF2-40B4-BE49-F238E27FC236}">
                <a16:creationId xmlns:a16="http://schemas.microsoft.com/office/drawing/2014/main" id="{03991A23-3336-4AD0-8F95-1DCFC626EA6E}"/>
              </a:ext>
            </a:extLst>
          </p:cNvPr>
          <p:cNvSpPr>
            <a:spLocks noGrp="1"/>
          </p:cNvSpPr>
          <p:nvPr>
            <p:ph type="ftr" sz="quarter" idx="11"/>
          </p:nvPr>
        </p:nvSpPr>
        <p:spPr/>
        <p:txBody>
          <a:bodyPr/>
          <a:lstStyle/>
          <a:p>
            <a:r>
              <a:rPr lang="en-US"/>
              <a:t>Computer Systems Organization (Spring 2025)</a:t>
            </a:r>
            <a:endParaRPr lang="en-US" dirty="0"/>
          </a:p>
        </p:txBody>
      </p:sp>
      <p:sp>
        <p:nvSpPr>
          <p:cNvPr id="5" name="Slide Number Placeholder 4">
            <a:extLst>
              <a:ext uri="{FF2B5EF4-FFF2-40B4-BE49-F238E27FC236}">
                <a16:creationId xmlns:a16="http://schemas.microsoft.com/office/drawing/2014/main" id="{C8DAC996-CBB2-4E38-B714-E36DA51AFF28}"/>
              </a:ext>
            </a:extLst>
          </p:cNvPr>
          <p:cNvSpPr>
            <a:spLocks noGrp="1"/>
          </p:cNvSpPr>
          <p:nvPr>
            <p:ph type="sldNum" sz="quarter" idx="12"/>
          </p:nvPr>
        </p:nvSpPr>
        <p:spPr/>
        <p:txBody>
          <a:bodyPr/>
          <a:lstStyle/>
          <a:p>
            <a:fld id="{4FAB73BC-B049-4115-A692-8D63A059BFB8}" type="slidenum">
              <a:rPr lang="en-US" smtClean="0"/>
              <a:t>28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p:bldP spid="138" grpId="0"/>
      <p:bldP spid="139" grpId="0"/>
      <p:bldP spid="145" grpId="0"/>
      <p:bldP spid="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7687" y="446404"/>
            <a:ext cx="9949542" cy="1218329"/>
          </a:xfrm>
        </p:spPr>
        <p:txBody>
          <a:bodyPr>
            <a:normAutofit/>
          </a:bodyPr>
          <a:lstStyle/>
          <a:p>
            <a:r>
              <a:rPr lang="en-US" dirty="0"/>
              <a:t>E-way Set Associative Cache (Here: E = 2)</a:t>
            </a:r>
          </a:p>
        </p:txBody>
      </p:sp>
      <p:sp>
        <p:nvSpPr>
          <p:cNvPr id="127" name="TextBox 126"/>
          <p:cNvSpPr txBox="1"/>
          <p:nvPr/>
        </p:nvSpPr>
        <p:spPr>
          <a:xfrm>
            <a:off x="1905000" y="1688071"/>
            <a:ext cx="3298788" cy="646331"/>
          </a:xfrm>
          <a:prstGeom prst="rect">
            <a:avLst/>
          </a:prstGeom>
          <a:noFill/>
        </p:spPr>
        <p:txBody>
          <a:bodyPr wrap="none" rtlCol="0">
            <a:spAutoFit/>
          </a:bodyPr>
          <a:lstStyle/>
          <a:p>
            <a:r>
              <a:rPr lang="en-US" dirty="0">
                <a:latin typeface="Calibri" pitchFamily="34" charset="0"/>
              </a:rPr>
              <a:t>E = 2: Two lines per set</a:t>
            </a:r>
          </a:p>
          <a:p>
            <a:r>
              <a:rPr lang="en-US" dirty="0">
                <a:latin typeface="Calibri" pitchFamily="34" charset="0"/>
              </a:rPr>
              <a:t>Assume: cache block size 8 bytes</a:t>
            </a:r>
          </a:p>
        </p:txBody>
      </p:sp>
      <p:sp>
        <p:nvSpPr>
          <p:cNvPr id="128" name="Rectangle 127"/>
          <p:cNvSpPr/>
          <p:nvPr/>
        </p:nvSpPr>
        <p:spPr bwMode="auto">
          <a:xfrm>
            <a:off x="8090078" y="2396154"/>
            <a:ext cx="990600" cy="270848"/>
          </a:xfrm>
          <a:prstGeom prst="rect">
            <a:avLst/>
          </a:prstGeom>
          <a:solidFill>
            <a:srgbClr val="FF9999"/>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 bits</a:t>
            </a:r>
          </a:p>
        </p:txBody>
      </p:sp>
      <p:sp>
        <p:nvSpPr>
          <p:cNvPr id="129" name="Rectangle 128"/>
          <p:cNvSpPr/>
          <p:nvPr/>
        </p:nvSpPr>
        <p:spPr bwMode="auto">
          <a:xfrm>
            <a:off x="9080678" y="2396154"/>
            <a:ext cx="762000"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0…01</a:t>
            </a:r>
          </a:p>
        </p:txBody>
      </p:sp>
      <p:sp>
        <p:nvSpPr>
          <p:cNvPr id="130" name="Rectangle 129"/>
          <p:cNvSpPr/>
          <p:nvPr/>
        </p:nvSpPr>
        <p:spPr bwMode="auto">
          <a:xfrm>
            <a:off x="9842678" y="2396154"/>
            <a:ext cx="520522" cy="270848"/>
          </a:xfrm>
          <a:prstGeom prst="rect">
            <a:avLst/>
          </a:prstGeom>
          <a:solidFill>
            <a:schemeClr val="bg1"/>
          </a:solidFill>
          <a:ln w="12700"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lvl="0" algn="ctr"/>
            <a:r>
              <a:rPr lang="en-US" sz="1600" dirty="0">
                <a:solidFill>
                  <a:srgbClr val="000000"/>
                </a:solidFill>
                <a:latin typeface="Calibri" pitchFamily="34" charset="0"/>
              </a:rPr>
              <a:t>100</a:t>
            </a:r>
          </a:p>
        </p:txBody>
      </p:sp>
      <p:sp>
        <p:nvSpPr>
          <p:cNvPr id="131" name="TextBox 130"/>
          <p:cNvSpPr txBox="1"/>
          <p:nvPr/>
        </p:nvSpPr>
        <p:spPr>
          <a:xfrm>
            <a:off x="8001001" y="2056192"/>
            <a:ext cx="2126031" cy="369332"/>
          </a:xfrm>
          <a:prstGeom prst="rect">
            <a:avLst/>
          </a:prstGeom>
          <a:noFill/>
        </p:spPr>
        <p:txBody>
          <a:bodyPr wrap="none" rtlCol="0">
            <a:spAutoFit/>
          </a:bodyPr>
          <a:lstStyle/>
          <a:p>
            <a:r>
              <a:rPr lang="en-US" dirty="0">
                <a:latin typeface="Calibri" pitchFamily="34" charset="0"/>
              </a:rPr>
              <a:t>Address of short </a:t>
            </a:r>
            <a:r>
              <a:rPr lang="en-US" dirty="0" err="1">
                <a:latin typeface="Calibri" pitchFamily="34" charset="0"/>
              </a:rPr>
              <a:t>int</a:t>
            </a:r>
            <a:r>
              <a:rPr lang="en-US" dirty="0">
                <a:latin typeface="Calibri" pitchFamily="34" charset="0"/>
              </a:rPr>
              <a:t>:</a:t>
            </a:r>
          </a:p>
        </p:txBody>
      </p:sp>
      <p:sp>
        <p:nvSpPr>
          <p:cNvPr id="100" name="Rectangle 99"/>
          <p:cNvSpPr/>
          <p:nvPr/>
        </p:nvSpPr>
        <p:spPr bwMode="auto">
          <a:xfrm>
            <a:off x="1981200" y="3733803"/>
            <a:ext cx="7086600" cy="612843"/>
          </a:xfrm>
          <a:prstGeom prst="rect">
            <a:avLst/>
          </a:prstGeom>
          <a:solidFill>
            <a:schemeClr val="accent2">
              <a:lumMod val="20000"/>
              <a:lumOff val="80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114" name="Rectangle 113"/>
          <p:cNvSpPr/>
          <p:nvPr/>
        </p:nvSpPr>
        <p:spPr bwMode="auto">
          <a:xfrm>
            <a:off x="2130607" y="3810006"/>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115" name="Rectangle 114"/>
          <p:cNvSpPr/>
          <p:nvPr/>
        </p:nvSpPr>
        <p:spPr bwMode="auto">
          <a:xfrm>
            <a:off x="3423925" y="3908671"/>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a:t>
            </a:r>
          </a:p>
        </p:txBody>
      </p:sp>
      <p:sp>
        <p:nvSpPr>
          <p:cNvPr id="116" name="Rectangle 115"/>
          <p:cNvSpPr/>
          <p:nvPr/>
        </p:nvSpPr>
        <p:spPr bwMode="auto">
          <a:xfrm>
            <a:off x="3659243" y="3908671"/>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1</a:t>
            </a:r>
          </a:p>
        </p:txBody>
      </p:sp>
      <p:sp>
        <p:nvSpPr>
          <p:cNvPr id="117" name="Rectangle 116"/>
          <p:cNvSpPr/>
          <p:nvPr/>
        </p:nvSpPr>
        <p:spPr bwMode="auto">
          <a:xfrm>
            <a:off x="3884368" y="3908671"/>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2</a:t>
            </a:r>
          </a:p>
        </p:txBody>
      </p:sp>
      <p:sp>
        <p:nvSpPr>
          <p:cNvPr id="118" name="Rectangle 117"/>
          <p:cNvSpPr/>
          <p:nvPr/>
        </p:nvSpPr>
        <p:spPr bwMode="auto">
          <a:xfrm>
            <a:off x="5111908" y="3908671"/>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7</a:t>
            </a:r>
          </a:p>
        </p:txBody>
      </p:sp>
      <p:sp>
        <p:nvSpPr>
          <p:cNvPr id="119" name="Rectangle 118"/>
          <p:cNvSpPr/>
          <p:nvPr/>
        </p:nvSpPr>
        <p:spPr bwMode="auto">
          <a:xfrm>
            <a:off x="2644789" y="3908671"/>
            <a:ext cx="619789" cy="26311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120" name="Rectangle 119"/>
          <p:cNvSpPr/>
          <p:nvPr/>
        </p:nvSpPr>
        <p:spPr bwMode="auto">
          <a:xfrm>
            <a:off x="2239929" y="3908671"/>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v</a:t>
            </a:r>
          </a:p>
        </p:txBody>
      </p:sp>
      <p:sp>
        <p:nvSpPr>
          <p:cNvPr id="121" name="Rectangle 120"/>
          <p:cNvSpPr/>
          <p:nvPr/>
        </p:nvSpPr>
        <p:spPr bwMode="auto">
          <a:xfrm>
            <a:off x="4120310" y="3908671"/>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3</a:t>
            </a:r>
          </a:p>
        </p:txBody>
      </p:sp>
      <p:sp>
        <p:nvSpPr>
          <p:cNvPr id="122" name="Rectangle 121"/>
          <p:cNvSpPr/>
          <p:nvPr/>
        </p:nvSpPr>
        <p:spPr bwMode="auto">
          <a:xfrm>
            <a:off x="4860538" y="3908671"/>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6</a:t>
            </a:r>
          </a:p>
        </p:txBody>
      </p:sp>
      <p:sp>
        <p:nvSpPr>
          <p:cNvPr id="123" name="Rectangle 122"/>
          <p:cNvSpPr/>
          <p:nvPr/>
        </p:nvSpPr>
        <p:spPr bwMode="auto">
          <a:xfrm>
            <a:off x="4608545" y="3908671"/>
            <a:ext cx="252617" cy="26311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5</a:t>
            </a:r>
          </a:p>
        </p:txBody>
      </p:sp>
      <p:sp>
        <p:nvSpPr>
          <p:cNvPr id="124" name="Rectangle 123"/>
          <p:cNvSpPr/>
          <p:nvPr/>
        </p:nvSpPr>
        <p:spPr bwMode="auto">
          <a:xfrm>
            <a:off x="4356551" y="3908671"/>
            <a:ext cx="252617" cy="263110"/>
          </a:xfrm>
          <a:prstGeom prst="rect">
            <a:avLst/>
          </a:prstGeom>
          <a:solidFill>
            <a:srgbClr val="A9E39D"/>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4</a:t>
            </a:r>
          </a:p>
        </p:txBody>
      </p:sp>
      <p:sp>
        <p:nvSpPr>
          <p:cNvPr id="103" name="Rectangle 102"/>
          <p:cNvSpPr/>
          <p:nvPr/>
        </p:nvSpPr>
        <p:spPr bwMode="auto">
          <a:xfrm>
            <a:off x="5604935" y="3813249"/>
            <a:ext cx="3321928" cy="460443"/>
          </a:xfrm>
          <a:prstGeom prst="rect">
            <a:avLst/>
          </a:prstGeom>
          <a:solidFill>
            <a:schemeClr val="accent2">
              <a:lumMod val="40000"/>
              <a:lumOff val="60000"/>
            </a:schemeClr>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sz="1600" dirty="0">
              <a:latin typeface="Calibri" pitchFamily="34" charset="0"/>
            </a:endParaRPr>
          </a:p>
        </p:txBody>
      </p:sp>
      <p:sp>
        <p:nvSpPr>
          <p:cNvPr id="104" name="Rectangle 103"/>
          <p:cNvSpPr/>
          <p:nvPr/>
        </p:nvSpPr>
        <p:spPr bwMode="auto">
          <a:xfrm>
            <a:off x="6898253" y="391191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0</a:t>
            </a:r>
          </a:p>
        </p:txBody>
      </p:sp>
      <p:sp>
        <p:nvSpPr>
          <p:cNvPr id="105" name="Rectangle 104"/>
          <p:cNvSpPr/>
          <p:nvPr/>
        </p:nvSpPr>
        <p:spPr bwMode="auto">
          <a:xfrm>
            <a:off x="7133571" y="391191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1</a:t>
            </a:r>
          </a:p>
        </p:txBody>
      </p:sp>
      <p:sp>
        <p:nvSpPr>
          <p:cNvPr id="106" name="Rectangle 105"/>
          <p:cNvSpPr/>
          <p:nvPr/>
        </p:nvSpPr>
        <p:spPr bwMode="auto">
          <a:xfrm>
            <a:off x="7358696" y="391191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2</a:t>
            </a:r>
          </a:p>
        </p:txBody>
      </p:sp>
      <p:sp>
        <p:nvSpPr>
          <p:cNvPr id="107" name="Rectangle 106"/>
          <p:cNvSpPr/>
          <p:nvPr/>
        </p:nvSpPr>
        <p:spPr bwMode="auto">
          <a:xfrm>
            <a:off x="8586236" y="3911914"/>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7</a:t>
            </a:r>
          </a:p>
        </p:txBody>
      </p:sp>
      <p:sp>
        <p:nvSpPr>
          <p:cNvPr id="108" name="Rectangle 107"/>
          <p:cNvSpPr/>
          <p:nvPr/>
        </p:nvSpPr>
        <p:spPr bwMode="auto">
          <a:xfrm>
            <a:off x="6119117" y="3911914"/>
            <a:ext cx="619789" cy="263110"/>
          </a:xfrm>
          <a:prstGeom prst="rect">
            <a:avLst/>
          </a:prstGeom>
          <a:solidFill>
            <a:schemeClr val="accent3"/>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tag</a:t>
            </a:r>
          </a:p>
        </p:txBody>
      </p:sp>
      <p:sp>
        <p:nvSpPr>
          <p:cNvPr id="109" name="Rectangle 108"/>
          <p:cNvSpPr/>
          <p:nvPr/>
        </p:nvSpPr>
        <p:spPr bwMode="auto">
          <a:xfrm>
            <a:off x="5714257" y="391191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v</a:t>
            </a:r>
          </a:p>
        </p:txBody>
      </p:sp>
      <p:sp>
        <p:nvSpPr>
          <p:cNvPr id="110" name="Rectangle 109"/>
          <p:cNvSpPr/>
          <p:nvPr/>
        </p:nvSpPr>
        <p:spPr bwMode="auto">
          <a:xfrm>
            <a:off x="7594638" y="3911914"/>
            <a:ext cx="235319"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3</a:t>
            </a:r>
          </a:p>
        </p:txBody>
      </p:sp>
      <p:sp>
        <p:nvSpPr>
          <p:cNvPr id="111" name="Rectangle 110"/>
          <p:cNvSpPr/>
          <p:nvPr/>
        </p:nvSpPr>
        <p:spPr bwMode="auto">
          <a:xfrm>
            <a:off x="8334866" y="3911914"/>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6</a:t>
            </a:r>
          </a:p>
        </p:txBody>
      </p:sp>
      <p:sp>
        <p:nvSpPr>
          <p:cNvPr id="112" name="Rectangle 111"/>
          <p:cNvSpPr/>
          <p:nvPr/>
        </p:nvSpPr>
        <p:spPr bwMode="auto">
          <a:xfrm>
            <a:off x="8082873" y="3911914"/>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5</a:t>
            </a:r>
          </a:p>
        </p:txBody>
      </p:sp>
      <p:sp>
        <p:nvSpPr>
          <p:cNvPr id="113" name="Rectangle 112"/>
          <p:cNvSpPr/>
          <p:nvPr/>
        </p:nvSpPr>
        <p:spPr bwMode="auto">
          <a:xfrm>
            <a:off x="7830879" y="3911914"/>
            <a:ext cx="252617" cy="26311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non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r>
              <a:rPr lang="en-US" sz="1600" dirty="0">
                <a:latin typeface="Calibri" pitchFamily="34" charset="0"/>
              </a:rPr>
              <a:t>4</a:t>
            </a:r>
          </a:p>
        </p:txBody>
      </p:sp>
      <p:cxnSp>
        <p:nvCxnSpPr>
          <p:cNvPr id="231" name="Shape 230"/>
          <p:cNvCxnSpPr>
            <a:stCxn id="129" idx="2"/>
            <a:endCxn id="100" idx="3"/>
          </p:cNvCxnSpPr>
          <p:nvPr/>
        </p:nvCxnSpPr>
        <p:spPr bwMode="auto">
          <a:xfrm rot="5400000">
            <a:off x="8578128" y="3156674"/>
            <a:ext cx="1373222" cy="393878"/>
          </a:xfrm>
          <a:prstGeom prst="bentConnector2">
            <a:avLst/>
          </a:prstGeom>
          <a:noFill/>
          <a:ln w="25400" cap="flat" cmpd="sng" algn="ctr">
            <a:solidFill>
              <a:schemeClr val="tx1"/>
            </a:solidFill>
            <a:prstDash val="solid"/>
            <a:round/>
            <a:headEnd type="none" w="med" len="med"/>
            <a:tailEnd type="none" w="med" len="med"/>
          </a:ln>
          <a:effectLst/>
        </p:spPr>
      </p:cxnSp>
      <p:cxnSp>
        <p:nvCxnSpPr>
          <p:cNvPr id="132" name="Shape 131"/>
          <p:cNvCxnSpPr>
            <a:stCxn id="128" idx="1"/>
            <a:endCxn id="108" idx="0"/>
          </p:cNvCxnSpPr>
          <p:nvPr/>
        </p:nvCxnSpPr>
        <p:spPr bwMode="auto">
          <a:xfrm rot="10800000" flipV="1">
            <a:off x="6429013" y="2531578"/>
            <a:ext cx="1661067" cy="1380336"/>
          </a:xfrm>
          <a:prstGeom prst="bentConnector2">
            <a:avLst/>
          </a:prstGeom>
          <a:noFill/>
          <a:ln w="25400" cap="flat" cmpd="sng" algn="ctr">
            <a:solidFill>
              <a:schemeClr val="tx1"/>
            </a:solidFill>
            <a:prstDash val="solid"/>
            <a:round/>
            <a:headEnd type="none" w="med" len="med"/>
            <a:tailEnd type="none" w="med" len="med"/>
          </a:ln>
          <a:effectLst/>
        </p:spPr>
      </p:cxnSp>
      <p:cxnSp>
        <p:nvCxnSpPr>
          <p:cNvPr id="134" name="Shape 133"/>
          <p:cNvCxnSpPr>
            <a:stCxn id="128" idx="1"/>
            <a:endCxn id="119" idx="0"/>
          </p:cNvCxnSpPr>
          <p:nvPr/>
        </p:nvCxnSpPr>
        <p:spPr bwMode="auto">
          <a:xfrm rot="10800000" flipV="1">
            <a:off x="2954685" y="2531578"/>
            <a:ext cx="5135395" cy="1377093"/>
          </a:xfrm>
          <a:prstGeom prst="bentConnector2">
            <a:avLst/>
          </a:prstGeom>
          <a:noFill/>
          <a:ln w="25400" cap="flat" cmpd="sng" algn="ctr">
            <a:solidFill>
              <a:schemeClr val="tx1"/>
            </a:solidFill>
            <a:prstDash val="solid"/>
            <a:round/>
            <a:headEnd type="none" w="med" len="med"/>
            <a:tailEnd type="none" w="med" len="med"/>
          </a:ln>
          <a:effectLst/>
        </p:spPr>
      </p:cxnSp>
      <p:sp>
        <p:nvSpPr>
          <p:cNvPr id="135" name="TextBox 134"/>
          <p:cNvSpPr txBox="1"/>
          <p:nvPr/>
        </p:nvSpPr>
        <p:spPr>
          <a:xfrm>
            <a:off x="4953001" y="2514602"/>
            <a:ext cx="1529535" cy="369332"/>
          </a:xfrm>
          <a:prstGeom prst="rect">
            <a:avLst/>
          </a:prstGeom>
          <a:noFill/>
        </p:spPr>
        <p:txBody>
          <a:bodyPr wrap="none" rtlCol="0">
            <a:spAutoFit/>
          </a:bodyPr>
          <a:lstStyle/>
          <a:p>
            <a:r>
              <a:rPr lang="en-US" dirty="0">
                <a:latin typeface="Calibri" pitchFamily="34" charset="0"/>
              </a:rPr>
              <a:t>compare both</a:t>
            </a:r>
          </a:p>
        </p:txBody>
      </p:sp>
      <p:cxnSp>
        <p:nvCxnSpPr>
          <p:cNvPr id="136" name="Straight Connector 135"/>
          <p:cNvCxnSpPr/>
          <p:nvPr/>
        </p:nvCxnSpPr>
        <p:spPr bwMode="auto">
          <a:xfrm rot="5400000">
            <a:off x="2160949" y="3704865"/>
            <a:ext cx="400914" cy="1588"/>
          </a:xfrm>
          <a:prstGeom prst="line">
            <a:avLst/>
          </a:prstGeom>
          <a:noFill/>
          <a:ln w="25400" cap="flat" cmpd="sng" algn="ctr">
            <a:solidFill>
              <a:schemeClr val="tx1"/>
            </a:solidFill>
            <a:prstDash val="solid"/>
            <a:round/>
            <a:headEnd type="none" w="med" len="med"/>
            <a:tailEnd type="none" w="med" len="med"/>
          </a:ln>
          <a:effectLst/>
        </p:spPr>
      </p:cxnSp>
      <p:sp>
        <p:nvSpPr>
          <p:cNvPr id="138" name="TextBox 137"/>
          <p:cNvSpPr txBox="1"/>
          <p:nvPr/>
        </p:nvSpPr>
        <p:spPr>
          <a:xfrm>
            <a:off x="1981200" y="3175001"/>
            <a:ext cx="1021242" cy="369332"/>
          </a:xfrm>
          <a:prstGeom prst="rect">
            <a:avLst/>
          </a:prstGeom>
          <a:noFill/>
        </p:spPr>
        <p:txBody>
          <a:bodyPr wrap="none" rtlCol="0">
            <a:spAutoFit/>
          </a:bodyPr>
          <a:lstStyle/>
          <a:p>
            <a:r>
              <a:rPr lang="en-US" dirty="0">
                <a:latin typeface="Calibri" pitchFamily="34" charset="0"/>
              </a:rPr>
              <a:t>valid?  + </a:t>
            </a:r>
          </a:p>
        </p:txBody>
      </p:sp>
      <p:sp>
        <p:nvSpPr>
          <p:cNvPr id="139" name="TextBox 138"/>
          <p:cNvSpPr txBox="1"/>
          <p:nvPr/>
        </p:nvSpPr>
        <p:spPr>
          <a:xfrm>
            <a:off x="2942537" y="3175001"/>
            <a:ext cx="1691810" cy="369332"/>
          </a:xfrm>
          <a:prstGeom prst="rect">
            <a:avLst/>
          </a:prstGeom>
          <a:noFill/>
        </p:spPr>
        <p:txBody>
          <a:bodyPr wrap="none" rtlCol="0">
            <a:spAutoFit/>
          </a:bodyPr>
          <a:lstStyle/>
          <a:p>
            <a:r>
              <a:rPr lang="en-US" dirty="0">
                <a:latin typeface="Calibri" pitchFamily="34" charset="0"/>
              </a:rPr>
              <a:t>match: yes = hit</a:t>
            </a:r>
          </a:p>
        </p:txBody>
      </p:sp>
      <p:cxnSp>
        <p:nvCxnSpPr>
          <p:cNvPr id="143" name="Elbow Connector 142"/>
          <p:cNvCxnSpPr>
            <a:stCxn id="130" idx="2"/>
            <a:endCxn id="124" idx="2"/>
          </p:cNvCxnSpPr>
          <p:nvPr/>
        </p:nvCxnSpPr>
        <p:spPr bwMode="auto">
          <a:xfrm rot="5400000">
            <a:off x="6540511" y="609351"/>
            <a:ext cx="1504779" cy="5620080"/>
          </a:xfrm>
          <a:prstGeom prst="bentConnector3">
            <a:avLst>
              <a:gd name="adj1" fmla="val 148388"/>
            </a:avLst>
          </a:prstGeom>
          <a:noFill/>
          <a:ln w="25400" cap="flat" cmpd="sng" algn="ctr">
            <a:solidFill>
              <a:schemeClr val="tx1"/>
            </a:solidFill>
            <a:prstDash val="solid"/>
            <a:round/>
            <a:headEnd type="none" w="med" len="med"/>
            <a:tailEnd type="none" w="med" len="med"/>
          </a:ln>
          <a:effectLst/>
        </p:spPr>
      </p:cxnSp>
      <p:sp>
        <p:nvSpPr>
          <p:cNvPr id="145" name="TextBox 144"/>
          <p:cNvSpPr txBox="1"/>
          <p:nvPr/>
        </p:nvSpPr>
        <p:spPr>
          <a:xfrm>
            <a:off x="6629400" y="4888470"/>
            <a:ext cx="1301318" cy="369332"/>
          </a:xfrm>
          <a:prstGeom prst="rect">
            <a:avLst/>
          </a:prstGeom>
          <a:noFill/>
        </p:spPr>
        <p:txBody>
          <a:bodyPr wrap="none" rtlCol="0">
            <a:spAutoFit/>
          </a:bodyPr>
          <a:lstStyle/>
          <a:p>
            <a:r>
              <a:rPr lang="en-US" dirty="0">
                <a:latin typeface="Calibri" pitchFamily="34" charset="0"/>
              </a:rPr>
              <a:t>block offset</a:t>
            </a:r>
          </a:p>
        </p:txBody>
      </p:sp>
      <p:sp>
        <p:nvSpPr>
          <p:cNvPr id="43" name="Down Arrow 42"/>
          <p:cNvSpPr/>
          <p:nvPr/>
        </p:nvSpPr>
        <p:spPr bwMode="auto">
          <a:xfrm flipV="1">
            <a:off x="4241407" y="4267202"/>
            <a:ext cx="733658" cy="1066800"/>
          </a:xfrm>
          <a:prstGeom prst="downArrow">
            <a:avLst/>
          </a:prstGeom>
          <a:solidFill>
            <a:schemeClr val="bg1">
              <a:lumMod val="65000"/>
            </a:schemeClr>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44" name="TextBox 43"/>
          <p:cNvSpPr txBox="1"/>
          <p:nvPr/>
        </p:nvSpPr>
        <p:spPr>
          <a:xfrm>
            <a:off x="3327399" y="5345670"/>
            <a:ext cx="2570960" cy="369332"/>
          </a:xfrm>
          <a:prstGeom prst="rect">
            <a:avLst/>
          </a:prstGeom>
          <a:noFill/>
        </p:spPr>
        <p:txBody>
          <a:bodyPr wrap="none" rtlCol="0">
            <a:spAutoFit/>
          </a:bodyPr>
          <a:lstStyle/>
          <a:p>
            <a:r>
              <a:rPr lang="en-US" dirty="0">
                <a:latin typeface="Calibri" pitchFamily="34" charset="0"/>
              </a:rPr>
              <a:t>short </a:t>
            </a:r>
            <a:r>
              <a:rPr lang="en-US" dirty="0" err="1">
                <a:latin typeface="Calibri" pitchFamily="34" charset="0"/>
              </a:rPr>
              <a:t>int</a:t>
            </a:r>
            <a:r>
              <a:rPr lang="en-US" dirty="0">
                <a:latin typeface="Calibri" pitchFamily="34" charset="0"/>
              </a:rPr>
              <a:t> (2 Bytes) is here</a:t>
            </a:r>
          </a:p>
        </p:txBody>
      </p:sp>
      <p:sp>
        <p:nvSpPr>
          <p:cNvPr id="45" name="TextBox 44"/>
          <p:cNvSpPr txBox="1"/>
          <p:nvPr/>
        </p:nvSpPr>
        <p:spPr>
          <a:xfrm>
            <a:off x="5948002" y="5413447"/>
            <a:ext cx="5957721" cy="923330"/>
          </a:xfrm>
          <a:prstGeom prst="rect">
            <a:avLst/>
          </a:prstGeom>
          <a:noFill/>
        </p:spPr>
        <p:txBody>
          <a:bodyPr wrap="none" rtlCol="0">
            <a:spAutoFit/>
          </a:bodyPr>
          <a:lstStyle/>
          <a:p>
            <a:r>
              <a:rPr lang="en-US" dirty="0">
                <a:solidFill>
                  <a:srgbClr val="C00000"/>
                </a:solidFill>
                <a:latin typeface="Calibri" pitchFamily="34" charset="0"/>
              </a:rPr>
              <a:t>No match: </a:t>
            </a:r>
          </a:p>
          <a:p>
            <a:pPr marL="228600" indent="-228600">
              <a:buFont typeface="Arial" pitchFamily="34" charset="0"/>
              <a:buChar char="•"/>
            </a:pPr>
            <a:r>
              <a:rPr lang="en-US" dirty="0">
                <a:latin typeface="Calibri" pitchFamily="34" charset="0"/>
              </a:rPr>
              <a:t>One line in set is selected for eviction and replacement</a:t>
            </a:r>
          </a:p>
          <a:p>
            <a:pPr marL="228600" indent="-228600">
              <a:buFont typeface="Arial" pitchFamily="34" charset="0"/>
              <a:buChar char="•"/>
            </a:pPr>
            <a:r>
              <a:rPr lang="en-US" dirty="0">
                <a:latin typeface="Calibri" pitchFamily="34" charset="0"/>
              </a:rPr>
              <a:t>Replacement policies: random, least recently used (LRU), …</a:t>
            </a:r>
          </a:p>
        </p:txBody>
      </p:sp>
      <p:sp>
        <p:nvSpPr>
          <p:cNvPr id="4" name="Footer Placeholder 3">
            <a:extLst>
              <a:ext uri="{FF2B5EF4-FFF2-40B4-BE49-F238E27FC236}">
                <a16:creationId xmlns:a16="http://schemas.microsoft.com/office/drawing/2014/main" id="{069C0650-EEF6-47BA-BB52-8F1DE2657346}"/>
              </a:ext>
            </a:extLst>
          </p:cNvPr>
          <p:cNvSpPr>
            <a:spLocks noGrp="1"/>
          </p:cNvSpPr>
          <p:nvPr>
            <p:ph type="ftr" sz="quarter" idx="11"/>
          </p:nvPr>
        </p:nvSpPr>
        <p:spPr/>
        <p:txBody>
          <a:bodyPr/>
          <a:lstStyle/>
          <a:p>
            <a:r>
              <a:rPr lang="en-US"/>
              <a:t>Computer Systems Organization (Spring 2025)</a:t>
            </a:r>
            <a:endParaRPr lang="en-US" dirty="0"/>
          </a:p>
        </p:txBody>
      </p:sp>
      <p:sp>
        <p:nvSpPr>
          <p:cNvPr id="5" name="Slide Number Placeholder 4">
            <a:extLst>
              <a:ext uri="{FF2B5EF4-FFF2-40B4-BE49-F238E27FC236}">
                <a16:creationId xmlns:a16="http://schemas.microsoft.com/office/drawing/2014/main" id="{3CFB119C-359A-4061-8B0A-7FCD344EC93D}"/>
              </a:ext>
            </a:extLst>
          </p:cNvPr>
          <p:cNvSpPr>
            <a:spLocks noGrp="1"/>
          </p:cNvSpPr>
          <p:nvPr>
            <p:ph type="sldNum" sz="quarter" idx="12"/>
          </p:nvPr>
        </p:nvSpPr>
        <p:spPr/>
        <p:txBody>
          <a:bodyPr/>
          <a:lstStyle/>
          <a:p>
            <a:fld id="{4FAB73BC-B049-4115-A692-8D63A059BFB8}" type="slidenum">
              <a:rPr lang="en-US" smtClean="0"/>
              <a:t>29</a:t>
            </a:fld>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r>
              <a:rPr lang="en-US"/>
              <a:t>The CPU-Memory Gap</a:t>
            </a:r>
          </a:p>
        </p:txBody>
      </p:sp>
      <p:sp>
        <p:nvSpPr>
          <p:cNvPr id="199684" name="Rectangle 4"/>
          <p:cNvSpPr>
            <a:spLocks noChangeArrowheads="1"/>
          </p:cNvSpPr>
          <p:nvPr/>
        </p:nvSpPr>
        <p:spPr bwMode="auto">
          <a:xfrm>
            <a:off x="1928815" y="1819275"/>
            <a:ext cx="7019834" cy="443198"/>
          </a:xfrm>
          <a:prstGeom prst="rect">
            <a:avLst/>
          </a:prstGeom>
          <a:noFill/>
          <a:ln w="19050">
            <a:noFill/>
            <a:miter lim="800000"/>
            <a:headEnd/>
            <a:tailEnd type="none" w="sm" len="sm"/>
          </a:ln>
          <a:effectLst/>
        </p:spPr>
        <p:txBody>
          <a:bodyPr wrap="square" lIns="45720" rIns="45720">
            <a:prstTxWarp prst="textNoShape">
              <a:avLst/>
            </a:prstTxWarp>
            <a:spAutoFit/>
          </a:bodyPr>
          <a:lstStyle/>
          <a:p>
            <a:pPr algn="l" eaLnBrk="1" hangingPunct="1">
              <a:lnSpc>
                <a:spcPct val="95000"/>
              </a:lnSpc>
              <a:spcBef>
                <a:spcPct val="50000"/>
              </a:spcBef>
              <a:buClr>
                <a:schemeClr val="hlink"/>
              </a:buClr>
              <a:buFont typeface="Wingdings" charset="2"/>
              <a:buNone/>
            </a:pPr>
            <a:r>
              <a:rPr lang="en-US" sz="2400" dirty="0">
                <a:solidFill>
                  <a:srgbClr val="FF0000"/>
                </a:solidFill>
                <a:effectLst>
                  <a:outerShdw blurRad="38100" dist="38100" dir="2700000" algn="tl">
                    <a:srgbClr val="DDDDDD"/>
                  </a:outerShdw>
                </a:effectLst>
              </a:rPr>
              <a:t>The gap </a:t>
            </a:r>
            <a:r>
              <a:rPr lang="en-US" sz="2400" dirty="0">
                <a:ln>
                  <a:solidFill>
                    <a:srgbClr val="DF9F98"/>
                  </a:solidFill>
                </a:ln>
                <a:solidFill>
                  <a:srgbClr val="FF0000"/>
                </a:solidFill>
                <a:effectLst>
                  <a:outerShdw blurRad="38100" dist="38100" dir="2700000" algn="tl">
                    <a:srgbClr val="DDDDDD"/>
                  </a:outerShdw>
                </a:effectLst>
              </a:rPr>
              <a:t>widens</a:t>
            </a:r>
            <a:r>
              <a:rPr lang="en-US" sz="2400" dirty="0">
                <a:solidFill>
                  <a:srgbClr val="FF0000"/>
                </a:solidFill>
                <a:effectLst>
                  <a:outerShdw blurRad="38100" dist="38100" dir="2700000" algn="tl">
                    <a:srgbClr val="DDDDDD"/>
                  </a:outerShdw>
                </a:effectLst>
              </a:rPr>
              <a:t> between DRAM, disk, and CPU speeds. </a:t>
            </a:r>
          </a:p>
        </p:txBody>
      </p:sp>
      <p:graphicFrame>
        <p:nvGraphicFramePr>
          <p:cNvPr id="7" name="Chart 6"/>
          <p:cNvGraphicFramePr>
            <a:graphicFrameLocks noGrp="1"/>
          </p:cNvGraphicFramePr>
          <p:nvPr>
            <p:extLst>
              <p:ext uri="{D42A27DB-BD31-4B8C-83A1-F6EECF244321}">
                <p14:modId xmlns:p14="http://schemas.microsoft.com/office/powerpoint/2010/main" val="2573029465"/>
              </p:ext>
            </p:extLst>
          </p:nvPr>
        </p:nvGraphicFramePr>
        <p:xfrm>
          <a:off x="1881018" y="2352675"/>
          <a:ext cx="7367757" cy="370522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6320008" y="2456951"/>
            <a:ext cx="671010" cy="369332"/>
          </a:xfrm>
          <a:prstGeom prst="rect">
            <a:avLst/>
          </a:prstGeom>
          <a:noFill/>
        </p:spPr>
        <p:txBody>
          <a:bodyPr wrap="square" rtlCol="0">
            <a:spAutoFit/>
          </a:bodyPr>
          <a:lstStyle/>
          <a:p>
            <a:r>
              <a:rPr lang="en-US" dirty="0">
                <a:solidFill>
                  <a:srgbClr val="FF0000"/>
                </a:solidFill>
                <a:latin typeface="Calibri" pitchFamily="34" charset="0"/>
              </a:rPr>
              <a:t>Disk</a:t>
            </a:r>
          </a:p>
        </p:txBody>
      </p:sp>
      <p:sp>
        <p:nvSpPr>
          <p:cNvPr id="9" name="TextBox 8"/>
          <p:cNvSpPr txBox="1"/>
          <p:nvPr/>
        </p:nvSpPr>
        <p:spPr>
          <a:xfrm>
            <a:off x="5871194" y="3957340"/>
            <a:ext cx="897628" cy="369332"/>
          </a:xfrm>
          <a:prstGeom prst="rect">
            <a:avLst/>
          </a:prstGeom>
          <a:noFill/>
        </p:spPr>
        <p:txBody>
          <a:bodyPr wrap="square" rtlCol="0">
            <a:spAutoFit/>
          </a:bodyPr>
          <a:lstStyle/>
          <a:p>
            <a:r>
              <a:rPr lang="en-US" dirty="0">
                <a:solidFill>
                  <a:srgbClr val="FF0000"/>
                </a:solidFill>
                <a:latin typeface="Calibri" pitchFamily="34" charset="0"/>
              </a:rPr>
              <a:t>DRAM</a:t>
            </a:r>
          </a:p>
        </p:txBody>
      </p:sp>
      <p:sp>
        <p:nvSpPr>
          <p:cNvPr id="10" name="TextBox 9"/>
          <p:cNvSpPr txBox="1"/>
          <p:nvPr/>
        </p:nvSpPr>
        <p:spPr>
          <a:xfrm>
            <a:off x="5893697" y="5144274"/>
            <a:ext cx="689083" cy="369332"/>
          </a:xfrm>
          <a:prstGeom prst="rect">
            <a:avLst/>
          </a:prstGeom>
          <a:noFill/>
        </p:spPr>
        <p:txBody>
          <a:bodyPr wrap="square" rtlCol="0">
            <a:spAutoFit/>
          </a:bodyPr>
          <a:lstStyle/>
          <a:p>
            <a:r>
              <a:rPr lang="en-US" dirty="0">
                <a:solidFill>
                  <a:srgbClr val="FF0000"/>
                </a:solidFill>
                <a:latin typeface="Calibri" pitchFamily="34" charset="0"/>
              </a:rPr>
              <a:t>CPU</a:t>
            </a:r>
          </a:p>
        </p:txBody>
      </p:sp>
      <p:sp>
        <p:nvSpPr>
          <p:cNvPr id="11" name="TextBox 10"/>
          <p:cNvSpPr txBox="1"/>
          <p:nvPr/>
        </p:nvSpPr>
        <p:spPr>
          <a:xfrm>
            <a:off x="6768822" y="3085366"/>
            <a:ext cx="605533" cy="369332"/>
          </a:xfrm>
          <a:prstGeom prst="rect">
            <a:avLst/>
          </a:prstGeom>
          <a:noFill/>
        </p:spPr>
        <p:txBody>
          <a:bodyPr wrap="square" rtlCol="0">
            <a:spAutoFit/>
          </a:bodyPr>
          <a:lstStyle/>
          <a:p>
            <a:r>
              <a:rPr lang="en-US" dirty="0">
                <a:solidFill>
                  <a:srgbClr val="FF0000"/>
                </a:solidFill>
                <a:latin typeface="Calibri" pitchFamily="34" charset="0"/>
              </a:rPr>
              <a:t>SSD</a:t>
            </a:r>
          </a:p>
        </p:txBody>
      </p:sp>
      <p:sp>
        <p:nvSpPr>
          <p:cNvPr id="3" name="Footer Placeholder 2">
            <a:extLst>
              <a:ext uri="{FF2B5EF4-FFF2-40B4-BE49-F238E27FC236}">
                <a16:creationId xmlns:a16="http://schemas.microsoft.com/office/drawing/2014/main" id="{F1822433-1266-492A-B7CD-3E62B7D54FA5}"/>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E3C6A40F-832B-4FAA-B517-0D41A85F0F7B}"/>
              </a:ext>
            </a:extLst>
          </p:cNvPr>
          <p:cNvSpPr>
            <a:spLocks noGrp="1"/>
          </p:cNvSpPr>
          <p:nvPr>
            <p:ph type="sldNum" sz="quarter" idx="12"/>
          </p:nvPr>
        </p:nvSpPr>
        <p:spPr/>
        <p:txBody>
          <a:bodyPr/>
          <a:lstStyle/>
          <a:p>
            <a:fld id="{629637A9-119A-49DA-BD12-AAC58B377D80}" type="slidenum">
              <a:rPr lang="en-US" smtClean="0"/>
              <a:t>3</a:t>
            </a:fld>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802" name="Rectangle 50"/>
          <p:cNvSpPr>
            <a:spLocks noChangeArrowheads="1"/>
          </p:cNvSpPr>
          <p:nvPr/>
        </p:nvSpPr>
        <p:spPr bwMode="auto">
          <a:xfrm>
            <a:off x="5446714" y="4875561"/>
            <a:ext cx="2662237" cy="397545"/>
          </a:xfrm>
          <a:prstGeom prst="rect">
            <a:avLst/>
          </a:prstGeom>
          <a:solidFill>
            <a:srgbClr val="DEDFF5"/>
          </a:solidFill>
          <a:ln w="57150">
            <a:solidFill>
              <a:schemeClr val="tx1"/>
            </a:solidFill>
            <a:miter lim="800000"/>
            <a:headEnd/>
            <a:tailEnd/>
          </a:ln>
          <a:effectLst/>
        </p:spPr>
        <p:txBody>
          <a:bodyPr lIns="90487" tIns="44450" rIns="90487" bIns="44450" anchor="ctr">
            <a:prstTxWarp prst="textNoShape">
              <a:avLst/>
            </a:prstTxWarp>
            <a:spAutoFit/>
          </a:bodyPr>
          <a:lstStyle/>
          <a:p>
            <a:endParaRPr lang="en-US" sz="2000">
              <a:latin typeface="Calibri"/>
              <a:cs typeface="Calibri"/>
            </a:endParaRPr>
          </a:p>
        </p:txBody>
      </p:sp>
      <p:sp>
        <p:nvSpPr>
          <p:cNvPr id="202801" name="Rectangle 49"/>
          <p:cNvSpPr>
            <a:spLocks noChangeArrowheads="1"/>
          </p:cNvSpPr>
          <p:nvPr/>
        </p:nvSpPr>
        <p:spPr bwMode="auto">
          <a:xfrm>
            <a:off x="5446714" y="5693123"/>
            <a:ext cx="2662237" cy="397545"/>
          </a:xfrm>
          <a:prstGeom prst="rect">
            <a:avLst/>
          </a:prstGeom>
          <a:solidFill>
            <a:srgbClr val="DEDFF5"/>
          </a:solidFill>
          <a:ln w="57150">
            <a:solidFill>
              <a:schemeClr val="tx1"/>
            </a:solidFill>
            <a:miter lim="800000"/>
            <a:headEnd/>
            <a:tailEnd/>
          </a:ln>
          <a:effectLst/>
        </p:spPr>
        <p:txBody>
          <a:bodyPr lIns="90487" tIns="44450" rIns="90487" bIns="44450" anchor="ctr">
            <a:prstTxWarp prst="textNoShape">
              <a:avLst/>
            </a:prstTxWarp>
            <a:spAutoFit/>
          </a:bodyPr>
          <a:lstStyle/>
          <a:p>
            <a:endParaRPr lang="en-US" sz="2000">
              <a:latin typeface="Calibri"/>
              <a:cs typeface="Calibri"/>
            </a:endParaRPr>
          </a:p>
        </p:txBody>
      </p:sp>
      <p:sp>
        <p:nvSpPr>
          <p:cNvPr id="202754" name="Rectangle 2"/>
          <p:cNvSpPr>
            <a:spLocks noGrp="1" noChangeArrowheads="1"/>
          </p:cNvSpPr>
          <p:nvPr>
            <p:ph type="title"/>
          </p:nvPr>
        </p:nvSpPr>
        <p:spPr>
          <a:xfrm>
            <a:off x="1097280" y="1001712"/>
            <a:ext cx="8907056" cy="762000"/>
          </a:xfrm>
        </p:spPr>
        <p:txBody>
          <a:bodyPr>
            <a:normAutofit fontScale="90000"/>
          </a:bodyPr>
          <a:lstStyle/>
          <a:p>
            <a:r>
              <a:rPr lang="en-US" dirty="0"/>
              <a:t>2-Way Set Associative Cache Simulation</a:t>
            </a:r>
          </a:p>
        </p:txBody>
      </p:sp>
      <p:sp>
        <p:nvSpPr>
          <p:cNvPr id="202755" name="Rectangle 3"/>
          <p:cNvSpPr>
            <a:spLocks noChangeArrowheads="1"/>
          </p:cNvSpPr>
          <p:nvPr/>
        </p:nvSpPr>
        <p:spPr bwMode="auto">
          <a:xfrm>
            <a:off x="4735514" y="1712244"/>
            <a:ext cx="5475287" cy="2859757"/>
          </a:xfrm>
          <a:prstGeom prst="rect">
            <a:avLst/>
          </a:prstGeom>
          <a:noFill/>
          <a:ln w="12700">
            <a:noFill/>
            <a:miter lim="800000"/>
            <a:headEnd/>
            <a:tailEnd/>
          </a:ln>
          <a:effectLst/>
        </p:spPr>
        <p:txBody>
          <a:bodyPr wrap="square" lIns="90487" tIns="44450" rIns="90487" bIns="44450">
            <a:prstTxWarp prst="textNoShape">
              <a:avLst/>
            </a:prstTxWarp>
            <a:spAutoFit/>
          </a:bodyPr>
          <a:lstStyle/>
          <a:p>
            <a:pPr algn="l">
              <a:lnSpc>
                <a:spcPct val="100000"/>
              </a:lnSpc>
            </a:pPr>
            <a:r>
              <a:rPr lang="en-US" sz="2000" dirty="0">
                <a:latin typeface="Calibri"/>
                <a:cs typeface="Calibri"/>
              </a:rPr>
              <a:t>M=16 byte addresses, B=2 bytes/block, </a:t>
            </a:r>
          </a:p>
          <a:p>
            <a:pPr algn="l">
              <a:lnSpc>
                <a:spcPct val="100000"/>
              </a:lnSpc>
            </a:pPr>
            <a:r>
              <a:rPr lang="en-US" sz="2000" dirty="0">
                <a:latin typeface="Calibri"/>
                <a:cs typeface="Calibri"/>
              </a:rPr>
              <a:t>S=2 sets, E=2 blocks/set</a:t>
            </a:r>
          </a:p>
          <a:p>
            <a:pPr algn="l">
              <a:lnSpc>
                <a:spcPct val="100000"/>
              </a:lnSpc>
            </a:pPr>
            <a:endParaRPr lang="en-US" sz="2000" dirty="0">
              <a:latin typeface="Calibri"/>
              <a:cs typeface="Calibri"/>
            </a:endParaRPr>
          </a:p>
          <a:p>
            <a:pPr algn="l">
              <a:lnSpc>
                <a:spcPct val="100000"/>
              </a:lnSpc>
            </a:pPr>
            <a:r>
              <a:rPr lang="en-US" sz="2000" dirty="0">
                <a:latin typeface="Calibri"/>
                <a:cs typeface="Calibri"/>
              </a:rPr>
              <a:t>Address trace (reads, one byte per read):</a:t>
            </a:r>
          </a:p>
          <a:p>
            <a:pPr algn="l">
              <a:lnSpc>
                <a:spcPct val="100000"/>
              </a:lnSpc>
            </a:pPr>
            <a:r>
              <a:rPr lang="en-US" sz="2000" dirty="0">
                <a:latin typeface="Calibri"/>
                <a:cs typeface="Calibri"/>
              </a:rPr>
              <a:t>	0	[00</a:t>
            </a:r>
            <a:r>
              <a:rPr lang="en-US" sz="2000" u="sng" dirty="0">
                <a:latin typeface="Calibri"/>
                <a:cs typeface="Calibri"/>
              </a:rPr>
              <a:t>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1	[00</a:t>
            </a:r>
            <a:r>
              <a:rPr lang="en-US" sz="2000" u="sng" dirty="0">
                <a:latin typeface="Calibri"/>
                <a:cs typeface="Calibri"/>
              </a:rPr>
              <a:t>0</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7	[01</a:t>
            </a:r>
            <a:r>
              <a:rPr lang="en-US" sz="2000" u="sng" dirty="0">
                <a:latin typeface="Calibri"/>
                <a:cs typeface="Calibri"/>
              </a:rPr>
              <a:t>1</a:t>
            </a:r>
            <a:r>
              <a:rPr lang="en-US" sz="2000" dirty="0">
                <a:latin typeface="Calibri"/>
                <a:cs typeface="Calibri"/>
              </a:rPr>
              <a:t>1</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8	[10</a:t>
            </a:r>
            <a:r>
              <a:rPr lang="en-US" sz="2000" u="sng" dirty="0">
                <a:latin typeface="Calibri"/>
                <a:cs typeface="Calibri"/>
              </a:rPr>
              <a:t>0</a:t>
            </a:r>
            <a:r>
              <a:rPr lang="en-US" sz="2000" dirty="0">
                <a:latin typeface="Calibri"/>
                <a:cs typeface="Calibri"/>
              </a:rPr>
              <a:t>0</a:t>
            </a:r>
            <a:r>
              <a:rPr lang="en-US" sz="2000" baseline="-25000" dirty="0">
                <a:latin typeface="Calibri"/>
                <a:cs typeface="Calibri"/>
              </a:rPr>
              <a:t>2</a:t>
            </a:r>
            <a:r>
              <a:rPr lang="en-US" sz="2000" dirty="0">
                <a:latin typeface="Calibri"/>
                <a:cs typeface="Calibri"/>
              </a:rPr>
              <a:t>],  </a:t>
            </a:r>
          </a:p>
          <a:p>
            <a:pPr algn="l">
              <a:lnSpc>
                <a:spcPct val="100000"/>
              </a:lnSpc>
            </a:pPr>
            <a:r>
              <a:rPr lang="en-US" sz="2000" dirty="0">
                <a:latin typeface="Calibri"/>
                <a:cs typeface="Calibri"/>
              </a:rPr>
              <a:t>	0	[00</a:t>
            </a:r>
            <a:r>
              <a:rPr lang="en-US" sz="2000" u="sng" dirty="0">
                <a:latin typeface="Calibri"/>
                <a:cs typeface="Calibri"/>
              </a:rPr>
              <a:t>0</a:t>
            </a:r>
            <a:r>
              <a:rPr lang="en-US" sz="2000" dirty="0">
                <a:latin typeface="Calibri"/>
                <a:cs typeface="Calibri"/>
              </a:rPr>
              <a:t>0</a:t>
            </a:r>
            <a:r>
              <a:rPr lang="en-US" sz="2000" baseline="-25000" dirty="0">
                <a:latin typeface="Calibri"/>
                <a:cs typeface="Calibri"/>
              </a:rPr>
              <a:t>2</a:t>
            </a:r>
            <a:r>
              <a:rPr lang="en-US" sz="2000" dirty="0">
                <a:latin typeface="Calibri"/>
                <a:cs typeface="Calibri"/>
              </a:rPr>
              <a:t>]</a:t>
            </a:r>
          </a:p>
        </p:txBody>
      </p:sp>
      <p:sp>
        <p:nvSpPr>
          <p:cNvPr id="202756" name="Rectangle 4"/>
          <p:cNvSpPr>
            <a:spLocks noChangeArrowheads="1"/>
          </p:cNvSpPr>
          <p:nvPr/>
        </p:nvSpPr>
        <p:spPr bwMode="auto">
          <a:xfrm>
            <a:off x="1981200" y="2146299"/>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xx</a:t>
            </a:r>
          </a:p>
        </p:txBody>
      </p:sp>
      <p:sp>
        <p:nvSpPr>
          <p:cNvPr id="202757" name="Rectangle 5"/>
          <p:cNvSpPr>
            <a:spLocks noChangeArrowheads="1"/>
          </p:cNvSpPr>
          <p:nvPr/>
        </p:nvSpPr>
        <p:spPr bwMode="auto">
          <a:xfrm>
            <a:off x="2100263" y="1812255"/>
            <a:ext cx="526385"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t=2</a:t>
            </a:r>
          </a:p>
        </p:txBody>
      </p:sp>
      <p:sp>
        <p:nvSpPr>
          <p:cNvPr id="202758" name="Rectangle 6"/>
          <p:cNvSpPr>
            <a:spLocks noChangeArrowheads="1"/>
          </p:cNvSpPr>
          <p:nvPr/>
        </p:nvSpPr>
        <p:spPr bwMode="auto">
          <a:xfrm>
            <a:off x="2728913" y="1812255"/>
            <a:ext cx="553937"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s=1</a:t>
            </a:r>
          </a:p>
        </p:txBody>
      </p:sp>
      <p:sp>
        <p:nvSpPr>
          <p:cNvPr id="202759" name="Rectangle 7"/>
          <p:cNvSpPr>
            <a:spLocks noChangeArrowheads="1"/>
          </p:cNvSpPr>
          <p:nvPr/>
        </p:nvSpPr>
        <p:spPr bwMode="auto">
          <a:xfrm>
            <a:off x="3468687" y="1812255"/>
            <a:ext cx="581238"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b=1</a:t>
            </a:r>
          </a:p>
        </p:txBody>
      </p:sp>
      <p:sp>
        <p:nvSpPr>
          <p:cNvPr id="202760" name="Rectangle 8"/>
          <p:cNvSpPr>
            <a:spLocks noChangeArrowheads="1"/>
          </p:cNvSpPr>
          <p:nvPr/>
        </p:nvSpPr>
        <p:spPr bwMode="auto">
          <a:xfrm>
            <a:off x="2698750" y="2146299"/>
            <a:ext cx="703262"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x</a:t>
            </a:r>
          </a:p>
        </p:txBody>
      </p:sp>
      <p:sp>
        <p:nvSpPr>
          <p:cNvPr id="202761" name="Rectangle 9"/>
          <p:cNvSpPr>
            <a:spLocks noChangeArrowheads="1"/>
          </p:cNvSpPr>
          <p:nvPr/>
        </p:nvSpPr>
        <p:spPr bwMode="auto">
          <a:xfrm>
            <a:off x="3414713" y="2146299"/>
            <a:ext cx="703263" cy="285750"/>
          </a:xfrm>
          <a:prstGeom prst="rect">
            <a:avLst/>
          </a:prstGeom>
          <a:solidFill>
            <a:schemeClr val="bg1"/>
          </a:solidFill>
          <a:ln w="12700">
            <a:solidFill>
              <a:schemeClr val="tx1"/>
            </a:solidFill>
            <a:miter lim="800000"/>
            <a:headEnd/>
            <a:tailEnd/>
          </a:ln>
          <a:effectLst/>
        </p:spPr>
        <p:txBody>
          <a:bodyPr wrap="none" lIns="90487" tIns="44450" rIns="90487" bIns="44450" anchor="ctr">
            <a:prstTxWarp prst="textNoShape">
              <a:avLst/>
            </a:prstTxWarp>
          </a:bodyPr>
          <a:lstStyle/>
          <a:p>
            <a:pPr algn="ctr">
              <a:lnSpc>
                <a:spcPct val="100000"/>
              </a:lnSpc>
            </a:pPr>
            <a:r>
              <a:rPr lang="en-US" sz="2000">
                <a:latin typeface="Calibri"/>
                <a:cs typeface="Calibri"/>
              </a:rPr>
              <a:t>x</a:t>
            </a:r>
          </a:p>
        </p:txBody>
      </p:sp>
      <p:grpSp>
        <p:nvGrpSpPr>
          <p:cNvPr id="2" name="Group 10"/>
          <p:cNvGrpSpPr>
            <a:grpSpLocks/>
          </p:cNvGrpSpPr>
          <p:nvPr/>
        </p:nvGrpSpPr>
        <p:grpSpPr bwMode="auto">
          <a:xfrm>
            <a:off x="5446714" y="4769534"/>
            <a:ext cx="2662237" cy="306387"/>
            <a:chOff x="2027" y="3244"/>
            <a:chExt cx="1677" cy="193"/>
          </a:xfrm>
          <a:solidFill>
            <a:srgbClr val="DEDFF5"/>
          </a:solidFill>
        </p:grpSpPr>
        <p:sp>
          <p:nvSpPr>
            <p:cNvPr id="202763" name="Rectangle 11"/>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a:latin typeface="Calibri"/>
                  <a:cs typeface="Calibri"/>
                </a:rPr>
                <a:t>0</a:t>
              </a:r>
            </a:p>
          </p:txBody>
        </p:sp>
        <p:sp>
          <p:nvSpPr>
            <p:cNvPr id="202764" name="Rectangle 12"/>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a:latin typeface="Calibri"/>
                  <a:cs typeface="Calibri"/>
                </a:rPr>
                <a:t>?</a:t>
              </a:r>
            </a:p>
          </p:txBody>
        </p:sp>
        <p:sp>
          <p:nvSpPr>
            <p:cNvPr id="202765" name="Rectangle 13"/>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a:latin typeface="Calibri"/>
                  <a:cs typeface="Calibri"/>
                </a:rPr>
                <a:t>?</a:t>
              </a:r>
            </a:p>
          </p:txBody>
        </p:sp>
      </p:grpSp>
      <p:sp>
        <p:nvSpPr>
          <p:cNvPr id="202766" name="Rectangle 14"/>
          <p:cNvSpPr>
            <a:spLocks noChangeArrowheads="1"/>
          </p:cNvSpPr>
          <p:nvPr/>
        </p:nvSpPr>
        <p:spPr bwMode="auto">
          <a:xfrm>
            <a:off x="5595938" y="4386946"/>
            <a:ext cx="298158"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err="1">
                <a:latin typeface="Calibri"/>
                <a:cs typeface="Calibri"/>
              </a:rPr>
              <a:t>v</a:t>
            </a:r>
            <a:endParaRPr lang="en-US" sz="2000" dirty="0">
              <a:latin typeface="Calibri"/>
              <a:cs typeface="Calibri"/>
            </a:endParaRPr>
          </a:p>
        </p:txBody>
      </p:sp>
      <p:sp>
        <p:nvSpPr>
          <p:cNvPr id="202767" name="Rectangle 15"/>
          <p:cNvSpPr>
            <a:spLocks noChangeArrowheads="1"/>
          </p:cNvSpPr>
          <p:nvPr/>
        </p:nvSpPr>
        <p:spPr bwMode="auto">
          <a:xfrm>
            <a:off x="6073776" y="4386946"/>
            <a:ext cx="538533"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Tag</a:t>
            </a:r>
          </a:p>
        </p:txBody>
      </p:sp>
      <p:sp>
        <p:nvSpPr>
          <p:cNvPr id="202768" name="Rectangle 16"/>
          <p:cNvSpPr>
            <a:spLocks noChangeArrowheads="1"/>
          </p:cNvSpPr>
          <p:nvPr/>
        </p:nvSpPr>
        <p:spPr bwMode="auto">
          <a:xfrm>
            <a:off x="6934201" y="4386946"/>
            <a:ext cx="757819" cy="397545"/>
          </a:xfrm>
          <a:prstGeom prst="rect">
            <a:avLst/>
          </a:prstGeom>
          <a:noFill/>
          <a:ln w="127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Block</a:t>
            </a:r>
          </a:p>
        </p:txBody>
      </p:sp>
      <p:sp>
        <p:nvSpPr>
          <p:cNvPr id="202769" name="Rectangle 17"/>
          <p:cNvSpPr>
            <a:spLocks noChangeArrowheads="1"/>
          </p:cNvSpPr>
          <p:nvPr/>
        </p:nvSpPr>
        <p:spPr bwMode="auto">
          <a:xfrm>
            <a:off x="5446713" y="5079095"/>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a:latin typeface="Calibri"/>
                <a:cs typeface="Calibri"/>
              </a:rPr>
              <a:t>0</a:t>
            </a:r>
          </a:p>
        </p:txBody>
      </p:sp>
      <p:sp>
        <p:nvSpPr>
          <p:cNvPr id="202770" name="Rectangle 18"/>
          <p:cNvSpPr>
            <a:spLocks noChangeArrowheads="1"/>
          </p:cNvSpPr>
          <p:nvPr/>
        </p:nvSpPr>
        <p:spPr bwMode="auto">
          <a:xfrm>
            <a:off x="6021388" y="5079095"/>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1" name="Rectangle 19"/>
          <p:cNvSpPr>
            <a:spLocks noChangeArrowheads="1"/>
          </p:cNvSpPr>
          <p:nvPr/>
        </p:nvSpPr>
        <p:spPr bwMode="auto">
          <a:xfrm>
            <a:off x="6689726" y="5079095"/>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2" name="Rectangle 20"/>
          <p:cNvSpPr>
            <a:spLocks noChangeArrowheads="1"/>
          </p:cNvSpPr>
          <p:nvPr/>
        </p:nvSpPr>
        <p:spPr bwMode="auto">
          <a:xfrm>
            <a:off x="5446713" y="5587095"/>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a:latin typeface="Calibri"/>
                <a:cs typeface="Calibri"/>
              </a:rPr>
              <a:t>0</a:t>
            </a:r>
          </a:p>
        </p:txBody>
      </p:sp>
      <p:sp>
        <p:nvSpPr>
          <p:cNvPr id="202773" name="Rectangle 21"/>
          <p:cNvSpPr>
            <a:spLocks noChangeArrowheads="1"/>
          </p:cNvSpPr>
          <p:nvPr/>
        </p:nvSpPr>
        <p:spPr bwMode="auto">
          <a:xfrm>
            <a:off x="6021388" y="5587095"/>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4" name="Rectangle 22"/>
          <p:cNvSpPr>
            <a:spLocks noChangeArrowheads="1"/>
          </p:cNvSpPr>
          <p:nvPr/>
        </p:nvSpPr>
        <p:spPr bwMode="auto">
          <a:xfrm>
            <a:off x="6689726" y="5587095"/>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5" name="Rectangle 23"/>
          <p:cNvSpPr>
            <a:spLocks noChangeArrowheads="1"/>
          </p:cNvSpPr>
          <p:nvPr/>
        </p:nvSpPr>
        <p:spPr bwMode="auto">
          <a:xfrm>
            <a:off x="5446713" y="5910945"/>
            <a:ext cx="55721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nSpc>
                <a:spcPct val="65000"/>
              </a:lnSpc>
              <a:spcBef>
                <a:spcPct val="50000"/>
              </a:spcBef>
            </a:pPr>
            <a:r>
              <a:rPr lang="en-US" sz="2000">
                <a:latin typeface="Calibri"/>
                <a:cs typeface="Calibri"/>
              </a:rPr>
              <a:t>0</a:t>
            </a:r>
          </a:p>
        </p:txBody>
      </p:sp>
      <p:sp>
        <p:nvSpPr>
          <p:cNvPr id="202776" name="Rectangle 24"/>
          <p:cNvSpPr>
            <a:spLocks noChangeArrowheads="1"/>
          </p:cNvSpPr>
          <p:nvPr/>
        </p:nvSpPr>
        <p:spPr bwMode="auto">
          <a:xfrm>
            <a:off x="6021388" y="5910945"/>
            <a:ext cx="652462"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7" name="Rectangle 25"/>
          <p:cNvSpPr>
            <a:spLocks noChangeArrowheads="1"/>
          </p:cNvSpPr>
          <p:nvPr/>
        </p:nvSpPr>
        <p:spPr bwMode="auto">
          <a:xfrm>
            <a:off x="6689726" y="5910945"/>
            <a:ext cx="1419225" cy="3048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202779" name="Text Box 27"/>
          <p:cNvSpPr txBox="1">
            <a:spLocks noChangeArrowheads="1"/>
          </p:cNvSpPr>
          <p:nvPr/>
        </p:nvSpPr>
        <p:spPr bwMode="auto">
          <a:xfrm>
            <a:off x="8181976" y="2984699"/>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dirty="0">
                <a:latin typeface="Calibri"/>
                <a:cs typeface="Calibri"/>
              </a:rPr>
              <a:t>miss</a:t>
            </a:r>
          </a:p>
        </p:txBody>
      </p:sp>
      <p:grpSp>
        <p:nvGrpSpPr>
          <p:cNvPr id="3" name="Group 28"/>
          <p:cNvGrpSpPr>
            <a:grpSpLocks/>
          </p:cNvGrpSpPr>
          <p:nvPr/>
        </p:nvGrpSpPr>
        <p:grpSpPr bwMode="auto">
          <a:xfrm>
            <a:off x="5446714" y="4772709"/>
            <a:ext cx="2662237" cy="306387"/>
            <a:chOff x="2027" y="3244"/>
            <a:chExt cx="1677" cy="193"/>
          </a:xfrm>
          <a:solidFill>
            <a:srgbClr val="DEDFF5"/>
          </a:solidFill>
        </p:grpSpPr>
        <p:sp>
          <p:nvSpPr>
            <p:cNvPr id="202781" name="Rectangle 29"/>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a:latin typeface="Calibri"/>
                  <a:cs typeface="Calibri"/>
                </a:rPr>
                <a:t>1</a:t>
              </a:r>
            </a:p>
          </p:txBody>
        </p:sp>
        <p:sp>
          <p:nvSpPr>
            <p:cNvPr id="202782" name="Rectangle 30"/>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a:latin typeface="Calibri"/>
                  <a:cs typeface="Calibri"/>
                </a:rPr>
                <a:t>00</a:t>
              </a:r>
            </a:p>
          </p:txBody>
        </p:sp>
        <p:sp>
          <p:nvSpPr>
            <p:cNvPr id="202783" name="Rectangle 31"/>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a:latin typeface="Calibri"/>
                  <a:cs typeface="Calibri"/>
                </a:rPr>
                <a:t>M[0-1]</a:t>
              </a:r>
            </a:p>
          </p:txBody>
        </p:sp>
      </p:grpSp>
      <p:sp>
        <p:nvSpPr>
          <p:cNvPr id="202784" name="Text Box 32"/>
          <p:cNvSpPr txBox="1">
            <a:spLocks noChangeArrowheads="1"/>
          </p:cNvSpPr>
          <p:nvPr/>
        </p:nvSpPr>
        <p:spPr bwMode="auto">
          <a:xfrm>
            <a:off x="8272464" y="3276601"/>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dirty="0">
                <a:latin typeface="Calibri"/>
                <a:cs typeface="Calibri"/>
              </a:rPr>
              <a:t>hit</a:t>
            </a:r>
          </a:p>
        </p:txBody>
      </p:sp>
      <p:sp>
        <p:nvSpPr>
          <p:cNvPr id="202785" name="Text Box 33"/>
          <p:cNvSpPr txBox="1">
            <a:spLocks noChangeArrowheads="1"/>
          </p:cNvSpPr>
          <p:nvPr/>
        </p:nvSpPr>
        <p:spPr bwMode="auto">
          <a:xfrm>
            <a:off x="8181976" y="3581401"/>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dirty="0">
                <a:latin typeface="Calibri"/>
                <a:cs typeface="Calibri"/>
              </a:rPr>
              <a:t>miss</a:t>
            </a:r>
          </a:p>
        </p:txBody>
      </p:sp>
      <p:grpSp>
        <p:nvGrpSpPr>
          <p:cNvPr id="4" name="Group 34"/>
          <p:cNvGrpSpPr>
            <a:grpSpLocks/>
          </p:cNvGrpSpPr>
          <p:nvPr/>
        </p:nvGrpSpPr>
        <p:grpSpPr bwMode="auto">
          <a:xfrm>
            <a:off x="5446714" y="5583921"/>
            <a:ext cx="2662237" cy="306387"/>
            <a:chOff x="2027" y="3244"/>
            <a:chExt cx="1677" cy="193"/>
          </a:xfrm>
          <a:solidFill>
            <a:srgbClr val="DEDFF5"/>
          </a:solidFill>
        </p:grpSpPr>
        <p:sp>
          <p:nvSpPr>
            <p:cNvPr id="202787" name="Rectangle 35"/>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a:latin typeface="Calibri"/>
                  <a:cs typeface="Calibri"/>
                </a:rPr>
                <a:t>1</a:t>
              </a:r>
            </a:p>
          </p:txBody>
        </p:sp>
        <p:sp>
          <p:nvSpPr>
            <p:cNvPr id="202788" name="Rectangle 36"/>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a:latin typeface="Calibri"/>
                  <a:cs typeface="Calibri"/>
                </a:rPr>
                <a:t>01</a:t>
              </a:r>
            </a:p>
          </p:txBody>
        </p:sp>
        <p:sp>
          <p:nvSpPr>
            <p:cNvPr id="202789" name="Rectangle 37"/>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a:latin typeface="Calibri"/>
                  <a:cs typeface="Calibri"/>
                </a:rPr>
                <a:t>M[6-7]</a:t>
              </a:r>
            </a:p>
          </p:txBody>
        </p:sp>
      </p:grpSp>
      <p:sp>
        <p:nvSpPr>
          <p:cNvPr id="202790" name="Text Box 38"/>
          <p:cNvSpPr txBox="1">
            <a:spLocks noChangeArrowheads="1"/>
          </p:cNvSpPr>
          <p:nvPr/>
        </p:nvSpPr>
        <p:spPr bwMode="auto">
          <a:xfrm>
            <a:off x="8181976" y="3886201"/>
            <a:ext cx="647111"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dirty="0">
                <a:latin typeface="Calibri"/>
                <a:cs typeface="Calibri"/>
              </a:rPr>
              <a:t>miss</a:t>
            </a:r>
          </a:p>
        </p:txBody>
      </p:sp>
      <p:grpSp>
        <p:nvGrpSpPr>
          <p:cNvPr id="5" name="Group 39"/>
          <p:cNvGrpSpPr>
            <a:grpSpLocks/>
          </p:cNvGrpSpPr>
          <p:nvPr/>
        </p:nvGrpSpPr>
        <p:grpSpPr bwMode="auto">
          <a:xfrm>
            <a:off x="5446714" y="5075920"/>
            <a:ext cx="2662237" cy="306388"/>
            <a:chOff x="2027" y="3244"/>
            <a:chExt cx="1677" cy="193"/>
          </a:xfrm>
          <a:solidFill>
            <a:srgbClr val="DEDFF5"/>
          </a:solidFill>
        </p:grpSpPr>
        <p:sp>
          <p:nvSpPr>
            <p:cNvPr id="202792" name="Rectangle 40"/>
            <p:cNvSpPr>
              <a:spLocks noChangeArrowheads="1"/>
            </p:cNvSpPr>
            <p:nvPr/>
          </p:nvSpPr>
          <p:spPr bwMode="auto">
            <a:xfrm>
              <a:off x="2027" y="3244"/>
              <a:ext cx="35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a:latin typeface="Calibri"/>
                  <a:cs typeface="Calibri"/>
                </a:rPr>
                <a:t>1</a:t>
              </a:r>
            </a:p>
          </p:txBody>
        </p:sp>
        <p:sp>
          <p:nvSpPr>
            <p:cNvPr id="202793" name="Rectangle 41"/>
            <p:cNvSpPr>
              <a:spLocks noChangeArrowheads="1"/>
            </p:cNvSpPr>
            <p:nvPr/>
          </p:nvSpPr>
          <p:spPr bwMode="auto">
            <a:xfrm>
              <a:off x="2389" y="3244"/>
              <a:ext cx="411"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a:latin typeface="Calibri"/>
                  <a:cs typeface="Calibri"/>
                </a:rPr>
                <a:t>10</a:t>
              </a:r>
            </a:p>
          </p:txBody>
        </p:sp>
        <p:sp>
          <p:nvSpPr>
            <p:cNvPr id="202794" name="Rectangle 42"/>
            <p:cNvSpPr>
              <a:spLocks noChangeArrowheads="1"/>
            </p:cNvSpPr>
            <p:nvPr/>
          </p:nvSpPr>
          <p:spPr bwMode="auto">
            <a:xfrm>
              <a:off x="2810" y="3244"/>
              <a:ext cx="894" cy="193"/>
            </a:xfrm>
            <a:prstGeom prst="rect">
              <a:avLst/>
            </a:prstGeom>
            <a:grpFill/>
            <a:ln w="12700">
              <a:solidFill>
                <a:schemeClr val="tx1"/>
              </a:solidFill>
              <a:miter lim="800000"/>
              <a:headEnd/>
              <a:tailEnd/>
            </a:ln>
            <a:effectLst/>
          </p:spPr>
          <p:txBody>
            <a:bodyPr wrap="none" lIns="90487" tIns="44450" rIns="90487" bIns="44450" anchor="ctr">
              <a:prstTxWarp prst="textNoShape">
                <a:avLst/>
              </a:prstTxWarp>
            </a:bodyPr>
            <a:lstStyle/>
            <a:p>
              <a:pPr>
                <a:lnSpc>
                  <a:spcPct val="100000"/>
                </a:lnSpc>
              </a:pPr>
              <a:r>
                <a:rPr lang="en-US" sz="2000">
                  <a:latin typeface="Calibri"/>
                  <a:cs typeface="Calibri"/>
                </a:rPr>
                <a:t>M[8-9]</a:t>
              </a:r>
            </a:p>
          </p:txBody>
        </p:sp>
      </p:grpSp>
      <p:sp>
        <p:nvSpPr>
          <p:cNvPr id="202795" name="Text Box 43"/>
          <p:cNvSpPr txBox="1">
            <a:spLocks noChangeArrowheads="1"/>
          </p:cNvSpPr>
          <p:nvPr/>
        </p:nvSpPr>
        <p:spPr bwMode="auto">
          <a:xfrm>
            <a:off x="8272464" y="4191001"/>
            <a:ext cx="462265" cy="307777"/>
          </a:xfrm>
          <a:prstGeom prst="rect">
            <a:avLst/>
          </a:prstGeom>
          <a:noFill/>
          <a:ln w="28575">
            <a:noFill/>
            <a:miter lim="800000"/>
            <a:headEnd/>
            <a:tailEnd/>
          </a:ln>
          <a:effectLst/>
        </p:spPr>
        <p:txBody>
          <a:bodyPr wrap="none" lIns="90487" tIns="44450" rIns="90487" bIns="44450">
            <a:prstTxWarp prst="textNoShape">
              <a:avLst/>
            </a:prstTxWarp>
            <a:spAutoFit/>
          </a:bodyPr>
          <a:lstStyle/>
          <a:p>
            <a:pPr>
              <a:lnSpc>
                <a:spcPct val="65000"/>
              </a:lnSpc>
              <a:spcBef>
                <a:spcPct val="50000"/>
              </a:spcBef>
            </a:pPr>
            <a:r>
              <a:rPr lang="en-US" sz="2000" dirty="0">
                <a:latin typeface="Calibri"/>
                <a:cs typeface="Calibri"/>
              </a:rPr>
              <a:t>hit</a:t>
            </a:r>
          </a:p>
        </p:txBody>
      </p:sp>
      <p:sp>
        <p:nvSpPr>
          <p:cNvPr id="47" name="TextBox 46"/>
          <p:cNvSpPr txBox="1"/>
          <p:nvPr/>
        </p:nvSpPr>
        <p:spPr>
          <a:xfrm>
            <a:off x="4349750" y="5079095"/>
            <a:ext cx="858838" cy="369332"/>
          </a:xfrm>
          <a:prstGeom prst="rect">
            <a:avLst/>
          </a:prstGeom>
          <a:noFill/>
        </p:spPr>
        <p:txBody>
          <a:bodyPr wrap="square" rtlCol="0">
            <a:normAutofit/>
          </a:bodyPr>
          <a:lstStyle/>
          <a:p>
            <a:endParaRPr lang="en-US" dirty="0">
              <a:latin typeface="Calibri" pitchFamily="34" charset="0"/>
            </a:endParaRPr>
          </a:p>
        </p:txBody>
      </p:sp>
      <p:sp>
        <p:nvSpPr>
          <p:cNvPr id="48" name="TextBox 47"/>
          <p:cNvSpPr txBox="1"/>
          <p:nvPr/>
        </p:nvSpPr>
        <p:spPr>
          <a:xfrm>
            <a:off x="4751046" y="4844145"/>
            <a:ext cx="659155" cy="369332"/>
          </a:xfrm>
          <a:prstGeom prst="rect">
            <a:avLst/>
          </a:prstGeom>
          <a:noFill/>
        </p:spPr>
        <p:txBody>
          <a:bodyPr wrap="none" rtlCol="0">
            <a:spAutoFit/>
          </a:bodyPr>
          <a:lstStyle/>
          <a:p>
            <a:r>
              <a:rPr lang="en-US" dirty="0">
                <a:latin typeface="Calibri" pitchFamily="34" charset="0"/>
              </a:rPr>
              <a:t>Set 0</a:t>
            </a:r>
          </a:p>
        </p:txBody>
      </p:sp>
      <p:sp>
        <p:nvSpPr>
          <p:cNvPr id="49" name="TextBox 48"/>
          <p:cNvSpPr txBox="1"/>
          <p:nvPr/>
        </p:nvSpPr>
        <p:spPr>
          <a:xfrm>
            <a:off x="4751046" y="5694013"/>
            <a:ext cx="659155" cy="369332"/>
          </a:xfrm>
          <a:prstGeom prst="rect">
            <a:avLst/>
          </a:prstGeom>
          <a:noFill/>
        </p:spPr>
        <p:txBody>
          <a:bodyPr wrap="none" rtlCol="0">
            <a:spAutoFit/>
          </a:bodyPr>
          <a:lstStyle/>
          <a:p>
            <a:r>
              <a:rPr lang="en-US" dirty="0">
                <a:latin typeface="Calibri" pitchFamily="34" charset="0"/>
              </a:rPr>
              <a:t>Set 1</a:t>
            </a:r>
          </a:p>
        </p:txBody>
      </p:sp>
      <p:sp>
        <p:nvSpPr>
          <p:cNvPr id="7" name="Footer Placeholder 6">
            <a:extLst>
              <a:ext uri="{FF2B5EF4-FFF2-40B4-BE49-F238E27FC236}">
                <a16:creationId xmlns:a16="http://schemas.microsoft.com/office/drawing/2014/main" id="{7BA7378B-913E-4739-B6AF-2CA524F10B27}"/>
              </a:ext>
            </a:extLst>
          </p:cNvPr>
          <p:cNvSpPr>
            <a:spLocks noGrp="1"/>
          </p:cNvSpPr>
          <p:nvPr>
            <p:ph type="ftr" sz="quarter" idx="11"/>
          </p:nvPr>
        </p:nvSpPr>
        <p:spPr/>
        <p:txBody>
          <a:bodyPr/>
          <a:lstStyle/>
          <a:p>
            <a:r>
              <a:rPr lang="en-US"/>
              <a:t>Computer Systems Organization (Spring 2025)</a:t>
            </a:r>
            <a:endParaRPr lang="en-US" dirty="0"/>
          </a:p>
        </p:txBody>
      </p:sp>
      <p:sp>
        <p:nvSpPr>
          <p:cNvPr id="8" name="Slide Number Placeholder 7">
            <a:extLst>
              <a:ext uri="{FF2B5EF4-FFF2-40B4-BE49-F238E27FC236}">
                <a16:creationId xmlns:a16="http://schemas.microsoft.com/office/drawing/2014/main" id="{5D5B3C3D-4E05-4179-A0DF-F0EC7DFDBB59}"/>
              </a:ext>
            </a:extLst>
          </p:cNvPr>
          <p:cNvSpPr>
            <a:spLocks noGrp="1"/>
          </p:cNvSpPr>
          <p:nvPr>
            <p:ph type="sldNum" sz="quarter" idx="12"/>
          </p:nvPr>
        </p:nvSpPr>
        <p:spPr/>
        <p:txBody>
          <a:bodyPr/>
          <a:lstStyle/>
          <a:p>
            <a:fld id="{629637A9-119A-49DA-BD12-AAC58B377D80}" type="slidenum">
              <a:rPr lang="en-US" smtClean="0"/>
              <a:t>30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27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27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8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279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79" grpId="0"/>
      <p:bldP spid="202784" grpId="0"/>
      <p:bldP spid="202785" grpId="0"/>
      <p:bldP spid="202790" grpId="0"/>
      <p:bldP spid="20279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
          <p:cNvSpPr>
            <a:spLocks noGrp="1" noChangeArrowheads="1"/>
          </p:cNvSpPr>
          <p:nvPr>
            <p:ph type="title"/>
          </p:nvPr>
        </p:nvSpPr>
        <p:spPr>
          <a:xfrm>
            <a:off x="1012371" y="1089705"/>
            <a:ext cx="8716962" cy="782638"/>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What about writes?</a:t>
            </a:r>
          </a:p>
        </p:txBody>
      </p:sp>
      <p:sp>
        <p:nvSpPr>
          <p:cNvPr id="26626" name="Rectangle 2"/>
          <p:cNvSpPr>
            <a:spLocks noGrp="1" noChangeArrowheads="1"/>
          </p:cNvSpPr>
          <p:nvPr>
            <p:ph type="body" idx="1"/>
          </p:nvPr>
        </p:nvSpPr>
        <p:spPr>
          <a:xfrm>
            <a:off x="1208314" y="1872343"/>
            <a:ext cx="9971315" cy="4223657"/>
          </a:xfrm>
        </p:spPr>
        <p:txBody>
          <a:bodyPr vert="horz" lIns="90360" tIns="44280" rIns="90360" bIns="44280" rtlCol="0">
            <a:normAutofit lnSpcReduction="10000"/>
          </a:bodyPr>
          <a:lstStyle/>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Multiple copies of data exist: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L1, L2, Main Memory, Disk</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What to do on a write-hit?</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solidFill>
                  <a:srgbClr val="FF0000"/>
                </a:solidFill>
              </a:rPr>
              <a:t>Write-through </a:t>
            </a:r>
            <a:r>
              <a:rPr lang="en-GB" dirty="0"/>
              <a:t>(write immediately to memory)</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solidFill>
                  <a:srgbClr val="FF0000"/>
                </a:solidFill>
              </a:rPr>
              <a:t>Write-back </a:t>
            </a:r>
            <a:r>
              <a:rPr lang="en-GB" dirty="0"/>
              <a:t>(defer write to memory until replacement of line)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Need a dirty bit (line different from memory or not)</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What to do on a write-miss?</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solidFill>
                  <a:srgbClr val="FF0000"/>
                </a:solidFill>
              </a:rPr>
              <a:t>Write-allocate </a:t>
            </a:r>
            <a:r>
              <a:rPr lang="en-GB" dirty="0"/>
              <a:t>(load into cache, update line in cache)</a:t>
            </a:r>
          </a:p>
          <a:p>
            <a:pPr lvl="2">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Good if more writes to the location follow</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solidFill>
                  <a:srgbClr val="FF0000"/>
                </a:solidFill>
              </a:rPr>
              <a:t>No-write-allocate </a:t>
            </a:r>
            <a:r>
              <a:rPr lang="en-GB" dirty="0"/>
              <a:t>(writes immediately to memory)</a:t>
            </a:r>
          </a:p>
          <a:p>
            <a:pPr>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Typical</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dirty="0"/>
              <a:t>Write-through + No-write-allocate</a:t>
            </a:r>
          </a:p>
          <a:p>
            <a:pPr lvl="1">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r>
              <a:rPr lang="en-GB" b="1" dirty="0"/>
              <a:t>Write-back + Write-allocate</a:t>
            </a:r>
          </a:p>
          <a:p>
            <a:pPr>
              <a:buNone/>
              <a:tabLst>
                <a:tab pos="319088" algn="l"/>
                <a:tab pos="846138" algn="l"/>
                <a:tab pos="1760538" algn="l"/>
                <a:tab pos="2674938" algn="l"/>
                <a:tab pos="3589338" algn="l"/>
                <a:tab pos="4503738" algn="l"/>
                <a:tab pos="5418138" algn="l"/>
                <a:tab pos="6332538" algn="l"/>
                <a:tab pos="7246938" algn="l"/>
                <a:tab pos="8161338" algn="l"/>
                <a:tab pos="9075738" algn="l"/>
                <a:tab pos="9990138" algn="l"/>
              </a:tabLst>
              <a:defRPr/>
            </a:pPr>
            <a:endParaRPr lang="en-GB" dirty="0"/>
          </a:p>
        </p:txBody>
      </p:sp>
      <p:sp>
        <p:nvSpPr>
          <p:cNvPr id="3" name="Footer Placeholder 2">
            <a:extLst>
              <a:ext uri="{FF2B5EF4-FFF2-40B4-BE49-F238E27FC236}">
                <a16:creationId xmlns:a16="http://schemas.microsoft.com/office/drawing/2014/main" id="{EECAA3F3-0D2D-442A-873A-5A03ED62F234}"/>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1FF46071-2F0E-46EB-B59D-00BE140D0208}"/>
              </a:ext>
            </a:extLst>
          </p:cNvPr>
          <p:cNvSpPr>
            <a:spLocks noGrp="1"/>
          </p:cNvSpPr>
          <p:nvPr>
            <p:ph type="sldNum" sz="quarter" idx="12"/>
          </p:nvPr>
        </p:nvSpPr>
        <p:spPr/>
        <p:txBody>
          <a:bodyPr/>
          <a:lstStyle/>
          <a:p>
            <a:fld id="{629637A9-119A-49DA-BD12-AAC58B377D80}" type="slidenum">
              <a:rPr lang="en-US" smtClean="0"/>
              <a:t>31</a:t>
            </a:fld>
            <a:endParaRPr lang="en-US"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662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62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62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626">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6">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626">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62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Intel Core i7 Cache Hierarchy</a:t>
            </a:r>
          </a:p>
        </p:txBody>
      </p:sp>
      <p:grpSp>
        <p:nvGrpSpPr>
          <p:cNvPr id="3" name="Group 2">
            <a:extLst>
              <a:ext uri="{FF2B5EF4-FFF2-40B4-BE49-F238E27FC236}">
                <a16:creationId xmlns:a16="http://schemas.microsoft.com/office/drawing/2014/main" id="{365B0ABE-50FF-4885-B2F9-ED3C065206D6}"/>
              </a:ext>
            </a:extLst>
          </p:cNvPr>
          <p:cNvGrpSpPr/>
          <p:nvPr/>
        </p:nvGrpSpPr>
        <p:grpSpPr>
          <a:xfrm>
            <a:off x="1348196" y="1872342"/>
            <a:ext cx="6478088" cy="4144490"/>
            <a:chOff x="1676400" y="1295400"/>
            <a:chExt cx="6248400" cy="5334000"/>
          </a:xfrm>
        </p:grpSpPr>
        <p:sp>
          <p:nvSpPr>
            <p:cNvPr id="28" name="Rectangle 425"/>
            <p:cNvSpPr>
              <a:spLocks noChangeArrowheads="1"/>
            </p:cNvSpPr>
            <p:nvPr/>
          </p:nvSpPr>
          <p:spPr bwMode="auto">
            <a:xfrm>
              <a:off x="1752600" y="1676400"/>
              <a:ext cx="6172200" cy="3886200"/>
            </a:xfrm>
            <a:prstGeom prst="rect">
              <a:avLst/>
            </a:prstGeom>
            <a:solidFill>
              <a:srgbClr val="D5F1CF"/>
            </a:solidFill>
            <a:ln w="12700">
              <a:solidFill>
                <a:schemeClr val="tx1"/>
              </a:solidFill>
              <a:prstDash val="dash"/>
              <a:miter lim="800000"/>
              <a:headEnd/>
              <a:tailEnd/>
            </a:ln>
            <a:effectLst/>
          </p:spPr>
          <p:txBody>
            <a:bodyPr wrap="none" anchor="ctr">
              <a:prstTxWarp prst="textNoShape">
                <a:avLst/>
              </a:prstTxWarp>
            </a:bodyPr>
            <a:lstStyle/>
            <a:p>
              <a:endParaRPr lang="en-US"/>
            </a:p>
          </p:txBody>
        </p:sp>
        <p:sp>
          <p:nvSpPr>
            <p:cNvPr id="11" name="Rectangle 404"/>
            <p:cNvSpPr>
              <a:spLocks noChangeArrowheads="1"/>
            </p:cNvSpPr>
            <p:nvPr/>
          </p:nvSpPr>
          <p:spPr bwMode="auto">
            <a:xfrm>
              <a:off x="1905000" y="1981200"/>
              <a:ext cx="2122488" cy="2438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20" name="Rectangle 413"/>
            <p:cNvSpPr>
              <a:spLocks noChangeArrowheads="1"/>
            </p:cNvSpPr>
            <p:nvPr/>
          </p:nvSpPr>
          <p:spPr bwMode="auto">
            <a:xfrm>
              <a:off x="5638800" y="1981200"/>
              <a:ext cx="2122488" cy="2438400"/>
            </a:xfrm>
            <a:prstGeom prst="rect">
              <a:avLst/>
            </a:prstGeom>
            <a:solidFill>
              <a:srgbClr val="F6F5BD"/>
            </a:solidFill>
            <a:ln w="12700">
              <a:solidFill>
                <a:schemeClr val="tx1"/>
              </a:solidFill>
              <a:miter lim="800000"/>
              <a:headEnd/>
              <a:tailEnd/>
            </a:ln>
            <a:effectLst/>
          </p:spPr>
          <p:txBody>
            <a:bodyPr wrap="none" anchor="ctr">
              <a:prstTxWarp prst="textNoShape">
                <a:avLst/>
              </a:prstTxWarp>
            </a:bodyPr>
            <a:lstStyle/>
            <a:p>
              <a:endParaRPr lang="en-US"/>
            </a:p>
          </p:txBody>
        </p:sp>
        <p:sp>
          <p:nvSpPr>
            <p:cNvPr id="4" name="Rectangle 396"/>
            <p:cNvSpPr>
              <a:spLocks noChangeArrowheads="1"/>
            </p:cNvSpPr>
            <p:nvPr/>
          </p:nvSpPr>
          <p:spPr bwMode="auto">
            <a:xfrm>
              <a:off x="2070100" y="2133600"/>
              <a:ext cx="977900" cy="3048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dirty="0" err="1"/>
                <a:t>Regs</a:t>
              </a:r>
              <a:endParaRPr lang="en-US" dirty="0"/>
            </a:p>
          </p:txBody>
        </p:sp>
        <p:sp>
          <p:nvSpPr>
            <p:cNvPr id="5" name="Rectangle 397"/>
            <p:cNvSpPr>
              <a:spLocks noChangeArrowheads="1"/>
            </p:cNvSpPr>
            <p:nvPr/>
          </p:nvSpPr>
          <p:spPr bwMode="auto">
            <a:xfrm>
              <a:off x="2112964" y="2781300"/>
              <a:ext cx="782637"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a:t>L1 </a:t>
              </a:r>
            </a:p>
            <a:p>
              <a:pPr algn="ctr"/>
              <a:r>
                <a:rPr lang="en-US"/>
                <a:t>d-cache</a:t>
              </a:r>
            </a:p>
          </p:txBody>
        </p:sp>
        <p:sp>
          <p:nvSpPr>
            <p:cNvPr id="6" name="Rectangle 399"/>
            <p:cNvSpPr>
              <a:spLocks noChangeArrowheads="1"/>
            </p:cNvSpPr>
            <p:nvPr/>
          </p:nvSpPr>
          <p:spPr bwMode="auto">
            <a:xfrm>
              <a:off x="3048000" y="2781300"/>
              <a:ext cx="795338"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dirty="0"/>
                <a:t>L1 </a:t>
              </a:r>
            </a:p>
            <a:p>
              <a:pPr algn="ctr"/>
              <a:r>
                <a:rPr lang="en-US" dirty="0" err="1"/>
                <a:t>i</a:t>
              </a:r>
              <a:r>
                <a:rPr lang="en-US" dirty="0"/>
                <a:t>-cache</a:t>
              </a:r>
            </a:p>
          </p:txBody>
        </p:sp>
        <p:sp>
          <p:nvSpPr>
            <p:cNvPr id="7" name="Rectangle 400"/>
            <p:cNvSpPr>
              <a:spLocks noChangeArrowheads="1"/>
            </p:cNvSpPr>
            <p:nvPr/>
          </p:nvSpPr>
          <p:spPr bwMode="auto">
            <a:xfrm>
              <a:off x="2133600" y="3695700"/>
              <a:ext cx="1709738"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a:t>L2 unified cache</a:t>
              </a:r>
            </a:p>
          </p:txBody>
        </p:sp>
        <p:sp>
          <p:nvSpPr>
            <p:cNvPr id="8" name="Line 401"/>
            <p:cNvSpPr>
              <a:spLocks noChangeShapeType="1"/>
            </p:cNvSpPr>
            <p:nvPr/>
          </p:nvSpPr>
          <p:spPr bwMode="auto">
            <a:xfrm>
              <a:off x="2590800" y="24384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9" name="Line 402"/>
            <p:cNvSpPr>
              <a:spLocks noChangeShapeType="1"/>
            </p:cNvSpPr>
            <p:nvPr/>
          </p:nvSpPr>
          <p:spPr bwMode="auto">
            <a:xfrm>
              <a:off x="25908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0" name="Line 403"/>
            <p:cNvSpPr>
              <a:spLocks noChangeShapeType="1"/>
            </p:cNvSpPr>
            <p:nvPr/>
          </p:nvSpPr>
          <p:spPr bwMode="auto">
            <a:xfrm>
              <a:off x="34290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2" name="Text Box 405"/>
            <p:cNvSpPr txBox="1">
              <a:spLocks noChangeArrowheads="1"/>
            </p:cNvSpPr>
            <p:nvPr/>
          </p:nvSpPr>
          <p:spPr bwMode="auto">
            <a:xfrm>
              <a:off x="1828800" y="1603887"/>
              <a:ext cx="792396" cy="369332"/>
            </a:xfrm>
            <a:prstGeom prst="rect">
              <a:avLst/>
            </a:prstGeom>
            <a:noFill/>
            <a:ln w="12700">
              <a:noFill/>
              <a:miter lim="800000"/>
              <a:headEnd/>
              <a:tailEnd/>
            </a:ln>
            <a:effectLst/>
          </p:spPr>
          <p:txBody>
            <a:bodyPr wrap="none">
              <a:prstTxWarp prst="textNoShape">
                <a:avLst/>
              </a:prstTxWarp>
              <a:spAutoFit/>
            </a:bodyPr>
            <a:lstStyle/>
            <a:p>
              <a:r>
                <a:rPr lang="en-US" dirty="0"/>
                <a:t>Core 0</a:t>
              </a:r>
            </a:p>
          </p:txBody>
        </p:sp>
        <p:sp>
          <p:nvSpPr>
            <p:cNvPr id="13" name="Rectangle 406"/>
            <p:cNvSpPr>
              <a:spLocks noChangeArrowheads="1"/>
            </p:cNvSpPr>
            <p:nvPr/>
          </p:nvSpPr>
          <p:spPr bwMode="auto">
            <a:xfrm>
              <a:off x="5803900" y="2133600"/>
              <a:ext cx="977900" cy="3048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pPr algn="ctr"/>
              <a:r>
                <a:rPr lang="en-US"/>
                <a:t>Regs</a:t>
              </a:r>
            </a:p>
          </p:txBody>
        </p:sp>
        <p:sp>
          <p:nvSpPr>
            <p:cNvPr id="14" name="Rectangle 407"/>
            <p:cNvSpPr>
              <a:spLocks noChangeArrowheads="1"/>
            </p:cNvSpPr>
            <p:nvPr/>
          </p:nvSpPr>
          <p:spPr bwMode="auto">
            <a:xfrm>
              <a:off x="5846764" y="2781300"/>
              <a:ext cx="782637"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dirty="0"/>
                <a:t>L1 </a:t>
              </a:r>
            </a:p>
            <a:p>
              <a:pPr algn="ctr"/>
              <a:r>
                <a:rPr lang="en-US" dirty="0" err="1"/>
                <a:t>d</a:t>
              </a:r>
              <a:r>
                <a:rPr lang="en-US" dirty="0"/>
                <a:t>-cache</a:t>
              </a:r>
            </a:p>
          </p:txBody>
        </p:sp>
        <p:sp>
          <p:nvSpPr>
            <p:cNvPr id="15" name="Rectangle 408"/>
            <p:cNvSpPr>
              <a:spLocks noChangeArrowheads="1"/>
            </p:cNvSpPr>
            <p:nvPr/>
          </p:nvSpPr>
          <p:spPr bwMode="auto">
            <a:xfrm>
              <a:off x="6781800" y="2781300"/>
              <a:ext cx="795338" cy="571500"/>
            </a:xfrm>
            <a:prstGeom prst="rect">
              <a:avLst/>
            </a:prstGeom>
            <a:solidFill>
              <a:srgbClr val="DEDFF5"/>
            </a:solidFill>
            <a:ln w="12700">
              <a:solidFill>
                <a:schemeClr val="tx1"/>
              </a:solidFill>
              <a:miter lim="800000"/>
              <a:headEnd/>
              <a:tailEnd/>
            </a:ln>
            <a:effectLst/>
          </p:spPr>
          <p:txBody>
            <a:bodyPr wrap="none" anchor="ctr">
              <a:prstTxWarp prst="textNoShape">
                <a:avLst/>
              </a:prstTxWarp>
            </a:bodyPr>
            <a:lstStyle/>
            <a:p>
              <a:pPr algn="ctr"/>
              <a:r>
                <a:rPr lang="en-US"/>
                <a:t>L1 </a:t>
              </a:r>
            </a:p>
            <a:p>
              <a:pPr algn="ctr"/>
              <a:r>
                <a:rPr lang="en-US"/>
                <a:t>i-cache</a:t>
              </a:r>
            </a:p>
          </p:txBody>
        </p:sp>
        <p:sp>
          <p:nvSpPr>
            <p:cNvPr id="16" name="Rectangle 409"/>
            <p:cNvSpPr>
              <a:spLocks noChangeArrowheads="1"/>
            </p:cNvSpPr>
            <p:nvPr/>
          </p:nvSpPr>
          <p:spPr bwMode="auto">
            <a:xfrm>
              <a:off x="5867400" y="3695700"/>
              <a:ext cx="1709738"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a:t>L2 unified cache</a:t>
              </a:r>
            </a:p>
          </p:txBody>
        </p:sp>
        <p:sp>
          <p:nvSpPr>
            <p:cNvPr id="17" name="Line 410"/>
            <p:cNvSpPr>
              <a:spLocks noChangeShapeType="1"/>
            </p:cNvSpPr>
            <p:nvPr/>
          </p:nvSpPr>
          <p:spPr bwMode="auto">
            <a:xfrm>
              <a:off x="6324600" y="24384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8" name="Line 411"/>
            <p:cNvSpPr>
              <a:spLocks noChangeShapeType="1"/>
            </p:cNvSpPr>
            <p:nvPr/>
          </p:nvSpPr>
          <p:spPr bwMode="auto">
            <a:xfrm>
              <a:off x="63246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9" name="Line 412"/>
            <p:cNvSpPr>
              <a:spLocks noChangeShapeType="1"/>
            </p:cNvSpPr>
            <p:nvPr/>
          </p:nvSpPr>
          <p:spPr bwMode="auto">
            <a:xfrm>
              <a:off x="7162800" y="3352800"/>
              <a:ext cx="0" cy="3429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1" name="Text Box 414"/>
            <p:cNvSpPr txBox="1">
              <a:spLocks noChangeArrowheads="1"/>
            </p:cNvSpPr>
            <p:nvPr/>
          </p:nvSpPr>
          <p:spPr bwMode="auto">
            <a:xfrm>
              <a:off x="5562600" y="1603887"/>
              <a:ext cx="792396" cy="369332"/>
            </a:xfrm>
            <a:prstGeom prst="rect">
              <a:avLst/>
            </a:prstGeom>
            <a:noFill/>
            <a:ln w="12700">
              <a:noFill/>
              <a:miter lim="800000"/>
              <a:headEnd/>
              <a:tailEnd/>
            </a:ln>
            <a:effectLst/>
          </p:spPr>
          <p:txBody>
            <a:bodyPr wrap="none">
              <a:prstTxWarp prst="textNoShape">
                <a:avLst/>
              </a:prstTxWarp>
              <a:spAutoFit/>
            </a:bodyPr>
            <a:lstStyle/>
            <a:p>
              <a:r>
                <a:rPr lang="en-US"/>
                <a:t>Core 3</a:t>
              </a:r>
            </a:p>
          </p:txBody>
        </p:sp>
        <p:sp>
          <p:nvSpPr>
            <p:cNvPr id="22" name="Text Box 415"/>
            <p:cNvSpPr txBox="1">
              <a:spLocks noChangeArrowheads="1"/>
            </p:cNvSpPr>
            <p:nvPr/>
          </p:nvSpPr>
          <p:spPr bwMode="auto">
            <a:xfrm>
              <a:off x="4495800" y="2983469"/>
              <a:ext cx="723900" cy="646331"/>
            </a:xfrm>
            <a:prstGeom prst="rect">
              <a:avLst/>
            </a:prstGeom>
            <a:noFill/>
            <a:ln w="12700">
              <a:noFill/>
              <a:miter lim="800000"/>
              <a:headEnd/>
              <a:tailEnd/>
            </a:ln>
            <a:effectLst/>
          </p:spPr>
          <p:txBody>
            <a:bodyPr wrap="square">
              <a:prstTxWarp prst="textNoShape">
                <a:avLst/>
              </a:prstTxWarp>
              <a:spAutoFit/>
            </a:bodyPr>
            <a:lstStyle/>
            <a:p>
              <a:pPr algn="ctr"/>
              <a:r>
                <a:rPr lang="en-US" sz="3600" dirty="0"/>
                <a:t>…</a:t>
              </a:r>
            </a:p>
          </p:txBody>
        </p:sp>
        <p:sp>
          <p:nvSpPr>
            <p:cNvPr id="23" name="Line 417"/>
            <p:cNvSpPr>
              <a:spLocks noChangeShapeType="1"/>
            </p:cNvSpPr>
            <p:nvPr/>
          </p:nvSpPr>
          <p:spPr bwMode="auto">
            <a:xfrm>
              <a:off x="2971800" y="4267200"/>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4" name="Line 418"/>
            <p:cNvSpPr>
              <a:spLocks noChangeShapeType="1"/>
            </p:cNvSpPr>
            <p:nvPr/>
          </p:nvSpPr>
          <p:spPr bwMode="auto">
            <a:xfrm>
              <a:off x="6705600" y="4267200"/>
              <a:ext cx="0" cy="5334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5" name="Rectangle 419"/>
            <p:cNvSpPr>
              <a:spLocks noChangeArrowheads="1"/>
            </p:cNvSpPr>
            <p:nvPr/>
          </p:nvSpPr>
          <p:spPr bwMode="auto">
            <a:xfrm>
              <a:off x="2622550" y="4800600"/>
              <a:ext cx="4387850" cy="571500"/>
            </a:xfrm>
            <a:prstGeom prst="rect">
              <a:avLst/>
            </a:prstGeom>
            <a:solidFill>
              <a:srgbClr val="DEDFF5"/>
            </a:solidFill>
            <a:ln w="12700">
              <a:solidFill>
                <a:schemeClr val="tx1"/>
              </a:solidFill>
              <a:miter lim="800000"/>
              <a:headEnd/>
              <a:tailEnd/>
            </a:ln>
            <a:effectLst/>
          </p:spPr>
          <p:txBody>
            <a:bodyPr anchor="ctr">
              <a:prstTxWarp prst="textNoShape">
                <a:avLst/>
              </a:prstTxWarp>
            </a:bodyPr>
            <a:lstStyle/>
            <a:p>
              <a:pPr algn="ctr"/>
              <a:r>
                <a:rPr lang="en-US" dirty="0"/>
                <a:t>L3 unified cache</a:t>
              </a:r>
              <a:br>
                <a:rPr lang="en-US" dirty="0"/>
              </a:br>
              <a:r>
                <a:rPr lang="en-US" dirty="0"/>
                <a:t>(shared by all cores)</a:t>
              </a:r>
            </a:p>
          </p:txBody>
        </p:sp>
        <p:sp>
          <p:nvSpPr>
            <p:cNvPr id="26" name="Rectangle 420"/>
            <p:cNvSpPr>
              <a:spLocks noChangeArrowheads="1"/>
            </p:cNvSpPr>
            <p:nvPr/>
          </p:nvSpPr>
          <p:spPr bwMode="auto">
            <a:xfrm>
              <a:off x="1752600" y="6057900"/>
              <a:ext cx="6172200" cy="571500"/>
            </a:xfrm>
            <a:prstGeom prst="rect">
              <a:avLst/>
            </a:prstGeom>
            <a:solidFill>
              <a:srgbClr val="D5F1CF"/>
            </a:solidFill>
            <a:ln w="12700">
              <a:solidFill>
                <a:schemeClr val="tx1"/>
              </a:solidFill>
              <a:miter lim="800000"/>
              <a:headEnd/>
              <a:tailEnd/>
            </a:ln>
            <a:effectLst/>
          </p:spPr>
          <p:txBody>
            <a:bodyPr anchor="ctr">
              <a:prstTxWarp prst="textNoShape">
                <a:avLst/>
              </a:prstTxWarp>
            </a:bodyPr>
            <a:lstStyle/>
            <a:p>
              <a:pPr algn="ctr"/>
              <a:r>
                <a:rPr lang="en-US"/>
                <a:t>Main memory</a:t>
              </a:r>
            </a:p>
          </p:txBody>
        </p:sp>
        <p:sp>
          <p:nvSpPr>
            <p:cNvPr id="27" name="Line 421"/>
            <p:cNvSpPr>
              <a:spLocks noChangeShapeType="1"/>
            </p:cNvSpPr>
            <p:nvPr/>
          </p:nvSpPr>
          <p:spPr bwMode="auto">
            <a:xfrm>
              <a:off x="4895850" y="5372100"/>
              <a:ext cx="0" cy="685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29" name="Text Box 426"/>
            <p:cNvSpPr txBox="1">
              <a:spLocks noChangeArrowheads="1"/>
            </p:cNvSpPr>
            <p:nvPr/>
          </p:nvSpPr>
          <p:spPr bwMode="auto">
            <a:xfrm>
              <a:off x="1676400" y="1295400"/>
              <a:ext cx="1920756" cy="369332"/>
            </a:xfrm>
            <a:prstGeom prst="rect">
              <a:avLst/>
            </a:prstGeom>
            <a:noFill/>
            <a:ln w="12700">
              <a:noFill/>
              <a:miter lim="800000"/>
              <a:headEnd/>
              <a:tailEnd/>
            </a:ln>
            <a:effectLst/>
          </p:spPr>
          <p:txBody>
            <a:bodyPr wrap="none">
              <a:prstTxWarp prst="textNoShape">
                <a:avLst/>
              </a:prstTxWarp>
              <a:spAutoFit/>
            </a:bodyPr>
            <a:lstStyle/>
            <a:p>
              <a:r>
                <a:rPr lang="en-US" dirty="0"/>
                <a:t>Processor package</a:t>
              </a:r>
            </a:p>
          </p:txBody>
        </p:sp>
      </p:grpSp>
      <p:sp>
        <p:nvSpPr>
          <p:cNvPr id="30" name="TextBox 29"/>
          <p:cNvSpPr txBox="1"/>
          <p:nvPr/>
        </p:nvSpPr>
        <p:spPr>
          <a:xfrm>
            <a:off x="8077200" y="1850574"/>
            <a:ext cx="2514600" cy="3970318"/>
          </a:xfrm>
          <a:prstGeom prst="rect">
            <a:avLst/>
          </a:prstGeom>
          <a:noFill/>
        </p:spPr>
        <p:txBody>
          <a:bodyPr wrap="square" rtlCol="0">
            <a:spAutoFit/>
          </a:bodyPr>
          <a:lstStyle/>
          <a:p>
            <a:r>
              <a:rPr lang="en-US" dirty="0">
                <a:latin typeface="Calibri" pitchFamily="34" charset="0"/>
              </a:rPr>
              <a:t>L1 </a:t>
            </a:r>
            <a:r>
              <a:rPr lang="en-US" dirty="0" err="1">
                <a:latin typeface="Calibri" pitchFamily="34" charset="0"/>
              </a:rPr>
              <a:t>i</a:t>
            </a:r>
            <a:r>
              <a:rPr lang="en-US" dirty="0">
                <a:latin typeface="Calibri" pitchFamily="34" charset="0"/>
              </a:rPr>
              <a:t>-cache and </a:t>
            </a:r>
            <a:r>
              <a:rPr lang="en-US" dirty="0" err="1">
                <a:latin typeface="Calibri" pitchFamily="34" charset="0"/>
              </a:rPr>
              <a:t>d</a:t>
            </a:r>
            <a:r>
              <a:rPr lang="en-US" dirty="0">
                <a:latin typeface="Calibri" pitchFamily="34" charset="0"/>
              </a:rPr>
              <a:t>-cache:</a:t>
            </a:r>
          </a:p>
          <a:p>
            <a:pPr lvl="1"/>
            <a:r>
              <a:rPr lang="en-US" dirty="0">
                <a:latin typeface="Calibri" pitchFamily="34" charset="0"/>
              </a:rPr>
              <a:t>32 KB,  8-way, </a:t>
            </a:r>
          </a:p>
          <a:p>
            <a:pPr lvl="1"/>
            <a:r>
              <a:rPr lang="en-US" dirty="0">
                <a:latin typeface="Calibri" pitchFamily="34" charset="0"/>
              </a:rPr>
              <a:t>Access: 4 cycles</a:t>
            </a:r>
          </a:p>
          <a:p>
            <a:endParaRPr lang="en-US" dirty="0">
              <a:latin typeface="Calibri" pitchFamily="34" charset="0"/>
            </a:endParaRPr>
          </a:p>
          <a:p>
            <a:r>
              <a:rPr lang="en-US" dirty="0">
                <a:latin typeface="Calibri" pitchFamily="34" charset="0"/>
              </a:rPr>
              <a:t>L2 unified cache:</a:t>
            </a:r>
          </a:p>
          <a:p>
            <a:pPr lvl="1"/>
            <a:r>
              <a:rPr lang="en-US" dirty="0">
                <a:latin typeface="Calibri" pitchFamily="34" charset="0"/>
              </a:rPr>
              <a:t> 256 KB, 8-way, </a:t>
            </a:r>
          </a:p>
          <a:p>
            <a:pPr lvl="1"/>
            <a:r>
              <a:rPr lang="en-US" dirty="0">
                <a:latin typeface="Calibri" pitchFamily="34" charset="0"/>
              </a:rPr>
              <a:t>Access: 10 cycles</a:t>
            </a:r>
          </a:p>
          <a:p>
            <a:pPr lvl="1"/>
            <a:endParaRPr lang="en-US" dirty="0">
              <a:latin typeface="Calibri" pitchFamily="34" charset="0"/>
            </a:endParaRPr>
          </a:p>
          <a:p>
            <a:r>
              <a:rPr lang="en-US" dirty="0">
                <a:latin typeface="Calibri" pitchFamily="34" charset="0"/>
              </a:rPr>
              <a:t>L3 unified cache:</a:t>
            </a:r>
          </a:p>
          <a:p>
            <a:pPr lvl="1"/>
            <a:r>
              <a:rPr lang="en-US" dirty="0">
                <a:latin typeface="Calibri" pitchFamily="34" charset="0"/>
              </a:rPr>
              <a:t>8 MB, 16-way,</a:t>
            </a:r>
          </a:p>
          <a:p>
            <a:pPr lvl="1"/>
            <a:r>
              <a:rPr lang="en-US" dirty="0">
                <a:latin typeface="Calibri" pitchFamily="34" charset="0"/>
              </a:rPr>
              <a:t>Access: 40-75 cycles</a:t>
            </a:r>
          </a:p>
          <a:p>
            <a:pPr lvl="1"/>
            <a:endParaRPr lang="en-US" dirty="0">
              <a:latin typeface="Calibri" pitchFamily="34" charset="0"/>
            </a:endParaRPr>
          </a:p>
          <a:p>
            <a:r>
              <a:rPr lang="en-US" dirty="0">
                <a:latin typeface="Calibri" pitchFamily="34" charset="0"/>
              </a:rPr>
              <a:t>Block size: 64 bytes for all caches. </a:t>
            </a:r>
          </a:p>
        </p:txBody>
      </p:sp>
      <p:sp>
        <p:nvSpPr>
          <p:cNvPr id="32" name="Footer Placeholder 31">
            <a:extLst>
              <a:ext uri="{FF2B5EF4-FFF2-40B4-BE49-F238E27FC236}">
                <a16:creationId xmlns:a16="http://schemas.microsoft.com/office/drawing/2014/main" id="{1599C144-8098-4345-8CC7-C74504C542DD}"/>
              </a:ext>
            </a:extLst>
          </p:cNvPr>
          <p:cNvSpPr>
            <a:spLocks noGrp="1"/>
          </p:cNvSpPr>
          <p:nvPr>
            <p:ph type="ftr" sz="quarter" idx="11"/>
          </p:nvPr>
        </p:nvSpPr>
        <p:spPr/>
        <p:txBody>
          <a:bodyPr/>
          <a:lstStyle/>
          <a:p>
            <a:r>
              <a:rPr lang="en-US"/>
              <a:t>Computer Systems Organization (Spring 2025)</a:t>
            </a:r>
            <a:endParaRPr lang="en-US" dirty="0"/>
          </a:p>
        </p:txBody>
      </p:sp>
      <p:sp>
        <p:nvSpPr>
          <p:cNvPr id="33" name="Slide Number Placeholder 32">
            <a:extLst>
              <a:ext uri="{FF2B5EF4-FFF2-40B4-BE49-F238E27FC236}">
                <a16:creationId xmlns:a16="http://schemas.microsoft.com/office/drawing/2014/main" id="{46BF9EAB-E1E8-43B0-BA66-3C33FA4DAC2F}"/>
              </a:ext>
            </a:extLst>
          </p:cNvPr>
          <p:cNvSpPr>
            <a:spLocks noGrp="1"/>
          </p:cNvSpPr>
          <p:nvPr>
            <p:ph type="sldNum" sz="quarter" idx="12"/>
          </p:nvPr>
        </p:nvSpPr>
        <p:spPr/>
        <p:txBody>
          <a:bodyPr/>
          <a:lstStyle/>
          <a:p>
            <a:fld id="{629637A9-119A-49DA-BD12-AAC58B377D80}" type="slidenum">
              <a:rPr lang="en-US" smtClean="0"/>
              <a:t>32</a:t>
            </a:fld>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a:t>Cache Performance Metrics</a:t>
            </a:r>
            <a:endParaRPr lang="en-GB" dirty="0"/>
          </a:p>
        </p:txBody>
      </p:sp>
      <p:sp>
        <p:nvSpPr>
          <p:cNvPr id="114691" name="Rectangle 3"/>
          <p:cNvSpPr>
            <a:spLocks noGrp="1" noChangeArrowheads="1"/>
          </p:cNvSpPr>
          <p:nvPr>
            <p:ph type="body" idx="1"/>
          </p:nvPr>
        </p:nvSpPr>
        <p:spPr>
          <a:xfrm>
            <a:off x="1097280" y="1839686"/>
            <a:ext cx="10058400" cy="4288972"/>
          </a:xfrm>
        </p:spPr>
        <p:txBody>
          <a:bodyPr>
            <a:normAutofit fontScale="92500" lnSpcReduction="10000"/>
          </a:bodyPr>
          <a:lstStyle/>
          <a:p>
            <a:r>
              <a:rPr lang="en-GB" dirty="0"/>
              <a:t>Miss Rate</a:t>
            </a:r>
          </a:p>
          <a:p>
            <a:pPr lvl="1"/>
            <a:r>
              <a:rPr lang="en-GB" dirty="0"/>
              <a:t>Fraction of memory references not found in cache (misses / accesses)</a:t>
            </a:r>
            <a:br>
              <a:rPr lang="en-GB" dirty="0"/>
            </a:br>
            <a:r>
              <a:rPr lang="en-GB" dirty="0"/>
              <a:t>= 1 – hit rate</a:t>
            </a:r>
          </a:p>
          <a:p>
            <a:pPr lvl="1"/>
            <a:r>
              <a:rPr lang="en-GB" dirty="0"/>
              <a:t>Typical numbers (in percentages):</a:t>
            </a:r>
          </a:p>
          <a:p>
            <a:pPr lvl="2"/>
            <a:r>
              <a:rPr lang="en-GB" dirty="0"/>
              <a:t>3-10% for L1</a:t>
            </a:r>
          </a:p>
          <a:p>
            <a:pPr lvl="2"/>
            <a:r>
              <a:rPr lang="en-GB" dirty="0"/>
              <a:t>can be quite small (e.g., &lt; 1%) for L2, depending on size, etc.</a:t>
            </a:r>
          </a:p>
          <a:p>
            <a:r>
              <a:rPr lang="en-GB" dirty="0"/>
              <a:t>Hit Time</a:t>
            </a:r>
          </a:p>
          <a:p>
            <a:pPr lvl="1"/>
            <a:r>
              <a:rPr lang="en-GB" dirty="0"/>
              <a:t>Time to deliver a line in the cache to the processor</a:t>
            </a:r>
          </a:p>
          <a:p>
            <a:pPr lvl="2"/>
            <a:r>
              <a:rPr lang="en-GB" dirty="0"/>
              <a:t>includes time to determine whether the line is in the cache</a:t>
            </a:r>
          </a:p>
          <a:p>
            <a:pPr lvl="1"/>
            <a:r>
              <a:rPr lang="en-GB" dirty="0"/>
              <a:t>Typical numbers:</a:t>
            </a:r>
          </a:p>
          <a:p>
            <a:pPr lvl="2"/>
            <a:r>
              <a:rPr lang="en-GB" dirty="0"/>
              <a:t>1-2 clock cycle for L1</a:t>
            </a:r>
          </a:p>
          <a:p>
            <a:pPr lvl="2"/>
            <a:r>
              <a:rPr lang="en-GB" dirty="0"/>
              <a:t>5-20 clock cycles for L2</a:t>
            </a:r>
          </a:p>
          <a:p>
            <a:r>
              <a:rPr lang="en-GB" dirty="0"/>
              <a:t>Miss Penalty</a:t>
            </a:r>
          </a:p>
          <a:p>
            <a:pPr lvl="1"/>
            <a:r>
              <a:rPr lang="en-GB" dirty="0"/>
              <a:t>Additional time required because of a miss</a:t>
            </a:r>
          </a:p>
          <a:p>
            <a:pPr lvl="2"/>
            <a:r>
              <a:rPr lang="en-GB" dirty="0"/>
              <a:t>typically 50-200 cycles for main memory (Trend: increasing!)</a:t>
            </a:r>
          </a:p>
        </p:txBody>
      </p:sp>
      <p:sp>
        <p:nvSpPr>
          <p:cNvPr id="3" name="Footer Placeholder 2">
            <a:extLst>
              <a:ext uri="{FF2B5EF4-FFF2-40B4-BE49-F238E27FC236}">
                <a16:creationId xmlns:a16="http://schemas.microsoft.com/office/drawing/2014/main" id="{9B136FD7-33E6-48F0-A876-4663814E0D25}"/>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3482638B-5236-4D0D-9D73-83C1DE76371E}"/>
              </a:ext>
            </a:extLst>
          </p:cNvPr>
          <p:cNvSpPr>
            <a:spLocks noGrp="1"/>
          </p:cNvSpPr>
          <p:nvPr>
            <p:ph type="sldNum" sz="quarter" idx="12"/>
          </p:nvPr>
        </p:nvSpPr>
        <p:spPr/>
        <p:txBody>
          <a:bodyPr/>
          <a:lstStyle/>
          <a:p>
            <a:fld id="{629637A9-119A-49DA-BD12-AAC58B377D80}" type="slidenum">
              <a:rPr lang="en-US" smtClean="0"/>
              <a:t>33</a:t>
            </a:fld>
            <a:endParaRPr lang="en-US"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vert="horz" lIns="90488" tIns="44450" rIns="90488" bIns="44450" rtlCol="0" anchor="b">
            <a:normAutofit/>
          </a:bodyPr>
          <a:lstStyle/>
          <a:p>
            <a:pPr eaLnBrk="1" hangingPunct="1"/>
            <a:r>
              <a:rPr lang="en-US"/>
              <a:t>Lets think about those numbers</a:t>
            </a:r>
          </a:p>
        </p:txBody>
      </p:sp>
      <p:sp>
        <p:nvSpPr>
          <p:cNvPr id="112643" name="Rectangle 3"/>
          <p:cNvSpPr>
            <a:spLocks noGrp="1" noChangeArrowheads="1"/>
          </p:cNvSpPr>
          <p:nvPr>
            <p:ph type="body" idx="1"/>
          </p:nvPr>
        </p:nvSpPr>
        <p:spPr/>
        <p:txBody>
          <a:bodyPr vert="horz" lIns="90488" tIns="44450" rIns="90488" bIns="44450" rtlCol="0">
            <a:normAutofit fontScale="92500" lnSpcReduction="20000"/>
          </a:bodyPr>
          <a:lstStyle/>
          <a:p>
            <a:pPr>
              <a:defRPr/>
            </a:pPr>
            <a:r>
              <a:rPr lang="en-US" dirty="0"/>
              <a:t>Huge difference between a hit and a miss</a:t>
            </a:r>
          </a:p>
          <a:p>
            <a:pPr lvl="1" eaLnBrk="1" hangingPunct="1">
              <a:lnSpc>
                <a:spcPct val="100000"/>
              </a:lnSpc>
              <a:defRPr/>
            </a:pPr>
            <a:r>
              <a:rPr lang="en-US" dirty="0"/>
              <a:t>Could be 100x, if just L1 and main memory</a:t>
            </a:r>
          </a:p>
          <a:p>
            <a:pPr>
              <a:defRPr/>
            </a:pPr>
            <a:endParaRPr lang="en-US" dirty="0"/>
          </a:p>
          <a:p>
            <a:pPr>
              <a:defRPr/>
            </a:pPr>
            <a:r>
              <a:rPr lang="en-US" dirty="0"/>
              <a:t>Would you believe 99% hits is twice as good as 97%?</a:t>
            </a:r>
          </a:p>
          <a:p>
            <a:pPr lvl="1" eaLnBrk="1" hangingPunct="1">
              <a:lnSpc>
                <a:spcPct val="100000"/>
              </a:lnSpc>
              <a:defRPr/>
            </a:pPr>
            <a:r>
              <a:rPr lang="en-US" dirty="0"/>
              <a:t>Consider: </a:t>
            </a:r>
            <a:br>
              <a:rPr lang="en-US" dirty="0"/>
            </a:br>
            <a:r>
              <a:rPr lang="en-US" dirty="0"/>
              <a:t>cache hit time of 1 cycle</a:t>
            </a:r>
            <a:br>
              <a:rPr lang="en-US" dirty="0"/>
            </a:br>
            <a:r>
              <a:rPr lang="en-US" dirty="0"/>
              <a:t>miss penalty of 100 cycles</a:t>
            </a:r>
          </a:p>
          <a:p>
            <a:pPr lvl="1">
              <a:defRPr/>
            </a:pPr>
            <a:endParaRPr lang="en-US" dirty="0"/>
          </a:p>
          <a:p>
            <a:pPr lvl="1">
              <a:defRPr/>
            </a:pPr>
            <a:r>
              <a:rPr lang="en-US" dirty="0"/>
              <a:t>Average access time:</a:t>
            </a:r>
          </a:p>
          <a:p>
            <a:pPr lvl="1" eaLnBrk="1" hangingPunct="1">
              <a:lnSpc>
                <a:spcPct val="100000"/>
              </a:lnSpc>
              <a:buFont typeface="Wingdings" pitchFamily="2" charset="2"/>
              <a:buNone/>
              <a:defRPr/>
            </a:pPr>
            <a:r>
              <a:rPr lang="en-US" dirty="0"/>
              <a:t>	 97% hits:  1 cycle + 0.03 * 100 cycles =</a:t>
            </a:r>
            <a:r>
              <a:rPr lang="en-US" dirty="0">
                <a:solidFill>
                  <a:srgbClr val="FF0000"/>
                </a:solidFill>
              </a:rPr>
              <a:t> </a:t>
            </a:r>
            <a:r>
              <a:rPr lang="en-US" b="1" dirty="0">
                <a:solidFill>
                  <a:srgbClr val="C00000"/>
                </a:solidFill>
              </a:rPr>
              <a:t>4 cycles</a:t>
            </a:r>
          </a:p>
          <a:p>
            <a:pPr lvl="1" eaLnBrk="1" hangingPunct="1">
              <a:lnSpc>
                <a:spcPct val="100000"/>
              </a:lnSpc>
              <a:buFont typeface="Wingdings" pitchFamily="2" charset="2"/>
              <a:buNone/>
              <a:defRPr/>
            </a:pPr>
            <a:r>
              <a:rPr lang="en-US" dirty="0"/>
              <a:t>	 99% hits:  1 cycle + 0.01 * 100 cycles = </a:t>
            </a:r>
            <a:r>
              <a:rPr lang="en-US" b="1" dirty="0">
                <a:solidFill>
                  <a:srgbClr val="C00000"/>
                </a:solidFill>
              </a:rPr>
              <a:t>2 cycles</a:t>
            </a:r>
          </a:p>
          <a:p>
            <a:pPr lvl="1" eaLnBrk="1" hangingPunct="1">
              <a:lnSpc>
                <a:spcPct val="100000"/>
              </a:lnSpc>
              <a:buFont typeface="Wingdings" pitchFamily="2" charset="2"/>
              <a:buNone/>
              <a:defRPr/>
            </a:pPr>
            <a:endParaRPr lang="en-US" sz="1600" dirty="0">
              <a:solidFill>
                <a:srgbClr val="C00000"/>
              </a:solidFill>
            </a:endParaRPr>
          </a:p>
          <a:p>
            <a:pPr>
              <a:defRPr/>
            </a:pPr>
            <a:r>
              <a:rPr lang="en-US" dirty="0">
                <a:solidFill>
                  <a:srgbClr val="C00000"/>
                </a:solidFill>
              </a:rPr>
              <a:t>This is why “miss rate” is used instead of “hit rate”</a:t>
            </a:r>
            <a:endParaRPr lang="en-US" sz="1800" dirty="0">
              <a:solidFill>
                <a:srgbClr val="C00000"/>
              </a:solidFill>
            </a:endParaRPr>
          </a:p>
        </p:txBody>
      </p:sp>
      <p:sp>
        <p:nvSpPr>
          <p:cNvPr id="3" name="Footer Placeholder 2">
            <a:extLst>
              <a:ext uri="{FF2B5EF4-FFF2-40B4-BE49-F238E27FC236}">
                <a16:creationId xmlns:a16="http://schemas.microsoft.com/office/drawing/2014/main" id="{93120668-5B50-44BC-8953-E64514596279}"/>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0AE6345A-5FA7-4A73-85FB-7A20C42EC8F1}"/>
              </a:ext>
            </a:extLst>
          </p:cNvPr>
          <p:cNvSpPr>
            <a:spLocks noGrp="1"/>
          </p:cNvSpPr>
          <p:nvPr>
            <p:ph type="sldNum" sz="quarter" idx="12"/>
          </p:nvPr>
        </p:nvSpPr>
        <p:spPr/>
        <p:txBody>
          <a:bodyPr/>
          <a:lstStyle/>
          <a:p>
            <a:fld id="{629637A9-119A-49DA-BD12-AAC58B377D80}" type="slidenum">
              <a:rPr lang="en-US" smtClean="0"/>
              <a:t>34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4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6" name="Rectangle 8"/>
          <p:cNvSpPr>
            <a:spLocks noGrp="1" noChangeArrowheads="1"/>
          </p:cNvSpPr>
          <p:nvPr>
            <p:ph type="title"/>
          </p:nvPr>
        </p:nvSpPr>
        <p:spPr/>
        <p:txBody>
          <a:bodyPr/>
          <a:lstStyle/>
          <a:p>
            <a:r>
              <a:rPr lang="en-US"/>
              <a:t>Writing Cache Friendly Code</a:t>
            </a:r>
          </a:p>
        </p:txBody>
      </p:sp>
      <p:sp>
        <p:nvSpPr>
          <p:cNvPr id="160777" name="Rectangle 9"/>
          <p:cNvSpPr>
            <a:spLocks noGrp="1" noChangeArrowheads="1"/>
          </p:cNvSpPr>
          <p:nvPr>
            <p:ph type="body" idx="1"/>
          </p:nvPr>
        </p:nvSpPr>
        <p:spPr>
          <a:xfrm>
            <a:off x="1197430" y="1828800"/>
            <a:ext cx="9958250" cy="4365172"/>
          </a:xfrm>
        </p:spPr>
        <p:txBody>
          <a:bodyPr/>
          <a:lstStyle/>
          <a:p>
            <a:r>
              <a:rPr lang="en-US" dirty="0"/>
              <a:t>Make the common case go fast</a:t>
            </a:r>
          </a:p>
          <a:p>
            <a:pPr lvl="1"/>
            <a:r>
              <a:rPr lang="en-US" dirty="0"/>
              <a:t>Focus on the inner loops of the core functions</a:t>
            </a:r>
          </a:p>
          <a:p>
            <a:pPr lvl="1"/>
            <a:endParaRPr lang="en-US" dirty="0"/>
          </a:p>
          <a:p>
            <a:r>
              <a:rPr lang="en-US" dirty="0"/>
              <a:t>Minimize the misses in the inner loops</a:t>
            </a:r>
          </a:p>
          <a:p>
            <a:pPr lvl="1"/>
            <a:r>
              <a:rPr lang="en-US" dirty="0"/>
              <a:t>Repeated references to variables are good (</a:t>
            </a:r>
            <a:r>
              <a:rPr lang="en-US" dirty="0">
                <a:solidFill>
                  <a:srgbClr val="FF0000"/>
                </a:solidFill>
              </a:rPr>
              <a:t>temporal locality</a:t>
            </a:r>
            <a:r>
              <a:rPr lang="en-US" dirty="0"/>
              <a:t>)</a:t>
            </a:r>
          </a:p>
          <a:p>
            <a:pPr lvl="1"/>
            <a:r>
              <a:rPr lang="en-US" dirty="0"/>
              <a:t>Stride-1 reference patterns are good (</a:t>
            </a:r>
            <a:r>
              <a:rPr lang="en-US" dirty="0">
                <a:solidFill>
                  <a:srgbClr val="FF0000"/>
                </a:solidFill>
              </a:rPr>
              <a:t>spatial locality</a:t>
            </a:r>
            <a:r>
              <a:rPr lang="en-US" dirty="0"/>
              <a:t>)</a:t>
            </a:r>
          </a:p>
        </p:txBody>
      </p:sp>
      <p:sp>
        <p:nvSpPr>
          <p:cNvPr id="12" name="TextBox 11"/>
          <p:cNvSpPr txBox="1"/>
          <p:nvPr/>
        </p:nvSpPr>
        <p:spPr>
          <a:xfrm>
            <a:off x="1920876" y="4800601"/>
            <a:ext cx="8518524" cy="954107"/>
          </a:xfrm>
          <a:prstGeom prst="rect">
            <a:avLst/>
          </a:prstGeom>
          <a:noFill/>
        </p:spPr>
        <p:txBody>
          <a:bodyPr wrap="square" rtlCol="0">
            <a:spAutoFit/>
          </a:bodyPr>
          <a:lstStyle/>
          <a:p>
            <a:r>
              <a:rPr lang="en-US" sz="2800" dirty="0">
                <a:latin typeface="Calibri" pitchFamily="34" charset="0"/>
              </a:rPr>
              <a:t>Key idea: Our qualitative notion of locality is quantified through our understanding of cache memories.</a:t>
            </a:r>
          </a:p>
        </p:txBody>
      </p:sp>
      <p:sp>
        <p:nvSpPr>
          <p:cNvPr id="3" name="Footer Placeholder 2">
            <a:extLst>
              <a:ext uri="{FF2B5EF4-FFF2-40B4-BE49-F238E27FC236}">
                <a16:creationId xmlns:a16="http://schemas.microsoft.com/office/drawing/2014/main" id="{5C588783-9088-46FD-B6C2-14D099D38325}"/>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62985CAA-9C6E-4E0B-BB44-C2484A34A91F}"/>
              </a:ext>
            </a:extLst>
          </p:cNvPr>
          <p:cNvSpPr>
            <a:spLocks noGrp="1"/>
          </p:cNvSpPr>
          <p:nvPr>
            <p:ph type="sldNum" sz="quarter" idx="12"/>
          </p:nvPr>
        </p:nvSpPr>
        <p:spPr/>
        <p:txBody>
          <a:bodyPr/>
          <a:lstStyle/>
          <a:p>
            <a:fld id="{629637A9-119A-49DA-BD12-AAC58B377D80}" type="slidenum">
              <a:rPr lang="en-US" smtClean="0"/>
              <a:t>35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dirty="0">
                <a:solidFill>
                  <a:srgbClr val="BFBFBF"/>
                </a:solidFill>
              </a:rPr>
              <a:t>Cache organization and operation</a:t>
            </a:r>
          </a:p>
          <a:p>
            <a:r>
              <a:rPr lang="en-US" dirty="0"/>
              <a:t>Performance impact of caches</a:t>
            </a:r>
          </a:p>
          <a:p>
            <a:pPr lvl="1"/>
            <a:r>
              <a:rPr lang="en-US" dirty="0">
                <a:solidFill>
                  <a:schemeClr val="tx1"/>
                </a:solidFill>
              </a:rPr>
              <a:t>Rearranging loops to improve spatial locality</a:t>
            </a:r>
          </a:p>
          <a:p>
            <a:pPr lvl="1"/>
            <a:r>
              <a:rPr lang="en-US" dirty="0">
                <a:solidFill>
                  <a:srgbClr val="BFBFBF"/>
                </a:solidFill>
              </a:rPr>
              <a:t>Using blocking to improve temporal locality</a:t>
            </a:r>
          </a:p>
          <a:p>
            <a:endParaRPr lang="en-US" dirty="0"/>
          </a:p>
          <a:p>
            <a:pPr>
              <a:buNone/>
            </a:pPr>
            <a:endParaRPr lang="en-US" dirty="0"/>
          </a:p>
        </p:txBody>
      </p:sp>
      <p:sp>
        <p:nvSpPr>
          <p:cNvPr id="5" name="Footer Placeholder 4">
            <a:extLst>
              <a:ext uri="{FF2B5EF4-FFF2-40B4-BE49-F238E27FC236}">
                <a16:creationId xmlns:a16="http://schemas.microsoft.com/office/drawing/2014/main" id="{50F265A1-1178-47F5-8781-5D23E3629A9E}"/>
              </a:ext>
            </a:extLst>
          </p:cNvPr>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a:extLst>
              <a:ext uri="{FF2B5EF4-FFF2-40B4-BE49-F238E27FC236}">
                <a16:creationId xmlns:a16="http://schemas.microsoft.com/office/drawing/2014/main" id="{EE7A9C0A-D113-4A32-8CA1-69BA744A9066}"/>
              </a:ext>
            </a:extLst>
          </p:cNvPr>
          <p:cNvSpPr>
            <a:spLocks noGrp="1"/>
          </p:cNvSpPr>
          <p:nvPr>
            <p:ph type="sldNum" sz="quarter" idx="12"/>
          </p:nvPr>
        </p:nvSpPr>
        <p:spPr/>
        <p:txBody>
          <a:bodyPr/>
          <a:lstStyle/>
          <a:p>
            <a:fld id="{629637A9-119A-49DA-BD12-AAC58B377D80}" type="slidenum">
              <a:rPr lang="en-US" smtClean="0"/>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91" name="Rectangle 31"/>
          <p:cNvSpPr>
            <a:spLocks noGrp="1" noChangeArrowheads="1"/>
          </p:cNvSpPr>
          <p:nvPr>
            <p:ph type="title"/>
          </p:nvPr>
        </p:nvSpPr>
        <p:spPr/>
        <p:txBody>
          <a:bodyPr/>
          <a:lstStyle/>
          <a:p>
            <a:r>
              <a:rPr lang="en-US"/>
              <a:t>Miss Rate Analysis for Matrix Multiply</a:t>
            </a:r>
          </a:p>
        </p:txBody>
      </p:sp>
      <p:sp>
        <p:nvSpPr>
          <p:cNvPr id="168992" name="Rectangle 32"/>
          <p:cNvSpPr>
            <a:spLocks noGrp="1" noChangeArrowheads="1"/>
          </p:cNvSpPr>
          <p:nvPr>
            <p:ph type="body" idx="1"/>
          </p:nvPr>
        </p:nvSpPr>
        <p:spPr/>
        <p:txBody>
          <a:bodyPr/>
          <a:lstStyle/>
          <a:p>
            <a:r>
              <a:rPr lang="en-US" dirty="0"/>
              <a:t>Assume:</a:t>
            </a:r>
          </a:p>
          <a:p>
            <a:pPr lvl="1"/>
            <a:r>
              <a:rPr lang="en-US" dirty="0"/>
              <a:t>Line size = 32B (big enough for four 64-bit words)</a:t>
            </a:r>
          </a:p>
          <a:p>
            <a:pPr lvl="1"/>
            <a:r>
              <a:rPr lang="en-US" dirty="0"/>
              <a:t>Matrix dimension (N) is very large</a:t>
            </a:r>
          </a:p>
          <a:p>
            <a:pPr lvl="2"/>
            <a:r>
              <a:rPr lang="en-US" dirty="0"/>
              <a:t>Approximate 1/N as 0.0</a:t>
            </a:r>
          </a:p>
          <a:p>
            <a:pPr lvl="1"/>
            <a:r>
              <a:rPr lang="en-US" dirty="0"/>
              <a:t>Cache is not even big enough to hold multiple rows</a:t>
            </a:r>
          </a:p>
          <a:p>
            <a:r>
              <a:rPr lang="en-US" dirty="0"/>
              <a:t>Analysis Method:</a:t>
            </a:r>
          </a:p>
          <a:p>
            <a:pPr lvl="1"/>
            <a:r>
              <a:rPr lang="en-US" dirty="0"/>
              <a:t>Look at access pattern of inner loop</a:t>
            </a:r>
          </a:p>
        </p:txBody>
      </p:sp>
      <p:grpSp>
        <p:nvGrpSpPr>
          <p:cNvPr id="39" name="Group 38"/>
          <p:cNvGrpSpPr/>
          <p:nvPr/>
        </p:nvGrpSpPr>
        <p:grpSpPr>
          <a:xfrm>
            <a:off x="3352800" y="4648201"/>
            <a:ext cx="1295400" cy="1660267"/>
            <a:chOff x="1752600" y="4648200"/>
            <a:chExt cx="1295400" cy="1660267"/>
          </a:xfrm>
        </p:grpSpPr>
        <p:sp>
          <p:nvSpPr>
            <p:cNvPr id="168966" name="Rectangle 6"/>
            <p:cNvSpPr>
              <a:spLocks noChangeArrowheads="1"/>
            </p:cNvSpPr>
            <p:nvPr/>
          </p:nvSpPr>
          <p:spPr bwMode="auto">
            <a:xfrm>
              <a:off x="2139950" y="5111750"/>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dirty="0">
                <a:latin typeface="Courier New"/>
                <a:cs typeface="Courier New"/>
              </a:endParaRPr>
            </a:p>
          </p:txBody>
        </p:sp>
        <p:sp>
          <p:nvSpPr>
            <p:cNvPr id="168967" name="Rectangle 7"/>
            <p:cNvSpPr>
              <a:spLocks noChangeArrowheads="1"/>
            </p:cNvSpPr>
            <p:nvPr/>
          </p:nvSpPr>
          <p:spPr bwMode="auto">
            <a:xfrm>
              <a:off x="2418650" y="5941700"/>
              <a:ext cx="336630" cy="366767"/>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dirty="0">
                  <a:latin typeface="Arial"/>
                  <a:cs typeface="Arial"/>
                </a:rPr>
                <a:t>A</a:t>
              </a:r>
            </a:p>
          </p:txBody>
        </p:sp>
        <p:sp>
          <p:nvSpPr>
            <p:cNvPr id="168969" name="Line 9"/>
            <p:cNvSpPr>
              <a:spLocks noChangeShapeType="1"/>
            </p:cNvSpPr>
            <p:nvPr/>
          </p:nvSpPr>
          <p:spPr bwMode="auto">
            <a:xfrm>
              <a:off x="2146300"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ourier New"/>
                <a:cs typeface="Courier New"/>
              </a:endParaRPr>
            </a:p>
          </p:txBody>
        </p:sp>
        <p:sp>
          <p:nvSpPr>
            <p:cNvPr id="168970" name="Rectangle 10"/>
            <p:cNvSpPr>
              <a:spLocks noChangeArrowheads="1"/>
            </p:cNvSpPr>
            <p:nvPr/>
          </p:nvSpPr>
          <p:spPr bwMode="auto">
            <a:xfrm>
              <a:off x="2271713" y="4662487"/>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dirty="0" err="1">
                  <a:latin typeface="Courier New"/>
                  <a:cs typeface="Courier New"/>
                </a:rPr>
                <a:t>k</a:t>
              </a:r>
              <a:endParaRPr lang="en-US" dirty="0">
                <a:latin typeface="Courier New"/>
                <a:cs typeface="Courier New"/>
              </a:endParaRPr>
            </a:p>
          </p:txBody>
        </p:sp>
        <p:sp>
          <p:nvSpPr>
            <p:cNvPr id="168972" name="Line 12"/>
            <p:cNvSpPr>
              <a:spLocks noChangeShapeType="1"/>
            </p:cNvSpPr>
            <p:nvPr/>
          </p:nvSpPr>
          <p:spPr bwMode="auto">
            <a:xfrm>
              <a:off x="1752600" y="51308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ourier New"/>
                <a:cs typeface="Courier New"/>
              </a:endParaRPr>
            </a:p>
          </p:txBody>
        </p:sp>
        <p:sp>
          <p:nvSpPr>
            <p:cNvPr id="168973" name="Rectangle 13"/>
            <p:cNvSpPr>
              <a:spLocks noChangeArrowheads="1"/>
            </p:cNvSpPr>
            <p:nvPr/>
          </p:nvSpPr>
          <p:spPr bwMode="auto">
            <a:xfrm>
              <a:off x="1812337" y="5205414"/>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dirty="0" err="1">
                  <a:latin typeface="Courier New"/>
                  <a:cs typeface="Courier New"/>
                </a:rPr>
                <a:t>i</a:t>
              </a:r>
              <a:endParaRPr lang="en-US" dirty="0">
                <a:latin typeface="Courier New"/>
                <a:cs typeface="Courier New"/>
              </a:endParaRPr>
            </a:p>
          </p:txBody>
        </p:sp>
      </p:grpSp>
      <p:grpSp>
        <p:nvGrpSpPr>
          <p:cNvPr id="40" name="Group 39"/>
          <p:cNvGrpSpPr/>
          <p:nvPr/>
        </p:nvGrpSpPr>
        <p:grpSpPr>
          <a:xfrm>
            <a:off x="5465178" y="4648201"/>
            <a:ext cx="1255297" cy="1660267"/>
            <a:chOff x="3505200" y="4648200"/>
            <a:chExt cx="1255297" cy="1660267"/>
          </a:xfrm>
        </p:grpSpPr>
        <p:sp>
          <p:nvSpPr>
            <p:cNvPr id="168976" name="Rectangle 16"/>
            <p:cNvSpPr>
              <a:spLocks noChangeArrowheads="1"/>
            </p:cNvSpPr>
            <p:nvPr/>
          </p:nvSpPr>
          <p:spPr bwMode="auto">
            <a:xfrm>
              <a:off x="4114800" y="5941700"/>
              <a:ext cx="336630" cy="366767"/>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dirty="0">
                  <a:latin typeface="Arial"/>
                  <a:cs typeface="Arial"/>
                </a:rPr>
                <a:t>B</a:t>
              </a:r>
            </a:p>
          </p:txBody>
        </p:sp>
        <p:sp>
          <p:nvSpPr>
            <p:cNvPr id="168978" name="Line 18"/>
            <p:cNvSpPr>
              <a:spLocks noChangeShapeType="1"/>
            </p:cNvSpPr>
            <p:nvPr/>
          </p:nvSpPr>
          <p:spPr bwMode="auto">
            <a:xfrm>
              <a:off x="3505200" y="5118101"/>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ourier New"/>
                <a:cs typeface="Courier New"/>
              </a:endParaRPr>
            </a:p>
          </p:txBody>
        </p:sp>
        <p:sp>
          <p:nvSpPr>
            <p:cNvPr id="168979" name="Rectangle 19"/>
            <p:cNvSpPr>
              <a:spLocks noChangeArrowheads="1"/>
            </p:cNvSpPr>
            <p:nvPr/>
          </p:nvSpPr>
          <p:spPr bwMode="auto">
            <a:xfrm>
              <a:off x="3567113" y="5205414"/>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dirty="0" err="1">
                  <a:latin typeface="Courier New"/>
                  <a:cs typeface="Courier New"/>
                </a:rPr>
                <a:t>k</a:t>
              </a:r>
              <a:endParaRPr lang="en-US" dirty="0">
                <a:latin typeface="Courier New"/>
                <a:cs typeface="Courier New"/>
              </a:endParaRPr>
            </a:p>
          </p:txBody>
        </p:sp>
        <p:sp>
          <p:nvSpPr>
            <p:cNvPr id="168982" name="Rectangle 22"/>
            <p:cNvSpPr>
              <a:spLocks noChangeArrowheads="1"/>
            </p:cNvSpPr>
            <p:nvPr/>
          </p:nvSpPr>
          <p:spPr bwMode="auto">
            <a:xfrm>
              <a:off x="3948113" y="4648200"/>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dirty="0" err="1">
                  <a:latin typeface="Courier New"/>
                  <a:cs typeface="Courier New"/>
                </a:rPr>
                <a:t>j</a:t>
              </a:r>
              <a:endParaRPr lang="en-US" dirty="0">
                <a:latin typeface="Courier New"/>
                <a:cs typeface="Courier New"/>
              </a:endParaRPr>
            </a:p>
          </p:txBody>
        </p:sp>
        <p:sp>
          <p:nvSpPr>
            <p:cNvPr id="35" name="Rectangle 6"/>
            <p:cNvSpPr>
              <a:spLocks noChangeArrowheads="1"/>
            </p:cNvSpPr>
            <p:nvPr/>
          </p:nvSpPr>
          <p:spPr bwMode="auto">
            <a:xfrm>
              <a:off x="3852447" y="5111749"/>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a:latin typeface="Courier New"/>
                <a:cs typeface="Courier New"/>
              </a:endParaRPr>
            </a:p>
          </p:txBody>
        </p:sp>
        <p:sp>
          <p:nvSpPr>
            <p:cNvPr id="37" name="Line 9"/>
            <p:cNvSpPr>
              <a:spLocks noChangeShapeType="1"/>
            </p:cNvSpPr>
            <p:nvPr/>
          </p:nvSpPr>
          <p:spPr bwMode="auto">
            <a:xfrm>
              <a:off x="3852447" y="4648200"/>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ourier New"/>
                <a:cs typeface="Courier New"/>
              </a:endParaRPr>
            </a:p>
          </p:txBody>
        </p:sp>
      </p:grpSp>
      <p:grpSp>
        <p:nvGrpSpPr>
          <p:cNvPr id="41" name="Group 40"/>
          <p:cNvGrpSpPr/>
          <p:nvPr/>
        </p:nvGrpSpPr>
        <p:grpSpPr>
          <a:xfrm>
            <a:off x="7537450" y="4648201"/>
            <a:ext cx="1301750" cy="1606291"/>
            <a:chOff x="5334000" y="4648200"/>
            <a:chExt cx="1301750" cy="1606291"/>
          </a:xfrm>
        </p:grpSpPr>
        <p:sp>
          <p:nvSpPr>
            <p:cNvPr id="168964" name="Rectangle 4"/>
            <p:cNvSpPr>
              <a:spLocks noChangeArrowheads="1"/>
            </p:cNvSpPr>
            <p:nvPr/>
          </p:nvSpPr>
          <p:spPr bwMode="auto">
            <a:xfrm>
              <a:off x="6019800" y="5887724"/>
              <a:ext cx="349454" cy="366767"/>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dirty="0">
                  <a:latin typeface="Arial"/>
                  <a:cs typeface="Arial"/>
                </a:rPr>
                <a:t>C</a:t>
              </a:r>
            </a:p>
          </p:txBody>
        </p:sp>
        <p:sp>
          <p:nvSpPr>
            <p:cNvPr id="168986" name="Line 26"/>
            <p:cNvSpPr>
              <a:spLocks noChangeShapeType="1"/>
            </p:cNvSpPr>
            <p:nvPr/>
          </p:nvSpPr>
          <p:spPr bwMode="auto">
            <a:xfrm>
              <a:off x="5334000" y="5118100"/>
              <a:ext cx="0" cy="73660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ourier New"/>
                <a:cs typeface="Courier New"/>
              </a:endParaRPr>
            </a:p>
          </p:txBody>
        </p:sp>
        <p:sp>
          <p:nvSpPr>
            <p:cNvPr id="168987" name="Rectangle 27"/>
            <p:cNvSpPr>
              <a:spLocks noChangeArrowheads="1"/>
            </p:cNvSpPr>
            <p:nvPr/>
          </p:nvSpPr>
          <p:spPr bwMode="auto">
            <a:xfrm>
              <a:off x="5395913" y="5205413"/>
              <a:ext cx="321263" cy="366767"/>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a:latin typeface="Courier New"/>
                  <a:cs typeface="Courier New"/>
                </a:rPr>
                <a:t>i</a:t>
              </a:r>
            </a:p>
          </p:txBody>
        </p:sp>
        <p:sp>
          <p:nvSpPr>
            <p:cNvPr id="168990" name="Rectangle 30"/>
            <p:cNvSpPr>
              <a:spLocks noChangeArrowheads="1"/>
            </p:cNvSpPr>
            <p:nvPr/>
          </p:nvSpPr>
          <p:spPr bwMode="auto">
            <a:xfrm>
              <a:off x="5853113" y="4648200"/>
              <a:ext cx="320675" cy="366713"/>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dirty="0" err="1">
                  <a:latin typeface="Courier New"/>
                  <a:cs typeface="Courier New"/>
                </a:rPr>
                <a:t>j</a:t>
              </a:r>
              <a:endParaRPr lang="en-US" dirty="0">
                <a:latin typeface="Courier New"/>
                <a:cs typeface="Courier New"/>
              </a:endParaRPr>
            </a:p>
          </p:txBody>
        </p:sp>
        <p:sp>
          <p:nvSpPr>
            <p:cNvPr id="36" name="Rectangle 6"/>
            <p:cNvSpPr>
              <a:spLocks noChangeArrowheads="1"/>
            </p:cNvSpPr>
            <p:nvPr/>
          </p:nvSpPr>
          <p:spPr bwMode="auto">
            <a:xfrm>
              <a:off x="5727700" y="5053425"/>
              <a:ext cx="908050" cy="742951"/>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a:latin typeface="Courier New"/>
                <a:cs typeface="Courier New"/>
              </a:endParaRPr>
            </a:p>
          </p:txBody>
        </p:sp>
        <p:sp>
          <p:nvSpPr>
            <p:cNvPr id="38" name="Line 9"/>
            <p:cNvSpPr>
              <a:spLocks noChangeShapeType="1"/>
            </p:cNvSpPr>
            <p:nvPr/>
          </p:nvSpPr>
          <p:spPr bwMode="auto">
            <a:xfrm>
              <a:off x="5727700" y="4662487"/>
              <a:ext cx="736600"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latin typeface="Courier New"/>
                <a:cs typeface="Courier New"/>
              </a:endParaRPr>
            </a:p>
          </p:txBody>
        </p:sp>
      </p:grpSp>
      <p:sp>
        <p:nvSpPr>
          <p:cNvPr id="3" name="Footer Placeholder 2">
            <a:extLst>
              <a:ext uri="{FF2B5EF4-FFF2-40B4-BE49-F238E27FC236}">
                <a16:creationId xmlns:a16="http://schemas.microsoft.com/office/drawing/2014/main" id="{CB63BCB1-EFB3-493F-8902-EF9B501EE099}"/>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E50FB606-3FE2-4F96-99E1-D06ACA20BAB0}"/>
              </a:ext>
            </a:extLst>
          </p:cNvPr>
          <p:cNvSpPr>
            <a:spLocks noGrp="1"/>
          </p:cNvSpPr>
          <p:nvPr>
            <p:ph type="sldNum" sz="quarter" idx="12"/>
          </p:nvPr>
        </p:nvSpPr>
        <p:spPr/>
        <p:txBody>
          <a:bodyPr/>
          <a:lstStyle/>
          <a:p>
            <a:fld id="{629637A9-119A-49DA-BD12-AAC58B377D80}" type="slidenum">
              <a:rPr lang="en-US" smtClean="0"/>
              <a:t>37</a:t>
            </a:fld>
            <a:endParaRPr lang="en-US" dirty="0"/>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4" name="Rectangle 8"/>
          <p:cNvSpPr>
            <a:spLocks noGrp="1" noChangeArrowheads="1"/>
          </p:cNvSpPr>
          <p:nvPr>
            <p:ph type="title"/>
          </p:nvPr>
        </p:nvSpPr>
        <p:spPr/>
        <p:txBody>
          <a:bodyPr/>
          <a:lstStyle/>
          <a:p>
            <a:r>
              <a:rPr lang="en-US"/>
              <a:t>Matrix Multiplication Example</a:t>
            </a:r>
          </a:p>
        </p:txBody>
      </p:sp>
      <p:sp>
        <p:nvSpPr>
          <p:cNvPr id="167945" name="Rectangle 9"/>
          <p:cNvSpPr>
            <a:spLocks noGrp="1" noChangeArrowheads="1"/>
          </p:cNvSpPr>
          <p:nvPr>
            <p:ph type="body" idx="1"/>
          </p:nvPr>
        </p:nvSpPr>
        <p:spPr>
          <a:xfrm>
            <a:off x="1197430" y="1737359"/>
            <a:ext cx="4365172" cy="4596765"/>
          </a:xfrm>
        </p:spPr>
        <p:txBody>
          <a:bodyPr/>
          <a:lstStyle/>
          <a:p>
            <a:r>
              <a:rPr lang="en-US" dirty="0"/>
              <a:t>Description:</a:t>
            </a:r>
          </a:p>
          <a:p>
            <a:pPr lvl="1"/>
            <a:r>
              <a:rPr lang="en-US" dirty="0"/>
              <a:t>Multiply N </a:t>
            </a:r>
            <a:r>
              <a:rPr lang="en-US" dirty="0" err="1"/>
              <a:t>x</a:t>
            </a:r>
            <a:r>
              <a:rPr lang="en-US" dirty="0"/>
              <a:t> N matrices</a:t>
            </a:r>
          </a:p>
          <a:p>
            <a:pPr lvl="1"/>
            <a:r>
              <a:rPr lang="en-US" dirty="0"/>
              <a:t>O(N</a:t>
            </a:r>
            <a:r>
              <a:rPr lang="en-US" baseline="30000" dirty="0"/>
              <a:t>3</a:t>
            </a:r>
            <a:r>
              <a:rPr lang="en-US" dirty="0"/>
              <a:t>) total operations</a:t>
            </a:r>
          </a:p>
          <a:p>
            <a:pPr lvl="1"/>
            <a:r>
              <a:rPr lang="en-US" dirty="0"/>
              <a:t>N reads per source element</a:t>
            </a:r>
          </a:p>
          <a:p>
            <a:pPr lvl="1"/>
            <a:r>
              <a:rPr lang="en-US" dirty="0"/>
              <a:t>N values summed per destination</a:t>
            </a:r>
          </a:p>
          <a:p>
            <a:pPr lvl="2"/>
            <a:r>
              <a:rPr lang="en-US" dirty="0"/>
              <a:t>but may be able to hold in register</a:t>
            </a:r>
          </a:p>
        </p:txBody>
      </p:sp>
      <p:sp>
        <p:nvSpPr>
          <p:cNvPr id="167940" name="Rectangle 4"/>
          <p:cNvSpPr>
            <a:spLocks noChangeArrowheads="1"/>
          </p:cNvSpPr>
          <p:nvPr/>
        </p:nvSpPr>
        <p:spPr bwMode="auto">
          <a:xfrm>
            <a:off x="5794376" y="2079627"/>
            <a:ext cx="44926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dirty="0">
                <a:latin typeface="Courier New" charset="0"/>
              </a:rPr>
              <a:t>/* </a:t>
            </a:r>
            <a:r>
              <a:rPr lang="en-US" dirty="0" err="1">
                <a:latin typeface="Courier New" charset="0"/>
              </a:rPr>
              <a:t>ijk</a:t>
            </a:r>
            <a:r>
              <a:rPr lang="en-US" dirty="0">
                <a:latin typeface="Courier New" charset="0"/>
              </a:rPr>
              <a:t> */</a:t>
            </a:r>
          </a:p>
          <a:p>
            <a:pPr algn="l">
              <a:lnSpc>
                <a:spcPct val="65000"/>
              </a:lnSpc>
              <a:spcBef>
                <a:spcPct val="50000"/>
              </a:spcBef>
            </a:pPr>
            <a:r>
              <a:rPr lang="en-US" dirty="0">
                <a:latin typeface="Courier New" charset="0"/>
              </a:rPr>
              <a:t>for (</a:t>
            </a:r>
            <a:r>
              <a:rPr lang="en-US" dirty="0" err="1">
                <a:latin typeface="Courier New" charset="0"/>
              </a:rPr>
              <a:t>i</a:t>
            </a:r>
            <a:r>
              <a:rPr lang="en-US" dirty="0">
                <a:latin typeface="Courier New" charset="0"/>
              </a:rPr>
              <a:t>=0; </a:t>
            </a:r>
            <a:r>
              <a:rPr lang="en-US" dirty="0" err="1">
                <a:latin typeface="Courier New" charset="0"/>
              </a:rPr>
              <a:t>i</a:t>
            </a:r>
            <a:r>
              <a:rPr lang="en-US" dirty="0">
                <a:latin typeface="Courier New" charset="0"/>
              </a:rPr>
              <a:t>&lt;n; </a:t>
            </a:r>
            <a:r>
              <a:rPr lang="en-US" dirty="0" err="1">
                <a:latin typeface="Courier New" charset="0"/>
              </a:rPr>
              <a:t>i</a:t>
            </a:r>
            <a:r>
              <a:rPr lang="en-US" dirty="0">
                <a:latin typeface="Courier New" charset="0"/>
              </a:rPr>
              <a:t>++)  {</a:t>
            </a:r>
          </a:p>
          <a:p>
            <a:pPr algn="l">
              <a:lnSpc>
                <a:spcPct val="65000"/>
              </a:lnSpc>
              <a:spcBef>
                <a:spcPct val="50000"/>
              </a:spcBef>
            </a:pPr>
            <a:r>
              <a:rPr lang="en-US" dirty="0">
                <a:latin typeface="Courier New" charset="0"/>
              </a:rPr>
              <a:t>  for (j=0; j&lt;n; </a:t>
            </a:r>
            <a:r>
              <a:rPr lang="en-US" dirty="0" err="1">
                <a:latin typeface="Courier New" charset="0"/>
              </a:rPr>
              <a:t>j++</a:t>
            </a:r>
            <a:r>
              <a:rPr lang="en-US" dirty="0">
                <a:latin typeface="Courier New" charset="0"/>
              </a:rPr>
              <a:t>) {</a:t>
            </a:r>
          </a:p>
          <a:p>
            <a:pPr algn="l">
              <a:lnSpc>
                <a:spcPct val="65000"/>
              </a:lnSpc>
              <a:spcBef>
                <a:spcPct val="50000"/>
              </a:spcBef>
            </a:pPr>
            <a:r>
              <a:rPr lang="en-US" dirty="0">
                <a:latin typeface="Courier New" charset="0"/>
              </a:rPr>
              <a:t>    sum = 0.0;</a:t>
            </a:r>
          </a:p>
          <a:p>
            <a:pPr algn="l">
              <a:lnSpc>
                <a:spcPct val="65000"/>
              </a:lnSpc>
              <a:spcBef>
                <a:spcPct val="50000"/>
              </a:spcBef>
            </a:pPr>
            <a:r>
              <a:rPr lang="en-US" dirty="0">
                <a:latin typeface="Courier New" charset="0"/>
              </a:rPr>
              <a:t>    for (k=0; k&lt;n; k++) </a:t>
            </a:r>
          </a:p>
          <a:p>
            <a:pPr algn="l">
              <a:lnSpc>
                <a:spcPct val="65000"/>
              </a:lnSpc>
              <a:spcBef>
                <a:spcPct val="50000"/>
              </a:spcBef>
            </a:pPr>
            <a:r>
              <a:rPr lang="en-US" dirty="0">
                <a:latin typeface="Courier New" charset="0"/>
              </a:rPr>
              <a:t>      sum += a[</a:t>
            </a:r>
            <a:r>
              <a:rPr lang="en-US" dirty="0" err="1">
                <a:latin typeface="Courier New" charset="0"/>
              </a:rPr>
              <a:t>i</a:t>
            </a:r>
            <a:r>
              <a:rPr lang="en-US" dirty="0">
                <a:latin typeface="Courier New" charset="0"/>
              </a:rPr>
              <a:t>][k] * b[k][j];</a:t>
            </a:r>
          </a:p>
          <a:p>
            <a:pPr algn="l">
              <a:lnSpc>
                <a:spcPct val="65000"/>
              </a:lnSpc>
              <a:spcBef>
                <a:spcPct val="50000"/>
              </a:spcBef>
            </a:pPr>
            <a:r>
              <a:rPr lang="en-US" dirty="0">
                <a:latin typeface="Courier New" charset="0"/>
              </a:rPr>
              <a:t>    c[</a:t>
            </a:r>
            <a:r>
              <a:rPr lang="en-US" dirty="0" err="1">
                <a:latin typeface="Courier New" charset="0"/>
              </a:rPr>
              <a:t>i</a:t>
            </a:r>
            <a:r>
              <a:rPr lang="en-US" dirty="0">
                <a:latin typeface="Courier New" charset="0"/>
              </a:rPr>
              <a:t>][j] = sum;</a:t>
            </a:r>
          </a:p>
          <a:p>
            <a:pPr algn="l">
              <a:lnSpc>
                <a:spcPct val="65000"/>
              </a:lnSpc>
              <a:spcBef>
                <a:spcPct val="50000"/>
              </a:spcBef>
            </a:pPr>
            <a:r>
              <a:rPr lang="en-US" dirty="0">
                <a:latin typeface="Courier New" charset="0"/>
              </a:rPr>
              <a:t>  }</a:t>
            </a:r>
          </a:p>
          <a:p>
            <a:pPr algn="l">
              <a:lnSpc>
                <a:spcPct val="65000"/>
              </a:lnSpc>
              <a:spcBef>
                <a:spcPct val="50000"/>
              </a:spcBef>
            </a:pPr>
            <a:r>
              <a:rPr lang="en-US" dirty="0">
                <a:latin typeface="Courier New" charset="0"/>
              </a:rPr>
              <a:t>} </a:t>
            </a:r>
          </a:p>
        </p:txBody>
      </p:sp>
      <p:sp>
        <p:nvSpPr>
          <p:cNvPr id="167941" name="Rectangle 5"/>
          <p:cNvSpPr>
            <a:spLocks noChangeArrowheads="1"/>
          </p:cNvSpPr>
          <p:nvPr/>
        </p:nvSpPr>
        <p:spPr bwMode="auto">
          <a:xfrm>
            <a:off x="8686800" y="1828802"/>
            <a:ext cx="1878718" cy="643766"/>
          </a:xfrm>
          <a:prstGeom prst="rect">
            <a:avLst/>
          </a:prstGeom>
          <a:solidFill>
            <a:schemeClr val="bg1"/>
          </a:solid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i="1" dirty="0">
                <a:solidFill>
                  <a:srgbClr val="FF0000"/>
                </a:solidFill>
                <a:latin typeface="Comic Sans MS" charset="0"/>
              </a:rPr>
              <a:t>Variable </a:t>
            </a:r>
            <a:r>
              <a:rPr lang="en-US" i="1" dirty="0">
                <a:solidFill>
                  <a:srgbClr val="FF0000"/>
                </a:solidFill>
                <a:latin typeface="Courier New" charset="0"/>
              </a:rPr>
              <a:t>sum</a:t>
            </a:r>
            <a:endParaRPr lang="en-US" i="1" dirty="0">
              <a:solidFill>
                <a:srgbClr val="FF0000"/>
              </a:solidFill>
              <a:latin typeface="Comic Sans MS" charset="0"/>
            </a:endParaRPr>
          </a:p>
          <a:p>
            <a:pPr algn="l">
              <a:lnSpc>
                <a:spcPct val="100000"/>
              </a:lnSpc>
            </a:pPr>
            <a:r>
              <a:rPr lang="en-US" i="1" dirty="0">
                <a:solidFill>
                  <a:srgbClr val="FF0000"/>
                </a:solidFill>
                <a:latin typeface="Comic Sans MS" charset="0"/>
              </a:rPr>
              <a:t>held in register</a:t>
            </a:r>
            <a:endParaRPr lang="en-US" dirty="0">
              <a:solidFill>
                <a:srgbClr val="FF0000"/>
              </a:solidFill>
              <a:latin typeface="Comic Sans MS" charset="0"/>
            </a:endParaRPr>
          </a:p>
        </p:txBody>
      </p:sp>
      <p:grpSp>
        <p:nvGrpSpPr>
          <p:cNvPr id="2" name="Group 10"/>
          <p:cNvGrpSpPr>
            <a:grpSpLocks/>
          </p:cNvGrpSpPr>
          <p:nvPr/>
        </p:nvGrpSpPr>
        <p:grpSpPr bwMode="auto">
          <a:xfrm>
            <a:off x="7872413" y="2466978"/>
            <a:ext cx="1676400" cy="695325"/>
            <a:chOff x="3936" y="2064"/>
            <a:chExt cx="1056" cy="288"/>
          </a:xfrm>
        </p:grpSpPr>
        <p:sp>
          <p:nvSpPr>
            <p:cNvPr id="167942" name="Line 6"/>
            <p:cNvSpPr>
              <a:spLocks noChangeShapeType="1"/>
            </p:cNvSpPr>
            <p:nvPr/>
          </p:nvSpPr>
          <p:spPr bwMode="auto">
            <a:xfrm flipH="1">
              <a:off x="3936" y="2352"/>
              <a:ext cx="91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a:p>
          </p:txBody>
        </p:sp>
        <p:sp>
          <p:nvSpPr>
            <p:cNvPr id="167943" name="Line 7"/>
            <p:cNvSpPr>
              <a:spLocks noChangeShapeType="1"/>
            </p:cNvSpPr>
            <p:nvPr/>
          </p:nvSpPr>
          <p:spPr bwMode="auto">
            <a:xfrm flipH="1">
              <a:off x="4848" y="2064"/>
              <a:ext cx="144" cy="28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grpSp>
      <p:sp>
        <p:nvSpPr>
          <p:cNvPr id="4" name="Footer Placeholder 3">
            <a:extLst>
              <a:ext uri="{FF2B5EF4-FFF2-40B4-BE49-F238E27FC236}">
                <a16:creationId xmlns:a16="http://schemas.microsoft.com/office/drawing/2014/main" id="{7634588C-AE23-4F19-8377-270F66C00E86}"/>
              </a:ext>
            </a:extLst>
          </p:cNvPr>
          <p:cNvSpPr>
            <a:spLocks noGrp="1"/>
          </p:cNvSpPr>
          <p:nvPr>
            <p:ph type="ftr" sz="quarter" idx="11"/>
          </p:nvPr>
        </p:nvSpPr>
        <p:spPr/>
        <p:txBody>
          <a:bodyPr/>
          <a:lstStyle/>
          <a:p>
            <a:r>
              <a:rPr lang="en-US"/>
              <a:t>Computer Systems Organization (Spring 2025)</a:t>
            </a:r>
            <a:endParaRPr lang="en-US" dirty="0"/>
          </a:p>
        </p:txBody>
      </p:sp>
      <p:sp>
        <p:nvSpPr>
          <p:cNvPr id="5" name="Slide Number Placeholder 4">
            <a:extLst>
              <a:ext uri="{FF2B5EF4-FFF2-40B4-BE49-F238E27FC236}">
                <a16:creationId xmlns:a16="http://schemas.microsoft.com/office/drawing/2014/main" id="{42B46A85-B437-48AD-9971-85C51E21CA69}"/>
              </a:ext>
            </a:extLst>
          </p:cNvPr>
          <p:cNvSpPr>
            <a:spLocks noGrp="1"/>
          </p:cNvSpPr>
          <p:nvPr>
            <p:ph type="sldNum" sz="quarter" idx="12"/>
          </p:nvPr>
        </p:nvSpPr>
        <p:spPr/>
        <p:txBody>
          <a:bodyPr/>
          <a:lstStyle/>
          <a:p>
            <a:fld id="{629637A9-119A-49DA-BD12-AAC58B377D80}" type="slidenum">
              <a:rPr lang="en-US" smtClean="0"/>
              <a:t>38</a:t>
            </a:fld>
            <a:endParaRPr lang="en-US" dirty="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90" name="Rectangle 6"/>
          <p:cNvSpPr>
            <a:spLocks noGrp="1" noChangeArrowheads="1"/>
          </p:cNvSpPr>
          <p:nvPr>
            <p:ph type="title"/>
          </p:nvPr>
        </p:nvSpPr>
        <p:spPr/>
        <p:txBody>
          <a:bodyPr/>
          <a:lstStyle/>
          <a:p>
            <a:r>
              <a:rPr lang="en-US"/>
              <a:t>Layout of C Arrays in Memory (review)</a:t>
            </a:r>
          </a:p>
        </p:txBody>
      </p:sp>
      <p:sp>
        <p:nvSpPr>
          <p:cNvPr id="169991" name="Rectangle 7"/>
          <p:cNvSpPr>
            <a:spLocks noGrp="1" noChangeArrowheads="1"/>
          </p:cNvSpPr>
          <p:nvPr>
            <p:ph type="body" idx="1"/>
          </p:nvPr>
        </p:nvSpPr>
        <p:spPr/>
        <p:txBody>
          <a:bodyPr>
            <a:normAutofit fontScale="92500" lnSpcReduction="20000"/>
          </a:bodyPr>
          <a:lstStyle/>
          <a:p>
            <a:pPr>
              <a:lnSpc>
                <a:spcPct val="85000"/>
              </a:lnSpc>
            </a:pPr>
            <a:r>
              <a:rPr lang="en-US"/>
              <a:t>C arrays allocated in row-major order</a:t>
            </a:r>
          </a:p>
          <a:p>
            <a:pPr lvl="1">
              <a:lnSpc>
                <a:spcPct val="90000"/>
              </a:lnSpc>
            </a:pPr>
            <a:r>
              <a:rPr lang="en-US"/>
              <a:t>each row in contiguous memory locations</a:t>
            </a:r>
          </a:p>
          <a:p>
            <a:pPr>
              <a:lnSpc>
                <a:spcPct val="85000"/>
              </a:lnSpc>
            </a:pPr>
            <a:r>
              <a:rPr lang="en-US"/>
              <a:t>Stepping through columns in one row:</a:t>
            </a:r>
          </a:p>
          <a:p>
            <a:pPr lvl="1">
              <a:lnSpc>
                <a:spcPct val="90000"/>
              </a:lnSpc>
            </a:pPr>
            <a:r>
              <a:rPr lang="en-US" b="0">
                <a:latin typeface="Courier New" charset="0"/>
              </a:rPr>
              <a:t>for (i = 0; i &lt; N; i++)</a:t>
            </a:r>
          </a:p>
          <a:p>
            <a:pPr lvl="2">
              <a:lnSpc>
                <a:spcPct val="97000"/>
              </a:lnSpc>
              <a:buFont typeface="Wingdings" charset="2"/>
              <a:buNone/>
            </a:pPr>
            <a:r>
              <a:rPr lang="en-US" sz="2000">
                <a:solidFill>
                  <a:schemeClr val="tx1"/>
                </a:solidFill>
                <a:latin typeface="Courier New" charset="0"/>
              </a:rPr>
              <a:t>sum += a[0][i];</a:t>
            </a:r>
          </a:p>
          <a:p>
            <a:pPr lvl="1">
              <a:lnSpc>
                <a:spcPct val="90000"/>
              </a:lnSpc>
            </a:pPr>
            <a:r>
              <a:rPr lang="en-US"/>
              <a:t>accesses successive elements</a:t>
            </a:r>
          </a:p>
          <a:p>
            <a:pPr lvl="1">
              <a:lnSpc>
                <a:spcPct val="90000"/>
              </a:lnSpc>
            </a:pPr>
            <a:r>
              <a:rPr lang="en-US"/>
              <a:t>if block size (B) &gt; 4 bytes, exploit spatial locality</a:t>
            </a:r>
          </a:p>
          <a:p>
            <a:pPr lvl="2">
              <a:lnSpc>
                <a:spcPct val="97000"/>
              </a:lnSpc>
            </a:pPr>
            <a:r>
              <a:rPr lang="en-US"/>
              <a:t>compulsory miss rate = 4 bytes / B</a:t>
            </a:r>
          </a:p>
          <a:p>
            <a:pPr>
              <a:lnSpc>
                <a:spcPct val="85000"/>
              </a:lnSpc>
            </a:pPr>
            <a:r>
              <a:rPr lang="en-US"/>
              <a:t>Stepping through rows in one column:</a:t>
            </a:r>
          </a:p>
          <a:p>
            <a:pPr lvl="1">
              <a:lnSpc>
                <a:spcPct val="90000"/>
              </a:lnSpc>
            </a:pPr>
            <a:r>
              <a:rPr lang="en-US" b="0">
                <a:latin typeface="Courier New" charset="0"/>
              </a:rPr>
              <a:t>for (i = 0; i &lt; n; i++)</a:t>
            </a:r>
          </a:p>
          <a:p>
            <a:pPr lvl="2">
              <a:lnSpc>
                <a:spcPct val="97000"/>
              </a:lnSpc>
              <a:buFont typeface="Wingdings" charset="2"/>
              <a:buNone/>
            </a:pPr>
            <a:r>
              <a:rPr lang="en-US" sz="2000">
                <a:solidFill>
                  <a:schemeClr val="tx1"/>
                </a:solidFill>
                <a:latin typeface="Courier New" charset="0"/>
              </a:rPr>
              <a:t>sum += a[i][0];</a:t>
            </a:r>
          </a:p>
          <a:p>
            <a:pPr lvl="1">
              <a:lnSpc>
                <a:spcPct val="90000"/>
              </a:lnSpc>
            </a:pPr>
            <a:r>
              <a:rPr lang="en-US"/>
              <a:t>accesses distant elements</a:t>
            </a:r>
          </a:p>
          <a:p>
            <a:pPr lvl="1">
              <a:lnSpc>
                <a:spcPct val="90000"/>
              </a:lnSpc>
            </a:pPr>
            <a:r>
              <a:rPr lang="en-US"/>
              <a:t>no spatial locality!</a:t>
            </a:r>
          </a:p>
          <a:p>
            <a:pPr lvl="2">
              <a:lnSpc>
                <a:spcPct val="97000"/>
              </a:lnSpc>
            </a:pPr>
            <a:r>
              <a:rPr lang="en-US"/>
              <a:t>compulsory miss rate = 1 (i.e. 100%)</a:t>
            </a:r>
          </a:p>
        </p:txBody>
      </p:sp>
      <p:sp>
        <p:nvSpPr>
          <p:cNvPr id="3" name="Footer Placeholder 2">
            <a:extLst>
              <a:ext uri="{FF2B5EF4-FFF2-40B4-BE49-F238E27FC236}">
                <a16:creationId xmlns:a16="http://schemas.microsoft.com/office/drawing/2014/main" id="{F907C0B3-9675-458E-89EC-03528D88E286}"/>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AD8B1501-6879-4F57-B417-A273CAB241F5}"/>
              </a:ext>
            </a:extLst>
          </p:cNvPr>
          <p:cNvSpPr>
            <a:spLocks noGrp="1"/>
          </p:cNvSpPr>
          <p:nvPr>
            <p:ph type="sldNum" sz="quarter" idx="12"/>
          </p:nvPr>
        </p:nvSpPr>
        <p:spPr/>
        <p:txBody>
          <a:bodyPr/>
          <a:lstStyle/>
          <a:p>
            <a:fld id="{629637A9-119A-49DA-BD12-AAC58B377D80}" type="slidenum">
              <a:rPr lang="en-US" smtClean="0"/>
              <a:t>39</a:t>
            </a:fld>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Locality to the Rescue!	</a:t>
            </a:r>
            <a:endParaRPr lang="en-US" dirty="0"/>
          </a:p>
        </p:txBody>
      </p:sp>
      <p:sp>
        <p:nvSpPr>
          <p:cNvPr id="3" name="Content Placeholder 2"/>
          <p:cNvSpPr>
            <a:spLocks noGrp="1"/>
          </p:cNvSpPr>
          <p:nvPr>
            <p:ph idx="1"/>
          </p:nvPr>
        </p:nvSpPr>
        <p:spPr/>
        <p:txBody>
          <a:bodyPr/>
          <a:lstStyle/>
          <a:p>
            <a:endParaRPr lang="en-US" dirty="0"/>
          </a:p>
          <a:p>
            <a:pPr>
              <a:buNone/>
            </a:pPr>
            <a:r>
              <a:rPr lang="en-US" dirty="0"/>
              <a:t>The key to bridging this CPU-Memory gap is a fundamental property of computer programs known as </a:t>
            </a:r>
            <a:r>
              <a:rPr lang="en-US" dirty="0">
                <a:solidFill>
                  <a:srgbClr val="FF0000"/>
                </a:solidFill>
              </a:rPr>
              <a:t>locality</a:t>
            </a:r>
          </a:p>
        </p:txBody>
      </p:sp>
      <p:sp>
        <p:nvSpPr>
          <p:cNvPr id="5" name="Footer Placeholder 4">
            <a:extLst>
              <a:ext uri="{FF2B5EF4-FFF2-40B4-BE49-F238E27FC236}">
                <a16:creationId xmlns:a16="http://schemas.microsoft.com/office/drawing/2014/main" id="{FF055D49-FE21-4614-AECD-FBDA80BDDCAC}"/>
              </a:ext>
            </a:extLst>
          </p:cNvPr>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a:extLst>
              <a:ext uri="{FF2B5EF4-FFF2-40B4-BE49-F238E27FC236}">
                <a16:creationId xmlns:a16="http://schemas.microsoft.com/office/drawing/2014/main" id="{DBA87F15-AE35-466F-ADEC-658C7564C3C9}"/>
              </a:ext>
            </a:extLst>
          </p:cNvPr>
          <p:cNvSpPr>
            <a:spLocks noGrp="1"/>
          </p:cNvSpPr>
          <p:nvPr>
            <p:ph type="sldNum" sz="quarter" idx="12"/>
          </p:nvPr>
        </p:nvSpPr>
        <p:spPr/>
        <p:txBody>
          <a:bodyPr/>
          <a:lstStyle/>
          <a:p>
            <a:fld id="{629637A9-119A-49DA-BD12-AAC58B377D80}" type="slidenum">
              <a:rPr lang="en-US" smtClean="0"/>
              <a:t>4</a:t>
            </a:fld>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36" name="Rectangle 28"/>
          <p:cNvSpPr>
            <a:spLocks noGrp="1" noChangeArrowheads="1"/>
          </p:cNvSpPr>
          <p:nvPr>
            <p:ph type="title"/>
          </p:nvPr>
        </p:nvSpPr>
        <p:spPr/>
        <p:txBody>
          <a:bodyPr/>
          <a:lstStyle/>
          <a:p>
            <a:r>
              <a:rPr lang="en-US"/>
              <a:t>Matrix Multiplication (ijk)</a:t>
            </a:r>
          </a:p>
        </p:txBody>
      </p:sp>
      <p:sp>
        <p:nvSpPr>
          <p:cNvPr id="171011" name="Rectangle 3"/>
          <p:cNvSpPr>
            <a:spLocks noChangeArrowheads="1"/>
          </p:cNvSpPr>
          <p:nvPr/>
        </p:nvSpPr>
        <p:spPr bwMode="auto">
          <a:xfrm>
            <a:off x="2051051" y="1928584"/>
            <a:ext cx="44926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dirty="0">
                <a:latin typeface="Courier New" charset="0"/>
              </a:rPr>
              <a:t>/* </a:t>
            </a:r>
            <a:r>
              <a:rPr lang="en-US" dirty="0" err="1">
                <a:latin typeface="Courier New" charset="0"/>
              </a:rPr>
              <a:t>ijk</a:t>
            </a:r>
            <a:r>
              <a:rPr lang="en-US" dirty="0">
                <a:latin typeface="Courier New" charset="0"/>
              </a:rPr>
              <a:t> */</a:t>
            </a:r>
          </a:p>
          <a:p>
            <a:pPr algn="l">
              <a:lnSpc>
                <a:spcPct val="65000"/>
              </a:lnSpc>
              <a:spcBef>
                <a:spcPct val="50000"/>
              </a:spcBef>
            </a:pPr>
            <a:r>
              <a:rPr lang="en-US" dirty="0">
                <a:latin typeface="Courier New" charset="0"/>
              </a:rPr>
              <a:t>for (</a:t>
            </a:r>
            <a:r>
              <a:rPr lang="en-US" dirty="0" err="1">
                <a:latin typeface="Courier New" charset="0"/>
              </a:rPr>
              <a:t>i</a:t>
            </a:r>
            <a:r>
              <a:rPr lang="en-US" dirty="0">
                <a:latin typeface="Courier New" charset="0"/>
              </a:rPr>
              <a:t>=0; </a:t>
            </a:r>
            <a:r>
              <a:rPr lang="en-US" dirty="0" err="1">
                <a:latin typeface="Courier New" charset="0"/>
              </a:rPr>
              <a:t>i</a:t>
            </a:r>
            <a:r>
              <a:rPr lang="en-US" dirty="0">
                <a:latin typeface="Courier New" charset="0"/>
              </a:rPr>
              <a:t>&lt;</a:t>
            </a:r>
            <a:r>
              <a:rPr lang="en-US" dirty="0" err="1">
                <a:latin typeface="Courier New" charset="0"/>
              </a:rPr>
              <a:t>n</a:t>
            </a:r>
            <a:r>
              <a:rPr lang="en-US" dirty="0">
                <a:latin typeface="Courier New" charset="0"/>
              </a:rPr>
              <a:t>; </a:t>
            </a:r>
            <a:r>
              <a:rPr lang="en-US" dirty="0" err="1">
                <a:latin typeface="Courier New" charset="0"/>
              </a:rPr>
              <a:t>i</a:t>
            </a:r>
            <a:r>
              <a:rPr lang="en-US" dirty="0">
                <a:latin typeface="Courier New" charset="0"/>
              </a:rPr>
              <a:t>++)  {</a:t>
            </a:r>
          </a:p>
          <a:p>
            <a:pPr algn="l">
              <a:lnSpc>
                <a:spcPct val="65000"/>
              </a:lnSpc>
              <a:spcBef>
                <a:spcPct val="50000"/>
              </a:spcBef>
            </a:pPr>
            <a:r>
              <a:rPr lang="en-US" dirty="0">
                <a:latin typeface="Courier New" charset="0"/>
              </a:rPr>
              <a:t>  for (</a:t>
            </a:r>
            <a:r>
              <a:rPr lang="en-US" dirty="0" err="1">
                <a:latin typeface="Courier New" charset="0"/>
              </a:rPr>
              <a:t>j</a:t>
            </a:r>
            <a:r>
              <a:rPr lang="en-US" dirty="0">
                <a:latin typeface="Courier New" charset="0"/>
              </a:rPr>
              <a:t>=0; </a:t>
            </a:r>
            <a:r>
              <a:rPr lang="en-US" dirty="0" err="1">
                <a:latin typeface="Courier New" charset="0"/>
              </a:rPr>
              <a:t>j</a:t>
            </a:r>
            <a:r>
              <a:rPr lang="en-US" dirty="0">
                <a:latin typeface="Courier New" charset="0"/>
              </a:rPr>
              <a:t>&lt;</a:t>
            </a:r>
            <a:r>
              <a:rPr lang="en-US" dirty="0" err="1">
                <a:latin typeface="Courier New" charset="0"/>
              </a:rPr>
              <a:t>n</a:t>
            </a:r>
            <a:r>
              <a:rPr lang="en-US" dirty="0">
                <a:latin typeface="Courier New" charset="0"/>
              </a:rPr>
              <a:t>; </a:t>
            </a:r>
            <a:r>
              <a:rPr lang="en-US" dirty="0" err="1">
                <a:latin typeface="Courier New" charset="0"/>
              </a:rPr>
              <a:t>j</a:t>
            </a:r>
            <a:r>
              <a:rPr lang="en-US" dirty="0">
                <a:latin typeface="Courier New" charset="0"/>
              </a:rPr>
              <a:t>++) {</a:t>
            </a:r>
          </a:p>
          <a:p>
            <a:pPr algn="l">
              <a:lnSpc>
                <a:spcPct val="65000"/>
              </a:lnSpc>
              <a:spcBef>
                <a:spcPct val="50000"/>
              </a:spcBef>
            </a:pPr>
            <a:r>
              <a:rPr lang="en-US" dirty="0">
                <a:latin typeface="Courier New" charset="0"/>
              </a:rPr>
              <a:t>    sum = 0.0;</a:t>
            </a:r>
          </a:p>
          <a:p>
            <a:pPr algn="l">
              <a:lnSpc>
                <a:spcPct val="65000"/>
              </a:lnSpc>
              <a:spcBef>
                <a:spcPct val="50000"/>
              </a:spcBef>
            </a:pPr>
            <a:r>
              <a:rPr lang="en-US" dirty="0">
                <a:latin typeface="Courier New" charset="0"/>
              </a:rPr>
              <a:t>    for (</a:t>
            </a:r>
            <a:r>
              <a:rPr lang="en-US" dirty="0" err="1">
                <a:latin typeface="Courier New" charset="0"/>
              </a:rPr>
              <a:t>k</a:t>
            </a:r>
            <a:r>
              <a:rPr lang="en-US" dirty="0">
                <a:latin typeface="Courier New" charset="0"/>
              </a:rPr>
              <a:t>=0; </a:t>
            </a:r>
            <a:r>
              <a:rPr lang="en-US" dirty="0" err="1">
                <a:latin typeface="Courier New" charset="0"/>
              </a:rPr>
              <a:t>k</a:t>
            </a:r>
            <a:r>
              <a:rPr lang="en-US" dirty="0">
                <a:latin typeface="Courier New" charset="0"/>
              </a:rPr>
              <a:t>&lt;</a:t>
            </a:r>
            <a:r>
              <a:rPr lang="en-US" dirty="0" err="1">
                <a:latin typeface="Courier New" charset="0"/>
              </a:rPr>
              <a:t>n</a:t>
            </a:r>
            <a:r>
              <a:rPr lang="en-US" dirty="0">
                <a:latin typeface="Courier New" charset="0"/>
              </a:rPr>
              <a:t>; </a:t>
            </a:r>
            <a:r>
              <a:rPr lang="en-US" dirty="0" err="1">
                <a:latin typeface="Courier New" charset="0"/>
              </a:rPr>
              <a:t>k</a:t>
            </a:r>
            <a:r>
              <a:rPr lang="en-US" dirty="0">
                <a:latin typeface="Courier New" charset="0"/>
              </a:rPr>
              <a:t>++) </a:t>
            </a:r>
          </a:p>
          <a:p>
            <a:pPr algn="l">
              <a:lnSpc>
                <a:spcPct val="65000"/>
              </a:lnSpc>
              <a:spcBef>
                <a:spcPct val="50000"/>
              </a:spcBef>
            </a:pPr>
            <a:r>
              <a:rPr lang="en-US" dirty="0">
                <a:latin typeface="Courier New" charset="0"/>
              </a:rPr>
              <a:t>      </a:t>
            </a:r>
            <a:r>
              <a:rPr lang="en-US" dirty="0">
                <a:solidFill>
                  <a:srgbClr val="FF0000"/>
                </a:solidFill>
                <a:latin typeface="Courier New" charset="0"/>
              </a:rPr>
              <a:t>sum += </a:t>
            </a:r>
            <a:r>
              <a:rPr lang="en-US" dirty="0" err="1">
                <a:solidFill>
                  <a:srgbClr val="FF0000"/>
                </a:solidFill>
                <a:latin typeface="Courier New" charset="0"/>
              </a:rPr>
              <a:t>a[i][k</a:t>
            </a:r>
            <a:r>
              <a:rPr lang="en-US" dirty="0">
                <a:solidFill>
                  <a:srgbClr val="FF0000"/>
                </a:solidFill>
                <a:latin typeface="Courier New" charset="0"/>
              </a:rPr>
              <a:t>] * </a:t>
            </a:r>
            <a:r>
              <a:rPr lang="en-US" dirty="0" err="1">
                <a:solidFill>
                  <a:srgbClr val="FF0000"/>
                </a:solidFill>
                <a:latin typeface="Courier New" charset="0"/>
              </a:rPr>
              <a:t>b[k][j</a:t>
            </a:r>
            <a:r>
              <a:rPr lang="en-US" dirty="0">
                <a:solidFill>
                  <a:srgbClr val="FF0000"/>
                </a:solidFill>
                <a:latin typeface="Courier New" charset="0"/>
              </a:rPr>
              <a:t>];</a:t>
            </a:r>
          </a:p>
          <a:p>
            <a:pPr algn="l">
              <a:lnSpc>
                <a:spcPct val="65000"/>
              </a:lnSpc>
              <a:spcBef>
                <a:spcPct val="50000"/>
              </a:spcBef>
            </a:pPr>
            <a:r>
              <a:rPr lang="en-US" dirty="0">
                <a:latin typeface="Courier New" charset="0"/>
              </a:rPr>
              <a:t>    </a:t>
            </a:r>
            <a:r>
              <a:rPr lang="en-US" dirty="0" err="1">
                <a:latin typeface="Courier New" charset="0"/>
              </a:rPr>
              <a:t>c[i][j</a:t>
            </a:r>
            <a:r>
              <a:rPr lang="en-US" dirty="0">
                <a:latin typeface="Courier New" charset="0"/>
              </a:rPr>
              <a:t>] = sum;</a:t>
            </a:r>
          </a:p>
          <a:p>
            <a:pPr algn="l">
              <a:lnSpc>
                <a:spcPct val="65000"/>
              </a:lnSpc>
              <a:spcBef>
                <a:spcPct val="50000"/>
              </a:spcBef>
            </a:pPr>
            <a:r>
              <a:rPr lang="en-US" dirty="0">
                <a:latin typeface="Courier New" charset="0"/>
              </a:rPr>
              <a:t>  }</a:t>
            </a:r>
          </a:p>
          <a:p>
            <a:pPr algn="l">
              <a:lnSpc>
                <a:spcPct val="65000"/>
              </a:lnSpc>
              <a:spcBef>
                <a:spcPct val="50000"/>
              </a:spcBef>
            </a:pPr>
            <a:r>
              <a:rPr lang="en-US" dirty="0">
                <a:latin typeface="Courier New" charset="0"/>
              </a:rPr>
              <a:t>} </a:t>
            </a:r>
          </a:p>
        </p:txBody>
      </p:sp>
      <p:sp>
        <p:nvSpPr>
          <p:cNvPr id="171012" name="Rectangle 4"/>
          <p:cNvSpPr>
            <a:spLocks noChangeArrowheads="1"/>
          </p:cNvSpPr>
          <p:nvPr/>
        </p:nvSpPr>
        <p:spPr bwMode="auto">
          <a:xfrm>
            <a:off x="7016750" y="2750909"/>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3" name="Rectangle 5"/>
          <p:cNvSpPr>
            <a:spLocks noChangeArrowheads="1"/>
          </p:cNvSpPr>
          <p:nvPr/>
        </p:nvSpPr>
        <p:spPr bwMode="auto">
          <a:xfrm>
            <a:off x="8235950" y="2750909"/>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4" name="Rectangle 6"/>
          <p:cNvSpPr>
            <a:spLocks noChangeArrowheads="1"/>
          </p:cNvSpPr>
          <p:nvPr/>
        </p:nvSpPr>
        <p:spPr bwMode="auto">
          <a:xfrm>
            <a:off x="9378950" y="2750909"/>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15" name="Rectangle 7"/>
          <p:cNvSpPr>
            <a:spLocks noChangeArrowheads="1"/>
          </p:cNvSpPr>
          <p:nvPr/>
        </p:nvSpPr>
        <p:spPr bwMode="auto">
          <a:xfrm>
            <a:off x="7148513" y="3331935"/>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A</a:t>
            </a:r>
          </a:p>
        </p:txBody>
      </p:sp>
      <p:sp>
        <p:nvSpPr>
          <p:cNvPr id="171016" name="Rectangle 8"/>
          <p:cNvSpPr>
            <a:spLocks noChangeArrowheads="1"/>
          </p:cNvSpPr>
          <p:nvPr/>
        </p:nvSpPr>
        <p:spPr bwMode="auto">
          <a:xfrm>
            <a:off x="8367714" y="3331935"/>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B</a:t>
            </a:r>
          </a:p>
        </p:txBody>
      </p:sp>
      <p:sp>
        <p:nvSpPr>
          <p:cNvPr id="171017" name="Rectangle 9"/>
          <p:cNvSpPr>
            <a:spLocks noChangeArrowheads="1"/>
          </p:cNvSpPr>
          <p:nvPr/>
        </p:nvSpPr>
        <p:spPr bwMode="auto">
          <a:xfrm>
            <a:off x="9510713" y="3331935"/>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C</a:t>
            </a:r>
          </a:p>
        </p:txBody>
      </p:sp>
      <p:sp>
        <p:nvSpPr>
          <p:cNvPr id="171018" name="Line 10"/>
          <p:cNvSpPr>
            <a:spLocks noChangeShapeType="1"/>
          </p:cNvSpPr>
          <p:nvPr/>
        </p:nvSpPr>
        <p:spPr bwMode="auto">
          <a:xfrm>
            <a:off x="8458200" y="2757259"/>
            <a:ext cx="0" cy="5080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1019" name="Line 11"/>
          <p:cNvSpPr>
            <a:spLocks noChangeShapeType="1"/>
          </p:cNvSpPr>
          <p:nvPr/>
        </p:nvSpPr>
        <p:spPr bwMode="auto">
          <a:xfrm>
            <a:off x="7023100" y="3125559"/>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1020" name="Rectangle 12"/>
          <p:cNvSpPr>
            <a:spLocks noChangeArrowheads="1"/>
          </p:cNvSpPr>
          <p:nvPr/>
        </p:nvSpPr>
        <p:spPr bwMode="auto">
          <a:xfrm>
            <a:off x="7605714" y="2950935"/>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(i,*)</a:t>
            </a:r>
          </a:p>
        </p:txBody>
      </p:sp>
      <p:sp>
        <p:nvSpPr>
          <p:cNvPr id="171021" name="Rectangle 13"/>
          <p:cNvSpPr>
            <a:spLocks noChangeArrowheads="1"/>
          </p:cNvSpPr>
          <p:nvPr/>
        </p:nvSpPr>
        <p:spPr bwMode="auto">
          <a:xfrm>
            <a:off x="8215313" y="2417535"/>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(*,j)</a:t>
            </a:r>
          </a:p>
        </p:txBody>
      </p:sp>
      <p:sp>
        <p:nvSpPr>
          <p:cNvPr id="171022" name="Rectangle 14"/>
          <p:cNvSpPr>
            <a:spLocks noChangeArrowheads="1"/>
          </p:cNvSpPr>
          <p:nvPr/>
        </p:nvSpPr>
        <p:spPr bwMode="auto">
          <a:xfrm>
            <a:off x="9537700" y="3062059"/>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1023" name="Rectangle 15"/>
          <p:cNvSpPr>
            <a:spLocks noChangeArrowheads="1"/>
          </p:cNvSpPr>
          <p:nvPr/>
        </p:nvSpPr>
        <p:spPr bwMode="auto">
          <a:xfrm>
            <a:off x="9358314" y="2722335"/>
            <a:ext cx="52250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(i,j)</a:t>
            </a:r>
          </a:p>
        </p:txBody>
      </p:sp>
      <p:sp>
        <p:nvSpPr>
          <p:cNvPr id="171024" name="Rectangle 16"/>
          <p:cNvSpPr>
            <a:spLocks noChangeArrowheads="1"/>
          </p:cNvSpPr>
          <p:nvPr/>
        </p:nvSpPr>
        <p:spPr bwMode="auto">
          <a:xfrm>
            <a:off x="6919913" y="1960335"/>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Inner loop:</a:t>
            </a:r>
          </a:p>
        </p:txBody>
      </p:sp>
      <p:sp>
        <p:nvSpPr>
          <p:cNvPr id="171026" name="Rectangle 18"/>
          <p:cNvSpPr>
            <a:spLocks noChangeArrowheads="1"/>
          </p:cNvSpPr>
          <p:nvPr/>
        </p:nvSpPr>
        <p:spPr bwMode="auto">
          <a:xfrm>
            <a:off x="7958139" y="4419373"/>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Column-</a:t>
            </a:r>
          </a:p>
          <a:p>
            <a:pPr algn="l">
              <a:lnSpc>
                <a:spcPct val="100000"/>
              </a:lnSpc>
            </a:pPr>
            <a:r>
              <a:rPr lang="en-US" sz="2000">
                <a:latin typeface="Calibri"/>
                <a:cs typeface="Calibri"/>
              </a:rPr>
              <a:t>wise</a:t>
            </a:r>
          </a:p>
        </p:txBody>
      </p:sp>
      <p:sp>
        <p:nvSpPr>
          <p:cNvPr id="171027" name="Line 19"/>
          <p:cNvSpPr>
            <a:spLocks noChangeShapeType="1"/>
          </p:cNvSpPr>
          <p:nvPr/>
        </p:nvSpPr>
        <p:spPr bwMode="auto">
          <a:xfrm flipV="1">
            <a:off x="8515351" y="3755798"/>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28" name="Rectangle 20"/>
          <p:cNvSpPr>
            <a:spLocks noChangeArrowheads="1"/>
          </p:cNvSpPr>
          <p:nvPr/>
        </p:nvSpPr>
        <p:spPr bwMode="auto">
          <a:xfrm>
            <a:off x="6738939" y="4419373"/>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Row-wise</a:t>
            </a:r>
          </a:p>
        </p:txBody>
      </p:sp>
      <p:sp>
        <p:nvSpPr>
          <p:cNvPr id="171029" name="Line 21"/>
          <p:cNvSpPr>
            <a:spLocks noChangeShapeType="1"/>
          </p:cNvSpPr>
          <p:nvPr/>
        </p:nvSpPr>
        <p:spPr bwMode="auto">
          <a:xfrm flipV="1">
            <a:off x="7296150" y="3755797"/>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31" name="Rectangle 23"/>
          <p:cNvSpPr>
            <a:spLocks noChangeArrowheads="1"/>
          </p:cNvSpPr>
          <p:nvPr/>
        </p:nvSpPr>
        <p:spPr bwMode="auto">
          <a:xfrm>
            <a:off x="9332266" y="4419373"/>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Fixed</a:t>
            </a:r>
          </a:p>
        </p:txBody>
      </p:sp>
      <p:sp>
        <p:nvSpPr>
          <p:cNvPr id="171032" name="Line 24"/>
          <p:cNvSpPr>
            <a:spLocks noChangeShapeType="1"/>
          </p:cNvSpPr>
          <p:nvPr/>
        </p:nvSpPr>
        <p:spPr bwMode="auto">
          <a:xfrm flipV="1">
            <a:off x="9671051" y="3755797"/>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1039" name="Rectangle 31"/>
          <p:cNvSpPr>
            <a:spLocks noChangeArrowheads="1"/>
          </p:cNvSpPr>
          <p:nvPr/>
        </p:nvSpPr>
        <p:spPr bwMode="auto">
          <a:xfrm>
            <a:off x="1814513" y="5127397"/>
            <a:ext cx="5073650" cy="1217612"/>
          </a:xfrm>
          <a:prstGeom prst="rect">
            <a:avLst/>
          </a:prstGeom>
          <a:noFill/>
          <a:ln w="12700">
            <a:noFill/>
            <a:miter lim="800000"/>
            <a:headEnd/>
            <a:tailEnd/>
          </a:ln>
          <a:effectLst/>
        </p:spPr>
        <p:txBody>
          <a:bodyPr lIns="90487" tIns="44450" rIns="90487" bIns="44450">
            <a:prstTxWarp prst="textNoShape">
              <a:avLst/>
            </a:prstTxWarp>
          </a:bodyPr>
          <a:lstStyle/>
          <a:p>
            <a:pPr marL="223838" indent="-223838" defTabSz="895350">
              <a:tabLst>
                <a:tab pos="971550" algn="ctr"/>
                <a:tab pos="2343150" algn="ctr"/>
                <a:tab pos="3657600" algn="ctr"/>
              </a:tabLst>
            </a:pPr>
            <a:r>
              <a:rPr lang="en-US" sz="2400" u="sng" dirty="0">
                <a:latin typeface="Calibri"/>
                <a:cs typeface="Calibri"/>
              </a:rPr>
              <a:t>Misses </a:t>
            </a:r>
            <a:r>
              <a:rPr lang="en-US" u="sng" dirty="0">
                <a:latin typeface="Calibri"/>
                <a:cs typeface="Calibri"/>
              </a:rPr>
              <a:t>per inner loop iteration</a:t>
            </a:r>
            <a:r>
              <a:rPr lang="en-US" sz="2400" u="sng" dirty="0">
                <a:latin typeface="Calibri"/>
                <a:cs typeface="Calibri"/>
              </a:rPr>
              <a:t>:</a:t>
            </a:r>
          </a:p>
          <a:p>
            <a:pPr marL="560388" lvl="1" indent="-222250" defTabSz="895350">
              <a:tabLst>
                <a:tab pos="971550" algn="ctr"/>
                <a:tab pos="2343150" algn="ctr"/>
                <a:tab pos="3657600" algn="ctr"/>
              </a:tabLst>
            </a:pPr>
            <a:r>
              <a:rPr lang="en-US" sz="2400" dirty="0">
                <a:latin typeface="Calibri"/>
                <a:cs typeface="Calibri"/>
              </a:rPr>
              <a:t>		</a:t>
            </a:r>
            <a:r>
              <a:rPr lang="en-US" sz="2400" u="sng" dirty="0">
                <a:latin typeface="Calibri"/>
                <a:cs typeface="Calibri"/>
              </a:rPr>
              <a:t>A</a:t>
            </a:r>
            <a:r>
              <a:rPr lang="en-US" sz="2400" dirty="0">
                <a:latin typeface="Calibri"/>
                <a:cs typeface="Calibri"/>
              </a:rPr>
              <a:t>	</a:t>
            </a:r>
            <a:r>
              <a:rPr lang="en-US" sz="2400" u="sng" dirty="0">
                <a:latin typeface="Calibri"/>
                <a:cs typeface="Calibri"/>
              </a:rPr>
              <a:t>B</a:t>
            </a:r>
            <a:r>
              <a:rPr lang="en-US" sz="2400" dirty="0">
                <a:latin typeface="Calibri"/>
                <a:cs typeface="Calibri"/>
              </a:rPr>
              <a:t>	</a:t>
            </a:r>
            <a:r>
              <a:rPr lang="en-US" sz="2400" u="sng" dirty="0">
                <a:latin typeface="Calibri"/>
                <a:cs typeface="Calibri"/>
              </a:rPr>
              <a:t>C</a:t>
            </a:r>
            <a:endParaRPr lang="en-US" sz="2400" dirty="0">
              <a:latin typeface="Calibri"/>
              <a:cs typeface="Calibri"/>
            </a:endParaRPr>
          </a:p>
          <a:p>
            <a:pPr marL="560388" lvl="1" indent="-222250" defTabSz="895350">
              <a:tabLst>
                <a:tab pos="971550" algn="ctr"/>
                <a:tab pos="2343150" algn="ctr"/>
                <a:tab pos="3657600" algn="ctr"/>
              </a:tabLst>
            </a:pPr>
            <a:r>
              <a:rPr lang="en-US" sz="2400" dirty="0">
                <a:latin typeface="Calibri"/>
                <a:cs typeface="Calibri"/>
              </a:rPr>
              <a:t>		0.25	1.0	0.0</a:t>
            </a:r>
          </a:p>
        </p:txBody>
      </p:sp>
      <p:sp>
        <p:nvSpPr>
          <p:cNvPr id="3" name="Footer Placeholder 2">
            <a:extLst>
              <a:ext uri="{FF2B5EF4-FFF2-40B4-BE49-F238E27FC236}">
                <a16:creationId xmlns:a16="http://schemas.microsoft.com/office/drawing/2014/main" id="{39B23420-B630-4EA3-9D53-D83E219FBDA7}"/>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2F3FACA2-03CC-430A-854C-F4A5AD4C597B}"/>
              </a:ext>
            </a:extLst>
          </p:cNvPr>
          <p:cNvSpPr>
            <a:spLocks noGrp="1"/>
          </p:cNvSpPr>
          <p:nvPr>
            <p:ph type="sldNum" sz="quarter" idx="12"/>
          </p:nvPr>
        </p:nvSpPr>
        <p:spPr/>
        <p:txBody>
          <a:bodyPr/>
          <a:lstStyle/>
          <a:p>
            <a:fld id="{629637A9-119A-49DA-BD12-AAC58B377D80}" type="slidenum">
              <a:rPr lang="en-US" smtClean="0"/>
              <a:t>40</a:t>
            </a:fld>
            <a:endParaRPr lang="en-US"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59" name="Rectangle 27"/>
          <p:cNvSpPr>
            <a:spLocks noGrp="1" noChangeArrowheads="1"/>
          </p:cNvSpPr>
          <p:nvPr>
            <p:ph type="title"/>
          </p:nvPr>
        </p:nvSpPr>
        <p:spPr/>
        <p:txBody>
          <a:bodyPr/>
          <a:lstStyle/>
          <a:p>
            <a:r>
              <a:rPr lang="en-US"/>
              <a:t>Matrix Multiplication (jik)</a:t>
            </a:r>
          </a:p>
        </p:txBody>
      </p:sp>
      <p:sp>
        <p:nvSpPr>
          <p:cNvPr id="172035" name="Rectangle 3"/>
          <p:cNvSpPr>
            <a:spLocks noChangeArrowheads="1"/>
          </p:cNvSpPr>
          <p:nvPr/>
        </p:nvSpPr>
        <p:spPr bwMode="auto">
          <a:xfrm>
            <a:off x="1824039" y="1953759"/>
            <a:ext cx="4721225" cy="2834366"/>
          </a:xfrm>
          <a:prstGeom prst="rect">
            <a:avLst/>
          </a:prstGeom>
          <a:solidFill>
            <a:srgbClr val="F6F5BD"/>
          </a:solidFill>
          <a:ln w="12700">
            <a:solidFill>
              <a:schemeClr val="tx1"/>
            </a:solidFill>
            <a:miter lim="800000"/>
            <a:headEnd/>
            <a:tailEnd/>
          </a:ln>
          <a:effectLst>
            <a:outerShdw blurRad="63500" dist="107763" dir="2700000" algn="ctr" rotWithShape="0">
              <a:schemeClr val="tx1">
                <a:alpha val="74998"/>
              </a:schemeClr>
            </a:outerShdw>
          </a:effectLst>
        </p:spPr>
        <p:txBody>
          <a:bodyPr lIns="90487" tIns="44450" rIns="90487" bIns="44450">
            <a:prstTxWarp prst="textNoShape">
              <a:avLst/>
            </a:prstTxWarp>
            <a:spAutoFit/>
          </a:bodyPr>
          <a:lstStyle/>
          <a:p>
            <a:pPr algn="l">
              <a:lnSpc>
                <a:spcPct val="65000"/>
              </a:lnSpc>
              <a:spcBef>
                <a:spcPct val="50000"/>
              </a:spcBef>
            </a:pPr>
            <a:r>
              <a:rPr lang="en-US">
                <a:latin typeface="Courier New" charset="0"/>
              </a:rPr>
              <a:t>/* jik */</a:t>
            </a:r>
          </a:p>
          <a:p>
            <a:pPr algn="l">
              <a:lnSpc>
                <a:spcPct val="65000"/>
              </a:lnSpc>
              <a:spcBef>
                <a:spcPct val="50000"/>
              </a:spcBef>
            </a:pPr>
            <a:r>
              <a:rPr lang="en-US">
                <a:latin typeface="Courier New" charset="0"/>
              </a:rPr>
              <a:t>for (j=0; j&lt;n; j++) {</a:t>
            </a:r>
          </a:p>
          <a:p>
            <a:pPr algn="l">
              <a:lnSpc>
                <a:spcPct val="65000"/>
              </a:lnSpc>
              <a:spcBef>
                <a:spcPct val="50000"/>
              </a:spcBef>
            </a:pPr>
            <a:r>
              <a:rPr lang="en-US">
                <a:latin typeface="Courier New" charset="0"/>
              </a:rPr>
              <a:t>  for (i=0; i&lt;n; i++) {</a:t>
            </a:r>
          </a:p>
          <a:p>
            <a:pPr algn="l">
              <a:lnSpc>
                <a:spcPct val="65000"/>
              </a:lnSpc>
              <a:spcBef>
                <a:spcPct val="50000"/>
              </a:spcBef>
            </a:pPr>
            <a:r>
              <a:rPr lang="en-US">
                <a:latin typeface="Courier New" charset="0"/>
              </a:rPr>
              <a:t>    sum = 0.0;</a:t>
            </a:r>
          </a:p>
          <a:p>
            <a:pPr algn="l">
              <a:lnSpc>
                <a:spcPct val="65000"/>
              </a:lnSpc>
              <a:spcBef>
                <a:spcPct val="50000"/>
              </a:spcBef>
            </a:pPr>
            <a:r>
              <a:rPr lang="en-US">
                <a:latin typeface="Courier New" charset="0"/>
              </a:rPr>
              <a:t>    for (k=0; k&lt;n; k++)</a:t>
            </a:r>
          </a:p>
          <a:p>
            <a:pPr algn="l">
              <a:lnSpc>
                <a:spcPct val="65000"/>
              </a:lnSpc>
              <a:spcBef>
                <a:spcPct val="50000"/>
              </a:spcBef>
            </a:pPr>
            <a:r>
              <a:rPr lang="en-US">
                <a:latin typeface="Courier New" charset="0"/>
              </a:rPr>
              <a:t>      </a:t>
            </a:r>
            <a:r>
              <a:rPr lang="en-US">
                <a:solidFill>
                  <a:srgbClr val="FF0000"/>
                </a:solidFill>
                <a:latin typeface="Courier New" charset="0"/>
              </a:rPr>
              <a:t>sum += a[i][k] * b[k][j];</a:t>
            </a:r>
          </a:p>
          <a:p>
            <a:pPr algn="l">
              <a:lnSpc>
                <a:spcPct val="65000"/>
              </a:lnSpc>
              <a:spcBef>
                <a:spcPct val="50000"/>
              </a:spcBef>
            </a:pPr>
            <a:r>
              <a:rPr lang="en-US">
                <a:latin typeface="Courier New" charset="0"/>
              </a:rPr>
              <a:t>    c[i][j] = sum</a:t>
            </a:r>
          </a:p>
          <a:p>
            <a:pPr algn="l">
              <a:lnSpc>
                <a:spcPct val="65000"/>
              </a:lnSpc>
              <a:spcBef>
                <a:spcPct val="50000"/>
              </a:spcBef>
            </a:pPr>
            <a:r>
              <a:rPr lang="en-US">
                <a:latin typeface="Courier New" charset="0"/>
              </a:rPr>
              <a:t>  }</a:t>
            </a:r>
          </a:p>
          <a:p>
            <a:pPr algn="l">
              <a:lnSpc>
                <a:spcPct val="65000"/>
              </a:lnSpc>
              <a:spcBef>
                <a:spcPct val="50000"/>
              </a:spcBef>
            </a:pPr>
            <a:r>
              <a:rPr lang="en-US">
                <a:latin typeface="Courier New" charset="0"/>
              </a:rPr>
              <a:t>}</a:t>
            </a:r>
          </a:p>
        </p:txBody>
      </p:sp>
      <p:sp>
        <p:nvSpPr>
          <p:cNvPr id="172036" name="Rectangle 4"/>
          <p:cNvSpPr>
            <a:spLocks noChangeArrowheads="1"/>
          </p:cNvSpPr>
          <p:nvPr/>
        </p:nvSpPr>
        <p:spPr bwMode="auto">
          <a:xfrm>
            <a:off x="7092950" y="2828471"/>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7" name="Rectangle 5"/>
          <p:cNvSpPr>
            <a:spLocks noChangeArrowheads="1"/>
          </p:cNvSpPr>
          <p:nvPr/>
        </p:nvSpPr>
        <p:spPr bwMode="auto">
          <a:xfrm>
            <a:off x="8312150" y="2828471"/>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8" name="Rectangle 6"/>
          <p:cNvSpPr>
            <a:spLocks noChangeArrowheads="1"/>
          </p:cNvSpPr>
          <p:nvPr/>
        </p:nvSpPr>
        <p:spPr bwMode="auto">
          <a:xfrm>
            <a:off x="9455150" y="2828471"/>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39" name="Rectangle 7"/>
          <p:cNvSpPr>
            <a:spLocks noChangeArrowheads="1"/>
          </p:cNvSpPr>
          <p:nvPr/>
        </p:nvSpPr>
        <p:spPr bwMode="auto">
          <a:xfrm>
            <a:off x="7224713" y="3409497"/>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A</a:t>
            </a:r>
          </a:p>
        </p:txBody>
      </p:sp>
      <p:sp>
        <p:nvSpPr>
          <p:cNvPr id="172040" name="Rectangle 8"/>
          <p:cNvSpPr>
            <a:spLocks noChangeArrowheads="1"/>
          </p:cNvSpPr>
          <p:nvPr/>
        </p:nvSpPr>
        <p:spPr bwMode="auto">
          <a:xfrm>
            <a:off x="8443914" y="3409497"/>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B</a:t>
            </a:r>
          </a:p>
        </p:txBody>
      </p:sp>
      <p:sp>
        <p:nvSpPr>
          <p:cNvPr id="172041" name="Rectangle 9"/>
          <p:cNvSpPr>
            <a:spLocks noChangeArrowheads="1"/>
          </p:cNvSpPr>
          <p:nvPr/>
        </p:nvSpPr>
        <p:spPr bwMode="auto">
          <a:xfrm>
            <a:off x="9601200" y="3409497"/>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C</a:t>
            </a:r>
          </a:p>
        </p:txBody>
      </p:sp>
      <p:sp>
        <p:nvSpPr>
          <p:cNvPr id="172042" name="Line 10"/>
          <p:cNvSpPr>
            <a:spLocks noChangeShapeType="1"/>
          </p:cNvSpPr>
          <p:nvPr/>
        </p:nvSpPr>
        <p:spPr bwMode="auto">
          <a:xfrm>
            <a:off x="8534400" y="2834821"/>
            <a:ext cx="0" cy="5080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2043" name="Line 11"/>
          <p:cNvSpPr>
            <a:spLocks noChangeShapeType="1"/>
          </p:cNvSpPr>
          <p:nvPr/>
        </p:nvSpPr>
        <p:spPr bwMode="auto">
          <a:xfrm>
            <a:off x="7099300" y="3203121"/>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2044" name="Rectangle 12"/>
          <p:cNvSpPr>
            <a:spLocks noChangeArrowheads="1"/>
          </p:cNvSpPr>
          <p:nvPr/>
        </p:nvSpPr>
        <p:spPr bwMode="auto">
          <a:xfrm>
            <a:off x="7681914" y="3028497"/>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(i,*)</a:t>
            </a:r>
          </a:p>
        </p:txBody>
      </p:sp>
      <p:sp>
        <p:nvSpPr>
          <p:cNvPr id="172045" name="Rectangle 13"/>
          <p:cNvSpPr>
            <a:spLocks noChangeArrowheads="1"/>
          </p:cNvSpPr>
          <p:nvPr/>
        </p:nvSpPr>
        <p:spPr bwMode="auto">
          <a:xfrm>
            <a:off x="8291513" y="2495097"/>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(*,j)</a:t>
            </a:r>
          </a:p>
        </p:txBody>
      </p:sp>
      <p:sp>
        <p:nvSpPr>
          <p:cNvPr id="172046" name="Rectangle 14"/>
          <p:cNvSpPr>
            <a:spLocks noChangeArrowheads="1"/>
          </p:cNvSpPr>
          <p:nvPr/>
        </p:nvSpPr>
        <p:spPr bwMode="auto">
          <a:xfrm>
            <a:off x="9613900" y="3139621"/>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2047" name="Rectangle 15"/>
          <p:cNvSpPr>
            <a:spLocks noChangeArrowheads="1"/>
          </p:cNvSpPr>
          <p:nvPr/>
        </p:nvSpPr>
        <p:spPr bwMode="auto">
          <a:xfrm>
            <a:off x="9434514" y="2799897"/>
            <a:ext cx="52250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(i,j)</a:t>
            </a:r>
          </a:p>
        </p:txBody>
      </p:sp>
      <p:sp>
        <p:nvSpPr>
          <p:cNvPr id="172048" name="Rectangle 16"/>
          <p:cNvSpPr>
            <a:spLocks noChangeArrowheads="1"/>
          </p:cNvSpPr>
          <p:nvPr/>
        </p:nvSpPr>
        <p:spPr bwMode="auto">
          <a:xfrm>
            <a:off x="7072313" y="1961697"/>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Inner loop:</a:t>
            </a:r>
          </a:p>
        </p:txBody>
      </p:sp>
      <p:sp>
        <p:nvSpPr>
          <p:cNvPr id="172050" name="Rectangle 18"/>
          <p:cNvSpPr>
            <a:spLocks noChangeArrowheads="1"/>
          </p:cNvSpPr>
          <p:nvPr/>
        </p:nvSpPr>
        <p:spPr bwMode="auto">
          <a:xfrm>
            <a:off x="6858001" y="4419147"/>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dirty="0">
                <a:latin typeface="Calibri"/>
                <a:cs typeface="Calibri"/>
              </a:rPr>
              <a:t>Row-wise</a:t>
            </a:r>
          </a:p>
        </p:txBody>
      </p:sp>
      <p:sp>
        <p:nvSpPr>
          <p:cNvPr id="172051" name="Line 19"/>
          <p:cNvSpPr>
            <a:spLocks noChangeShapeType="1"/>
          </p:cNvSpPr>
          <p:nvPr/>
        </p:nvSpPr>
        <p:spPr bwMode="auto">
          <a:xfrm flipV="1">
            <a:off x="7415213" y="3755572"/>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3" name="Rectangle 21"/>
          <p:cNvSpPr>
            <a:spLocks noChangeArrowheads="1"/>
          </p:cNvSpPr>
          <p:nvPr/>
        </p:nvSpPr>
        <p:spPr bwMode="auto">
          <a:xfrm>
            <a:off x="8059739" y="4419147"/>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dirty="0">
                <a:latin typeface="Calibri"/>
                <a:cs typeface="Calibri"/>
              </a:rPr>
              <a:t>Column-</a:t>
            </a:r>
          </a:p>
          <a:p>
            <a:pPr algn="ctr">
              <a:lnSpc>
                <a:spcPct val="100000"/>
              </a:lnSpc>
            </a:pPr>
            <a:r>
              <a:rPr lang="en-US" sz="2000" dirty="0">
                <a:latin typeface="Calibri"/>
                <a:cs typeface="Calibri"/>
              </a:rPr>
              <a:t>wise</a:t>
            </a:r>
          </a:p>
        </p:txBody>
      </p:sp>
      <p:sp>
        <p:nvSpPr>
          <p:cNvPr id="172054" name="Line 22"/>
          <p:cNvSpPr>
            <a:spLocks noChangeShapeType="1"/>
          </p:cNvSpPr>
          <p:nvPr/>
        </p:nvSpPr>
        <p:spPr bwMode="auto">
          <a:xfrm flipV="1">
            <a:off x="8616951" y="3755572"/>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6" name="Rectangle 24"/>
          <p:cNvSpPr>
            <a:spLocks noChangeArrowheads="1"/>
          </p:cNvSpPr>
          <p:nvPr/>
        </p:nvSpPr>
        <p:spPr bwMode="auto">
          <a:xfrm>
            <a:off x="9408466" y="4419147"/>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dirty="0">
                <a:latin typeface="Calibri"/>
                <a:cs typeface="Calibri"/>
              </a:rPr>
              <a:t>Fixed</a:t>
            </a:r>
          </a:p>
        </p:txBody>
      </p:sp>
      <p:sp>
        <p:nvSpPr>
          <p:cNvPr id="172057" name="Line 25"/>
          <p:cNvSpPr>
            <a:spLocks noChangeShapeType="1"/>
          </p:cNvSpPr>
          <p:nvPr/>
        </p:nvSpPr>
        <p:spPr bwMode="auto">
          <a:xfrm flipV="1">
            <a:off x="9747251" y="3761921"/>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2058" name="Rectangle 26"/>
          <p:cNvSpPr>
            <a:spLocks noChangeArrowheads="1"/>
          </p:cNvSpPr>
          <p:nvPr/>
        </p:nvSpPr>
        <p:spPr bwMode="auto">
          <a:xfrm>
            <a:off x="1968501" y="5043035"/>
            <a:ext cx="5446713"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defTabSz="895350">
              <a:tabLst>
                <a:tab pos="971550" algn="ctr"/>
                <a:tab pos="2343150" algn="ctr"/>
                <a:tab pos="3657600" algn="ctr"/>
              </a:tabLst>
            </a:pPr>
            <a:r>
              <a:rPr lang="en-US" sz="2400" u="sng" dirty="0">
                <a:latin typeface="Calibri"/>
                <a:cs typeface="Calibri"/>
              </a:rPr>
              <a:t>Misses per inner loop iteration:</a:t>
            </a:r>
          </a:p>
          <a:p>
            <a:pPr marL="560388" lvl="1" indent="-222250" defTabSz="895350">
              <a:tabLst>
                <a:tab pos="971550" algn="ctr"/>
                <a:tab pos="2343150" algn="ctr"/>
                <a:tab pos="3657600" algn="ctr"/>
              </a:tabLst>
            </a:pPr>
            <a:r>
              <a:rPr lang="en-US" sz="2400" dirty="0">
                <a:latin typeface="Calibri"/>
                <a:cs typeface="Calibri"/>
              </a:rPr>
              <a:t>		</a:t>
            </a:r>
            <a:r>
              <a:rPr lang="en-US" sz="2400" u="sng" dirty="0">
                <a:latin typeface="Calibri"/>
                <a:cs typeface="Calibri"/>
              </a:rPr>
              <a:t>A</a:t>
            </a:r>
            <a:r>
              <a:rPr lang="en-US" sz="2400" dirty="0">
                <a:latin typeface="Calibri"/>
                <a:cs typeface="Calibri"/>
              </a:rPr>
              <a:t>	</a:t>
            </a:r>
            <a:r>
              <a:rPr lang="en-US" sz="2400" u="sng" dirty="0">
                <a:latin typeface="Calibri"/>
                <a:cs typeface="Calibri"/>
              </a:rPr>
              <a:t>B</a:t>
            </a:r>
            <a:r>
              <a:rPr lang="en-US" sz="2400" dirty="0">
                <a:latin typeface="Calibri"/>
                <a:cs typeface="Calibri"/>
              </a:rPr>
              <a:t>	</a:t>
            </a:r>
            <a:r>
              <a:rPr lang="en-US" sz="2400" u="sng" dirty="0">
                <a:latin typeface="Calibri"/>
                <a:cs typeface="Calibri"/>
              </a:rPr>
              <a:t>C</a:t>
            </a:r>
            <a:endParaRPr lang="en-US" sz="2400" dirty="0">
              <a:latin typeface="Calibri"/>
              <a:cs typeface="Calibri"/>
            </a:endParaRPr>
          </a:p>
          <a:p>
            <a:pPr marL="560388" lvl="1" indent="-222250" defTabSz="895350">
              <a:tabLst>
                <a:tab pos="971550" algn="ctr"/>
                <a:tab pos="2343150" algn="ctr"/>
                <a:tab pos="3657600" algn="ctr"/>
              </a:tabLst>
            </a:pPr>
            <a:r>
              <a:rPr lang="en-US" sz="2400" dirty="0">
                <a:latin typeface="Calibri"/>
                <a:cs typeface="Calibri"/>
              </a:rPr>
              <a:t>		0.25	1.0	0.0</a:t>
            </a:r>
          </a:p>
        </p:txBody>
      </p:sp>
      <p:sp>
        <p:nvSpPr>
          <p:cNvPr id="3" name="Footer Placeholder 2">
            <a:extLst>
              <a:ext uri="{FF2B5EF4-FFF2-40B4-BE49-F238E27FC236}">
                <a16:creationId xmlns:a16="http://schemas.microsoft.com/office/drawing/2014/main" id="{5DE243A0-0874-4525-A4FB-803E04649247}"/>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19968AB5-0206-41F0-AED3-CED0B8022FD9}"/>
              </a:ext>
            </a:extLst>
          </p:cNvPr>
          <p:cNvSpPr>
            <a:spLocks noGrp="1"/>
          </p:cNvSpPr>
          <p:nvPr>
            <p:ph type="sldNum" sz="quarter" idx="12"/>
          </p:nvPr>
        </p:nvSpPr>
        <p:spPr/>
        <p:txBody>
          <a:bodyPr/>
          <a:lstStyle/>
          <a:p>
            <a:fld id="{629637A9-119A-49DA-BD12-AAC58B377D80}" type="slidenum">
              <a:rPr lang="en-US" smtClean="0"/>
              <a:t>41</a:t>
            </a:fld>
            <a:endParaRPr 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83" name="Rectangle 27"/>
          <p:cNvSpPr>
            <a:spLocks noGrp="1" noChangeArrowheads="1"/>
          </p:cNvSpPr>
          <p:nvPr>
            <p:ph type="title"/>
          </p:nvPr>
        </p:nvSpPr>
        <p:spPr/>
        <p:txBody>
          <a:bodyPr/>
          <a:lstStyle/>
          <a:p>
            <a:r>
              <a:rPr lang="en-US"/>
              <a:t>Matrix Multiplication (kij)</a:t>
            </a:r>
          </a:p>
        </p:txBody>
      </p:sp>
      <p:sp>
        <p:nvSpPr>
          <p:cNvPr id="173059" name="Rectangle 3"/>
          <p:cNvSpPr>
            <a:spLocks noChangeArrowheads="1"/>
          </p:cNvSpPr>
          <p:nvPr/>
        </p:nvSpPr>
        <p:spPr bwMode="auto">
          <a:xfrm>
            <a:off x="1976439" y="1976889"/>
            <a:ext cx="4264025" cy="2834366"/>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a:latin typeface="Courier New" charset="0"/>
              </a:rPr>
              <a:t>/* kij */</a:t>
            </a:r>
          </a:p>
          <a:p>
            <a:pPr algn="l">
              <a:lnSpc>
                <a:spcPct val="65000"/>
              </a:lnSpc>
              <a:spcBef>
                <a:spcPct val="50000"/>
              </a:spcBef>
            </a:pPr>
            <a:r>
              <a:rPr lang="en-US">
                <a:latin typeface="Courier New" charset="0"/>
              </a:rPr>
              <a:t>for (k=0; k&lt;n; k++) {</a:t>
            </a:r>
          </a:p>
          <a:p>
            <a:pPr algn="l">
              <a:lnSpc>
                <a:spcPct val="65000"/>
              </a:lnSpc>
              <a:spcBef>
                <a:spcPct val="50000"/>
              </a:spcBef>
            </a:pPr>
            <a:r>
              <a:rPr lang="en-US">
                <a:latin typeface="Courier New" charset="0"/>
              </a:rPr>
              <a:t>  for (i=0; i&lt;n; i++) {</a:t>
            </a:r>
          </a:p>
          <a:p>
            <a:pPr algn="l">
              <a:lnSpc>
                <a:spcPct val="65000"/>
              </a:lnSpc>
              <a:spcBef>
                <a:spcPct val="50000"/>
              </a:spcBef>
            </a:pPr>
            <a:r>
              <a:rPr lang="en-US">
                <a:latin typeface="Courier New" charset="0"/>
              </a:rPr>
              <a:t>    r = a[i][k];</a:t>
            </a:r>
          </a:p>
          <a:p>
            <a:pPr algn="l">
              <a:lnSpc>
                <a:spcPct val="65000"/>
              </a:lnSpc>
              <a:spcBef>
                <a:spcPct val="50000"/>
              </a:spcBef>
            </a:pPr>
            <a:r>
              <a:rPr lang="en-US">
                <a:latin typeface="Courier New" charset="0"/>
              </a:rPr>
              <a:t>    for (j=0; j&lt;n; j++)</a:t>
            </a:r>
          </a:p>
          <a:p>
            <a:pPr algn="l">
              <a:lnSpc>
                <a:spcPct val="65000"/>
              </a:lnSpc>
              <a:spcBef>
                <a:spcPct val="50000"/>
              </a:spcBef>
            </a:pPr>
            <a:r>
              <a:rPr lang="en-US">
                <a:latin typeface="Courier New" charset="0"/>
              </a:rPr>
              <a:t>      </a:t>
            </a:r>
            <a:r>
              <a:rPr lang="en-US">
                <a:solidFill>
                  <a:srgbClr val="FF0000"/>
                </a:solidFill>
                <a:latin typeface="Courier New" charset="0"/>
              </a:rPr>
              <a:t>c[i][j] += r * b[k][j];</a:t>
            </a:r>
            <a:r>
              <a:rPr lang="en-US">
                <a:latin typeface="Courier New" charset="0"/>
              </a:rPr>
              <a:t>   </a:t>
            </a:r>
          </a:p>
          <a:p>
            <a:pPr algn="l">
              <a:lnSpc>
                <a:spcPct val="65000"/>
              </a:lnSpc>
              <a:spcBef>
                <a:spcPct val="50000"/>
              </a:spcBef>
            </a:pPr>
            <a:r>
              <a:rPr lang="en-US">
                <a:latin typeface="Courier New" charset="0"/>
              </a:rPr>
              <a:t>  }</a:t>
            </a:r>
          </a:p>
          <a:p>
            <a:pPr algn="l">
              <a:lnSpc>
                <a:spcPct val="65000"/>
              </a:lnSpc>
              <a:spcBef>
                <a:spcPct val="50000"/>
              </a:spcBef>
            </a:pPr>
            <a:r>
              <a:rPr lang="en-US">
                <a:latin typeface="Courier New" charset="0"/>
              </a:rPr>
              <a:t>}</a:t>
            </a:r>
          </a:p>
          <a:p>
            <a:pPr algn="l">
              <a:lnSpc>
                <a:spcPct val="65000"/>
              </a:lnSpc>
              <a:spcBef>
                <a:spcPct val="50000"/>
              </a:spcBef>
            </a:pPr>
            <a:endParaRPr lang="en-US">
              <a:latin typeface="Courier New" charset="0"/>
            </a:endParaRPr>
          </a:p>
        </p:txBody>
      </p:sp>
      <p:sp>
        <p:nvSpPr>
          <p:cNvPr id="173060" name="Rectangle 4"/>
          <p:cNvSpPr>
            <a:spLocks noChangeArrowheads="1"/>
          </p:cNvSpPr>
          <p:nvPr/>
        </p:nvSpPr>
        <p:spPr bwMode="auto">
          <a:xfrm>
            <a:off x="6864350" y="2584901"/>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1" name="Rectangle 5"/>
          <p:cNvSpPr>
            <a:spLocks noChangeArrowheads="1"/>
          </p:cNvSpPr>
          <p:nvPr/>
        </p:nvSpPr>
        <p:spPr bwMode="auto">
          <a:xfrm>
            <a:off x="8083550" y="2584901"/>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2" name="Rectangle 6"/>
          <p:cNvSpPr>
            <a:spLocks noChangeArrowheads="1"/>
          </p:cNvSpPr>
          <p:nvPr/>
        </p:nvSpPr>
        <p:spPr bwMode="auto">
          <a:xfrm>
            <a:off x="9251950" y="2584901"/>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3" name="Rectangle 7"/>
          <p:cNvSpPr>
            <a:spLocks noChangeArrowheads="1"/>
          </p:cNvSpPr>
          <p:nvPr/>
        </p:nvSpPr>
        <p:spPr bwMode="auto">
          <a:xfrm>
            <a:off x="6996113" y="3165927"/>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A</a:t>
            </a:r>
          </a:p>
        </p:txBody>
      </p:sp>
      <p:sp>
        <p:nvSpPr>
          <p:cNvPr id="173064" name="Rectangle 8"/>
          <p:cNvSpPr>
            <a:spLocks noChangeArrowheads="1"/>
          </p:cNvSpPr>
          <p:nvPr/>
        </p:nvSpPr>
        <p:spPr bwMode="auto">
          <a:xfrm>
            <a:off x="8215314" y="3165927"/>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B</a:t>
            </a:r>
          </a:p>
        </p:txBody>
      </p:sp>
      <p:sp>
        <p:nvSpPr>
          <p:cNvPr id="173065" name="Rectangle 9"/>
          <p:cNvSpPr>
            <a:spLocks noChangeArrowheads="1"/>
          </p:cNvSpPr>
          <p:nvPr/>
        </p:nvSpPr>
        <p:spPr bwMode="auto">
          <a:xfrm>
            <a:off x="9372600" y="3165927"/>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C</a:t>
            </a:r>
          </a:p>
        </p:txBody>
      </p:sp>
      <p:sp>
        <p:nvSpPr>
          <p:cNvPr id="173066" name="Rectangle 10"/>
          <p:cNvSpPr>
            <a:spLocks noChangeArrowheads="1"/>
          </p:cNvSpPr>
          <p:nvPr/>
        </p:nvSpPr>
        <p:spPr bwMode="auto">
          <a:xfrm>
            <a:off x="9840914" y="2784927"/>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(i,*)</a:t>
            </a:r>
          </a:p>
        </p:txBody>
      </p:sp>
      <p:sp>
        <p:nvSpPr>
          <p:cNvPr id="173067" name="Line 11"/>
          <p:cNvSpPr>
            <a:spLocks noChangeShapeType="1"/>
          </p:cNvSpPr>
          <p:nvPr/>
        </p:nvSpPr>
        <p:spPr bwMode="auto">
          <a:xfrm>
            <a:off x="9258300" y="2959551"/>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3068" name="Rectangle 12"/>
          <p:cNvSpPr>
            <a:spLocks noChangeArrowheads="1"/>
          </p:cNvSpPr>
          <p:nvPr/>
        </p:nvSpPr>
        <p:spPr bwMode="auto">
          <a:xfrm>
            <a:off x="6946900" y="2972251"/>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3069" name="Rectangle 13"/>
          <p:cNvSpPr>
            <a:spLocks noChangeArrowheads="1"/>
          </p:cNvSpPr>
          <p:nvPr/>
        </p:nvSpPr>
        <p:spPr bwMode="auto">
          <a:xfrm>
            <a:off x="6813670" y="2556327"/>
            <a:ext cx="577731"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a:t>
            </a:r>
            <a:r>
              <a:rPr lang="en-US" sz="2000" dirty="0" err="1">
                <a:latin typeface="Calibri"/>
                <a:cs typeface="Calibri"/>
              </a:rPr>
              <a:t>i,k</a:t>
            </a:r>
            <a:r>
              <a:rPr lang="en-US" sz="2000" dirty="0">
                <a:latin typeface="Calibri"/>
                <a:cs typeface="Calibri"/>
              </a:rPr>
              <a:t>)</a:t>
            </a:r>
          </a:p>
        </p:txBody>
      </p:sp>
      <p:sp>
        <p:nvSpPr>
          <p:cNvPr id="173070" name="Rectangle 14"/>
          <p:cNvSpPr>
            <a:spLocks noChangeArrowheads="1"/>
          </p:cNvSpPr>
          <p:nvPr/>
        </p:nvSpPr>
        <p:spPr bwMode="auto">
          <a:xfrm>
            <a:off x="8672513" y="2556327"/>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(k,*)</a:t>
            </a:r>
          </a:p>
        </p:txBody>
      </p:sp>
      <p:sp>
        <p:nvSpPr>
          <p:cNvPr id="173071" name="Line 15"/>
          <p:cNvSpPr>
            <a:spLocks noChangeShapeType="1"/>
          </p:cNvSpPr>
          <p:nvPr/>
        </p:nvSpPr>
        <p:spPr bwMode="auto">
          <a:xfrm>
            <a:off x="8089900" y="2730951"/>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3072" name="Rectangle 16"/>
          <p:cNvSpPr>
            <a:spLocks noChangeArrowheads="1"/>
          </p:cNvSpPr>
          <p:nvPr/>
        </p:nvSpPr>
        <p:spPr bwMode="auto">
          <a:xfrm>
            <a:off x="6907213" y="2022927"/>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Inner loop:</a:t>
            </a:r>
          </a:p>
        </p:txBody>
      </p:sp>
      <p:sp>
        <p:nvSpPr>
          <p:cNvPr id="173074" name="Rectangle 18"/>
          <p:cNvSpPr>
            <a:spLocks noChangeArrowheads="1"/>
          </p:cNvSpPr>
          <p:nvPr/>
        </p:nvSpPr>
        <p:spPr bwMode="auto">
          <a:xfrm>
            <a:off x="7848601" y="4070802"/>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a:latin typeface="Calibri"/>
                <a:cs typeface="Calibri"/>
              </a:rPr>
              <a:t>Row-wise</a:t>
            </a:r>
          </a:p>
        </p:txBody>
      </p:sp>
      <p:sp>
        <p:nvSpPr>
          <p:cNvPr id="173075" name="Line 19"/>
          <p:cNvSpPr>
            <a:spLocks noChangeShapeType="1"/>
          </p:cNvSpPr>
          <p:nvPr/>
        </p:nvSpPr>
        <p:spPr bwMode="auto">
          <a:xfrm flipV="1">
            <a:off x="8405813" y="3559627"/>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77" name="Rectangle 21"/>
          <p:cNvSpPr>
            <a:spLocks noChangeArrowheads="1"/>
          </p:cNvSpPr>
          <p:nvPr/>
        </p:nvSpPr>
        <p:spPr bwMode="auto">
          <a:xfrm>
            <a:off x="8991601" y="4070802"/>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a:latin typeface="Calibri"/>
                <a:cs typeface="Calibri"/>
              </a:rPr>
              <a:t>Row-wise</a:t>
            </a:r>
          </a:p>
        </p:txBody>
      </p:sp>
      <p:sp>
        <p:nvSpPr>
          <p:cNvPr id="173078" name="Line 22"/>
          <p:cNvSpPr>
            <a:spLocks noChangeShapeType="1"/>
          </p:cNvSpPr>
          <p:nvPr/>
        </p:nvSpPr>
        <p:spPr bwMode="auto">
          <a:xfrm flipV="1">
            <a:off x="9548813" y="3559627"/>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80" name="Rectangle 24"/>
          <p:cNvSpPr>
            <a:spLocks noChangeArrowheads="1"/>
          </p:cNvSpPr>
          <p:nvPr/>
        </p:nvSpPr>
        <p:spPr bwMode="auto">
          <a:xfrm>
            <a:off x="6817666" y="4078740"/>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dirty="0">
                <a:latin typeface="Calibri"/>
                <a:cs typeface="Calibri"/>
              </a:rPr>
              <a:t>Fixed</a:t>
            </a:r>
          </a:p>
        </p:txBody>
      </p:sp>
      <p:sp>
        <p:nvSpPr>
          <p:cNvPr id="173081" name="Line 25"/>
          <p:cNvSpPr>
            <a:spLocks noChangeShapeType="1"/>
          </p:cNvSpPr>
          <p:nvPr/>
        </p:nvSpPr>
        <p:spPr bwMode="auto">
          <a:xfrm flipV="1">
            <a:off x="7156451" y="3567564"/>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3082" name="Rectangle 26"/>
          <p:cNvSpPr>
            <a:spLocks noChangeArrowheads="1"/>
          </p:cNvSpPr>
          <p:nvPr/>
        </p:nvSpPr>
        <p:spPr bwMode="auto">
          <a:xfrm>
            <a:off x="1968500" y="5075690"/>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defTabSz="895350">
              <a:tabLst>
                <a:tab pos="971550" algn="ctr"/>
                <a:tab pos="2343150" algn="ctr"/>
                <a:tab pos="3657600" algn="ctr"/>
              </a:tabLst>
            </a:pPr>
            <a:r>
              <a:rPr lang="en-US" sz="2400" u="sng" dirty="0">
                <a:latin typeface="Calibri"/>
                <a:cs typeface="Calibri"/>
              </a:rPr>
              <a:t>Misses per inner loop iteration:</a:t>
            </a:r>
          </a:p>
          <a:p>
            <a:pPr marL="560388" lvl="1" indent="-222250" defTabSz="895350">
              <a:tabLst>
                <a:tab pos="971550" algn="ctr"/>
                <a:tab pos="2343150" algn="ctr"/>
                <a:tab pos="3657600" algn="ctr"/>
              </a:tabLst>
            </a:pPr>
            <a:r>
              <a:rPr lang="en-US" sz="2400" dirty="0">
                <a:latin typeface="Calibri"/>
                <a:cs typeface="Calibri"/>
              </a:rPr>
              <a:t>		</a:t>
            </a:r>
            <a:r>
              <a:rPr lang="en-US" sz="2400" u="sng" dirty="0">
                <a:latin typeface="Calibri"/>
                <a:cs typeface="Calibri"/>
              </a:rPr>
              <a:t>A</a:t>
            </a:r>
            <a:r>
              <a:rPr lang="en-US" sz="2400" dirty="0">
                <a:latin typeface="Calibri"/>
                <a:cs typeface="Calibri"/>
              </a:rPr>
              <a:t>	</a:t>
            </a:r>
            <a:r>
              <a:rPr lang="en-US" sz="2400" u="sng" dirty="0">
                <a:latin typeface="Calibri"/>
                <a:cs typeface="Calibri"/>
              </a:rPr>
              <a:t>B</a:t>
            </a:r>
            <a:r>
              <a:rPr lang="en-US" sz="2400" dirty="0">
                <a:latin typeface="Calibri"/>
                <a:cs typeface="Calibri"/>
              </a:rPr>
              <a:t>	</a:t>
            </a:r>
            <a:r>
              <a:rPr lang="en-US" sz="2400" u="sng" dirty="0">
                <a:latin typeface="Calibri"/>
                <a:cs typeface="Calibri"/>
              </a:rPr>
              <a:t>C</a:t>
            </a:r>
            <a:endParaRPr lang="en-US" sz="2400" dirty="0">
              <a:latin typeface="Calibri"/>
              <a:cs typeface="Calibri"/>
            </a:endParaRPr>
          </a:p>
          <a:p>
            <a:pPr marL="560388" lvl="1" indent="-222250" defTabSz="895350">
              <a:tabLst>
                <a:tab pos="971550" algn="ctr"/>
                <a:tab pos="2343150" algn="ctr"/>
                <a:tab pos="3657600" algn="ctr"/>
              </a:tabLst>
            </a:pPr>
            <a:r>
              <a:rPr lang="en-US" sz="2400" dirty="0">
                <a:latin typeface="Calibri"/>
                <a:cs typeface="Calibri"/>
              </a:rPr>
              <a:t>		0.0	0.25	0.25</a:t>
            </a:r>
          </a:p>
        </p:txBody>
      </p:sp>
      <p:sp>
        <p:nvSpPr>
          <p:cNvPr id="3" name="Footer Placeholder 2">
            <a:extLst>
              <a:ext uri="{FF2B5EF4-FFF2-40B4-BE49-F238E27FC236}">
                <a16:creationId xmlns:a16="http://schemas.microsoft.com/office/drawing/2014/main" id="{9D6D3CFD-AE43-4AE5-BB2E-D0783F5F8D29}"/>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4E5C017F-8070-4153-ADD0-7E865502F761}"/>
              </a:ext>
            </a:extLst>
          </p:cNvPr>
          <p:cNvSpPr>
            <a:spLocks noGrp="1"/>
          </p:cNvSpPr>
          <p:nvPr>
            <p:ph type="sldNum" sz="quarter" idx="12"/>
          </p:nvPr>
        </p:nvSpPr>
        <p:spPr/>
        <p:txBody>
          <a:bodyPr/>
          <a:lstStyle/>
          <a:p>
            <a:fld id="{629637A9-119A-49DA-BD12-AAC58B377D80}" type="slidenum">
              <a:rPr lang="en-US" smtClean="0"/>
              <a:t>42</a:t>
            </a:fld>
            <a:endParaRPr lang="en-US" dirty="0"/>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7" name="Rectangle 27"/>
          <p:cNvSpPr>
            <a:spLocks noGrp="1" noChangeArrowheads="1"/>
          </p:cNvSpPr>
          <p:nvPr>
            <p:ph type="title"/>
          </p:nvPr>
        </p:nvSpPr>
        <p:spPr/>
        <p:txBody>
          <a:bodyPr/>
          <a:lstStyle/>
          <a:p>
            <a:r>
              <a:rPr lang="en-US"/>
              <a:t>Matrix Multiplication (ikj)</a:t>
            </a:r>
          </a:p>
        </p:txBody>
      </p:sp>
      <p:sp>
        <p:nvSpPr>
          <p:cNvPr id="174083" name="Rectangle 3"/>
          <p:cNvSpPr>
            <a:spLocks noChangeArrowheads="1"/>
          </p:cNvSpPr>
          <p:nvPr/>
        </p:nvSpPr>
        <p:spPr bwMode="auto">
          <a:xfrm>
            <a:off x="2014539" y="1931535"/>
            <a:ext cx="43148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a:latin typeface="Courier New" charset="0"/>
              </a:rPr>
              <a:t>/* ikj */</a:t>
            </a:r>
          </a:p>
          <a:p>
            <a:pPr algn="l">
              <a:lnSpc>
                <a:spcPct val="65000"/>
              </a:lnSpc>
              <a:spcBef>
                <a:spcPct val="50000"/>
              </a:spcBef>
            </a:pPr>
            <a:r>
              <a:rPr lang="en-US">
                <a:latin typeface="Courier New" charset="0"/>
              </a:rPr>
              <a:t>for (i=0; i&lt;n; i++) {</a:t>
            </a:r>
          </a:p>
          <a:p>
            <a:pPr algn="l">
              <a:lnSpc>
                <a:spcPct val="65000"/>
              </a:lnSpc>
              <a:spcBef>
                <a:spcPct val="50000"/>
              </a:spcBef>
            </a:pPr>
            <a:r>
              <a:rPr lang="en-US">
                <a:latin typeface="Courier New" charset="0"/>
              </a:rPr>
              <a:t>  for (k=0; k&lt;n; k++) {</a:t>
            </a:r>
          </a:p>
          <a:p>
            <a:pPr algn="l">
              <a:lnSpc>
                <a:spcPct val="65000"/>
              </a:lnSpc>
              <a:spcBef>
                <a:spcPct val="50000"/>
              </a:spcBef>
            </a:pPr>
            <a:r>
              <a:rPr lang="en-US">
                <a:latin typeface="Courier New" charset="0"/>
              </a:rPr>
              <a:t>    r = a[i][k];</a:t>
            </a:r>
          </a:p>
          <a:p>
            <a:pPr algn="l">
              <a:lnSpc>
                <a:spcPct val="65000"/>
              </a:lnSpc>
              <a:spcBef>
                <a:spcPct val="50000"/>
              </a:spcBef>
            </a:pPr>
            <a:r>
              <a:rPr lang="en-US">
                <a:latin typeface="Courier New" charset="0"/>
              </a:rPr>
              <a:t>    for (j=0; j&lt;n; j++)</a:t>
            </a:r>
          </a:p>
          <a:p>
            <a:pPr algn="l">
              <a:lnSpc>
                <a:spcPct val="65000"/>
              </a:lnSpc>
              <a:spcBef>
                <a:spcPct val="50000"/>
              </a:spcBef>
            </a:pPr>
            <a:r>
              <a:rPr lang="en-US">
                <a:latin typeface="Courier New" charset="0"/>
              </a:rPr>
              <a:t>      </a:t>
            </a:r>
            <a:r>
              <a:rPr lang="en-US">
                <a:solidFill>
                  <a:srgbClr val="FF0000"/>
                </a:solidFill>
                <a:latin typeface="Courier New" charset="0"/>
              </a:rPr>
              <a:t>c[i][j] += r * b[k][j];</a:t>
            </a:r>
          </a:p>
          <a:p>
            <a:pPr algn="l">
              <a:lnSpc>
                <a:spcPct val="65000"/>
              </a:lnSpc>
              <a:spcBef>
                <a:spcPct val="50000"/>
              </a:spcBef>
            </a:pPr>
            <a:r>
              <a:rPr lang="en-US">
                <a:latin typeface="Courier New" charset="0"/>
              </a:rPr>
              <a:t>  }</a:t>
            </a:r>
          </a:p>
          <a:p>
            <a:pPr algn="l">
              <a:lnSpc>
                <a:spcPct val="65000"/>
              </a:lnSpc>
              <a:spcBef>
                <a:spcPct val="50000"/>
              </a:spcBef>
            </a:pPr>
            <a:r>
              <a:rPr lang="en-US">
                <a:latin typeface="Courier New" charset="0"/>
              </a:rPr>
              <a:t>}</a:t>
            </a:r>
          </a:p>
        </p:txBody>
      </p:sp>
      <p:sp>
        <p:nvSpPr>
          <p:cNvPr id="174084" name="Rectangle 4"/>
          <p:cNvSpPr>
            <a:spLocks noChangeArrowheads="1"/>
          </p:cNvSpPr>
          <p:nvPr/>
        </p:nvSpPr>
        <p:spPr bwMode="auto">
          <a:xfrm>
            <a:off x="6864350" y="2552246"/>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5" name="Rectangle 5"/>
          <p:cNvSpPr>
            <a:spLocks noChangeArrowheads="1"/>
          </p:cNvSpPr>
          <p:nvPr/>
        </p:nvSpPr>
        <p:spPr bwMode="auto">
          <a:xfrm>
            <a:off x="8083550" y="2552246"/>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6" name="Rectangle 6"/>
          <p:cNvSpPr>
            <a:spLocks noChangeArrowheads="1"/>
          </p:cNvSpPr>
          <p:nvPr/>
        </p:nvSpPr>
        <p:spPr bwMode="auto">
          <a:xfrm>
            <a:off x="9251950" y="2552246"/>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87" name="Rectangle 7"/>
          <p:cNvSpPr>
            <a:spLocks noChangeArrowheads="1"/>
          </p:cNvSpPr>
          <p:nvPr/>
        </p:nvSpPr>
        <p:spPr bwMode="auto">
          <a:xfrm>
            <a:off x="6996113" y="3133272"/>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A</a:t>
            </a:r>
          </a:p>
        </p:txBody>
      </p:sp>
      <p:sp>
        <p:nvSpPr>
          <p:cNvPr id="174088" name="Rectangle 8"/>
          <p:cNvSpPr>
            <a:spLocks noChangeArrowheads="1"/>
          </p:cNvSpPr>
          <p:nvPr/>
        </p:nvSpPr>
        <p:spPr bwMode="auto">
          <a:xfrm>
            <a:off x="8215314" y="3133272"/>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B</a:t>
            </a:r>
          </a:p>
        </p:txBody>
      </p:sp>
      <p:sp>
        <p:nvSpPr>
          <p:cNvPr id="174089" name="Rectangle 9"/>
          <p:cNvSpPr>
            <a:spLocks noChangeArrowheads="1"/>
          </p:cNvSpPr>
          <p:nvPr/>
        </p:nvSpPr>
        <p:spPr bwMode="auto">
          <a:xfrm>
            <a:off x="9372600" y="3133272"/>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C</a:t>
            </a:r>
          </a:p>
        </p:txBody>
      </p:sp>
      <p:sp>
        <p:nvSpPr>
          <p:cNvPr id="174090" name="Rectangle 10"/>
          <p:cNvSpPr>
            <a:spLocks noChangeArrowheads="1"/>
          </p:cNvSpPr>
          <p:nvPr/>
        </p:nvSpPr>
        <p:spPr bwMode="auto">
          <a:xfrm>
            <a:off x="9840914" y="2752272"/>
            <a:ext cx="588877"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(i,*)</a:t>
            </a:r>
          </a:p>
        </p:txBody>
      </p:sp>
      <p:sp>
        <p:nvSpPr>
          <p:cNvPr id="174091" name="Line 11"/>
          <p:cNvSpPr>
            <a:spLocks noChangeShapeType="1"/>
          </p:cNvSpPr>
          <p:nvPr/>
        </p:nvSpPr>
        <p:spPr bwMode="auto">
          <a:xfrm>
            <a:off x="9258300" y="2926896"/>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4092" name="Rectangle 12"/>
          <p:cNvSpPr>
            <a:spLocks noChangeArrowheads="1"/>
          </p:cNvSpPr>
          <p:nvPr/>
        </p:nvSpPr>
        <p:spPr bwMode="auto">
          <a:xfrm>
            <a:off x="6946900" y="2939596"/>
            <a:ext cx="50800" cy="50800"/>
          </a:xfrm>
          <a:prstGeom prst="rect">
            <a:avLst/>
          </a:prstGeom>
          <a:solidFill>
            <a:schemeClr val="tx1"/>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4093" name="Rectangle 13"/>
          <p:cNvSpPr>
            <a:spLocks noChangeArrowheads="1"/>
          </p:cNvSpPr>
          <p:nvPr/>
        </p:nvSpPr>
        <p:spPr bwMode="auto">
          <a:xfrm>
            <a:off x="6796089" y="2523672"/>
            <a:ext cx="577731"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(i,k)</a:t>
            </a:r>
          </a:p>
        </p:txBody>
      </p:sp>
      <p:sp>
        <p:nvSpPr>
          <p:cNvPr id="174094" name="Rectangle 14"/>
          <p:cNvSpPr>
            <a:spLocks noChangeArrowheads="1"/>
          </p:cNvSpPr>
          <p:nvPr/>
        </p:nvSpPr>
        <p:spPr bwMode="auto">
          <a:xfrm>
            <a:off x="8672513" y="2523672"/>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(k,*)</a:t>
            </a:r>
          </a:p>
        </p:txBody>
      </p:sp>
      <p:sp>
        <p:nvSpPr>
          <p:cNvPr id="174095" name="Line 15"/>
          <p:cNvSpPr>
            <a:spLocks noChangeShapeType="1"/>
          </p:cNvSpPr>
          <p:nvPr/>
        </p:nvSpPr>
        <p:spPr bwMode="auto">
          <a:xfrm>
            <a:off x="8089900" y="2698296"/>
            <a:ext cx="584200" cy="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4096" name="Rectangle 16"/>
          <p:cNvSpPr>
            <a:spLocks noChangeArrowheads="1"/>
          </p:cNvSpPr>
          <p:nvPr/>
        </p:nvSpPr>
        <p:spPr bwMode="auto">
          <a:xfrm>
            <a:off x="6907213" y="1990272"/>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Inner loop:</a:t>
            </a:r>
          </a:p>
        </p:txBody>
      </p:sp>
      <p:sp>
        <p:nvSpPr>
          <p:cNvPr id="174098" name="Rectangle 18"/>
          <p:cNvSpPr>
            <a:spLocks noChangeArrowheads="1"/>
          </p:cNvSpPr>
          <p:nvPr/>
        </p:nvSpPr>
        <p:spPr bwMode="auto">
          <a:xfrm>
            <a:off x="7848601" y="4190547"/>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Row-wise</a:t>
            </a:r>
          </a:p>
        </p:txBody>
      </p:sp>
      <p:sp>
        <p:nvSpPr>
          <p:cNvPr id="174099" name="Line 19"/>
          <p:cNvSpPr>
            <a:spLocks noChangeShapeType="1"/>
          </p:cNvSpPr>
          <p:nvPr/>
        </p:nvSpPr>
        <p:spPr bwMode="auto">
          <a:xfrm flipV="1">
            <a:off x="8405813" y="3526972"/>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1" name="Rectangle 21"/>
          <p:cNvSpPr>
            <a:spLocks noChangeArrowheads="1"/>
          </p:cNvSpPr>
          <p:nvPr/>
        </p:nvSpPr>
        <p:spPr bwMode="auto">
          <a:xfrm>
            <a:off x="8991601" y="4190547"/>
            <a:ext cx="1177605"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Row-wise</a:t>
            </a:r>
          </a:p>
        </p:txBody>
      </p:sp>
      <p:sp>
        <p:nvSpPr>
          <p:cNvPr id="174102" name="Line 22"/>
          <p:cNvSpPr>
            <a:spLocks noChangeShapeType="1"/>
          </p:cNvSpPr>
          <p:nvPr/>
        </p:nvSpPr>
        <p:spPr bwMode="auto">
          <a:xfrm flipV="1">
            <a:off x="9548813" y="3526972"/>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4" name="Rectangle 24"/>
          <p:cNvSpPr>
            <a:spLocks noChangeArrowheads="1"/>
          </p:cNvSpPr>
          <p:nvPr/>
        </p:nvSpPr>
        <p:spPr bwMode="auto">
          <a:xfrm>
            <a:off x="6751638" y="4198485"/>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Fixed</a:t>
            </a:r>
          </a:p>
        </p:txBody>
      </p:sp>
      <p:sp>
        <p:nvSpPr>
          <p:cNvPr id="174105" name="Line 25"/>
          <p:cNvSpPr>
            <a:spLocks noChangeShapeType="1"/>
          </p:cNvSpPr>
          <p:nvPr/>
        </p:nvSpPr>
        <p:spPr bwMode="auto">
          <a:xfrm flipV="1">
            <a:off x="7156450" y="3534909"/>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4106" name="Rectangle 26"/>
          <p:cNvSpPr>
            <a:spLocks noChangeArrowheads="1"/>
          </p:cNvSpPr>
          <p:nvPr/>
        </p:nvSpPr>
        <p:spPr bwMode="auto">
          <a:xfrm>
            <a:off x="1968500" y="5043035"/>
            <a:ext cx="51943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defTabSz="895350">
              <a:tabLst>
                <a:tab pos="971550" algn="ctr"/>
                <a:tab pos="2343150" algn="ctr"/>
                <a:tab pos="3657600" algn="ctr"/>
              </a:tabLst>
            </a:pPr>
            <a:r>
              <a:rPr lang="en-US" sz="2400" u="sng" dirty="0">
                <a:latin typeface="Calibri"/>
                <a:cs typeface="Calibri"/>
              </a:rPr>
              <a:t>Misses per inner loop iteration:</a:t>
            </a:r>
          </a:p>
          <a:p>
            <a:pPr marL="560388" lvl="1" indent="-222250" defTabSz="895350">
              <a:tabLst>
                <a:tab pos="971550" algn="ctr"/>
                <a:tab pos="2343150" algn="ctr"/>
                <a:tab pos="3657600" algn="ctr"/>
              </a:tabLst>
            </a:pPr>
            <a:r>
              <a:rPr lang="en-US" sz="2400" dirty="0">
                <a:latin typeface="Calibri"/>
                <a:cs typeface="Calibri"/>
              </a:rPr>
              <a:t>		</a:t>
            </a:r>
            <a:r>
              <a:rPr lang="en-US" sz="2400" u="sng" dirty="0">
                <a:latin typeface="Calibri"/>
                <a:cs typeface="Calibri"/>
              </a:rPr>
              <a:t>A</a:t>
            </a:r>
            <a:r>
              <a:rPr lang="en-US" sz="2400" dirty="0">
                <a:latin typeface="Calibri"/>
                <a:cs typeface="Calibri"/>
              </a:rPr>
              <a:t>	</a:t>
            </a:r>
            <a:r>
              <a:rPr lang="en-US" sz="2400" u="sng" dirty="0">
                <a:latin typeface="Calibri"/>
                <a:cs typeface="Calibri"/>
              </a:rPr>
              <a:t>B</a:t>
            </a:r>
            <a:r>
              <a:rPr lang="en-US" sz="2400" dirty="0">
                <a:latin typeface="Calibri"/>
                <a:cs typeface="Calibri"/>
              </a:rPr>
              <a:t>	</a:t>
            </a:r>
            <a:r>
              <a:rPr lang="en-US" sz="2400" u="sng" dirty="0">
                <a:latin typeface="Calibri"/>
                <a:cs typeface="Calibri"/>
              </a:rPr>
              <a:t>C</a:t>
            </a:r>
            <a:endParaRPr lang="en-US" sz="2400" dirty="0">
              <a:latin typeface="Calibri"/>
              <a:cs typeface="Calibri"/>
            </a:endParaRPr>
          </a:p>
          <a:p>
            <a:pPr marL="560388" lvl="1" indent="-222250" defTabSz="895350">
              <a:tabLst>
                <a:tab pos="971550" algn="ctr"/>
                <a:tab pos="2343150" algn="ctr"/>
                <a:tab pos="3657600" algn="ctr"/>
              </a:tabLst>
            </a:pPr>
            <a:r>
              <a:rPr lang="en-US" sz="2400" dirty="0">
                <a:latin typeface="Calibri"/>
                <a:cs typeface="Calibri"/>
              </a:rPr>
              <a:t>		0.0	0.25	0.25</a:t>
            </a:r>
          </a:p>
        </p:txBody>
      </p:sp>
      <p:sp>
        <p:nvSpPr>
          <p:cNvPr id="3" name="Footer Placeholder 2">
            <a:extLst>
              <a:ext uri="{FF2B5EF4-FFF2-40B4-BE49-F238E27FC236}">
                <a16:creationId xmlns:a16="http://schemas.microsoft.com/office/drawing/2014/main" id="{A7707714-2E2D-4F38-86D4-06153BAB53F3}"/>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4935FD81-8D2B-47C6-AD78-EEB7712E2770}"/>
              </a:ext>
            </a:extLst>
          </p:cNvPr>
          <p:cNvSpPr>
            <a:spLocks noGrp="1"/>
          </p:cNvSpPr>
          <p:nvPr>
            <p:ph type="sldNum" sz="quarter" idx="12"/>
          </p:nvPr>
        </p:nvSpPr>
        <p:spPr/>
        <p:txBody>
          <a:bodyPr/>
          <a:lstStyle/>
          <a:p>
            <a:fld id="{629637A9-119A-49DA-BD12-AAC58B377D80}" type="slidenum">
              <a:rPr lang="en-US" smtClean="0"/>
              <a:t>43</a:t>
            </a:fld>
            <a:endParaRPr lang="en-US"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31" name="Rectangle 27"/>
          <p:cNvSpPr>
            <a:spLocks noGrp="1" noChangeArrowheads="1"/>
          </p:cNvSpPr>
          <p:nvPr>
            <p:ph type="title"/>
          </p:nvPr>
        </p:nvSpPr>
        <p:spPr/>
        <p:txBody>
          <a:bodyPr/>
          <a:lstStyle/>
          <a:p>
            <a:r>
              <a:rPr lang="en-US"/>
              <a:t>Matrix Multiplication (jki)</a:t>
            </a:r>
          </a:p>
        </p:txBody>
      </p:sp>
      <p:sp>
        <p:nvSpPr>
          <p:cNvPr id="175107" name="Rectangle 3"/>
          <p:cNvSpPr>
            <a:spLocks noChangeArrowheads="1"/>
          </p:cNvSpPr>
          <p:nvPr/>
        </p:nvSpPr>
        <p:spPr bwMode="auto">
          <a:xfrm>
            <a:off x="2090739" y="1973717"/>
            <a:ext cx="4352925" cy="2515817"/>
          </a:xfrm>
          <a:prstGeom prst="rect">
            <a:avLst/>
          </a:prstGeom>
          <a:solidFill>
            <a:srgbClr val="F6F5BD"/>
          </a:solidFill>
          <a:ln w="12700">
            <a:solidFill>
              <a:srgbClr val="000000"/>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dirty="0">
                <a:latin typeface="Courier New" charset="0"/>
              </a:rPr>
              <a:t>/* </a:t>
            </a:r>
            <a:r>
              <a:rPr lang="en-US" dirty="0" err="1">
                <a:latin typeface="Courier New" charset="0"/>
              </a:rPr>
              <a:t>jki</a:t>
            </a:r>
            <a:r>
              <a:rPr lang="en-US" dirty="0">
                <a:latin typeface="Courier New" charset="0"/>
              </a:rPr>
              <a:t> */</a:t>
            </a:r>
          </a:p>
          <a:p>
            <a:pPr algn="l">
              <a:lnSpc>
                <a:spcPct val="65000"/>
              </a:lnSpc>
              <a:spcBef>
                <a:spcPct val="50000"/>
              </a:spcBef>
            </a:pPr>
            <a:r>
              <a:rPr lang="en-US" dirty="0">
                <a:latin typeface="Courier New" charset="0"/>
              </a:rPr>
              <a:t>for (</a:t>
            </a:r>
            <a:r>
              <a:rPr lang="en-US" dirty="0" err="1">
                <a:latin typeface="Courier New" charset="0"/>
              </a:rPr>
              <a:t>j</a:t>
            </a:r>
            <a:r>
              <a:rPr lang="en-US" dirty="0">
                <a:latin typeface="Courier New" charset="0"/>
              </a:rPr>
              <a:t>=0; </a:t>
            </a:r>
            <a:r>
              <a:rPr lang="en-US" dirty="0" err="1">
                <a:latin typeface="Courier New" charset="0"/>
              </a:rPr>
              <a:t>j</a:t>
            </a:r>
            <a:r>
              <a:rPr lang="en-US" dirty="0">
                <a:latin typeface="Courier New" charset="0"/>
              </a:rPr>
              <a:t>&lt;</a:t>
            </a:r>
            <a:r>
              <a:rPr lang="en-US" dirty="0" err="1">
                <a:latin typeface="Courier New" charset="0"/>
              </a:rPr>
              <a:t>n</a:t>
            </a:r>
            <a:r>
              <a:rPr lang="en-US" dirty="0">
                <a:latin typeface="Courier New" charset="0"/>
              </a:rPr>
              <a:t>; </a:t>
            </a:r>
            <a:r>
              <a:rPr lang="en-US" dirty="0" err="1">
                <a:latin typeface="Courier New" charset="0"/>
              </a:rPr>
              <a:t>j</a:t>
            </a:r>
            <a:r>
              <a:rPr lang="en-US" dirty="0">
                <a:latin typeface="Courier New" charset="0"/>
              </a:rPr>
              <a:t>++) {</a:t>
            </a:r>
          </a:p>
          <a:p>
            <a:pPr algn="l">
              <a:lnSpc>
                <a:spcPct val="65000"/>
              </a:lnSpc>
              <a:spcBef>
                <a:spcPct val="50000"/>
              </a:spcBef>
            </a:pPr>
            <a:r>
              <a:rPr lang="en-US" dirty="0">
                <a:latin typeface="Courier New" charset="0"/>
              </a:rPr>
              <a:t>  for (</a:t>
            </a:r>
            <a:r>
              <a:rPr lang="en-US" dirty="0" err="1">
                <a:latin typeface="Courier New" charset="0"/>
              </a:rPr>
              <a:t>k</a:t>
            </a:r>
            <a:r>
              <a:rPr lang="en-US" dirty="0">
                <a:latin typeface="Courier New" charset="0"/>
              </a:rPr>
              <a:t>=0; </a:t>
            </a:r>
            <a:r>
              <a:rPr lang="en-US" dirty="0" err="1">
                <a:latin typeface="Courier New" charset="0"/>
              </a:rPr>
              <a:t>k</a:t>
            </a:r>
            <a:r>
              <a:rPr lang="en-US" dirty="0">
                <a:latin typeface="Courier New" charset="0"/>
              </a:rPr>
              <a:t>&lt;</a:t>
            </a:r>
            <a:r>
              <a:rPr lang="en-US" dirty="0" err="1">
                <a:latin typeface="Courier New" charset="0"/>
              </a:rPr>
              <a:t>n</a:t>
            </a:r>
            <a:r>
              <a:rPr lang="en-US" dirty="0">
                <a:latin typeface="Courier New" charset="0"/>
              </a:rPr>
              <a:t>; </a:t>
            </a:r>
            <a:r>
              <a:rPr lang="en-US" dirty="0" err="1">
                <a:latin typeface="Courier New" charset="0"/>
              </a:rPr>
              <a:t>k</a:t>
            </a:r>
            <a:r>
              <a:rPr lang="en-US" dirty="0">
                <a:latin typeface="Courier New" charset="0"/>
              </a:rPr>
              <a:t>++) {</a:t>
            </a:r>
          </a:p>
          <a:p>
            <a:pPr algn="l">
              <a:lnSpc>
                <a:spcPct val="65000"/>
              </a:lnSpc>
              <a:spcBef>
                <a:spcPct val="50000"/>
              </a:spcBef>
            </a:pPr>
            <a:r>
              <a:rPr lang="en-US" dirty="0">
                <a:latin typeface="Courier New" charset="0"/>
              </a:rPr>
              <a:t>    </a:t>
            </a:r>
            <a:r>
              <a:rPr lang="en-US" dirty="0" err="1">
                <a:latin typeface="Courier New" charset="0"/>
              </a:rPr>
              <a:t>r</a:t>
            </a:r>
            <a:r>
              <a:rPr lang="en-US" dirty="0">
                <a:latin typeface="Courier New" charset="0"/>
              </a:rPr>
              <a:t> = </a:t>
            </a:r>
            <a:r>
              <a:rPr lang="en-US" dirty="0" err="1">
                <a:latin typeface="Courier New" charset="0"/>
              </a:rPr>
              <a:t>b[k][j</a:t>
            </a:r>
            <a:r>
              <a:rPr lang="en-US" dirty="0">
                <a:latin typeface="Courier New" charset="0"/>
              </a:rPr>
              <a:t>];</a:t>
            </a:r>
          </a:p>
          <a:p>
            <a:pPr algn="l">
              <a:lnSpc>
                <a:spcPct val="65000"/>
              </a:lnSpc>
              <a:spcBef>
                <a:spcPct val="50000"/>
              </a:spcBef>
            </a:pPr>
            <a:r>
              <a:rPr lang="en-US" dirty="0">
                <a:latin typeface="Courier New" charset="0"/>
              </a:rPr>
              <a:t>    for (</a:t>
            </a:r>
            <a:r>
              <a:rPr lang="en-US" dirty="0" err="1">
                <a:latin typeface="Courier New" charset="0"/>
              </a:rPr>
              <a:t>i</a:t>
            </a:r>
            <a:r>
              <a:rPr lang="en-US" dirty="0">
                <a:latin typeface="Courier New" charset="0"/>
              </a:rPr>
              <a:t>=0; </a:t>
            </a:r>
            <a:r>
              <a:rPr lang="en-US" dirty="0" err="1">
                <a:latin typeface="Courier New" charset="0"/>
              </a:rPr>
              <a:t>i</a:t>
            </a:r>
            <a:r>
              <a:rPr lang="en-US" dirty="0">
                <a:latin typeface="Courier New" charset="0"/>
              </a:rPr>
              <a:t>&lt;</a:t>
            </a:r>
            <a:r>
              <a:rPr lang="en-US" dirty="0" err="1">
                <a:latin typeface="Courier New" charset="0"/>
              </a:rPr>
              <a:t>n</a:t>
            </a:r>
            <a:r>
              <a:rPr lang="en-US" dirty="0">
                <a:latin typeface="Courier New" charset="0"/>
              </a:rPr>
              <a:t>; </a:t>
            </a:r>
            <a:r>
              <a:rPr lang="en-US" dirty="0" err="1">
                <a:latin typeface="Courier New" charset="0"/>
              </a:rPr>
              <a:t>i</a:t>
            </a:r>
            <a:r>
              <a:rPr lang="en-US" dirty="0">
                <a:latin typeface="Courier New" charset="0"/>
              </a:rPr>
              <a:t>++)</a:t>
            </a:r>
          </a:p>
          <a:p>
            <a:pPr algn="l">
              <a:lnSpc>
                <a:spcPct val="65000"/>
              </a:lnSpc>
              <a:spcBef>
                <a:spcPct val="50000"/>
              </a:spcBef>
            </a:pPr>
            <a:r>
              <a:rPr lang="en-US" dirty="0">
                <a:latin typeface="Courier New" charset="0"/>
              </a:rPr>
              <a:t>      </a:t>
            </a:r>
            <a:r>
              <a:rPr lang="en-US" dirty="0" err="1">
                <a:solidFill>
                  <a:srgbClr val="FF0000"/>
                </a:solidFill>
                <a:latin typeface="Courier New" charset="0"/>
              </a:rPr>
              <a:t>c[i][j</a:t>
            </a:r>
            <a:r>
              <a:rPr lang="en-US" dirty="0">
                <a:solidFill>
                  <a:srgbClr val="FF0000"/>
                </a:solidFill>
                <a:latin typeface="Courier New" charset="0"/>
              </a:rPr>
              <a:t>] += </a:t>
            </a:r>
            <a:r>
              <a:rPr lang="en-US" dirty="0" err="1">
                <a:solidFill>
                  <a:srgbClr val="FF0000"/>
                </a:solidFill>
                <a:latin typeface="Courier New" charset="0"/>
              </a:rPr>
              <a:t>a[i][k</a:t>
            </a:r>
            <a:r>
              <a:rPr lang="en-US" dirty="0">
                <a:solidFill>
                  <a:srgbClr val="FF0000"/>
                </a:solidFill>
                <a:latin typeface="Courier New" charset="0"/>
              </a:rPr>
              <a:t>] * </a:t>
            </a:r>
            <a:r>
              <a:rPr lang="en-US" dirty="0" err="1">
                <a:solidFill>
                  <a:srgbClr val="FF0000"/>
                </a:solidFill>
                <a:latin typeface="Courier New" charset="0"/>
              </a:rPr>
              <a:t>r</a:t>
            </a:r>
            <a:r>
              <a:rPr lang="en-US" dirty="0">
                <a:solidFill>
                  <a:srgbClr val="FF0000"/>
                </a:solidFill>
                <a:latin typeface="Courier New" charset="0"/>
              </a:rPr>
              <a:t>;</a:t>
            </a:r>
          </a:p>
          <a:p>
            <a:pPr algn="l">
              <a:lnSpc>
                <a:spcPct val="65000"/>
              </a:lnSpc>
              <a:spcBef>
                <a:spcPct val="50000"/>
              </a:spcBef>
            </a:pPr>
            <a:r>
              <a:rPr lang="en-US" dirty="0">
                <a:latin typeface="Courier New" charset="0"/>
              </a:rPr>
              <a:t>  }</a:t>
            </a:r>
          </a:p>
          <a:p>
            <a:pPr algn="l">
              <a:lnSpc>
                <a:spcPct val="65000"/>
              </a:lnSpc>
              <a:spcBef>
                <a:spcPct val="50000"/>
              </a:spcBef>
            </a:pPr>
            <a:r>
              <a:rPr lang="en-US" dirty="0">
                <a:latin typeface="Courier New" charset="0"/>
              </a:rPr>
              <a:t>}	</a:t>
            </a:r>
          </a:p>
        </p:txBody>
      </p:sp>
      <p:sp>
        <p:nvSpPr>
          <p:cNvPr id="175108" name="Rectangle 4"/>
          <p:cNvSpPr>
            <a:spLocks noChangeArrowheads="1"/>
          </p:cNvSpPr>
          <p:nvPr/>
        </p:nvSpPr>
        <p:spPr bwMode="auto">
          <a:xfrm>
            <a:off x="6864350" y="2638878"/>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09" name="Rectangle 5"/>
          <p:cNvSpPr>
            <a:spLocks noChangeArrowheads="1"/>
          </p:cNvSpPr>
          <p:nvPr/>
        </p:nvSpPr>
        <p:spPr bwMode="auto">
          <a:xfrm>
            <a:off x="8083550" y="2638878"/>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0" name="Rectangle 6"/>
          <p:cNvSpPr>
            <a:spLocks noChangeArrowheads="1"/>
          </p:cNvSpPr>
          <p:nvPr/>
        </p:nvSpPr>
        <p:spPr bwMode="auto">
          <a:xfrm>
            <a:off x="9251950" y="2638878"/>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1" name="Rectangle 7"/>
          <p:cNvSpPr>
            <a:spLocks noChangeArrowheads="1"/>
          </p:cNvSpPr>
          <p:nvPr/>
        </p:nvSpPr>
        <p:spPr bwMode="auto">
          <a:xfrm>
            <a:off x="6996113" y="3165929"/>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A</a:t>
            </a:r>
          </a:p>
        </p:txBody>
      </p:sp>
      <p:sp>
        <p:nvSpPr>
          <p:cNvPr id="175112" name="Rectangle 8"/>
          <p:cNvSpPr>
            <a:spLocks noChangeArrowheads="1"/>
          </p:cNvSpPr>
          <p:nvPr/>
        </p:nvSpPr>
        <p:spPr bwMode="auto">
          <a:xfrm>
            <a:off x="8215314" y="3165929"/>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B</a:t>
            </a:r>
          </a:p>
        </p:txBody>
      </p:sp>
      <p:sp>
        <p:nvSpPr>
          <p:cNvPr id="175113" name="Rectangle 9"/>
          <p:cNvSpPr>
            <a:spLocks noChangeArrowheads="1"/>
          </p:cNvSpPr>
          <p:nvPr/>
        </p:nvSpPr>
        <p:spPr bwMode="auto">
          <a:xfrm>
            <a:off x="9372600" y="3165929"/>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C</a:t>
            </a:r>
          </a:p>
        </p:txBody>
      </p:sp>
      <p:sp>
        <p:nvSpPr>
          <p:cNvPr id="175114" name="Rectangle 10"/>
          <p:cNvSpPr>
            <a:spLocks noChangeArrowheads="1"/>
          </p:cNvSpPr>
          <p:nvPr/>
        </p:nvSpPr>
        <p:spPr bwMode="auto">
          <a:xfrm>
            <a:off x="9180513" y="2264229"/>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a:t>
            </a:r>
            <a:r>
              <a:rPr lang="en-US" sz="2000" dirty="0" err="1">
                <a:latin typeface="Calibri"/>
                <a:cs typeface="Calibri"/>
              </a:rPr>
              <a:t>j</a:t>
            </a:r>
            <a:r>
              <a:rPr lang="en-US" sz="2000" dirty="0">
                <a:latin typeface="Calibri"/>
                <a:cs typeface="Calibri"/>
              </a:rPr>
              <a:t>)</a:t>
            </a:r>
          </a:p>
        </p:txBody>
      </p:sp>
      <p:sp>
        <p:nvSpPr>
          <p:cNvPr id="175115" name="Rectangle 11"/>
          <p:cNvSpPr>
            <a:spLocks noChangeArrowheads="1"/>
          </p:cNvSpPr>
          <p:nvPr/>
        </p:nvSpPr>
        <p:spPr bwMode="auto">
          <a:xfrm>
            <a:off x="8216900" y="3038928"/>
            <a:ext cx="50800" cy="50800"/>
          </a:xfrm>
          <a:prstGeom prst="rect">
            <a:avLst/>
          </a:prstGeom>
          <a:solidFill>
            <a:srgbClr val="FF0000"/>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5116" name="Rectangle 12"/>
          <p:cNvSpPr>
            <a:spLocks noChangeArrowheads="1"/>
          </p:cNvSpPr>
          <p:nvPr/>
        </p:nvSpPr>
        <p:spPr bwMode="auto">
          <a:xfrm>
            <a:off x="7999413" y="2623004"/>
            <a:ext cx="580236"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(k,j)</a:t>
            </a:r>
          </a:p>
        </p:txBody>
      </p:sp>
      <p:sp>
        <p:nvSpPr>
          <p:cNvPr id="175117" name="Rectangle 13"/>
          <p:cNvSpPr>
            <a:spLocks noChangeArrowheads="1"/>
          </p:cNvSpPr>
          <p:nvPr/>
        </p:nvSpPr>
        <p:spPr bwMode="auto">
          <a:xfrm>
            <a:off x="6792913" y="1807029"/>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Inner loop:</a:t>
            </a:r>
          </a:p>
        </p:txBody>
      </p:sp>
      <p:sp>
        <p:nvSpPr>
          <p:cNvPr id="175118" name="Line 14"/>
          <p:cNvSpPr>
            <a:spLocks noChangeShapeType="1"/>
          </p:cNvSpPr>
          <p:nvPr/>
        </p:nvSpPr>
        <p:spPr bwMode="auto">
          <a:xfrm flipV="1">
            <a:off x="7327900" y="2632528"/>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5119" name="Line 15"/>
          <p:cNvSpPr>
            <a:spLocks noChangeShapeType="1"/>
          </p:cNvSpPr>
          <p:nvPr/>
        </p:nvSpPr>
        <p:spPr bwMode="auto">
          <a:xfrm flipV="1">
            <a:off x="9410700" y="2645228"/>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5120" name="Rectangle 16"/>
          <p:cNvSpPr>
            <a:spLocks noChangeArrowheads="1"/>
          </p:cNvSpPr>
          <p:nvPr/>
        </p:nvSpPr>
        <p:spPr bwMode="auto">
          <a:xfrm>
            <a:off x="7046913" y="2264229"/>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a:t>
            </a:r>
            <a:r>
              <a:rPr lang="en-US" sz="2000" dirty="0" err="1">
                <a:latin typeface="Calibri"/>
                <a:cs typeface="Calibri"/>
              </a:rPr>
              <a:t>k</a:t>
            </a:r>
            <a:r>
              <a:rPr lang="en-US" sz="2000" dirty="0">
                <a:latin typeface="Calibri"/>
                <a:cs typeface="Calibri"/>
              </a:rPr>
              <a:t>)</a:t>
            </a:r>
          </a:p>
        </p:txBody>
      </p:sp>
      <p:sp>
        <p:nvSpPr>
          <p:cNvPr id="175122" name="Rectangle 18"/>
          <p:cNvSpPr>
            <a:spLocks noChangeArrowheads="1"/>
          </p:cNvSpPr>
          <p:nvPr/>
        </p:nvSpPr>
        <p:spPr bwMode="auto">
          <a:xfrm>
            <a:off x="6657854" y="4073508"/>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dirty="0">
                <a:latin typeface="Calibri"/>
                <a:cs typeface="Calibri"/>
              </a:rPr>
              <a:t>Column-</a:t>
            </a:r>
          </a:p>
          <a:p>
            <a:pPr algn="ctr">
              <a:lnSpc>
                <a:spcPct val="100000"/>
              </a:lnSpc>
            </a:pPr>
            <a:r>
              <a:rPr lang="en-US" sz="2000" dirty="0">
                <a:latin typeface="Calibri"/>
                <a:cs typeface="Calibri"/>
              </a:rPr>
              <a:t>wise</a:t>
            </a:r>
          </a:p>
        </p:txBody>
      </p:sp>
      <p:sp>
        <p:nvSpPr>
          <p:cNvPr id="175123" name="Line 19"/>
          <p:cNvSpPr>
            <a:spLocks noChangeShapeType="1"/>
          </p:cNvSpPr>
          <p:nvPr/>
        </p:nvSpPr>
        <p:spPr bwMode="auto">
          <a:xfrm flipV="1">
            <a:off x="7162800" y="3542812"/>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25" name="Rectangle 21"/>
          <p:cNvSpPr>
            <a:spLocks noChangeArrowheads="1"/>
          </p:cNvSpPr>
          <p:nvPr/>
        </p:nvSpPr>
        <p:spPr bwMode="auto">
          <a:xfrm>
            <a:off x="8991601" y="4073508"/>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dirty="0">
                <a:latin typeface="Calibri"/>
                <a:cs typeface="Calibri"/>
              </a:rPr>
              <a:t>Column-</a:t>
            </a:r>
          </a:p>
          <a:p>
            <a:pPr algn="ctr">
              <a:lnSpc>
                <a:spcPct val="100000"/>
              </a:lnSpc>
            </a:pPr>
            <a:r>
              <a:rPr lang="en-US" sz="2000" dirty="0">
                <a:latin typeface="Calibri"/>
                <a:cs typeface="Calibri"/>
              </a:rPr>
              <a:t>wise</a:t>
            </a:r>
          </a:p>
        </p:txBody>
      </p:sp>
      <p:sp>
        <p:nvSpPr>
          <p:cNvPr id="175126" name="Line 22"/>
          <p:cNvSpPr>
            <a:spLocks noChangeShapeType="1"/>
          </p:cNvSpPr>
          <p:nvPr/>
        </p:nvSpPr>
        <p:spPr bwMode="auto">
          <a:xfrm flipV="1">
            <a:off x="9548813" y="3542812"/>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28" name="Rectangle 24"/>
          <p:cNvSpPr>
            <a:spLocks noChangeArrowheads="1"/>
          </p:cNvSpPr>
          <p:nvPr/>
        </p:nvSpPr>
        <p:spPr bwMode="auto">
          <a:xfrm>
            <a:off x="8001000" y="4073508"/>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dirty="0">
                <a:latin typeface="Calibri"/>
                <a:cs typeface="Calibri"/>
              </a:rPr>
              <a:t>Fixed</a:t>
            </a:r>
          </a:p>
        </p:txBody>
      </p:sp>
      <p:sp>
        <p:nvSpPr>
          <p:cNvPr id="175129" name="Line 25"/>
          <p:cNvSpPr>
            <a:spLocks noChangeShapeType="1"/>
          </p:cNvSpPr>
          <p:nvPr/>
        </p:nvSpPr>
        <p:spPr bwMode="auto">
          <a:xfrm flipV="1">
            <a:off x="8339785" y="3550749"/>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algn="ctr"/>
            <a:endParaRPr lang="en-US" sz="2000">
              <a:latin typeface="Calibri"/>
              <a:cs typeface="Calibri"/>
            </a:endParaRPr>
          </a:p>
        </p:txBody>
      </p:sp>
      <p:sp>
        <p:nvSpPr>
          <p:cNvPr id="175130" name="Rectangle 26"/>
          <p:cNvSpPr>
            <a:spLocks noChangeArrowheads="1"/>
          </p:cNvSpPr>
          <p:nvPr/>
        </p:nvSpPr>
        <p:spPr bwMode="auto">
          <a:xfrm>
            <a:off x="1968500" y="5075692"/>
            <a:ext cx="549275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defTabSz="895350">
              <a:tabLst>
                <a:tab pos="971550" algn="ctr"/>
                <a:tab pos="2343150" algn="ctr"/>
                <a:tab pos="3657600" algn="ctr"/>
              </a:tabLst>
            </a:pPr>
            <a:r>
              <a:rPr lang="en-US" u="sng" dirty="0">
                <a:latin typeface="Calibri"/>
                <a:cs typeface="Calibri"/>
              </a:rPr>
              <a:t>Misses per inner loop iteration:</a:t>
            </a:r>
          </a:p>
          <a:p>
            <a:pPr marL="560388" lvl="1" indent="-222250" defTabSz="895350">
              <a:tabLst>
                <a:tab pos="971550" algn="ctr"/>
                <a:tab pos="2343150" algn="ctr"/>
                <a:tab pos="3657600" algn="ctr"/>
              </a:tabLst>
            </a:pPr>
            <a:r>
              <a:rPr lang="en-US" dirty="0">
                <a:latin typeface="Calibri"/>
                <a:cs typeface="Calibri"/>
              </a:rPr>
              <a:t>		</a:t>
            </a:r>
            <a:r>
              <a:rPr lang="en-US" u="sng" dirty="0">
                <a:latin typeface="Calibri"/>
                <a:cs typeface="Calibri"/>
              </a:rPr>
              <a:t>A</a:t>
            </a:r>
            <a:r>
              <a:rPr lang="en-US" dirty="0">
                <a:latin typeface="Calibri"/>
                <a:cs typeface="Calibri"/>
              </a:rPr>
              <a:t>	</a:t>
            </a:r>
            <a:r>
              <a:rPr lang="en-US" u="sng" dirty="0">
                <a:latin typeface="Calibri"/>
                <a:cs typeface="Calibri"/>
              </a:rPr>
              <a:t>B</a:t>
            </a:r>
            <a:r>
              <a:rPr lang="en-US" dirty="0">
                <a:latin typeface="Calibri"/>
                <a:cs typeface="Calibri"/>
              </a:rPr>
              <a:t>	</a:t>
            </a:r>
            <a:r>
              <a:rPr lang="en-US" u="sng" dirty="0">
                <a:latin typeface="Calibri"/>
                <a:cs typeface="Calibri"/>
              </a:rPr>
              <a:t>C</a:t>
            </a:r>
            <a:endParaRPr lang="en-US" dirty="0">
              <a:latin typeface="Calibri"/>
              <a:cs typeface="Calibri"/>
            </a:endParaRPr>
          </a:p>
          <a:p>
            <a:pPr marL="560388" lvl="1" indent="-222250" defTabSz="895350">
              <a:tabLst>
                <a:tab pos="971550" algn="ctr"/>
                <a:tab pos="2343150" algn="ctr"/>
                <a:tab pos="3657600" algn="ctr"/>
              </a:tabLst>
            </a:pPr>
            <a:r>
              <a:rPr lang="en-US" dirty="0">
                <a:latin typeface="Calibri"/>
                <a:cs typeface="Calibri"/>
              </a:rPr>
              <a:t>		1.0	0.0	1.0</a:t>
            </a:r>
          </a:p>
        </p:txBody>
      </p:sp>
      <p:sp>
        <p:nvSpPr>
          <p:cNvPr id="3" name="Footer Placeholder 2">
            <a:extLst>
              <a:ext uri="{FF2B5EF4-FFF2-40B4-BE49-F238E27FC236}">
                <a16:creationId xmlns:a16="http://schemas.microsoft.com/office/drawing/2014/main" id="{CF698050-1471-4212-B622-65756F7024E0}"/>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E5D86CBB-F3F4-46E3-BA54-25A34C7E19C7}"/>
              </a:ext>
            </a:extLst>
          </p:cNvPr>
          <p:cNvSpPr>
            <a:spLocks noGrp="1"/>
          </p:cNvSpPr>
          <p:nvPr>
            <p:ph type="sldNum" sz="quarter" idx="12"/>
          </p:nvPr>
        </p:nvSpPr>
        <p:spPr/>
        <p:txBody>
          <a:bodyPr/>
          <a:lstStyle/>
          <a:p>
            <a:fld id="{629637A9-119A-49DA-BD12-AAC58B377D80}" type="slidenum">
              <a:rPr lang="en-US" smtClean="0"/>
              <a:t>44</a:t>
            </a:fld>
            <a:endParaRPr lang="en-US"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55" name="Rectangle 27"/>
          <p:cNvSpPr>
            <a:spLocks noGrp="1" noChangeArrowheads="1"/>
          </p:cNvSpPr>
          <p:nvPr>
            <p:ph type="title"/>
          </p:nvPr>
        </p:nvSpPr>
        <p:spPr/>
        <p:txBody>
          <a:bodyPr/>
          <a:lstStyle/>
          <a:p>
            <a:r>
              <a:rPr lang="en-US"/>
              <a:t>Matrix Multiplication (kji)</a:t>
            </a:r>
          </a:p>
        </p:txBody>
      </p:sp>
      <p:sp>
        <p:nvSpPr>
          <p:cNvPr id="176131" name="Rectangle 3"/>
          <p:cNvSpPr>
            <a:spLocks noChangeArrowheads="1"/>
          </p:cNvSpPr>
          <p:nvPr/>
        </p:nvSpPr>
        <p:spPr bwMode="auto">
          <a:xfrm>
            <a:off x="2141539" y="1967821"/>
            <a:ext cx="4518025" cy="2515817"/>
          </a:xfrm>
          <a:prstGeom prst="rect">
            <a:avLst/>
          </a:prstGeom>
          <a:solidFill>
            <a:srgbClr val="F6F5BD"/>
          </a:solidFill>
          <a:ln w="12700">
            <a:solidFill>
              <a:schemeClr val="tx1"/>
            </a:solidFill>
            <a:miter lim="800000"/>
            <a:headEnd/>
            <a:tailEnd/>
          </a:ln>
          <a:effectLst>
            <a:outerShdw blurRad="63500" dist="107763" dir="2700000" algn="ctr" rotWithShape="0">
              <a:srgbClr val="000000">
                <a:alpha val="74998"/>
              </a:srgbClr>
            </a:outerShdw>
          </a:effectLst>
        </p:spPr>
        <p:txBody>
          <a:bodyPr lIns="90487" tIns="44450" rIns="90487" bIns="44450">
            <a:prstTxWarp prst="textNoShape">
              <a:avLst/>
            </a:prstTxWarp>
            <a:spAutoFit/>
          </a:bodyPr>
          <a:lstStyle/>
          <a:p>
            <a:pPr algn="l">
              <a:lnSpc>
                <a:spcPct val="65000"/>
              </a:lnSpc>
              <a:spcBef>
                <a:spcPct val="50000"/>
              </a:spcBef>
            </a:pPr>
            <a:r>
              <a:rPr lang="en-US">
                <a:latin typeface="Courier New" charset="0"/>
              </a:rPr>
              <a:t>/* kji */</a:t>
            </a:r>
          </a:p>
          <a:p>
            <a:pPr algn="l">
              <a:lnSpc>
                <a:spcPct val="65000"/>
              </a:lnSpc>
              <a:spcBef>
                <a:spcPct val="50000"/>
              </a:spcBef>
            </a:pPr>
            <a:r>
              <a:rPr lang="en-US">
                <a:latin typeface="Courier New" charset="0"/>
              </a:rPr>
              <a:t>for (k=0; k&lt;n; k++) {</a:t>
            </a:r>
          </a:p>
          <a:p>
            <a:pPr algn="l">
              <a:lnSpc>
                <a:spcPct val="65000"/>
              </a:lnSpc>
              <a:spcBef>
                <a:spcPct val="50000"/>
              </a:spcBef>
            </a:pPr>
            <a:r>
              <a:rPr lang="en-US">
                <a:latin typeface="Courier New" charset="0"/>
              </a:rPr>
              <a:t>  for (j=0; j&lt;n; j++) {</a:t>
            </a:r>
          </a:p>
          <a:p>
            <a:pPr algn="l">
              <a:lnSpc>
                <a:spcPct val="65000"/>
              </a:lnSpc>
              <a:spcBef>
                <a:spcPct val="50000"/>
              </a:spcBef>
            </a:pPr>
            <a:r>
              <a:rPr lang="en-US">
                <a:latin typeface="Courier New" charset="0"/>
              </a:rPr>
              <a:t>    r = b[k][j];</a:t>
            </a:r>
          </a:p>
          <a:p>
            <a:pPr algn="l">
              <a:lnSpc>
                <a:spcPct val="65000"/>
              </a:lnSpc>
              <a:spcBef>
                <a:spcPct val="50000"/>
              </a:spcBef>
            </a:pPr>
            <a:r>
              <a:rPr lang="en-US">
                <a:latin typeface="Courier New" charset="0"/>
              </a:rPr>
              <a:t>    for (i=0; i&lt;n; i++)</a:t>
            </a:r>
          </a:p>
          <a:p>
            <a:pPr algn="l">
              <a:lnSpc>
                <a:spcPct val="65000"/>
              </a:lnSpc>
              <a:spcBef>
                <a:spcPct val="50000"/>
              </a:spcBef>
            </a:pPr>
            <a:r>
              <a:rPr lang="en-US">
                <a:latin typeface="Courier New" charset="0"/>
              </a:rPr>
              <a:t>      </a:t>
            </a:r>
            <a:r>
              <a:rPr lang="en-US">
                <a:solidFill>
                  <a:srgbClr val="FF0000"/>
                </a:solidFill>
                <a:latin typeface="Courier New" charset="0"/>
              </a:rPr>
              <a:t>c[i][j] += a[i][k] * r;</a:t>
            </a:r>
          </a:p>
          <a:p>
            <a:pPr algn="l">
              <a:lnSpc>
                <a:spcPct val="65000"/>
              </a:lnSpc>
              <a:spcBef>
                <a:spcPct val="50000"/>
              </a:spcBef>
            </a:pPr>
            <a:r>
              <a:rPr lang="en-US">
                <a:latin typeface="Courier New" charset="0"/>
              </a:rPr>
              <a:t>  }</a:t>
            </a:r>
          </a:p>
          <a:p>
            <a:pPr algn="l">
              <a:lnSpc>
                <a:spcPct val="65000"/>
              </a:lnSpc>
              <a:spcBef>
                <a:spcPct val="50000"/>
              </a:spcBef>
            </a:pPr>
            <a:r>
              <a:rPr lang="en-US">
                <a:latin typeface="Courier New" charset="0"/>
              </a:rPr>
              <a:t>}	</a:t>
            </a:r>
          </a:p>
        </p:txBody>
      </p:sp>
      <p:sp>
        <p:nvSpPr>
          <p:cNvPr id="176132" name="Rectangle 4"/>
          <p:cNvSpPr>
            <a:spLocks noChangeArrowheads="1"/>
          </p:cNvSpPr>
          <p:nvPr/>
        </p:nvSpPr>
        <p:spPr bwMode="auto">
          <a:xfrm>
            <a:off x="7181850" y="2791732"/>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3" name="Rectangle 5"/>
          <p:cNvSpPr>
            <a:spLocks noChangeArrowheads="1"/>
          </p:cNvSpPr>
          <p:nvPr/>
        </p:nvSpPr>
        <p:spPr bwMode="auto">
          <a:xfrm>
            <a:off x="8401050" y="2791732"/>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4" name="Rectangle 6"/>
          <p:cNvSpPr>
            <a:spLocks noChangeArrowheads="1"/>
          </p:cNvSpPr>
          <p:nvPr/>
        </p:nvSpPr>
        <p:spPr bwMode="auto">
          <a:xfrm>
            <a:off x="9569450" y="2791732"/>
            <a:ext cx="596900" cy="520700"/>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35" name="Rectangle 7"/>
          <p:cNvSpPr>
            <a:spLocks noChangeArrowheads="1"/>
          </p:cNvSpPr>
          <p:nvPr/>
        </p:nvSpPr>
        <p:spPr bwMode="auto">
          <a:xfrm>
            <a:off x="7313613" y="3309258"/>
            <a:ext cx="336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A</a:t>
            </a:r>
          </a:p>
        </p:txBody>
      </p:sp>
      <p:sp>
        <p:nvSpPr>
          <p:cNvPr id="176136" name="Rectangle 8"/>
          <p:cNvSpPr>
            <a:spLocks noChangeArrowheads="1"/>
          </p:cNvSpPr>
          <p:nvPr/>
        </p:nvSpPr>
        <p:spPr bwMode="auto">
          <a:xfrm>
            <a:off x="8532814" y="3309258"/>
            <a:ext cx="322253"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B</a:t>
            </a:r>
          </a:p>
        </p:txBody>
      </p:sp>
      <p:sp>
        <p:nvSpPr>
          <p:cNvPr id="176137" name="Rectangle 9"/>
          <p:cNvSpPr>
            <a:spLocks noChangeArrowheads="1"/>
          </p:cNvSpPr>
          <p:nvPr/>
        </p:nvSpPr>
        <p:spPr bwMode="auto">
          <a:xfrm>
            <a:off x="9753600" y="3309258"/>
            <a:ext cx="319498"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dirty="0">
                <a:latin typeface="Calibri"/>
                <a:cs typeface="Calibri"/>
              </a:rPr>
              <a:t>C</a:t>
            </a:r>
          </a:p>
        </p:txBody>
      </p:sp>
      <p:sp>
        <p:nvSpPr>
          <p:cNvPr id="176138" name="Rectangle 10"/>
          <p:cNvSpPr>
            <a:spLocks noChangeArrowheads="1"/>
          </p:cNvSpPr>
          <p:nvPr/>
        </p:nvSpPr>
        <p:spPr bwMode="auto">
          <a:xfrm>
            <a:off x="9498013" y="2458358"/>
            <a:ext cx="591382"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(*,j)</a:t>
            </a:r>
          </a:p>
        </p:txBody>
      </p:sp>
      <p:sp>
        <p:nvSpPr>
          <p:cNvPr id="176139" name="Rectangle 11"/>
          <p:cNvSpPr>
            <a:spLocks noChangeArrowheads="1"/>
          </p:cNvSpPr>
          <p:nvPr/>
        </p:nvSpPr>
        <p:spPr bwMode="auto">
          <a:xfrm>
            <a:off x="8534400" y="3191782"/>
            <a:ext cx="50800" cy="50800"/>
          </a:xfrm>
          <a:prstGeom prst="rect">
            <a:avLst/>
          </a:prstGeom>
          <a:solidFill>
            <a:schemeClr val="tx1"/>
          </a:solidFill>
          <a:ln w="57150">
            <a:solidFill>
              <a:srgbClr val="FF0000"/>
            </a:solidFill>
            <a:miter lim="800000"/>
            <a:headEnd/>
            <a:tailEnd/>
          </a:ln>
          <a:effectLst/>
        </p:spPr>
        <p:txBody>
          <a:bodyPr wrap="none" anchor="ctr">
            <a:prstTxWarp prst="textNoShape">
              <a:avLst/>
            </a:prstTxWarp>
          </a:bodyPr>
          <a:lstStyle/>
          <a:p>
            <a:endParaRPr lang="en-US" sz="2000">
              <a:latin typeface="Calibri"/>
              <a:cs typeface="Calibri"/>
            </a:endParaRPr>
          </a:p>
        </p:txBody>
      </p:sp>
      <p:sp>
        <p:nvSpPr>
          <p:cNvPr id="176140" name="Rectangle 12"/>
          <p:cNvSpPr>
            <a:spLocks noChangeArrowheads="1"/>
          </p:cNvSpPr>
          <p:nvPr/>
        </p:nvSpPr>
        <p:spPr bwMode="auto">
          <a:xfrm>
            <a:off x="8316913" y="2775858"/>
            <a:ext cx="580236"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(k,j)</a:t>
            </a:r>
          </a:p>
        </p:txBody>
      </p:sp>
      <p:sp>
        <p:nvSpPr>
          <p:cNvPr id="176141" name="Rectangle 13"/>
          <p:cNvSpPr>
            <a:spLocks noChangeArrowheads="1"/>
          </p:cNvSpPr>
          <p:nvPr/>
        </p:nvSpPr>
        <p:spPr bwMode="auto">
          <a:xfrm>
            <a:off x="7110413" y="2013858"/>
            <a:ext cx="132463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Inner loop:</a:t>
            </a:r>
          </a:p>
        </p:txBody>
      </p:sp>
      <p:sp>
        <p:nvSpPr>
          <p:cNvPr id="176142" name="Line 14"/>
          <p:cNvSpPr>
            <a:spLocks noChangeShapeType="1"/>
          </p:cNvSpPr>
          <p:nvPr/>
        </p:nvSpPr>
        <p:spPr bwMode="auto">
          <a:xfrm flipV="1">
            <a:off x="7645400" y="2785382"/>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6143" name="Line 15"/>
          <p:cNvSpPr>
            <a:spLocks noChangeShapeType="1"/>
          </p:cNvSpPr>
          <p:nvPr/>
        </p:nvSpPr>
        <p:spPr bwMode="auto">
          <a:xfrm flipV="1">
            <a:off x="9728200" y="2798082"/>
            <a:ext cx="0" cy="533400"/>
          </a:xfrm>
          <a:prstGeom prst="line">
            <a:avLst/>
          </a:prstGeom>
          <a:noFill/>
          <a:ln w="57150">
            <a:solidFill>
              <a:srgbClr val="FF0000"/>
            </a:solidFill>
            <a:round/>
            <a:headEnd/>
            <a:tailEnd/>
          </a:ln>
          <a:effectLst/>
        </p:spPr>
        <p:txBody>
          <a:bodyPr wrap="none" anchor="ctr">
            <a:prstTxWarp prst="textNoShape">
              <a:avLst/>
            </a:prstTxWarp>
          </a:bodyPr>
          <a:lstStyle/>
          <a:p>
            <a:endParaRPr lang="en-US" sz="2000">
              <a:latin typeface="Calibri"/>
              <a:cs typeface="Calibri"/>
            </a:endParaRPr>
          </a:p>
        </p:txBody>
      </p:sp>
      <p:sp>
        <p:nvSpPr>
          <p:cNvPr id="176144" name="Rectangle 16"/>
          <p:cNvSpPr>
            <a:spLocks noChangeArrowheads="1"/>
          </p:cNvSpPr>
          <p:nvPr/>
        </p:nvSpPr>
        <p:spPr bwMode="auto">
          <a:xfrm>
            <a:off x="7364413" y="2458358"/>
            <a:ext cx="646610"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l">
              <a:lnSpc>
                <a:spcPct val="100000"/>
              </a:lnSpc>
            </a:pPr>
            <a:r>
              <a:rPr lang="en-US" sz="2000">
                <a:latin typeface="Calibri"/>
                <a:cs typeface="Calibri"/>
              </a:rPr>
              <a:t>(*,k)</a:t>
            </a:r>
          </a:p>
        </p:txBody>
      </p:sp>
      <p:sp>
        <p:nvSpPr>
          <p:cNvPr id="176146" name="Rectangle 18"/>
          <p:cNvSpPr>
            <a:spLocks noChangeArrowheads="1"/>
          </p:cNvSpPr>
          <p:nvPr/>
        </p:nvSpPr>
        <p:spPr bwMode="auto">
          <a:xfrm>
            <a:off x="8341666" y="4350658"/>
            <a:ext cx="726134" cy="397545"/>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dirty="0">
                <a:latin typeface="Calibri"/>
                <a:cs typeface="Calibri"/>
              </a:rPr>
              <a:t>Fixed</a:t>
            </a:r>
          </a:p>
        </p:txBody>
      </p:sp>
      <p:sp>
        <p:nvSpPr>
          <p:cNvPr id="176147" name="Line 19"/>
          <p:cNvSpPr>
            <a:spLocks noChangeShapeType="1"/>
          </p:cNvSpPr>
          <p:nvPr/>
        </p:nvSpPr>
        <p:spPr bwMode="auto">
          <a:xfrm flipV="1">
            <a:off x="8680451" y="3695020"/>
            <a:ext cx="0" cy="627062"/>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49" name="Rectangle 21"/>
          <p:cNvSpPr>
            <a:spLocks noChangeArrowheads="1"/>
          </p:cNvSpPr>
          <p:nvPr/>
        </p:nvSpPr>
        <p:spPr bwMode="auto">
          <a:xfrm>
            <a:off x="6934201" y="4350658"/>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a:latin typeface="Calibri"/>
                <a:cs typeface="Calibri"/>
              </a:rPr>
              <a:t>Column-</a:t>
            </a:r>
          </a:p>
          <a:p>
            <a:pPr algn="ctr">
              <a:lnSpc>
                <a:spcPct val="100000"/>
              </a:lnSpc>
            </a:pPr>
            <a:r>
              <a:rPr lang="en-US" sz="2000">
                <a:latin typeface="Calibri"/>
                <a:cs typeface="Calibri"/>
              </a:rPr>
              <a:t>wise</a:t>
            </a:r>
          </a:p>
        </p:txBody>
      </p:sp>
      <p:sp>
        <p:nvSpPr>
          <p:cNvPr id="176150" name="Line 22"/>
          <p:cNvSpPr>
            <a:spLocks noChangeShapeType="1"/>
          </p:cNvSpPr>
          <p:nvPr/>
        </p:nvSpPr>
        <p:spPr bwMode="auto">
          <a:xfrm flipV="1">
            <a:off x="7491413" y="368708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52" name="Rectangle 24"/>
          <p:cNvSpPr>
            <a:spLocks noChangeArrowheads="1"/>
          </p:cNvSpPr>
          <p:nvPr/>
        </p:nvSpPr>
        <p:spPr bwMode="auto">
          <a:xfrm>
            <a:off x="9448002" y="4350658"/>
            <a:ext cx="1067599" cy="705321"/>
          </a:xfrm>
          <a:prstGeom prst="rect">
            <a:avLst/>
          </a:prstGeom>
          <a:noFill/>
          <a:ln w="25400">
            <a:noFill/>
            <a:miter lim="800000"/>
            <a:headEnd/>
            <a:tailEnd/>
          </a:ln>
          <a:effectLst/>
        </p:spPr>
        <p:txBody>
          <a:bodyPr wrap="none" lIns="90487" tIns="44450" rIns="90487" bIns="44450">
            <a:prstTxWarp prst="textNoShape">
              <a:avLst/>
            </a:prstTxWarp>
            <a:spAutoFit/>
          </a:bodyPr>
          <a:lstStyle/>
          <a:p>
            <a:pPr algn="ctr">
              <a:lnSpc>
                <a:spcPct val="100000"/>
              </a:lnSpc>
            </a:pPr>
            <a:r>
              <a:rPr lang="en-US" sz="2000" dirty="0">
                <a:latin typeface="Calibri"/>
                <a:cs typeface="Calibri"/>
              </a:rPr>
              <a:t>Column-</a:t>
            </a:r>
          </a:p>
          <a:p>
            <a:pPr algn="ctr">
              <a:lnSpc>
                <a:spcPct val="100000"/>
              </a:lnSpc>
            </a:pPr>
            <a:r>
              <a:rPr lang="en-US" sz="2000" dirty="0">
                <a:latin typeface="Calibri"/>
                <a:cs typeface="Calibri"/>
              </a:rPr>
              <a:t>wise</a:t>
            </a:r>
          </a:p>
        </p:txBody>
      </p:sp>
      <p:sp>
        <p:nvSpPr>
          <p:cNvPr id="176153" name="Line 25"/>
          <p:cNvSpPr>
            <a:spLocks noChangeShapeType="1"/>
          </p:cNvSpPr>
          <p:nvPr/>
        </p:nvSpPr>
        <p:spPr bwMode="auto">
          <a:xfrm flipV="1">
            <a:off x="9929813" y="3687083"/>
            <a:ext cx="0" cy="627063"/>
          </a:xfrm>
          <a:prstGeom prst="line">
            <a:avLst/>
          </a:prstGeom>
          <a:noFill/>
          <a:ln w="25400">
            <a:solidFill>
              <a:schemeClr val="tx1"/>
            </a:solidFill>
            <a:round/>
            <a:headEnd/>
            <a:tailEnd type="triangle" w="med" len="med"/>
          </a:ln>
          <a:effectLst/>
        </p:spPr>
        <p:txBody>
          <a:bodyPr wrap="none" anchor="ctr">
            <a:prstTxWarp prst="textNoShape">
              <a:avLst/>
            </a:prstTxWarp>
          </a:bodyPr>
          <a:lstStyle/>
          <a:p>
            <a:endParaRPr lang="en-US" sz="2000">
              <a:latin typeface="Calibri"/>
              <a:cs typeface="Calibri"/>
            </a:endParaRPr>
          </a:p>
        </p:txBody>
      </p:sp>
      <p:sp>
        <p:nvSpPr>
          <p:cNvPr id="176154" name="Rectangle 26"/>
          <p:cNvSpPr>
            <a:spLocks noChangeArrowheads="1"/>
          </p:cNvSpPr>
          <p:nvPr/>
        </p:nvSpPr>
        <p:spPr bwMode="auto">
          <a:xfrm>
            <a:off x="1968500" y="5053921"/>
            <a:ext cx="4965700" cy="1227137"/>
          </a:xfrm>
          <a:prstGeom prst="rect">
            <a:avLst/>
          </a:prstGeom>
          <a:noFill/>
          <a:ln w="12700">
            <a:noFill/>
            <a:miter lim="800000"/>
            <a:headEnd/>
            <a:tailEnd/>
          </a:ln>
          <a:effectLst/>
        </p:spPr>
        <p:txBody>
          <a:bodyPr lIns="90487" tIns="44450" rIns="90487" bIns="44450">
            <a:prstTxWarp prst="textNoShape">
              <a:avLst/>
            </a:prstTxWarp>
          </a:bodyPr>
          <a:lstStyle/>
          <a:p>
            <a:pPr marL="223838" indent="-223838" defTabSz="895350">
              <a:tabLst>
                <a:tab pos="971550" algn="ctr"/>
                <a:tab pos="2343150" algn="ctr"/>
                <a:tab pos="3657600" algn="ctr"/>
              </a:tabLst>
            </a:pPr>
            <a:r>
              <a:rPr lang="en-US" sz="2400" u="sng" dirty="0">
                <a:latin typeface="Calibri"/>
                <a:cs typeface="Calibri"/>
              </a:rPr>
              <a:t>Misses per inner loop iteration:</a:t>
            </a:r>
          </a:p>
          <a:p>
            <a:pPr marL="560388" lvl="1" indent="-222250" defTabSz="895350">
              <a:tabLst>
                <a:tab pos="971550" algn="ctr"/>
                <a:tab pos="2343150" algn="ctr"/>
                <a:tab pos="3657600" algn="ctr"/>
              </a:tabLst>
            </a:pPr>
            <a:r>
              <a:rPr lang="en-US" sz="2400" dirty="0">
                <a:latin typeface="Calibri"/>
                <a:cs typeface="Calibri"/>
              </a:rPr>
              <a:t>		</a:t>
            </a:r>
            <a:r>
              <a:rPr lang="en-US" sz="2400" u="sng" dirty="0">
                <a:latin typeface="Calibri"/>
                <a:cs typeface="Calibri"/>
              </a:rPr>
              <a:t>A</a:t>
            </a:r>
            <a:r>
              <a:rPr lang="en-US" sz="2400" dirty="0">
                <a:latin typeface="Calibri"/>
                <a:cs typeface="Calibri"/>
              </a:rPr>
              <a:t>	</a:t>
            </a:r>
            <a:r>
              <a:rPr lang="en-US" sz="2400" u="sng" dirty="0">
                <a:latin typeface="Calibri"/>
                <a:cs typeface="Calibri"/>
              </a:rPr>
              <a:t>B</a:t>
            </a:r>
            <a:r>
              <a:rPr lang="en-US" sz="2400" dirty="0">
                <a:latin typeface="Calibri"/>
                <a:cs typeface="Calibri"/>
              </a:rPr>
              <a:t>	</a:t>
            </a:r>
            <a:r>
              <a:rPr lang="en-US" sz="2400" u="sng" dirty="0">
                <a:latin typeface="Calibri"/>
                <a:cs typeface="Calibri"/>
              </a:rPr>
              <a:t>C</a:t>
            </a:r>
            <a:endParaRPr lang="en-US" sz="2400" dirty="0">
              <a:latin typeface="Calibri"/>
              <a:cs typeface="Calibri"/>
            </a:endParaRPr>
          </a:p>
          <a:p>
            <a:pPr marL="560388" lvl="1" indent="-222250" defTabSz="895350">
              <a:tabLst>
                <a:tab pos="971550" algn="ctr"/>
                <a:tab pos="2343150" algn="ctr"/>
                <a:tab pos="3657600" algn="ctr"/>
              </a:tabLst>
            </a:pPr>
            <a:r>
              <a:rPr lang="en-US" sz="2400" dirty="0">
                <a:latin typeface="Calibri"/>
                <a:cs typeface="Calibri"/>
              </a:rPr>
              <a:t>		1.0	0.0	1.0</a:t>
            </a:r>
          </a:p>
        </p:txBody>
      </p:sp>
      <p:sp>
        <p:nvSpPr>
          <p:cNvPr id="3" name="Footer Placeholder 2">
            <a:extLst>
              <a:ext uri="{FF2B5EF4-FFF2-40B4-BE49-F238E27FC236}">
                <a16:creationId xmlns:a16="http://schemas.microsoft.com/office/drawing/2014/main" id="{08B47709-BCCD-4781-B424-AE12F03150FC}"/>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1FD1DBF2-B52D-4A01-B787-86EE8643CF2A}"/>
              </a:ext>
            </a:extLst>
          </p:cNvPr>
          <p:cNvSpPr>
            <a:spLocks noGrp="1"/>
          </p:cNvSpPr>
          <p:nvPr>
            <p:ph type="sldNum" sz="quarter" idx="12"/>
          </p:nvPr>
        </p:nvSpPr>
        <p:spPr/>
        <p:txBody>
          <a:bodyPr/>
          <a:lstStyle/>
          <a:p>
            <a:fld id="{629637A9-119A-49DA-BD12-AAC58B377D80}" type="slidenum">
              <a:rPr lang="en-US" smtClean="0"/>
              <a:t>45</a:t>
            </a:fld>
            <a:endParaRPr lang="en-US" dirty="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61" name="Rectangle 9"/>
          <p:cNvSpPr>
            <a:spLocks noGrp="1" noChangeArrowheads="1"/>
          </p:cNvSpPr>
          <p:nvPr>
            <p:ph type="title"/>
          </p:nvPr>
        </p:nvSpPr>
        <p:spPr>
          <a:xfrm>
            <a:off x="1881019" y="304800"/>
            <a:ext cx="7592093" cy="762000"/>
          </a:xfrm>
        </p:spPr>
        <p:txBody>
          <a:bodyPr>
            <a:normAutofit fontScale="90000"/>
          </a:bodyPr>
          <a:lstStyle/>
          <a:p>
            <a:r>
              <a:rPr lang="en-US" dirty="0"/>
              <a:t>Summary of Matrix Multiplication</a:t>
            </a:r>
          </a:p>
        </p:txBody>
      </p:sp>
      <p:sp>
        <p:nvSpPr>
          <p:cNvPr id="177156" name="Rectangle 4"/>
          <p:cNvSpPr>
            <a:spLocks noChangeArrowheads="1"/>
          </p:cNvSpPr>
          <p:nvPr/>
        </p:nvSpPr>
        <p:spPr bwMode="auto">
          <a:xfrm>
            <a:off x="4376058" y="1969870"/>
            <a:ext cx="2324353"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tabLst>
                <a:tab pos="228600" algn="l"/>
              </a:tabLst>
            </a:pPr>
            <a:r>
              <a:rPr lang="en-US" sz="2000" dirty="0" err="1">
                <a:latin typeface="Calibri"/>
                <a:cs typeface="Calibri"/>
              </a:rPr>
              <a:t>ijk</a:t>
            </a:r>
            <a:r>
              <a:rPr lang="en-US" sz="2000" dirty="0">
                <a:latin typeface="Calibri"/>
                <a:cs typeface="Calibri"/>
              </a:rPr>
              <a:t> (&amp; </a:t>
            </a:r>
            <a:r>
              <a:rPr lang="en-US" sz="2000" dirty="0" err="1">
                <a:latin typeface="Calibri"/>
                <a:cs typeface="Calibri"/>
              </a:rPr>
              <a:t>jik</a:t>
            </a:r>
            <a:r>
              <a:rPr lang="en-US" sz="2000" dirty="0">
                <a:latin typeface="Calibri"/>
                <a:cs typeface="Calibri"/>
              </a:rPr>
              <a:t>): </a:t>
            </a:r>
          </a:p>
          <a:p>
            <a:pPr marL="114300" lvl="1">
              <a:buFontTx/>
              <a:buChar char="•"/>
              <a:tabLst>
                <a:tab pos="228600" algn="l"/>
              </a:tabLst>
            </a:pPr>
            <a:r>
              <a:rPr lang="en-US" sz="2000" dirty="0">
                <a:latin typeface="Calibri"/>
                <a:cs typeface="Calibri"/>
              </a:rPr>
              <a:t> 2 loads, 0 stores</a:t>
            </a:r>
          </a:p>
          <a:p>
            <a:pPr marL="114300" lvl="1">
              <a:buFontTx/>
              <a:buChar char="•"/>
              <a:tabLst>
                <a:tab pos="228600" algn="l"/>
              </a:tabLst>
            </a:pPr>
            <a:r>
              <a:rPr lang="en-US" sz="2000" dirty="0">
                <a:latin typeface="Calibri"/>
                <a:cs typeface="Calibri"/>
              </a:rPr>
              <a:t> misses/</a:t>
            </a:r>
            <a:r>
              <a:rPr lang="en-US" sz="2000" dirty="0" err="1">
                <a:latin typeface="Calibri"/>
                <a:cs typeface="Calibri"/>
              </a:rPr>
              <a:t>iter</a:t>
            </a:r>
            <a:r>
              <a:rPr lang="en-US" sz="2000" dirty="0">
                <a:latin typeface="Calibri"/>
                <a:cs typeface="Calibri"/>
              </a:rPr>
              <a:t> = 1.25</a:t>
            </a:r>
          </a:p>
        </p:txBody>
      </p:sp>
      <p:sp>
        <p:nvSpPr>
          <p:cNvPr id="177159" name="Rectangle 7"/>
          <p:cNvSpPr>
            <a:spLocks noChangeArrowheads="1"/>
          </p:cNvSpPr>
          <p:nvPr/>
        </p:nvSpPr>
        <p:spPr bwMode="auto">
          <a:xfrm>
            <a:off x="7772780" y="3177703"/>
            <a:ext cx="2196113"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tabLst>
                <a:tab pos="228600" algn="l"/>
              </a:tabLst>
            </a:pPr>
            <a:r>
              <a:rPr lang="en-US" sz="2000" dirty="0" err="1">
                <a:latin typeface="Calibri"/>
                <a:cs typeface="Calibri"/>
              </a:rPr>
              <a:t>kij</a:t>
            </a:r>
            <a:r>
              <a:rPr lang="en-US" sz="2000" dirty="0">
                <a:latin typeface="Calibri"/>
                <a:cs typeface="Calibri"/>
              </a:rPr>
              <a:t> (&amp; </a:t>
            </a:r>
            <a:r>
              <a:rPr lang="en-US" sz="2000" dirty="0" err="1">
                <a:latin typeface="Calibri"/>
                <a:cs typeface="Calibri"/>
              </a:rPr>
              <a:t>ikj</a:t>
            </a:r>
            <a:r>
              <a:rPr lang="en-US" sz="2000" dirty="0">
                <a:latin typeface="Calibri"/>
                <a:cs typeface="Calibri"/>
              </a:rPr>
              <a:t>): </a:t>
            </a:r>
          </a:p>
          <a:p>
            <a:pPr marL="114300" lvl="1">
              <a:buFontTx/>
              <a:buChar char="•"/>
              <a:tabLst>
                <a:tab pos="228600" algn="l"/>
              </a:tabLst>
            </a:pPr>
            <a:r>
              <a:rPr lang="en-US" sz="2000" dirty="0">
                <a:latin typeface="Calibri"/>
                <a:cs typeface="Calibri"/>
              </a:rPr>
              <a:t> 2 loads, 1 store</a:t>
            </a:r>
          </a:p>
          <a:p>
            <a:pPr marL="114300" lvl="1">
              <a:buFontTx/>
              <a:buChar char="•"/>
              <a:tabLst>
                <a:tab pos="228600" algn="l"/>
              </a:tabLst>
            </a:pPr>
            <a:r>
              <a:rPr lang="en-US" sz="2000" dirty="0">
                <a:latin typeface="Calibri"/>
                <a:cs typeface="Calibri"/>
              </a:rPr>
              <a:t> misses/</a:t>
            </a:r>
            <a:r>
              <a:rPr lang="en-US" sz="2000" dirty="0" err="1">
                <a:latin typeface="Calibri"/>
                <a:cs typeface="Calibri"/>
              </a:rPr>
              <a:t>iter</a:t>
            </a:r>
            <a:r>
              <a:rPr lang="en-US" sz="2000" dirty="0">
                <a:latin typeface="Calibri"/>
                <a:cs typeface="Calibri"/>
              </a:rPr>
              <a:t> = 0.5</a:t>
            </a:r>
          </a:p>
        </p:txBody>
      </p:sp>
      <p:sp>
        <p:nvSpPr>
          <p:cNvPr id="177160" name="Rectangle 8"/>
          <p:cNvSpPr>
            <a:spLocks noChangeArrowheads="1"/>
          </p:cNvSpPr>
          <p:nvPr/>
        </p:nvSpPr>
        <p:spPr bwMode="auto">
          <a:xfrm>
            <a:off x="4376058" y="4226633"/>
            <a:ext cx="2221761" cy="1013098"/>
          </a:xfrm>
          <a:prstGeom prst="rect">
            <a:avLst/>
          </a:prstGeom>
          <a:noFill/>
          <a:ln w="12700">
            <a:noFill/>
            <a:miter lim="800000"/>
            <a:headEnd/>
            <a:tailEnd/>
          </a:ln>
          <a:effectLst/>
        </p:spPr>
        <p:txBody>
          <a:bodyPr wrap="none" lIns="90487" tIns="44450" rIns="90487" bIns="44450">
            <a:prstTxWarp prst="textNoShape">
              <a:avLst/>
            </a:prstTxWarp>
            <a:spAutoFit/>
          </a:bodyPr>
          <a:lstStyle/>
          <a:p>
            <a:pPr>
              <a:tabLst>
                <a:tab pos="228600" algn="l"/>
              </a:tabLst>
            </a:pPr>
            <a:r>
              <a:rPr lang="en-US" sz="2000" dirty="0" err="1">
                <a:latin typeface="Calibri"/>
                <a:cs typeface="Calibri"/>
              </a:rPr>
              <a:t>jki</a:t>
            </a:r>
            <a:r>
              <a:rPr lang="en-US" sz="2000" dirty="0">
                <a:latin typeface="Calibri"/>
                <a:cs typeface="Calibri"/>
              </a:rPr>
              <a:t> (&amp; </a:t>
            </a:r>
            <a:r>
              <a:rPr lang="en-US" sz="2000" dirty="0" err="1">
                <a:latin typeface="Calibri"/>
                <a:cs typeface="Calibri"/>
              </a:rPr>
              <a:t>kji</a:t>
            </a:r>
            <a:r>
              <a:rPr lang="en-US" sz="2000" dirty="0">
                <a:latin typeface="Calibri"/>
                <a:cs typeface="Calibri"/>
              </a:rPr>
              <a:t>): </a:t>
            </a:r>
          </a:p>
          <a:p>
            <a:pPr marL="114300" lvl="1">
              <a:buFontTx/>
              <a:buChar char="•"/>
              <a:tabLst>
                <a:tab pos="228600" algn="l"/>
              </a:tabLst>
            </a:pPr>
            <a:r>
              <a:rPr lang="en-US" sz="2000" dirty="0">
                <a:latin typeface="Calibri"/>
                <a:cs typeface="Calibri"/>
              </a:rPr>
              <a:t> 2 loads, 1 store</a:t>
            </a:r>
          </a:p>
          <a:p>
            <a:pPr marL="114300" lvl="1">
              <a:buFontTx/>
              <a:buChar char="•"/>
              <a:tabLst>
                <a:tab pos="228600" algn="l"/>
              </a:tabLst>
            </a:pPr>
            <a:r>
              <a:rPr lang="en-US" sz="2000" dirty="0">
                <a:latin typeface="Calibri"/>
                <a:cs typeface="Calibri"/>
              </a:rPr>
              <a:t> misses/</a:t>
            </a:r>
            <a:r>
              <a:rPr lang="en-US" sz="2000" dirty="0" err="1">
                <a:latin typeface="Calibri"/>
                <a:cs typeface="Calibri"/>
              </a:rPr>
              <a:t>iter</a:t>
            </a:r>
            <a:r>
              <a:rPr lang="en-US" sz="2000" dirty="0">
                <a:latin typeface="Calibri"/>
                <a:cs typeface="Calibri"/>
              </a:rPr>
              <a:t> = 2.0</a:t>
            </a:r>
          </a:p>
        </p:txBody>
      </p:sp>
      <p:sp>
        <p:nvSpPr>
          <p:cNvPr id="177155" name="Rectangle 3"/>
          <p:cNvSpPr>
            <a:spLocks noChangeArrowheads="1"/>
          </p:cNvSpPr>
          <p:nvPr/>
        </p:nvSpPr>
        <p:spPr bwMode="auto">
          <a:xfrm>
            <a:off x="1338942" y="1811420"/>
            <a:ext cx="2960915" cy="1501693"/>
          </a:xfrm>
          <a:prstGeom prst="rect">
            <a:avLst/>
          </a:prstGeom>
          <a:solidFill>
            <a:srgbClr val="F6F5BD"/>
          </a:solidFill>
          <a:ln w="12700">
            <a:solidFill>
              <a:schemeClr val="tx1"/>
            </a:solidFill>
            <a:miter lim="800000"/>
            <a:headEnd/>
            <a:tailEnd/>
          </a:ln>
          <a:effectLst/>
        </p:spPr>
        <p:txBody>
          <a:bodyPr wrap="square" lIns="90487" tIns="44450" rIns="90487" bIns="44450">
            <a:prstTxWarp prst="textNoShape">
              <a:avLst/>
            </a:prstTxWarp>
            <a:spAutoFit/>
          </a:bodyPr>
          <a:lstStyle/>
          <a:p>
            <a:pPr algn="l">
              <a:lnSpc>
                <a:spcPct val="70000"/>
              </a:lnSpc>
              <a:spcBef>
                <a:spcPct val="50000"/>
              </a:spcBef>
            </a:pPr>
            <a:r>
              <a:rPr lang="en-US" sz="1000" dirty="0">
                <a:latin typeface="Courier New" charset="0"/>
              </a:rPr>
              <a:t>for (</a:t>
            </a:r>
            <a:r>
              <a:rPr lang="en-US" sz="1000" dirty="0" err="1">
                <a:latin typeface="Courier New" charset="0"/>
              </a:rPr>
              <a:t>i</a:t>
            </a:r>
            <a:r>
              <a:rPr lang="en-US" sz="1000" dirty="0">
                <a:latin typeface="Courier New" charset="0"/>
              </a:rPr>
              <a:t>=0; </a:t>
            </a:r>
            <a:r>
              <a:rPr lang="en-US" sz="1000" dirty="0" err="1">
                <a:latin typeface="Courier New" charset="0"/>
              </a:rPr>
              <a:t>i</a:t>
            </a:r>
            <a:r>
              <a:rPr lang="en-US" sz="1000" dirty="0">
                <a:latin typeface="Courier New" charset="0"/>
              </a:rPr>
              <a:t>&lt;</a:t>
            </a:r>
            <a:r>
              <a:rPr lang="en-US" sz="1000" dirty="0" err="1">
                <a:latin typeface="Courier New" charset="0"/>
              </a:rPr>
              <a:t>n</a:t>
            </a:r>
            <a:r>
              <a:rPr lang="en-US" sz="1000" dirty="0">
                <a:latin typeface="Courier New" charset="0"/>
              </a:rPr>
              <a:t>; </a:t>
            </a:r>
            <a:r>
              <a:rPr lang="en-US" sz="1000" dirty="0" err="1">
                <a:latin typeface="Courier New" charset="0"/>
              </a:rPr>
              <a:t>i</a:t>
            </a:r>
            <a:r>
              <a:rPr lang="en-US" sz="1000" dirty="0">
                <a:latin typeface="Courier New" charset="0"/>
              </a:rPr>
              <a:t>++) {</a:t>
            </a:r>
          </a:p>
          <a:p>
            <a:pPr algn="l">
              <a:lnSpc>
                <a:spcPct val="70000"/>
              </a:lnSpc>
              <a:spcBef>
                <a:spcPct val="50000"/>
              </a:spcBef>
            </a:pPr>
            <a:r>
              <a:rPr lang="en-US" sz="1000" dirty="0">
                <a:latin typeface="Courier New" charset="0"/>
              </a:rPr>
              <a:t>  for (</a:t>
            </a:r>
            <a:r>
              <a:rPr lang="en-US" sz="1000" dirty="0" err="1">
                <a:latin typeface="Courier New" charset="0"/>
              </a:rPr>
              <a:t>j</a:t>
            </a:r>
            <a:r>
              <a:rPr lang="en-US" sz="1000" dirty="0">
                <a:latin typeface="Courier New" charset="0"/>
              </a:rPr>
              <a:t>=0; </a:t>
            </a:r>
            <a:r>
              <a:rPr lang="en-US" sz="1000" dirty="0" err="1">
                <a:latin typeface="Courier New" charset="0"/>
              </a:rPr>
              <a:t>j</a:t>
            </a:r>
            <a:r>
              <a:rPr lang="en-US" sz="1000" dirty="0">
                <a:latin typeface="Courier New" charset="0"/>
              </a:rPr>
              <a:t>&lt;</a:t>
            </a:r>
            <a:r>
              <a:rPr lang="en-US" sz="1000" dirty="0" err="1">
                <a:latin typeface="Courier New" charset="0"/>
              </a:rPr>
              <a:t>n</a:t>
            </a:r>
            <a:r>
              <a:rPr lang="en-US" sz="1000" dirty="0">
                <a:latin typeface="Courier New" charset="0"/>
              </a:rPr>
              <a:t>; </a:t>
            </a:r>
            <a:r>
              <a:rPr lang="en-US" sz="1000" dirty="0" err="1">
                <a:latin typeface="Courier New" charset="0"/>
              </a:rPr>
              <a:t>j</a:t>
            </a:r>
            <a:r>
              <a:rPr lang="en-US" sz="1000" dirty="0">
                <a:latin typeface="Courier New" charset="0"/>
              </a:rPr>
              <a:t>++) {</a:t>
            </a:r>
          </a:p>
          <a:p>
            <a:pPr algn="l">
              <a:lnSpc>
                <a:spcPct val="70000"/>
              </a:lnSpc>
              <a:spcBef>
                <a:spcPct val="50000"/>
              </a:spcBef>
            </a:pPr>
            <a:r>
              <a:rPr lang="en-US" sz="1000" dirty="0">
                <a:latin typeface="Courier New" charset="0"/>
              </a:rPr>
              <a:t>   sum = 0.0;</a:t>
            </a:r>
          </a:p>
          <a:p>
            <a:pPr algn="l">
              <a:lnSpc>
                <a:spcPct val="70000"/>
              </a:lnSpc>
              <a:spcBef>
                <a:spcPct val="50000"/>
              </a:spcBef>
            </a:pPr>
            <a:r>
              <a:rPr lang="en-US" sz="1000" dirty="0">
                <a:latin typeface="Courier New" charset="0"/>
              </a:rPr>
              <a:t>   for (</a:t>
            </a:r>
            <a:r>
              <a:rPr lang="en-US" sz="1000" dirty="0" err="1">
                <a:latin typeface="Courier New" charset="0"/>
              </a:rPr>
              <a:t>k</a:t>
            </a:r>
            <a:r>
              <a:rPr lang="en-US" sz="1000" dirty="0">
                <a:latin typeface="Courier New" charset="0"/>
              </a:rPr>
              <a:t>=0; </a:t>
            </a:r>
            <a:r>
              <a:rPr lang="en-US" sz="1000" dirty="0" err="1">
                <a:latin typeface="Courier New" charset="0"/>
              </a:rPr>
              <a:t>k</a:t>
            </a:r>
            <a:r>
              <a:rPr lang="en-US" sz="1000" dirty="0">
                <a:latin typeface="Courier New" charset="0"/>
              </a:rPr>
              <a:t>&lt;</a:t>
            </a:r>
            <a:r>
              <a:rPr lang="en-US" sz="1000" dirty="0" err="1">
                <a:latin typeface="Courier New" charset="0"/>
              </a:rPr>
              <a:t>n</a:t>
            </a:r>
            <a:r>
              <a:rPr lang="en-US" sz="1000" dirty="0">
                <a:latin typeface="Courier New" charset="0"/>
              </a:rPr>
              <a:t>; </a:t>
            </a:r>
            <a:r>
              <a:rPr lang="en-US" sz="1000" dirty="0" err="1">
                <a:latin typeface="Courier New" charset="0"/>
              </a:rPr>
              <a:t>k</a:t>
            </a:r>
            <a:r>
              <a:rPr lang="en-US" sz="1000" dirty="0">
                <a:latin typeface="Courier New" charset="0"/>
              </a:rPr>
              <a:t>++) </a:t>
            </a:r>
          </a:p>
          <a:p>
            <a:pPr algn="l">
              <a:lnSpc>
                <a:spcPct val="70000"/>
              </a:lnSpc>
              <a:spcBef>
                <a:spcPct val="50000"/>
              </a:spcBef>
            </a:pPr>
            <a:r>
              <a:rPr lang="en-US" sz="1000" dirty="0">
                <a:latin typeface="Courier New" charset="0"/>
              </a:rPr>
              <a:t>     sum += </a:t>
            </a:r>
            <a:r>
              <a:rPr lang="en-US" sz="1000" dirty="0" err="1">
                <a:latin typeface="Courier New" charset="0"/>
              </a:rPr>
              <a:t>a[i][k</a:t>
            </a:r>
            <a:r>
              <a:rPr lang="en-US" sz="1000" dirty="0">
                <a:latin typeface="Courier New" charset="0"/>
              </a:rPr>
              <a:t>] * </a:t>
            </a:r>
            <a:r>
              <a:rPr lang="en-US" sz="1000" dirty="0" err="1">
                <a:latin typeface="Courier New" charset="0"/>
              </a:rPr>
              <a:t>b[k][j</a:t>
            </a:r>
            <a:r>
              <a:rPr lang="en-US" sz="1000" dirty="0">
                <a:latin typeface="Courier New" charset="0"/>
              </a:rPr>
              <a:t>];</a:t>
            </a:r>
          </a:p>
          <a:p>
            <a:pPr algn="l">
              <a:lnSpc>
                <a:spcPct val="70000"/>
              </a:lnSpc>
              <a:spcBef>
                <a:spcPct val="50000"/>
              </a:spcBef>
            </a:pPr>
            <a:r>
              <a:rPr lang="en-US" sz="1000" dirty="0">
                <a:latin typeface="Courier New" charset="0"/>
              </a:rPr>
              <a:t>   </a:t>
            </a:r>
            <a:r>
              <a:rPr lang="en-US" sz="1000" dirty="0" err="1">
                <a:latin typeface="Courier New" charset="0"/>
              </a:rPr>
              <a:t>c[i][j</a:t>
            </a:r>
            <a:r>
              <a:rPr lang="en-US" sz="1000" dirty="0">
                <a:latin typeface="Courier New" charset="0"/>
              </a:rPr>
              <a:t>] = sum;</a:t>
            </a:r>
          </a:p>
          <a:p>
            <a:pPr algn="l">
              <a:lnSpc>
                <a:spcPct val="70000"/>
              </a:lnSpc>
              <a:spcBef>
                <a:spcPct val="50000"/>
              </a:spcBef>
            </a:pPr>
            <a:r>
              <a:rPr lang="en-US" sz="1000" dirty="0">
                <a:latin typeface="Courier New" charset="0"/>
              </a:rPr>
              <a:t> }</a:t>
            </a:r>
          </a:p>
          <a:p>
            <a:pPr algn="l">
              <a:lnSpc>
                <a:spcPct val="70000"/>
              </a:lnSpc>
              <a:spcBef>
                <a:spcPct val="50000"/>
              </a:spcBef>
            </a:pPr>
            <a:r>
              <a:rPr lang="en-US" sz="1000" dirty="0">
                <a:latin typeface="Courier New" charset="0"/>
              </a:rPr>
              <a:t>} </a:t>
            </a:r>
          </a:p>
        </p:txBody>
      </p:sp>
      <p:sp>
        <p:nvSpPr>
          <p:cNvPr id="177157" name="Rectangle 5"/>
          <p:cNvSpPr>
            <a:spLocks noChangeArrowheads="1"/>
          </p:cNvSpPr>
          <p:nvPr/>
        </p:nvSpPr>
        <p:spPr bwMode="auto">
          <a:xfrm>
            <a:off x="7130143" y="1860676"/>
            <a:ext cx="3481388" cy="1317027"/>
          </a:xfrm>
          <a:prstGeom prst="rect">
            <a:avLst/>
          </a:prstGeom>
          <a:solidFill>
            <a:srgbClr val="F6F5BD"/>
          </a:solidFill>
          <a:ln w="12700">
            <a:solidFill>
              <a:schemeClr val="tx1"/>
            </a:solidFill>
            <a:miter lim="800000"/>
            <a:headEnd/>
            <a:tailEnd/>
          </a:ln>
          <a:effectLst/>
        </p:spPr>
        <p:txBody>
          <a:bodyPr lIns="90487" tIns="44450" rIns="90487" bIns="44450">
            <a:prstTxWarp prst="textNoShape">
              <a:avLst/>
            </a:prstTxWarp>
            <a:spAutoFit/>
          </a:bodyPr>
          <a:lstStyle/>
          <a:p>
            <a:pPr algn="l">
              <a:lnSpc>
                <a:spcPct val="70000"/>
              </a:lnSpc>
              <a:spcBef>
                <a:spcPct val="50000"/>
              </a:spcBef>
            </a:pPr>
            <a:r>
              <a:rPr lang="en-US" sz="1000" dirty="0">
                <a:latin typeface="Courier New" charset="0"/>
              </a:rPr>
              <a:t>for (k=0; k&lt;n; k++) {</a:t>
            </a:r>
          </a:p>
          <a:p>
            <a:pPr algn="l">
              <a:lnSpc>
                <a:spcPct val="70000"/>
              </a:lnSpc>
              <a:spcBef>
                <a:spcPct val="50000"/>
              </a:spcBef>
            </a:pPr>
            <a:r>
              <a:rPr lang="en-US" sz="1000" dirty="0">
                <a:latin typeface="Courier New" charset="0"/>
              </a:rPr>
              <a:t> for (</a:t>
            </a:r>
            <a:r>
              <a:rPr lang="en-US" sz="1000" dirty="0" err="1">
                <a:latin typeface="Courier New" charset="0"/>
              </a:rPr>
              <a:t>i</a:t>
            </a:r>
            <a:r>
              <a:rPr lang="en-US" sz="1000" dirty="0">
                <a:latin typeface="Courier New" charset="0"/>
              </a:rPr>
              <a:t>=0; </a:t>
            </a:r>
            <a:r>
              <a:rPr lang="en-US" sz="1000" dirty="0" err="1">
                <a:latin typeface="Courier New" charset="0"/>
              </a:rPr>
              <a:t>i</a:t>
            </a:r>
            <a:r>
              <a:rPr lang="en-US" sz="1000" dirty="0">
                <a:latin typeface="Courier New" charset="0"/>
              </a:rPr>
              <a:t>&lt;n; </a:t>
            </a:r>
            <a:r>
              <a:rPr lang="en-US" sz="1000" dirty="0" err="1">
                <a:latin typeface="Courier New" charset="0"/>
              </a:rPr>
              <a:t>i</a:t>
            </a:r>
            <a:r>
              <a:rPr lang="en-US" sz="1000" dirty="0">
                <a:latin typeface="Courier New" charset="0"/>
              </a:rPr>
              <a:t>++) {</a:t>
            </a:r>
          </a:p>
          <a:p>
            <a:pPr algn="l">
              <a:lnSpc>
                <a:spcPct val="70000"/>
              </a:lnSpc>
              <a:spcBef>
                <a:spcPct val="50000"/>
              </a:spcBef>
            </a:pPr>
            <a:r>
              <a:rPr lang="en-US" sz="1000" dirty="0">
                <a:latin typeface="Courier New" charset="0"/>
              </a:rPr>
              <a:t>  r = a[</a:t>
            </a:r>
            <a:r>
              <a:rPr lang="en-US" sz="1000" dirty="0" err="1">
                <a:latin typeface="Courier New" charset="0"/>
              </a:rPr>
              <a:t>i</a:t>
            </a:r>
            <a:r>
              <a:rPr lang="en-US" sz="1000" dirty="0">
                <a:latin typeface="Courier New" charset="0"/>
              </a:rPr>
              <a:t>][k];</a:t>
            </a:r>
          </a:p>
          <a:p>
            <a:pPr algn="l">
              <a:lnSpc>
                <a:spcPct val="70000"/>
              </a:lnSpc>
              <a:spcBef>
                <a:spcPct val="50000"/>
              </a:spcBef>
            </a:pPr>
            <a:r>
              <a:rPr lang="en-US" sz="1000" dirty="0">
                <a:latin typeface="Courier New" charset="0"/>
              </a:rPr>
              <a:t>  for (j=0; j&lt;n; </a:t>
            </a:r>
            <a:r>
              <a:rPr lang="en-US" sz="1000" dirty="0" err="1">
                <a:latin typeface="Courier New" charset="0"/>
              </a:rPr>
              <a:t>j++</a:t>
            </a:r>
            <a:r>
              <a:rPr lang="en-US" sz="1000" dirty="0">
                <a:latin typeface="Courier New" charset="0"/>
              </a:rPr>
              <a:t>)</a:t>
            </a:r>
          </a:p>
          <a:p>
            <a:pPr algn="l">
              <a:lnSpc>
                <a:spcPct val="70000"/>
              </a:lnSpc>
              <a:spcBef>
                <a:spcPct val="50000"/>
              </a:spcBef>
            </a:pPr>
            <a:r>
              <a:rPr lang="en-US" sz="1000" dirty="0">
                <a:latin typeface="Courier New" charset="0"/>
              </a:rPr>
              <a:t>   c[</a:t>
            </a:r>
            <a:r>
              <a:rPr lang="en-US" sz="1000" dirty="0" err="1">
                <a:latin typeface="Courier New" charset="0"/>
              </a:rPr>
              <a:t>i</a:t>
            </a:r>
            <a:r>
              <a:rPr lang="en-US" sz="1000" dirty="0">
                <a:latin typeface="Courier New" charset="0"/>
              </a:rPr>
              <a:t>][j] += r * b[k][j];   </a:t>
            </a:r>
          </a:p>
          <a:p>
            <a:pPr algn="l">
              <a:lnSpc>
                <a:spcPct val="70000"/>
              </a:lnSpc>
              <a:spcBef>
                <a:spcPct val="50000"/>
              </a:spcBef>
            </a:pPr>
            <a:r>
              <a:rPr lang="en-US" sz="1000" dirty="0">
                <a:latin typeface="Courier New" charset="0"/>
              </a:rPr>
              <a:t> }</a:t>
            </a:r>
          </a:p>
          <a:p>
            <a:pPr algn="l">
              <a:lnSpc>
                <a:spcPct val="70000"/>
              </a:lnSpc>
              <a:spcBef>
                <a:spcPct val="50000"/>
              </a:spcBef>
            </a:pPr>
            <a:r>
              <a:rPr lang="en-US" sz="1000" dirty="0">
                <a:latin typeface="Courier New" charset="0"/>
              </a:rPr>
              <a:t>}</a:t>
            </a:r>
          </a:p>
        </p:txBody>
      </p:sp>
      <p:sp>
        <p:nvSpPr>
          <p:cNvPr id="177158" name="Rectangle 6"/>
          <p:cNvSpPr>
            <a:spLocks noChangeArrowheads="1"/>
          </p:cNvSpPr>
          <p:nvPr/>
        </p:nvSpPr>
        <p:spPr bwMode="auto">
          <a:xfrm>
            <a:off x="1338942" y="4036871"/>
            <a:ext cx="2960915" cy="1317027"/>
          </a:xfrm>
          <a:prstGeom prst="rect">
            <a:avLst/>
          </a:prstGeom>
          <a:solidFill>
            <a:srgbClr val="F6F5BD"/>
          </a:solidFill>
          <a:ln w="12700">
            <a:solidFill>
              <a:schemeClr val="tx1"/>
            </a:solidFill>
            <a:miter lim="800000"/>
            <a:headEnd/>
            <a:tailEnd/>
          </a:ln>
          <a:effectLst/>
        </p:spPr>
        <p:txBody>
          <a:bodyPr wrap="square" lIns="90487" tIns="44450" rIns="90487" bIns="44450">
            <a:prstTxWarp prst="textNoShape">
              <a:avLst/>
            </a:prstTxWarp>
            <a:spAutoFit/>
          </a:bodyPr>
          <a:lstStyle/>
          <a:p>
            <a:pPr algn="l">
              <a:lnSpc>
                <a:spcPct val="70000"/>
              </a:lnSpc>
              <a:spcBef>
                <a:spcPct val="50000"/>
              </a:spcBef>
            </a:pPr>
            <a:r>
              <a:rPr lang="en-US" sz="1000" dirty="0">
                <a:latin typeface="Courier New" charset="0"/>
              </a:rPr>
              <a:t>for (j=0; j&lt;n; </a:t>
            </a:r>
            <a:r>
              <a:rPr lang="en-US" sz="1000" dirty="0" err="1">
                <a:latin typeface="Courier New" charset="0"/>
              </a:rPr>
              <a:t>j++</a:t>
            </a:r>
            <a:r>
              <a:rPr lang="en-US" sz="1000" dirty="0">
                <a:latin typeface="Courier New" charset="0"/>
              </a:rPr>
              <a:t>) {</a:t>
            </a:r>
          </a:p>
          <a:p>
            <a:pPr algn="l">
              <a:lnSpc>
                <a:spcPct val="70000"/>
              </a:lnSpc>
              <a:spcBef>
                <a:spcPct val="50000"/>
              </a:spcBef>
            </a:pPr>
            <a:r>
              <a:rPr lang="en-US" sz="1000" dirty="0">
                <a:latin typeface="Courier New" charset="0"/>
              </a:rPr>
              <a:t> for (k=0; k&lt;n; k++) {</a:t>
            </a:r>
          </a:p>
          <a:p>
            <a:pPr algn="l">
              <a:lnSpc>
                <a:spcPct val="70000"/>
              </a:lnSpc>
              <a:spcBef>
                <a:spcPct val="50000"/>
              </a:spcBef>
            </a:pPr>
            <a:r>
              <a:rPr lang="en-US" sz="1000" dirty="0">
                <a:latin typeface="Courier New" charset="0"/>
              </a:rPr>
              <a:t>   r = b[k][j];</a:t>
            </a:r>
          </a:p>
          <a:p>
            <a:pPr algn="l">
              <a:lnSpc>
                <a:spcPct val="70000"/>
              </a:lnSpc>
              <a:spcBef>
                <a:spcPct val="50000"/>
              </a:spcBef>
            </a:pPr>
            <a:r>
              <a:rPr lang="en-US" sz="1000" dirty="0">
                <a:latin typeface="Courier New" charset="0"/>
              </a:rPr>
              <a:t>   for (</a:t>
            </a:r>
            <a:r>
              <a:rPr lang="en-US" sz="1000" dirty="0" err="1">
                <a:latin typeface="Courier New" charset="0"/>
              </a:rPr>
              <a:t>i</a:t>
            </a:r>
            <a:r>
              <a:rPr lang="en-US" sz="1000" dirty="0">
                <a:latin typeface="Courier New" charset="0"/>
              </a:rPr>
              <a:t>=0; </a:t>
            </a:r>
            <a:r>
              <a:rPr lang="en-US" sz="1000" dirty="0" err="1">
                <a:latin typeface="Courier New" charset="0"/>
              </a:rPr>
              <a:t>i</a:t>
            </a:r>
            <a:r>
              <a:rPr lang="en-US" sz="1000" dirty="0">
                <a:latin typeface="Courier New" charset="0"/>
              </a:rPr>
              <a:t>&lt;n; </a:t>
            </a:r>
            <a:r>
              <a:rPr lang="en-US" sz="1000" dirty="0" err="1">
                <a:latin typeface="Courier New" charset="0"/>
              </a:rPr>
              <a:t>i</a:t>
            </a:r>
            <a:r>
              <a:rPr lang="en-US" sz="1000" dirty="0">
                <a:latin typeface="Courier New" charset="0"/>
              </a:rPr>
              <a:t>++)</a:t>
            </a:r>
          </a:p>
          <a:p>
            <a:pPr algn="l">
              <a:lnSpc>
                <a:spcPct val="70000"/>
              </a:lnSpc>
              <a:spcBef>
                <a:spcPct val="50000"/>
              </a:spcBef>
            </a:pPr>
            <a:r>
              <a:rPr lang="en-US" sz="1000" dirty="0">
                <a:latin typeface="Courier New" charset="0"/>
              </a:rPr>
              <a:t>    c[</a:t>
            </a:r>
            <a:r>
              <a:rPr lang="en-US" sz="1000" dirty="0" err="1">
                <a:latin typeface="Courier New" charset="0"/>
              </a:rPr>
              <a:t>i</a:t>
            </a:r>
            <a:r>
              <a:rPr lang="en-US" sz="1000" dirty="0">
                <a:latin typeface="Courier New" charset="0"/>
              </a:rPr>
              <a:t>][j] += a[</a:t>
            </a:r>
            <a:r>
              <a:rPr lang="en-US" sz="1000" dirty="0" err="1">
                <a:latin typeface="Courier New" charset="0"/>
              </a:rPr>
              <a:t>i</a:t>
            </a:r>
            <a:r>
              <a:rPr lang="en-US" sz="1000" dirty="0">
                <a:latin typeface="Courier New" charset="0"/>
              </a:rPr>
              <a:t>][k] * r;</a:t>
            </a:r>
          </a:p>
          <a:p>
            <a:pPr algn="l">
              <a:lnSpc>
                <a:spcPct val="70000"/>
              </a:lnSpc>
              <a:spcBef>
                <a:spcPct val="50000"/>
              </a:spcBef>
            </a:pPr>
            <a:r>
              <a:rPr lang="en-US" sz="1000" dirty="0">
                <a:latin typeface="Courier New" charset="0"/>
              </a:rPr>
              <a:t> }</a:t>
            </a:r>
          </a:p>
          <a:p>
            <a:pPr algn="l">
              <a:lnSpc>
                <a:spcPct val="70000"/>
              </a:lnSpc>
              <a:spcBef>
                <a:spcPct val="50000"/>
              </a:spcBef>
            </a:pPr>
            <a:r>
              <a:rPr lang="en-US" sz="1000" dirty="0">
                <a:latin typeface="Courier New" charset="0"/>
              </a:rPr>
              <a:t>}</a:t>
            </a:r>
          </a:p>
        </p:txBody>
      </p:sp>
      <p:sp>
        <p:nvSpPr>
          <p:cNvPr id="3" name="Footer Placeholder 2">
            <a:extLst>
              <a:ext uri="{FF2B5EF4-FFF2-40B4-BE49-F238E27FC236}">
                <a16:creationId xmlns:a16="http://schemas.microsoft.com/office/drawing/2014/main" id="{AC496658-3E53-4E26-A0AE-242B1A00817A}"/>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9508CC49-ACCB-4E7F-BD8A-F495BD3E56F8}"/>
              </a:ext>
            </a:extLst>
          </p:cNvPr>
          <p:cNvSpPr>
            <a:spLocks noGrp="1"/>
          </p:cNvSpPr>
          <p:nvPr>
            <p:ph type="sldNum" sz="quarter" idx="12"/>
          </p:nvPr>
        </p:nvSpPr>
        <p:spPr/>
        <p:txBody>
          <a:bodyPr/>
          <a:lstStyle/>
          <a:p>
            <a:fld id="{629637A9-119A-49DA-BD12-AAC58B377D80}" type="slidenum">
              <a:rPr lang="en-US" smtClean="0"/>
              <a:t>46</a:t>
            </a:fld>
            <a:endParaRPr lang="en-US"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i7 Matrix Multiply Performance</a:t>
            </a:r>
          </a:p>
        </p:txBody>
      </p:sp>
      <p:graphicFrame>
        <p:nvGraphicFramePr>
          <p:cNvPr id="5" name="Chart 4"/>
          <p:cNvGraphicFramePr>
            <a:graphicFrameLocks noGrp="1"/>
          </p:cNvGraphicFramePr>
          <p:nvPr/>
        </p:nvGraphicFramePr>
        <p:xfrm>
          <a:off x="1545772" y="1737360"/>
          <a:ext cx="8001000" cy="4642757"/>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6955973" y="1982288"/>
            <a:ext cx="1088569" cy="400110"/>
          </a:xfrm>
          <a:prstGeom prst="rect">
            <a:avLst/>
          </a:prstGeom>
          <a:noFill/>
        </p:spPr>
        <p:txBody>
          <a:bodyPr wrap="square" rtlCol="0">
            <a:spAutoFit/>
          </a:bodyPr>
          <a:lstStyle/>
          <a:p>
            <a:r>
              <a:rPr lang="en-US" sz="2000" dirty="0" err="1">
                <a:solidFill>
                  <a:srgbClr val="FF0000"/>
                </a:solidFill>
                <a:latin typeface="Calibri" pitchFamily="34" charset="0"/>
              </a:rPr>
              <a:t>jki</a:t>
            </a:r>
            <a:r>
              <a:rPr lang="en-US" sz="2000" dirty="0">
                <a:solidFill>
                  <a:srgbClr val="FF0000"/>
                </a:solidFill>
                <a:latin typeface="Calibri" pitchFamily="34" charset="0"/>
              </a:rPr>
              <a:t> / </a:t>
            </a:r>
            <a:r>
              <a:rPr lang="en-US" sz="2000" dirty="0" err="1">
                <a:solidFill>
                  <a:srgbClr val="FF0000"/>
                </a:solidFill>
                <a:latin typeface="Calibri" pitchFamily="34" charset="0"/>
              </a:rPr>
              <a:t>kji</a:t>
            </a:r>
            <a:endParaRPr lang="en-US" sz="2000" dirty="0">
              <a:solidFill>
                <a:srgbClr val="FF0000"/>
              </a:solidFill>
              <a:latin typeface="Calibri" pitchFamily="34" charset="0"/>
            </a:endParaRPr>
          </a:p>
        </p:txBody>
      </p:sp>
      <p:sp>
        <p:nvSpPr>
          <p:cNvPr id="6" name="TextBox 5"/>
          <p:cNvSpPr txBox="1"/>
          <p:nvPr/>
        </p:nvSpPr>
        <p:spPr>
          <a:xfrm>
            <a:off x="6955974" y="4075493"/>
            <a:ext cx="1088568" cy="400110"/>
          </a:xfrm>
          <a:prstGeom prst="rect">
            <a:avLst/>
          </a:prstGeom>
          <a:noFill/>
        </p:spPr>
        <p:txBody>
          <a:bodyPr wrap="square" rtlCol="0">
            <a:spAutoFit/>
          </a:bodyPr>
          <a:lstStyle/>
          <a:p>
            <a:r>
              <a:rPr lang="en-US" sz="2000" dirty="0" err="1">
                <a:solidFill>
                  <a:srgbClr val="FF0000"/>
                </a:solidFill>
                <a:latin typeface="Calibri" pitchFamily="34" charset="0"/>
              </a:rPr>
              <a:t>ijk</a:t>
            </a:r>
            <a:r>
              <a:rPr lang="en-US" sz="2000" dirty="0">
                <a:solidFill>
                  <a:srgbClr val="FF0000"/>
                </a:solidFill>
                <a:latin typeface="Calibri" pitchFamily="34" charset="0"/>
              </a:rPr>
              <a:t> / </a:t>
            </a:r>
            <a:r>
              <a:rPr lang="en-US" sz="2000" dirty="0" err="1">
                <a:solidFill>
                  <a:srgbClr val="FF0000"/>
                </a:solidFill>
                <a:latin typeface="Calibri" pitchFamily="34" charset="0"/>
              </a:rPr>
              <a:t>jik</a:t>
            </a:r>
            <a:endParaRPr lang="en-US" sz="2000" dirty="0">
              <a:solidFill>
                <a:srgbClr val="FF0000"/>
              </a:solidFill>
              <a:latin typeface="Calibri" pitchFamily="34" charset="0"/>
            </a:endParaRPr>
          </a:p>
        </p:txBody>
      </p:sp>
      <p:sp>
        <p:nvSpPr>
          <p:cNvPr id="7" name="TextBox 6"/>
          <p:cNvSpPr txBox="1"/>
          <p:nvPr/>
        </p:nvSpPr>
        <p:spPr>
          <a:xfrm>
            <a:off x="7398745" y="5227805"/>
            <a:ext cx="1124770" cy="400110"/>
          </a:xfrm>
          <a:prstGeom prst="rect">
            <a:avLst/>
          </a:prstGeom>
          <a:noFill/>
        </p:spPr>
        <p:txBody>
          <a:bodyPr wrap="square" rtlCol="0">
            <a:spAutoFit/>
          </a:bodyPr>
          <a:lstStyle/>
          <a:p>
            <a:r>
              <a:rPr lang="en-US" sz="2000" dirty="0" err="1">
                <a:solidFill>
                  <a:srgbClr val="FF0000"/>
                </a:solidFill>
                <a:latin typeface="Calibri" pitchFamily="34" charset="0"/>
              </a:rPr>
              <a:t>kij</a:t>
            </a:r>
            <a:r>
              <a:rPr lang="en-US" sz="2000" dirty="0">
                <a:solidFill>
                  <a:srgbClr val="FF0000"/>
                </a:solidFill>
                <a:latin typeface="Calibri" pitchFamily="34" charset="0"/>
              </a:rPr>
              <a:t> / </a:t>
            </a:r>
            <a:r>
              <a:rPr lang="en-US" sz="2000" dirty="0" err="1">
                <a:solidFill>
                  <a:srgbClr val="FF0000"/>
                </a:solidFill>
                <a:latin typeface="Calibri" pitchFamily="34" charset="0"/>
              </a:rPr>
              <a:t>ikj</a:t>
            </a:r>
            <a:endParaRPr lang="en-US" sz="2000" dirty="0">
              <a:solidFill>
                <a:srgbClr val="FF0000"/>
              </a:solidFill>
              <a:latin typeface="Calibri" pitchFamily="34" charset="0"/>
            </a:endParaRPr>
          </a:p>
        </p:txBody>
      </p:sp>
      <p:sp>
        <p:nvSpPr>
          <p:cNvPr id="8" name="Footer Placeholder 7">
            <a:extLst>
              <a:ext uri="{FF2B5EF4-FFF2-40B4-BE49-F238E27FC236}">
                <a16:creationId xmlns:a16="http://schemas.microsoft.com/office/drawing/2014/main" id="{164CF8F3-FFF8-4C2F-B5F4-2C07166A2ABD}"/>
              </a:ext>
            </a:extLst>
          </p:cNvPr>
          <p:cNvSpPr>
            <a:spLocks noGrp="1"/>
          </p:cNvSpPr>
          <p:nvPr>
            <p:ph type="ftr" sz="quarter" idx="11"/>
          </p:nvPr>
        </p:nvSpPr>
        <p:spPr/>
        <p:txBody>
          <a:bodyPr/>
          <a:lstStyle/>
          <a:p>
            <a:r>
              <a:rPr lang="en-US"/>
              <a:t>Computer Systems Organization (Spring 2025)</a:t>
            </a:r>
            <a:endParaRPr lang="en-US" dirty="0"/>
          </a:p>
        </p:txBody>
      </p:sp>
      <p:sp>
        <p:nvSpPr>
          <p:cNvPr id="9" name="Slide Number Placeholder 8">
            <a:extLst>
              <a:ext uri="{FF2B5EF4-FFF2-40B4-BE49-F238E27FC236}">
                <a16:creationId xmlns:a16="http://schemas.microsoft.com/office/drawing/2014/main" id="{F7F113DD-1AAB-4291-809F-CD79FE06D93C}"/>
              </a:ext>
            </a:extLst>
          </p:cNvPr>
          <p:cNvSpPr>
            <a:spLocks noGrp="1"/>
          </p:cNvSpPr>
          <p:nvPr>
            <p:ph type="sldNum" sz="quarter" idx="12"/>
          </p:nvPr>
        </p:nvSpPr>
        <p:spPr/>
        <p:txBody>
          <a:bodyPr/>
          <a:lstStyle/>
          <a:p>
            <a:fld id="{629637A9-119A-49DA-BD12-AAC58B377D80}" type="slidenum">
              <a:rPr lang="en-US" smtClean="0"/>
              <a:t>47</a:t>
            </a:fld>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r>
              <a:rPr lang="en-US" dirty="0">
                <a:solidFill>
                  <a:schemeClr val="bg1">
                    <a:lumMod val="75000"/>
                  </a:schemeClr>
                </a:solidFill>
              </a:rPr>
              <a:t>Cache organization and operation</a:t>
            </a:r>
          </a:p>
          <a:p>
            <a:r>
              <a:rPr lang="en-US" dirty="0">
                <a:solidFill>
                  <a:schemeClr val="bg1">
                    <a:lumMod val="75000"/>
                  </a:schemeClr>
                </a:solidFill>
              </a:rPr>
              <a:t>Performance impact of caches</a:t>
            </a:r>
          </a:p>
          <a:p>
            <a:pPr lvl="1"/>
            <a:r>
              <a:rPr lang="en-US" dirty="0">
                <a:solidFill>
                  <a:schemeClr val="bg1">
                    <a:lumMod val="75000"/>
                  </a:schemeClr>
                </a:solidFill>
              </a:rPr>
              <a:t>Rearranging loops to improve spatial locality</a:t>
            </a:r>
          </a:p>
          <a:p>
            <a:pPr lvl="1"/>
            <a:r>
              <a:rPr lang="en-US" dirty="0"/>
              <a:t>Using blocking to improve temporal locality</a:t>
            </a:r>
          </a:p>
          <a:p>
            <a:endParaRPr lang="en-US" dirty="0"/>
          </a:p>
          <a:p>
            <a:pPr>
              <a:buNone/>
            </a:pPr>
            <a:endParaRPr lang="en-US" dirty="0"/>
          </a:p>
        </p:txBody>
      </p:sp>
      <p:sp>
        <p:nvSpPr>
          <p:cNvPr id="5" name="Footer Placeholder 4">
            <a:extLst>
              <a:ext uri="{FF2B5EF4-FFF2-40B4-BE49-F238E27FC236}">
                <a16:creationId xmlns:a16="http://schemas.microsoft.com/office/drawing/2014/main" id="{905EC11C-4231-4F13-B508-74A4286433C8}"/>
              </a:ext>
            </a:extLst>
          </p:cNvPr>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a:extLst>
              <a:ext uri="{FF2B5EF4-FFF2-40B4-BE49-F238E27FC236}">
                <a16:creationId xmlns:a16="http://schemas.microsoft.com/office/drawing/2014/main" id="{047A0396-7746-42FC-9168-838B45D0CBFE}"/>
              </a:ext>
            </a:extLst>
          </p:cNvPr>
          <p:cNvSpPr>
            <a:spLocks noGrp="1"/>
          </p:cNvSpPr>
          <p:nvPr>
            <p:ph type="sldNum" sz="quarter" idx="12"/>
          </p:nvPr>
        </p:nvSpPr>
        <p:spPr/>
        <p:txBody>
          <a:bodyPr/>
          <a:lstStyle/>
          <a:p>
            <a:fld id="{629637A9-119A-49DA-BD12-AAC58B377D80}" type="slidenum">
              <a:rPr lang="en-US" smtClean="0"/>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Matrix Multiplication</a:t>
            </a:r>
          </a:p>
        </p:txBody>
      </p:sp>
      <p:sp>
        <p:nvSpPr>
          <p:cNvPr id="3" name="Rectangle 2"/>
          <p:cNvSpPr/>
          <p:nvPr/>
        </p:nvSpPr>
        <p:spPr bwMode="auto">
          <a:xfrm>
            <a:off x="38086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sz="2000" dirty="0">
                <a:latin typeface="Courier New" pitchFamily="49" charset="0"/>
                <a:cs typeface="Courier New" pitchFamily="49" charset="0"/>
              </a:rPr>
              <a:t>a</a:t>
            </a:r>
          </a:p>
        </p:txBody>
      </p:sp>
      <p:sp>
        <p:nvSpPr>
          <p:cNvPr id="4" name="Rectangle 3"/>
          <p:cNvSpPr/>
          <p:nvPr/>
        </p:nvSpPr>
        <p:spPr bwMode="auto">
          <a:xfrm>
            <a:off x="5408865"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sz="2000" dirty="0">
                <a:latin typeface="Courier New" pitchFamily="49" charset="0"/>
                <a:cs typeface="Courier New" pitchFamily="49" charset="0"/>
              </a:rPr>
              <a:t>b</a:t>
            </a:r>
          </a:p>
        </p:txBody>
      </p:sp>
      <p:cxnSp>
        <p:nvCxnSpPr>
          <p:cNvPr id="5" name="Straight Connector 4"/>
          <p:cNvCxnSpPr/>
          <p:nvPr/>
        </p:nvCxnSpPr>
        <p:spPr bwMode="auto">
          <a:xfrm>
            <a:off x="3808665" y="5656263"/>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6" name="Straight Connector 5"/>
          <p:cNvCxnSpPr/>
          <p:nvPr/>
        </p:nvCxnSpPr>
        <p:spPr bwMode="auto">
          <a:xfrm rot="5400000">
            <a:off x="5522371" y="5371306"/>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7" name="TextBox 6"/>
          <p:cNvSpPr txBox="1"/>
          <p:nvPr/>
        </p:nvSpPr>
        <p:spPr>
          <a:xfrm>
            <a:off x="3611560" y="5471173"/>
            <a:ext cx="240772" cy="369332"/>
          </a:xfrm>
          <a:prstGeom prst="rect">
            <a:avLst/>
          </a:prstGeom>
          <a:noFill/>
        </p:spPr>
        <p:txBody>
          <a:bodyPr wrap="none" rtlCol="0">
            <a:spAutoFit/>
          </a:bodyPr>
          <a:lstStyle/>
          <a:p>
            <a:r>
              <a:rPr lang="en-US" dirty="0" err="1">
                <a:latin typeface="Calibri" pitchFamily="34" charset="0"/>
              </a:rPr>
              <a:t>i</a:t>
            </a:r>
            <a:endParaRPr lang="en-US" dirty="0">
              <a:latin typeface="Calibri" pitchFamily="34" charset="0"/>
            </a:endParaRPr>
          </a:p>
        </p:txBody>
      </p:sp>
      <p:sp>
        <p:nvSpPr>
          <p:cNvPr id="8" name="TextBox 7"/>
          <p:cNvSpPr txBox="1"/>
          <p:nvPr/>
        </p:nvSpPr>
        <p:spPr>
          <a:xfrm>
            <a:off x="5994399" y="4470399"/>
            <a:ext cx="243978" cy="369332"/>
          </a:xfrm>
          <a:prstGeom prst="rect">
            <a:avLst/>
          </a:prstGeom>
          <a:noFill/>
        </p:spPr>
        <p:txBody>
          <a:bodyPr wrap="none" rtlCol="0">
            <a:spAutoFit/>
          </a:bodyPr>
          <a:lstStyle/>
          <a:p>
            <a:r>
              <a:rPr lang="en-US" dirty="0">
                <a:latin typeface="Calibri" pitchFamily="34" charset="0"/>
              </a:rPr>
              <a:t>j</a:t>
            </a:r>
          </a:p>
        </p:txBody>
      </p:sp>
      <p:sp>
        <p:nvSpPr>
          <p:cNvPr id="9" name="TextBox 8"/>
          <p:cNvSpPr txBox="1"/>
          <p:nvPr/>
        </p:nvSpPr>
        <p:spPr>
          <a:xfrm>
            <a:off x="4993997" y="5214893"/>
            <a:ext cx="389850" cy="584775"/>
          </a:xfrm>
          <a:prstGeom prst="rect">
            <a:avLst/>
          </a:prstGeom>
          <a:noFill/>
        </p:spPr>
        <p:txBody>
          <a:bodyPr wrap="none" rtlCol="0">
            <a:spAutoFit/>
          </a:bodyPr>
          <a:lstStyle/>
          <a:p>
            <a:r>
              <a:rPr lang="en-US" sz="3200" dirty="0">
                <a:latin typeface="Calibri" pitchFamily="34" charset="0"/>
              </a:rPr>
              <a:t>*</a:t>
            </a:r>
          </a:p>
        </p:txBody>
      </p:sp>
      <p:sp>
        <p:nvSpPr>
          <p:cNvPr id="10" name="Rectangle 9"/>
          <p:cNvSpPr/>
          <p:nvPr/>
        </p:nvSpPr>
        <p:spPr bwMode="auto">
          <a:xfrm>
            <a:off x="2023532" y="48006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sz="2000" dirty="0">
                <a:latin typeface="Courier New" pitchFamily="49" charset="0"/>
                <a:cs typeface="Courier New" pitchFamily="49" charset="0"/>
              </a:rPr>
              <a:t>c</a:t>
            </a:r>
          </a:p>
        </p:txBody>
      </p:sp>
      <p:sp>
        <p:nvSpPr>
          <p:cNvPr id="11" name="TextBox 10"/>
          <p:cNvSpPr txBox="1"/>
          <p:nvPr/>
        </p:nvSpPr>
        <p:spPr>
          <a:xfrm>
            <a:off x="3289782" y="5105401"/>
            <a:ext cx="389850" cy="584775"/>
          </a:xfrm>
          <a:prstGeom prst="rect">
            <a:avLst/>
          </a:prstGeom>
          <a:noFill/>
        </p:spPr>
        <p:txBody>
          <a:bodyPr wrap="none" rtlCol="0">
            <a:spAutoFit/>
          </a:bodyPr>
          <a:lstStyle/>
          <a:p>
            <a:r>
              <a:rPr lang="en-US" sz="3200" dirty="0">
                <a:latin typeface="Calibri" pitchFamily="34" charset="0"/>
              </a:rPr>
              <a:t>=</a:t>
            </a:r>
          </a:p>
        </p:txBody>
      </p:sp>
      <p:sp>
        <p:nvSpPr>
          <p:cNvPr id="12" name="Rectangle 11"/>
          <p:cNvSpPr/>
          <p:nvPr/>
        </p:nvSpPr>
        <p:spPr bwMode="auto">
          <a:xfrm>
            <a:off x="2709332" y="5638800"/>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15" name="Rectangle 7"/>
          <p:cNvSpPr>
            <a:spLocks noChangeArrowheads="1"/>
          </p:cNvSpPr>
          <p:nvPr/>
        </p:nvSpPr>
        <p:spPr bwMode="auto">
          <a:xfrm>
            <a:off x="2023533" y="1946796"/>
            <a:ext cx="5552801" cy="2244204"/>
          </a:xfrm>
          <a:prstGeom prst="rect">
            <a:avLst/>
          </a:prstGeom>
          <a:solidFill>
            <a:srgbClr val="F6F5BD"/>
          </a:solidFill>
          <a:ln w="12700" cmpd="thickThin">
            <a:solidFill>
              <a:schemeClr val="tx1"/>
            </a:solidFill>
            <a:miter lim="800000"/>
            <a:headEnd/>
            <a:tailEnd/>
          </a:ln>
          <a:effectLst/>
        </p:spPr>
        <p:txBody>
          <a:bodyPr wrap="none" lIns="90487" tIns="44450" rIns="90487" bIns="44450">
            <a:spAutoFit/>
          </a:bodyPr>
          <a:lstStyle/>
          <a:p>
            <a:pPr algn="l">
              <a:lnSpc>
                <a:spcPct val="100000"/>
              </a:lnSpc>
            </a:pPr>
            <a:r>
              <a:rPr lang="en-US" sz="1400" dirty="0">
                <a:latin typeface="Courier New" pitchFamily="49" charset="0"/>
              </a:rPr>
              <a:t>c = (double *) </a:t>
            </a:r>
            <a:r>
              <a:rPr lang="en-US" sz="1400" dirty="0" err="1">
                <a:latin typeface="Courier New" pitchFamily="49" charset="0"/>
              </a:rPr>
              <a:t>calloc</a:t>
            </a:r>
            <a:r>
              <a:rPr lang="en-US" sz="1400" dirty="0">
                <a:latin typeface="Courier New" pitchFamily="49" charset="0"/>
              </a:rPr>
              <a:t>(</a:t>
            </a:r>
            <a:r>
              <a:rPr lang="en-US" sz="1400" dirty="0" err="1">
                <a:latin typeface="Courier New" pitchFamily="49" charset="0"/>
              </a:rPr>
              <a:t>sizeof</a:t>
            </a:r>
            <a:r>
              <a:rPr lang="en-US" sz="1400" dirty="0">
                <a:latin typeface="Courier New" pitchFamily="49" charset="0"/>
              </a:rPr>
              <a:t>(double), n*n);</a:t>
            </a:r>
          </a:p>
          <a:p>
            <a:pPr algn="l">
              <a:lnSpc>
                <a:spcPct val="100000"/>
              </a:lnSpc>
            </a:pPr>
            <a:endParaRPr lang="en-US" sz="1400" dirty="0">
              <a:latin typeface="Courier New" pitchFamily="49" charset="0"/>
            </a:endParaRPr>
          </a:p>
          <a:p>
            <a:pPr algn="l">
              <a:lnSpc>
                <a:spcPct val="100000"/>
              </a:lnSpc>
            </a:pPr>
            <a:r>
              <a:rPr lang="en-US" sz="1400" dirty="0">
                <a:solidFill>
                  <a:srgbClr val="990000"/>
                </a:solidFill>
                <a:latin typeface="Courier New" pitchFamily="49" charset="0"/>
              </a:rPr>
              <a:t>/* Multiply n x n matrices a and b  */</a:t>
            </a:r>
          </a:p>
          <a:p>
            <a:pPr algn="l">
              <a:lnSpc>
                <a:spcPct val="100000"/>
              </a:lnSpc>
            </a:pPr>
            <a:r>
              <a:rPr lang="en-US" sz="1400" dirty="0">
                <a:latin typeface="Courier New" pitchFamily="49" charset="0"/>
              </a:rPr>
              <a:t>void </a:t>
            </a:r>
            <a:r>
              <a:rPr lang="en-US" sz="1400" dirty="0" err="1">
                <a:latin typeface="Courier New" pitchFamily="49" charset="0"/>
              </a:rPr>
              <a:t>mmm</a:t>
            </a:r>
            <a:r>
              <a:rPr lang="en-US" sz="1400" dirty="0">
                <a:latin typeface="Courier New" pitchFamily="49" charset="0"/>
              </a:rPr>
              <a:t>(double *a, double *b, double *c, </a:t>
            </a:r>
            <a:r>
              <a:rPr lang="en-US" sz="1400" dirty="0" err="1">
                <a:latin typeface="Courier New" pitchFamily="49" charset="0"/>
              </a:rPr>
              <a:t>int</a:t>
            </a:r>
            <a:r>
              <a:rPr lang="en-US" sz="1400" dirty="0">
                <a:latin typeface="Courier New" pitchFamily="49" charset="0"/>
              </a:rPr>
              <a:t> n) {</a:t>
            </a:r>
          </a:p>
          <a:p>
            <a:pPr algn="l">
              <a:lnSpc>
                <a:spcPct val="100000"/>
              </a:lnSpc>
            </a:pPr>
            <a:r>
              <a:rPr lang="en-US" sz="1400" dirty="0">
                <a:latin typeface="Courier New" pitchFamily="49" charset="0"/>
              </a:rPr>
              <a:t>    </a:t>
            </a:r>
            <a:r>
              <a:rPr lang="en-US" sz="1400" dirty="0" err="1">
                <a:latin typeface="Courier New" pitchFamily="49" charset="0"/>
              </a:rPr>
              <a:t>int</a:t>
            </a:r>
            <a:r>
              <a:rPr lang="en-US" sz="1400" dirty="0">
                <a:latin typeface="Courier New" pitchFamily="49" charset="0"/>
              </a:rPr>
              <a:t> </a:t>
            </a:r>
            <a:r>
              <a:rPr lang="en-US" sz="1400" dirty="0" err="1">
                <a:latin typeface="Courier New" pitchFamily="49" charset="0"/>
              </a:rPr>
              <a:t>i</a:t>
            </a:r>
            <a:r>
              <a:rPr lang="en-US" sz="1400" dirty="0">
                <a:latin typeface="Courier New" pitchFamily="49" charset="0"/>
              </a:rPr>
              <a:t>, j, k;</a:t>
            </a:r>
          </a:p>
          <a:p>
            <a:pPr algn="l">
              <a:lnSpc>
                <a:spcPct val="100000"/>
              </a:lnSpc>
            </a:pPr>
            <a:r>
              <a:rPr lang="en-US" sz="1400" dirty="0">
                <a:latin typeface="Courier New" pitchFamily="49" charset="0"/>
              </a:rPr>
              <a:t>    for (</a:t>
            </a:r>
            <a:r>
              <a:rPr lang="en-US" sz="1400" dirty="0" err="1">
                <a:latin typeface="Courier New" pitchFamily="49" charset="0"/>
              </a:rPr>
              <a:t>i</a:t>
            </a:r>
            <a:r>
              <a:rPr lang="en-US" sz="1400" dirty="0">
                <a:latin typeface="Courier New" pitchFamily="49" charset="0"/>
              </a:rPr>
              <a:t> = 0; </a:t>
            </a:r>
            <a:r>
              <a:rPr lang="en-US" sz="1400" dirty="0" err="1">
                <a:latin typeface="Courier New" pitchFamily="49" charset="0"/>
              </a:rPr>
              <a:t>i</a:t>
            </a:r>
            <a:r>
              <a:rPr lang="en-US" sz="1400" dirty="0">
                <a:latin typeface="Courier New" pitchFamily="49" charset="0"/>
              </a:rPr>
              <a:t> &lt; n; </a:t>
            </a:r>
            <a:r>
              <a:rPr lang="en-US" sz="1400" dirty="0" err="1">
                <a:latin typeface="Courier New" pitchFamily="49" charset="0"/>
              </a:rPr>
              <a:t>i</a:t>
            </a:r>
            <a:r>
              <a:rPr lang="en-US" sz="1400" dirty="0">
                <a:latin typeface="Courier New" pitchFamily="49" charset="0"/>
              </a:rPr>
              <a:t>++)</a:t>
            </a:r>
          </a:p>
          <a:p>
            <a:pPr algn="l">
              <a:lnSpc>
                <a:spcPct val="100000"/>
              </a:lnSpc>
            </a:pPr>
            <a:r>
              <a:rPr lang="en-US" sz="1400" dirty="0">
                <a:latin typeface="Courier New" pitchFamily="49" charset="0"/>
              </a:rPr>
              <a:t>	for (j = 0; j &lt; n; j++)</a:t>
            </a:r>
          </a:p>
          <a:p>
            <a:pPr algn="l">
              <a:lnSpc>
                <a:spcPct val="100000"/>
              </a:lnSpc>
            </a:pPr>
            <a:r>
              <a:rPr lang="en-US" sz="1400" dirty="0">
                <a:latin typeface="Courier New" pitchFamily="49" charset="0"/>
              </a:rPr>
              <a:t>             for (k = 0; k &lt; n; k++)</a:t>
            </a:r>
          </a:p>
          <a:p>
            <a:pPr algn="l">
              <a:lnSpc>
                <a:spcPct val="100000"/>
              </a:lnSpc>
            </a:pPr>
            <a:r>
              <a:rPr lang="en-US" sz="1400" dirty="0">
                <a:latin typeface="Courier New" pitchFamily="49" charset="0"/>
              </a:rPr>
              <a:t>	    c[</a:t>
            </a:r>
            <a:r>
              <a:rPr lang="en-US" sz="1400" dirty="0" err="1">
                <a:latin typeface="Courier New" pitchFamily="49" charset="0"/>
              </a:rPr>
              <a:t>i</a:t>
            </a:r>
            <a:r>
              <a:rPr lang="en-US" sz="1400" dirty="0">
                <a:latin typeface="Courier New" pitchFamily="49" charset="0"/>
              </a:rPr>
              <a:t>*</a:t>
            </a:r>
            <a:r>
              <a:rPr lang="en-US" sz="1400" dirty="0" err="1">
                <a:latin typeface="Courier New" pitchFamily="49" charset="0"/>
              </a:rPr>
              <a:t>n+j</a:t>
            </a:r>
            <a:r>
              <a:rPr lang="en-US" sz="1400" dirty="0">
                <a:latin typeface="Courier New" pitchFamily="49" charset="0"/>
              </a:rPr>
              <a:t>] += a[</a:t>
            </a:r>
            <a:r>
              <a:rPr lang="en-US" sz="1400" dirty="0" err="1">
                <a:latin typeface="Courier New" pitchFamily="49" charset="0"/>
              </a:rPr>
              <a:t>i</a:t>
            </a:r>
            <a:r>
              <a:rPr lang="en-US" sz="1400" dirty="0">
                <a:latin typeface="Courier New" pitchFamily="49" charset="0"/>
              </a:rPr>
              <a:t>*n + k]*b[k*n + j];</a:t>
            </a:r>
          </a:p>
          <a:p>
            <a:pPr algn="l">
              <a:lnSpc>
                <a:spcPct val="100000"/>
              </a:lnSpc>
            </a:pPr>
            <a:r>
              <a:rPr lang="en-US" sz="1400" dirty="0">
                <a:latin typeface="Courier New" pitchFamily="49" charset="0"/>
              </a:rPr>
              <a:t>}</a:t>
            </a:r>
          </a:p>
        </p:txBody>
      </p:sp>
      <p:sp>
        <p:nvSpPr>
          <p:cNvPr id="16" name="Content Placeholder 2"/>
          <p:cNvSpPr txBox="1">
            <a:spLocks/>
          </p:cNvSpPr>
          <p:nvPr/>
        </p:nvSpPr>
        <p:spPr>
          <a:xfrm>
            <a:off x="1920876" y="5562600"/>
            <a:ext cx="7896225" cy="771525"/>
          </a:xfrm>
          <a:prstGeom prst="rect">
            <a:avLst/>
          </a:prstGeom>
        </p:spPr>
        <p:txBody>
          <a:bodyPr/>
          <a:lstStyle/>
          <a:p>
            <a:pPr marL="342900" indent="-342900" defTabSz="914400" fontAlgn="base">
              <a:spcBef>
                <a:spcPct val="20000"/>
              </a:spcBef>
              <a:spcAft>
                <a:spcPct val="0"/>
              </a:spcAft>
              <a:buClr>
                <a:srgbClr val="990000"/>
              </a:buClr>
              <a:buSzPct val="60000"/>
              <a:buFont typeface="Wingdings 2" pitchFamily="18" charset="2"/>
              <a:buChar char="¢"/>
              <a:defRPr/>
            </a:pPr>
            <a:endParaRPr lang="en-US" sz="2000" kern="0" dirty="0">
              <a:latin typeface="Calibri" pitchFamily="34" charset="0"/>
            </a:endParaRPr>
          </a:p>
        </p:txBody>
      </p:sp>
      <p:sp>
        <p:nvSpPr>
          <p:cNvPr id="14" name="Footer Placeholder 13">
            <a:extLst>
              <a:ext uri="{FF2B5EF4-FFF2-40B4-BE49-F238E27FC236}">
                <a16:creationId xmlns:a16="http://schemas.microsoft.com/office/drawing/2014/main" id="{84F31A31-77D2-4984-98B0-643F5B2E8BF4}"/>
              </a:ext>
            </a:extLst>
          </p:cNvPr>
          <p:cNvSpPr>
            <a:spLocks noGrp="1"/>
          </p:cNvSpPr>
          <p:nvPr>
            <p:ph type="ftr" sz="quarter" idx="11"/>
          </p:nvPr>
        </p:nvSpPr>
        <p:spPr/>
        <p:txBody>
          <a:bodyPr/>
          <a:lstStyle/>
          <a:p>
            <a:r>
              <a:rPr lang="en-US"/>
              <a:t>Computer Systems Organization (Spring 2025)</a:t>
            </a:r>
            <a:endParaRPr lang="en-US" dirty="0"/>
          </a:p>
        </p:txBody>
      </p:sp>
      <p:sp>
        <p:nvSpPr>
          <p:cNvPr id="17" name="Slide Number Placeholder 16">
            <a:extLst>
              <a:ext uri="{FF2B5EF4-FFF2-40B4-BE49-F238E27FC236}">
                <a16:creationId xmlns:a16="http://schemas.microsoft.com/office/drawing/2014/main" id="{D981501C-68A8-43B6-B86E-D9A2DF695C29}"/>
              </a:ext>
            </a:extLst>
          </p:cNvPr>
          <p:cNvSpPr>
            <a:spLocks noGrp="1"/>
          </p:cNvSpPr>
          <p:nvPr>
            <p:ph type="sldNum" sz="quarter" idx="12"/>
          </p:nvPr>
        </p:nvSpPr>
        <p:spPr/>
        <p:txBody>
          <a:bodyPr/>
          <a:lstStyle/>
          <a:p>
            <a:fld id="{4FAB73BC-B049-4115-A692-8D63A059BFB8}" type="slidenum">
              <a:rPr lang="en-US" smtClean="0"/>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a:t>
            </a:r>
          </a:p>
        </p:txBody>
      </p:sp>
      <p:sp>
        <p:nvSpPr>
          <p:cNvPr id="3" name="Content Placeholder 2"/>
          <p:cNvSpPr>
            <a:spLocks noGrp="1"/>
          </p:cNvSpPr>
          <p:nvPr>
            <p:ph idx="1"/>
          </p:nvPr>
        </p:nvSpPr>
        <p:spPr/>
        <p:txBody>
          <a:bodyPr/>
          <a:lstStyle/>
          <a:p>
            <a:pPr>
              <a:lnSpc>
                <a:spcPct val="80000"/>
              </a:lnSpc>
            </a:pPr>
            <a:r>
              <a:rPr lang="en-US" dirty="0">
                <a:solidFill>
                  <a:schemeClr val="bg1">
                    <a:lumMod val="75000"/>
                  </a:schemeClr>
                </a:solidFill>
              </a:rPr>
              <a:t>Storage technologies and trends</a:t>
            </a:r>
          </a:p>
          <a:p>
            <a:pPr>
              <a:lnSpc>
                <a:spcPct val="80000"/>
              </a:lnSpc>
            </a:pPr>
            <a:r>
              <a:rPr lang="en-US" dirty="0"/>
              <a:t>Locality of reference</a:t>
            </a:r>
          </a:p>
          <a:p>
            <a:pPr>
              <a:lnSpc>
                <a:spcPct val="80000"/>
              </a:lnSpc>
            </a:pPr>
            <a:r>
              <a:rPr lang="en-US" dirty="0">
                <a:solidFill>
                  <a:srgbClr val="BFBFBF"/>
                </a:solidFill>
              </a:rPr>
              <a:t>Caching in the memory hierarchy</a:t>
            </a:r>
          </a:p>
        </p:txBody>
      </p:sp>
      <p:sp>
        <p:nvSpPr>
          <p:cNvPr id="5" name="Footer Placeholder 4">
            <a:extLst>
              <a:ext uri="{FF2B5EF4-FFF2-40B4-BE49-F238E27FC236}">
                <a16:creationId xmlns:a16="http://schemas.microsoft.com/office/drawing/2014/main" id="{A13828FF-886E-415A-9D08-A9D324EDE2A2}"/>
              </a:ext>
            </a:extLst>
          </p:cNvPr>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a:extLst>
              <a:ext uri="{FF2B5EF4-FFF2-40B4-BE49-F238E27FC236}">
                <a16:creationId xmlns:a16="http://schemas.microsoft.com/office/drawing/2014/main" id="{3EF6F6A4-CAD9-4A26-926E-3A93CE1FDFE8}"/>
              </a:ext>
            </a:extLst>
          </p:cNvPr>
          <p:cNvSpPr>
            <a:spLocks noGrp="1"/>
          </p:cNvSpPr>
          <p:nvPr>
            <p:ph type="sldNum" sz="quarter" idx="12"/>
          </p:nvPr>
        </p:nvSpPr>
        <p:spPr/>
        <p:txBody>
          <a:bodyPr/>
          <a:lstStyle/>
          <a:p>
            <a:fld id="{629637A9-119A-49DA-BD12-AAC58B377D80}" type="slidenum">
              <a:rPr lang="en-US" smtClean="0"/>
              <a:t>5</a:t>
            </a:fld>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 Analysis</a:t>
            </a:r>
          </a:p>
        </p:txBody>
      </p:sp>
      <p:sp>
        <p:nvSpPr>
          <p:cNvPr id="3" name="Content Placeholder 2"/>
          <p:cNvSpPr>
            <a:spLocks noGrp="1"/>
          </p:cNvSpPr>
          <p:nvPr>
            <p:ph idx="1"/>
          </p:nvPr>
        </p:nvSpPr>
        <p:spPr>
          <a:xfrm>
            <a:off x="1171575" y="1911229"/>
            <a:ext cx="7896225" cy="3057525"/>
          </a:xfrm>
        </p:spPr>
        <p:txBody>
          <a:bodyPr>
            <a:normAutofit fontScale="92500" lnSpcReduction="20000"/>
          </a:bodyPr>
          <a:lstStyle/>
          <a:p>
            <a:r>
              <a:rPr lang="en-US" dirty="0"/>
              <a:t>Assume: </a:t>
            </a:r>
          </a:p>
          <a:p>
            <a:pPr lvl="1"/>
            <a:r>
              <a:rPr lang="en-US" dirty="0"/>
              <a:t>Matrix elements are doubles</a:t>
            </a:r>
          </a:p>
          <a:p>
            <a:pPr lvl="1"/>
            <a:r>
              <a:rPr lang="en-US" dirty="0"/>
              <a:t>Cache block = 8 doubles</a:t>
            </a:r>
          </a:p>
          <a:p>
            <a:pPr lvl="1"/>
            <a:r>
              <a:rPr lang="en-US" dirty="0"/>
              <a:t>Cache size C &lt;&lt; n (much smaller than n)</a:t>
            </a:r>
          </a:p>
          <a:p>
            <a:endParaRPr lang="en-US" dirty="0"/>
          </a:p>
          <a:p>
            <a:r>
              <a:rPr lang="en-US" dirty="0"/>
              <a:t>First iteration:</a:t>
            </a:r>
          </a:p>
          <a:p>
            <a:pPr lvl="1"/>
            <a:r>
              <a:rPr lang="en-US" dirty="0"/>
              <a:t>n/8 + n = 9n/8 misses</a:t>
            </a:r>
          </a:p>
          <a:p>
            <a:pPr lvl="1"/>
            <a:endParaRPr lang="en-US" dirty="0"/>
          </a:p>
          <a:p>
            <a:pPr lvl="1"/>
            <a:endParaRPr lang="en-US" dirty="0"/>
          </a:p>
          <a:p>
            <a:pPr lvl="1"/>
            <a:r>
              <a:rPr lang="en-US" dirty="0"/>
              <a:t>Afterwards </a:t>
            </a:r>
            <a:r>
              <a:rPr lang="en-US" dirty="0">
                <a:solidFill>
                  <a:srgbClr val="C00000"/>
                </a:solidFill>
              </a:rPr>
              <a:t>in cache:</a:t>
            </a:r>
            <a:br>
              <a:rPr lang="en-US" dirty="0"/>
            </a:br>
            <a:r>
              <a:rPr lang="en-US" dirty="0"/>
              <a:t>(schematic)</a:t>
            </a:r>
          </a:p>
        </p:txBody>
      </p:sp>
      <p:sp>
        <p:nvSpPr>
          <p:cNvPr id="4" name="Rectangle 3"/>
          <p:cNvSpPr/>
          <p:nvPr/>
        </p:nvSpPr>
        <p:spPr bwMode="auto">
          <a:xfrm>
            <a:off x="7234367" y="3026228"/>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5" name="Rectangle 4"/>
          <p:cNvSpPr/>
          <p:nvPr/>
        </p:nvSpPr>
        <p:spPr bwMode="auto">
          <a:xfrm>
            <a:off x="8834567" y="3026228"/>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cxnSp>
        <p:nvCxnSpPr>
          <p:cNvPr id="6" name="Straight Connector 5"/>
          <p:cNvCxnSpPr/>
          <p:nvPr/>
        </p:nvCxnSpPr>
        <p:spPr bwMode="auto">
          <a:xfrm>
            <a:off x="7234367" y="30262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7" name="Straight Connector 6"/>
          <p:cNvCxnSpPr/>
          <p:nvPr/>
        </p:nvCxnSpPr>
        <p:spPr bwMode="auto">
          <a:xfrm rot="5400000">
            <a:off x="8265196" y="3596934"/>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10" name="TextBox 9"/>
          <p:cNvSpPr txBox="1"/>
          <p:nvPr/>
        </p:nvSpPr>
        <p:spPr>
          <a:xfrm>
            <a:off x="8419699" y="3440521"/>
            <a:ext cx="389850" cy="584775"/>
          </a:xfrm>
          <a:prstGeom prst="rect">
            <a:avLst/>
          </a:prstGeom>
          <a:noFill/>
        </p:spPr>
        <p:txBody>
          <a:bodyPr wrap="none" rtlCol="0">
            <a:spAutoFit/>
          </a:bodyPr>
          <a:lstStyle/>
          <a:p>
            <a:r>
              <a:rPr lang="en-US" sz="3200" dirty="0">
                <a:latin typeface="Calibri" pitchFamily="34" charset="0"/>
              </a:rPr>
              <a:t>*</a:t>
            </a:r>
          </a:p>
        </p:txBody>
      </p:sp>
      <p:sp>
        <p:nvSpPr>
          <p:cNvPr id="11" name="Rectangle 10"/>
          <p:cNvSpPr/>
          <p:nvPr/>
        </p:nvSpPr>
        <p:spPr bwMode="auto">
          <a:xfrm>
            <a:off x="5449234" y="3026228"/>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12" name="TextBox 11"/>
          <p:cNvSpPr txBox="1"/>
          <p:nvPr/>
        </p:nvSpPr>
        <p:spPr>
          <a:xfrm>
            <a:off x="6715484" y="3331029"/>
            <a:ext cx="389850" cy="584775"/>
          </a:xfrm>
          <a:prstGeom prst="rect">
            <a:avLst/>
          </a:prstGeom>
          <a:noFill/>
        </p:spPr>
        <p:txBody>
          <a:bodyPr wrap="none" rtlCol="0">
            <a:spAutoFit/>
          </a:bodyPr>
          <a:lstStyle/>
          <a:p>
            <a:r>
              <a:rPr lang="en-US" sz="3200" dirty="0">
                <a:latin typeface="Calibri" pitchFamily="34" charset="0"/>
              </a:rPr>
              <a:t>=</a:t>
            </a:r>
          </a:p>
        </p:txBody>
      </p:sp>
      <p:sp>
        <p:nvSpPr>
          <p:cNvPr id="13" name="Rectangle 12"/>
          <p:cNvSpPr/>
          <p:nvPr/>
        </p:nvSpPr>
        <p:spPr bwMode="auto">
          <a:xfrm>
            <a:off x="5449234" y="3026229"/>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14" name="AutoShape 16"/>
          <p:cNvSpPr>
            <a:spLocks/>
          </p:cNvSpPr>
          <p:nvPr/>
        </p:nvSpPr>
        <p:spPr bwMode="auto">
          <a:xfrm rot="5400000" flipV="1">
            <a:off x="9279466" y="2188028"/>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15" name="TextBox 14"/>
          <p:cNvSpPr txBox="1"/>
          <p:nvPr/>
        </p:nvSpPr>
        <p:spPr>
          <a:xfrm>
            <a:off x="9245601" y="2275896"/>
            <a:ext cx="308098" cy="369332"/>
          </a:xfrm>
          <a:prstGeom prst="rect">
            <a:avLst/>
          </a:prstGeom>
          <a:noFill/>
        </p:spPr>
        <p:txBody>
          <a:bodyPr wrap="none" rtlCol="0">
            <a:spAutoFit/>
          </a:bodyPr>
          <a:lstStyle/>
          <a:p>
            <a:r>
              <a:rPr lang="en-US" dirty="0">
                <a:latin typeface="Calibri" pitchFamily="34" charset="0"/>
              </a:rPr>
              <a:t>n</a:t>
            </a:r>
          </a:p>
        </p:txBody>
      </p:sp>
      <p:sp>
        <p:nvSpPr>
          <p:cNvPr id="16" name="Rectangle 15"/>
          <p:cNvSpPr/>
          <p:nvPr/>
        </p:nvSpPr>
        <p:spPr bwMode="auto">
          <a:xfrm>
            <a:off x="7239000" y="4626428"/>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17" name="Rectangle 16"/>
          <p:cNvSpPr/>
          <p:nvPr/>
        </p:nvSpPr>
        <p:spPr bwMode="auto">
          <a:xfrm>
            <a:off x="8839200" y="4626428"/>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cxnSp>
        <p:nvCxnSpPr>
          <p:cNvPr id="18" name="Straight Connector 17"/>
          <p:cNvCxnSpPr/>
          <p:nvPr/>
        </p:nvCxnSpPr>
        <p:spPr bwMode="auto">
          <a:xfrm>
            <a:off x="7239000" y="46264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8269829" y="5197134"/>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8424332" y="5040721"/>
            <a:ext cx="389850" cy="584775"/>
          </a:xfrm>
          <a:prstGeom prst="rect">
            <a:avLst/>
          </a:prstGeom>
          <a:noFill/>
        </p:spPr>
        <p:txBody>
          <a:bodyPr wrap="none" rtlCol="0">
            <a:spAutoFit/>
          </a:bodyPr>
          <a:lstStyle/>
          <a:p>
            <a:r>
              <a:rPr lang="en-US" sz="3200" dirty="0">
                <a:latin typeface="Calibri" pitchFamily="34" charset="0"/>
              </a:rPr>
              <a:t>*</a:t>
            </a:r>
          </a:p>
        </p:txBody>
      </p:sp>
      <p:sp>
        <p:nvSpPr>
          <p:cNvPr id="21" name="Rectangle 20"/>
          <p:cNvSpPr/>
          <p:nvPr/>
        </p:nvSpPr>
        <p:spPr bwMode="auto">
          <a:xfrm>
            <a:off x="5453867" y="4626428"/>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22" name="TextBox 21"/>
          <p:cNvSpPr txBox="1"/>
          <p:nvPr/>
        </p:nvSpPr>
        <p:spPr>
          <a:xfrm>
            <a:off x="6720117" y="4931229"/>
            <a:ext cx="389850" cy="584775"/>
          </a:xfrm>
          <a:prstGeom prst="rect">
            <a:avLst/>
          </a:prstGeom>
          <a:noFill/>
        </p:spPr>
        <p:txBody>
          <a:bodyPr wrap="none" rtlCol="0">
            <a:spAutoFit/>
          </a:bodyPr>
          <a:lstStyle/>
          <a:p>
            <a:r>
              <a:rPr lang="en-US" sz="3200" dirty="0">
                <a:latin typeface="Calibri" pitchFamily="34" charset="0"/>
              </a:rPr>
              <a:t>=</a:t>
            </a:r>
          </a:p>
        </p:txBody>
      </p:sp>
      <p:sp>
        <p:nvSpPr>
          <p:cNvPr id="23" name="Rectangle 22"/>
          <p:cNvSpPr/>
          <p:nvPr/>
        </p:nvSpPr>
        <p:spPr bwMode="auto">
          <a:xfrm>
            <a:off x="5453867" y="4626429"/>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24" name="Straight Connector 23"/>
          <p:cNvCxnSpPr/>
          <p:nvPr/>
        </p:nvCxnSpPr>
        <p:spPr bwMode="auto">
          <a:xfrm>
            <a:off x="8001000" y="4626429"/>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8822266" y="5524471"/>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27" name="TextBox 26"/>
          <p:cNvSpPr txBox="1"/>
          <p:nvPr/>
        </p:nvSpPr>
        <p:spPr>
          <a:xfrm>
            <a:off x="8619064" y="5769429"/>
            <a:ext cx="679994" cy="307777"/>
          </a:xfrm>
          <a:prstGeom prst="rect">
            <a:avLst/>
          </a:prstGeom>
          <a:noFill/>
        </p:spPr>
        <p:txBody>
          <a:bodyPr wrap="none" rtlCol="0">
            <a:spAutoFit/>
          </a:bodyPr>
          <a:lstStyle/>
          <a:p>
            <a:r>
              <a:rPr lang="en-US" sz="1400" dirty="0">
                <a:solidFill>
                  <a:srgbClr val="C00000"/>
                </a:solidFill>
                <a:latin typeface="Calibri" pitchFamily="34" charset="0"/>
              </a:rPr>
              <a:t>8 wide</a:t>
            </a:r>
          </a:p>
        </p:txBody>
      </p:sp>
      <p:sp>
        <p:nvSpPr>
          <p:cNvPr id="9" name="Footer Placeholder 8">
            <a:extLst>
              <a:ext uri="{FF2B5EF4-FFF2-40B4-BE49-F238E27FC236}">
                <a16:creationId xmlns:a16="http://schemas.microsoft.com/office/drawing/2014/main" id="{0C60E9C2-031E-4AA7-AFE8-FA850B3DE6AF}"/>
              </a:ext>
            </a:extLst>
          </p:cNvPr>
          <p:cNvSpPr>
            <a:spLocks noGrp="1"/>
          </p:cNvSpPr>
          <p:nvPr>
            <p:ph type="ftr" sz="quarter" idx="11"/>
          </p:nvPr>
        </p:nvSpPr>
        <p:spPr/>
        <p:txBody>
          <a:bodyPr/>
          <a:lstStyle/>
          <a:p>
            <a:r>
              <a:rPr lang="en-US"/>
              <a:t>Computer Systems Organization (Spring 2025)</a:t>
            </a:r>
            <a:endParaRPr lang="en-US" dirty="0"/>
          </a:p>
        </p:txBody>
      </p:sp>
      <p:sp>
        <p:nvSpPr>
          <p:cNvPr id="25" name="Slide Number Placeholder 24">
            <a:extLst>
              <a:ext uri="{FF2B5EF4-FFF2-40B4-BE49-F238E27FC236}">
                <a16:creationId xmlns:a16="http://schemas.microsoft.com/office/drawing/2014/main" id="{56B17B7F-51EC-42D5-A8C1-E83ECC02B9C3}"/>
              </a:ext>
            </a:extLst>
          </p:cNvPr>
          <p:cNvSpPr>
            <a:spLocks noGrp="1"/>
          </p:cNvSpPr>
          <p:nvPr>
            <p:ph type="sldNum" sz="quarter" idx="12"/>
          </p:nvPr>
        </p:nvSpPr>
        <p:spPr/>
        <p:txBody>
          <a:bodyPr/>
          <a:lstStyle/>
          <a:p>
            <a:fld id="{629637A9-119A-49DA-BD12-AAC58B377D80}" type="slidenum">
              <a:rPr lang="en-US" smtClean="0"/>
              <a:t>50</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p:bldP spid="21" grpId="0" animBg="1"/>
      <p:bldP spid="22" grpId="0"/>
      <p:bldP spid="23" grpId="0" animBg="1"/>
      <p:bldP spid="26" grpId="0" animBg="1"/>
      <p:bldP spid="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 Analysis</a:t>
            </a:r>
          </a:p>
        </p:txBody>
      </p:sp>
      <p:sp>
        <p:nvSpPr>
          <p:cNvPr id="3" name="Content Placeholder 2"/>
          <p:cNvSpPr>
            <a:spLocks noGrp="1"/>
          </p:cNvSpPr>
          <p:nvPr>
            <p:ph idx="1"/>
          </p:nvPr>
        </p:nvSpPr>
        <p:spPr>
          <a:xfrm>
            <a:off x="1230844" y="1862137"/>
            <a:ext cx="7896225" cy="3057525"/>
          </a:xfrm>
        </p:spPr>
        <p:txBody>
          <a:bodyPr>
            <a:normAutofit fontScale="77500" lnSpcReduction="20000"/>
          </a:bodyPr>
          <a:lstStyle/>
          <a:p>
            <a:r>
              <a:rPr lang="en-US" dirty="0"/>
              <a:t>Assume: </a:t>
            </a:r>
          </a:p>
          <a:p>
            <a:pPr lvl="1"/>
            <a:r>
              <a:rPr lang="en-US" dirty="0"/>
              <a:t>Matrix elements are doubles</a:t>
            </a:r>
          </a:p>
          <a:p>
            <a:pPr lvl="1"/>
            <a:r>
              <a:rPr lang="en-US" dirty="0"/>
              <a:t>Cache block = 8 doubles</a:t>
            </a:r>
          </a:p>
          <a:p>
            <a:pPr lvl="1"/>
            <a:r>
              <a:rPr lang="en-US" dirty="0"/>
              <a:t>Cache size C &lt;&lt; n (much smaller than n)</a:t>
            </a:r>
          </a:p>
          <a:p>
            <a:endParaRPr lang="en-US" dirty="0"/>
          </a:p>
          <a:p>
            <a:r>
              <a:rPr lang="en-US" dirty="0"/>
              <a:t>Second iteration:</a:t>
            </a:r>
          </a:p>
          <a:p>
            <a:pPr lvl="1"/>
            <a:r>
              <a:rPr lang="en-US" dirty="0"/>
              <a:t>Again:</a:t>
            </a:r>
            <a:br>
              <a:rPr lang="en-US" dirty="0"/>
            </a:br>
            <a:r>
              <a:rPr lang="en-US" dirty="0"/>
              <a:t>n/8 + n = 9n/8 misses</a:t>
            </a:r>
          </a:p>
          <a:p>
            <a:pPr lvl="1"/>
            <a:endParaRPr lang="en-US" dirty="0"/>
          </a:p>
          <a:p>
            <a:pPr lvl="1"/>
            <a:endParaRPr lang="en-US" dirty="0"/>
          </a:p>
          <a:p>
            <a:r>
              <a:rPr lang="en-US" dirty="0"/>
              <a:t>Total misses:</a:t>
            </a:r>
          </a:p>
          <a:p>
            <a:pPr lvl="1"/>
            <a:r>
              <a:rPr lang="en-US" dirty="0"/>
              <a:t>9n/8 * n</a:t>
            </a:r>
            <a:r>
              <a:rPr lang="en-US" baseline="30000" dirty="0"/>
              <a:t>2</a:t>
            </a:r>
            <a:r>
              <a:rPr lang="en-US" dirty="0"/>
              <a:t> = (9/8) * n</a:t>
            </a:r>
            <a:r>
              <a:rPr lang="en-US" baseline="30000" dirty="0"/>
              <a:t>3</a:t>
            </a:r>
            <a:r>
              <a:rPr lang="en-US" dirty="0"/>
              <a:t> </a:t>
            </a:r>
          </a:p>
        </p:txBody>
      </p:sp>
      <p:sp>
        <p:nvSpPr>
          <p:cNvPr id="14" name="AutoShape 16"/>
          <p:cNvSpPr>
            <a:spLocks/>
          </p:cNvSpPr>
          <p:nvPr/>
        </p:nvSpPr>
        <p:spPr bwMode="auto">
          <a:xfrm rot="5400000" flipV="1">
            <a:off x="9279466" y="2819400"/>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15" name="TextBox 14"/>
          <p:cNvSpPr txBox="1"/>
          <p:nvPr/>
        </p:nvSpPr>
        <p:spPr>
          <a:xfrm>
            <a:off x="9245601" y="2907268"/>
            <a:ext cx="308098" cy="369332"/>
          </a:xfrm>
          <a:prstGeom prst="rect">
            <a:avLst/>
          </a:prstGeom>
          <a:noFill/>
        </p:spPr>
        <p:txBody>
          <a:bodyPr wrap="none" rtlCol="0">
            <a:spAutoFit/>
          </a:bodyPr>
          <a:lstStyle/>
          <a:p>
            <a:r>
              <a:rPr lang="en-US" dirty="0">
                <a:latin typeface="Calibri" pitchFamily="34" charset="0"/>
              </a:rPr>
              <a:t>n</a:t>
            </a:r>
          </a:p>
        </p:txBody>
      </p:sp>
      <p:sp>
        <p:nvSpPr>
          <p:cNvPr id="16" name="Rectangle 15"/>
          <p:cNvSpPr/>
          <p:nvPr/>
        </p:nvSpPr>
        <p:spPr bwMode="auto">
          <a:xfrm>
            <a:off x="72390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17" name="Rectangle 16"/>
          <p:cNvSpPr/>
          <p:nvPr/>
        </p:nvSpPr>
        <p:spPr bwMode="auto">
          <a:xfrm>
            <a:off x="8839200"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cxnSp>
        <p:nvCxnSpPr>
          <p:cNvPr id="18" name="Straight Connector 17"/>
          <p:cNvCxnSpPr/>
          <p:nvPr/>
        </p:nvCxnSpPr>
        <p:spPr bwMode="auto">
          <a:xfrm>
            <a:off x="7239000" y="3654624"/>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cxnSp>
        <p:nvCxnSpPr>
          <p:cNvPr id="19" name="Straight Connector 18"/>
          <p:cNvCxnSpPr/>
          <p:nvPr/>
        </p:nvCxnSpPr>
        <p:spPr bwMode="auto">
          <a:xfrm rot="5400000">
            <a:off x="8360039" y="4225329"/>
            <a:ext cx="1143000" cy="1588"/>
          </a:xfrm>
          <a:prstGeom prst="line">
            <a:avLst/>
          </a:prstGeom>
          <a:noFill/>
          <a:ln w="57150" cap="flat" cmpd="sng" algn="ctr">
            <a:solidFill>
              <a:schemeClr val="tx1">
                <a:lumMod val="50000"/>
                <a:lumOff val="50000"/>
              </a:schemeClr>
            </a:solidFill>
            <a:prstDash val="solid"/>
            <a:round/>
            <a:headEnd type="none" w="med" len="med"/>
            <a:tailEnd type="none" w="med" len="med"/>
          </a:ln>
          <a:effectLst/>
        </p:spPr>
      </p:cxnSp>
      <p:sp>
        <p:nvSpPr>
          <p:cNvPr id="20" name="TextBox 19"/>
          <p:cNvSpPr txBox="1"/>
          <p:nvPr/>
        </p:nvSpPr>
        <p:spPr>
          <a:xfrm>
            <a:off x="8424332" y="4068916"/>
            <a:ext cx="389850" cy="584775"/>
          </a:xfrm>
          <a:prstGeom prst="rect">
            <a:avLst/>
          </a:prstGeom>
          <a:noFill/>
        </p:spPr>
        <p:txBody>
          <a:bodyPr wrap="none" rtlCol="0">
            <a:spAutoFit/>
          </a:bodyPr>
          <a:lstStyle/>
          <a:p>
            <a:r>
              <a:rPr lang="en-US" sz="3200" dirty="0">
                <a:latin typeface="Calibri" pitchFamily="34" charset="0"/>
              </a:rPr>
              <a:t>*</a:t>
            </a:r>
          </a:p>
        </p:txBody>
      </p:sp>
      <p:sp>
        <p:nvSpPr>
          <p:cNvPr id="21" name="Rectangle 20"/>
          <p:cNvSpPr/>
          <p:nvPr/>
        </p:nvSpPr>
        <p:spPr bwMode="auto">
          <a:xfrm>
            <a:off x="5453867" y="365462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22" name="TextBox 21"/>
          <p:cNvSpPr txBox="1"/>
          <p:nvPr/>
        </p:nvSpPr>
        <p:spPr>
          <a:xfrm>
            <a:off x="6720117" y="3959424"/>
            <a:ext cx="389850" cy="584775"/>
          </a:xfrm>
          <a:prstGeom prst="rect">
            <a:avLst/>
          </a:prstGeom>
          <a:noFill/>
        </p:spPr>
        <p:txBody>
          <a:bodyPr wrap="none" rtlCol="0">
            <a:spAutoFit/>
          </a:bodyPr>
          <a:lstStyle/>
          <a:p>
            <a:r>
              <a:rPr lang="en-US" sz="3200" dirty="0">
                <a:latin typeface="Calibri" pitchFamily="34" charset="0"/>
              </a:rPr>
              <a:t>=</a:t>
            </a:r>
          </a:p>
        </p:txBody>
      </p:sp>
      <p:sp>
        <p:nvSpPr>
          <p:cNvPr id="23" name="Rectangle 22"/>
          <p:cNvSpPr/>
          <p:nvPr/>
        </p:nvSpPr>
        <p:spPr bwMode="auto">
          <a:xfrm>
            <a:off x="5528732" y="3654624"/>
            <a:ext cx="76200" cy="762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24" name="Straight Connector 23"/>
          <p:cNvCxnSpPr/>
          <p:nvPr/>
        </p:nvCxnSpPr>
        <p:spPr bwMode="auto">
          <a:xfrm>
            <a:off x="8001000" y="3654624"/>
            <a:ext cx="381000" cy="529"/>
          </a:xfrm>
          <a:prstGeom prst="line">
            <a:avLst/>
          </a:prstGeom>
          <a:noFill/>
          <a:ln w="57150" cap="flat" cmpd="sng" algn="ctr">
            <a:solidFill>
              <a:srgbClr val="C00000"/>
            </a:solidFill>
            <a:prstDash val="solid"/>
            <a:round/>
            <a:headEnd type="none" w="med" len="med"/>
            <a:tailEnd type="none" w="med" len="med"/>
          </a:ln>
          <a:effectLst/>
        </p:spPr>
      </p:cxnSp>
      <p:sp>
        <p:nvSpPr>
          <p:cNvPr id="26" name="Rectangle 25"/>
          <p:cNvSpPr/>
          <p:nvPr/>
        </p:nvSpPr>
        <p:spPr bwMode="auto">
          <a:xfrm>
            <a:off x="8822266" y="4552666"/>
            <a:ext cx="245534" cy="253425"/>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27" name="TextBox 26"/>
          <p:cNvSpPr txBox="1"/>
          <p:nvPr/>
        </p:nvSpPr>
        <p:spPr>
          <a:xfrm>
            <a:off x="8619064" y="4797624"/>
            <a:ext cx="679994" cy="307777"/>
          </a:xfrm>
          <a:prstGeom prst="rect">
            <a:avLst/>
          </a:prstGeom>
          <a:noFill/>
        </p:spPr>
        <p:txBody>
          <a:bodyPr wrap="none" rtlCol="0">
            <a:spAutoFit/>
          </a:bodyPr>
          <a:lstStyle/>
          <a:p>
            <a:r>
              <a:rPr lang="en-US" sz="1400" dirty="0">
                <a:solidFill>
                  <a:srgbClr val="C00000"/>
                </a:solidFill>
                <a:latin typeface="Calibri" pitchFamily="34" charset="0"/>
              </a:rPr>
              <a:t>8 wide</a:t>
            </a:r>
          </a:p>
        </p:txBody>
      </p:sp>
      <p:sp>
        <p:nvSpPr>
          <p:cNvPr id="5" name="Footer Placeholder 4">
            <a:extLst>
              <a:ext uri="{FF2B5EF4-FFF2-40B4-BE49-F238E27FC236}">
                <a16:creationId xmlns:a16="http://schemas.microsoft.com/office/drawing/2014/main" id="{5171C522-8303-44FE-A141-B014EDEA7252}"/>
              </a:ext>
            </a:extLst>
          </p:cNvPr>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a:extLst>
              <a:ext uri="{FF2B5EF4-FFF2-40B4-BE49-F238E27FC236}">
                <a16:creationId xmlns:a16="http://schemas.microsoft.com/office/drawing/2014/main" id="{0FFF5E94-A11E-4490-B65D-E8BE71714EE4}"/>
              </a:ext>
            </a:extLst>
          </p:cNvPr>
          <p:cNvSpPr>
            <a:spLocks noGrp="1"/>
          </p:cNvSpPr>
          <p:nvPr>
            <p:ph type="sldNum" sz="quarter" idx="12"/>
          </p:nvPr>
        </p:nvSpPr>
        <p:spPr/>
        <p:txBody>
          <a:bodyPr/>
          <a:lstStyle/>
          <a:p>
            <a:fld id="{629637A9-119A-49DA-BD12-AAC58B377D80}" type="slidenum">
              <a:rPr lang="en-US" smtClean="0"/>
              <a:t>51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Blocked Matrix Multiplication</a:t>
            </a:r>
          </a:p>
        </p:txBody>
      </p:sp>
      <p:sp>
        <p:nvSpPr>
          <p:cNvPr id="4" name="Rectangle 7"/>
          <p:cNvSpPr>
            <a:spLocks noChangeArrowheads="1"/>
          </p:cNvSpPr>
          <p:nvPr/>
        </p:nvSpPr>
        <p:spPr bwMode="auto">
          <a:xfrm>
            <a:off x="2032553" y="1820545"/>
            <a:ext cx="7958668" cy="2305759"/>
          </a:xfrm>
          <a:prstGeom prst="rect">
            <a:avLst/>
          </a:prstGeom>
          <a:solidFill>
            <a:srgbClr val="F6F5BD"/>
          </a:solidFill>
          <a:ln w="12700" cmpd="thickThin">
            <a:solidFill>
              <a:schemeClr val="tx1"/>
            </a:solidFill>
            <a:miter lim="800000"/>
            <a:headEnd/>
            <a:tailEnd/>
          </a:ln>
          <a:effectLst/>
        </p:spPr>
        <p:txBody>
          <a:bodyPr wrap="square" lIns="90487" tIns="44450" rIns="90487" bIns="44450">
            <a:spAutoFit/>
          </a:bodyPr>
          <a:lstStyle/>
          <a:p>
            <a:pPr algn="l">
              <a:lnSpc>
                <a:spcPct val="100000"/>
              </a:lnSpc>
            </a:pPr>
            <a:r>
              <a:rPr lang="en-US" sz="1000" dirty="0">
                <a:latin typeface="Courier New" pitchFamily="49" charset="0"/>
              </a:rPr>
              <a:t>c = (double *) </a:t>
            </a:r>
            <a:r>
              <a:rPr lang="en-US" sz="1000" dirty="0" err="1">
                <a:latin typeface="Courier New" pitchFamily="49" charset="0"/>
              </a:rPr>
              <a:t>calloc</a:t>
            </a:r>
            <a:r>
              <a:rPr lang="en-US" sz="1000" dirty="0">
                <a:latin typeface="Courier New" pitchFamily="49" charset="0"/>
              </a:rPr>
              <a:t>(</a:t>
            </a:r>
            <a:r>
              <a:rPr lang="en-US" sz="1000" dirty="0" err="1">
                <a:latin typeface="Courier New" pitchFamily="49" charset="0"/>
              </a:rPr>
              <a:t>sizeof</a:t>
            </a:r>
            <a:r>
              <a:rPr lang="en-US" sz="1000" dirty="0">
                <a:latin typeface="Courier New" pitchFamily="49" charset="0"/>
              </a:rPr>
              <a:t>(double), n*n);</a:t>
            </a:r>
          </a:p>
          <a:p>
            <a:pPr algn="l">
              <a:lnSpc>
                <a:spcPct val="100000"/>
              </a:lnSpc>
            </a:pPr>
            <a:endParaRPr lang="en-US" sz="1000" dirty="0">
              <a:latin typeface="Courier New" pitchFamily="49" charset="0"/>
            </a:endParaRPr>
          </a:p>
          <a:p>
            <a:pPr algn="l">
              <a:lnSpc>
                <a:spcPct val="100000"/>
              </a:lnSpc>
            </a:pPr>
            <a:r>
              <a:rPr lang="en-US" sz="1000" dirty="0">
                <a:solidFill>
                  <a:srgbClr val="990000"/>
                </a:solidFill>
                <a:latin typeface="Courier New" pitchFamily="49" charset="0"/>
              </a:rPr>
              <a:t>/* Multiply n x n matrices a and b  */</a:t>
            </a:r>
          </a:p>
          <a:p>
            <a:pPr algn="l">
              <a:lnSpc>
                <a:spcPct val="100000"/>
              </a:lnSpc>
            </a:pPr>
            <a:r>
              <a:rPr lang="en-US" sz="1000" dirty="0">
                <a:latin typeface="Courier New" pitchFamily="49" charset="0"/>
              </a:rPr>
              <a:t>void </a:t>
            </a:r>
            <a:r>
              <a:rPr lang="en-US" sz="1000" dirty="0" err="1">
                <a:latin typeface="Courier New" pitchFamily="49" charset="0"/>
              </a:rPr>
              <a:t>mmm</a:t>
            </a:r>
            <a:r>
              <a:rPr lang="en-US" sz="1000" dirty="0">
                <a:latin typeface="Courier New" pitchFamily="49" charset="0"/>
              </a:rPr>
              <a:t>(double *a, double *b, double *c, </a:t>
            </a:r>
            <a:r>
              <a:rPr lang="en-US" sz="1000" dirty="0" err="1">
                <a:latin typeface="Courier New" pitchFamily="49" charset="0"/>
              </a:rPr>
              <a:t>int</a:t>
            </a:r>
            <a:r>
              <a:rPr lang="en-US" sz="1000" dirty="0">
                <a:latin typeface="Courier New" pitchFamily="49" charset="0"/>
              </a:rPr>
              <a:t> n) {</a:t>
            </a:r>
          </a:p>
          <a:p>
            <a:pPr algn="l">
              <a:lnSpc>
                <a:spcPct val="100000"/>
              </a:lnSpc>
            </a:pPr>
            <a:r>
              <a:rPr lang="en-US" sz="1000" dirty="0">
                <a:latin typeface="Courier New" pitchFamily="49" charset="0"/>
              </a:rPr>
              <a:t>    </a:t>
            </a:r>
            <a:r>
              <a:rPr lang="en-US" sz="1000" dirty="0" err="1">
                <a:latin typeface="Courier New" pitchFamily="49" charset="0"/>
              </a:rPr>
              <a:t>int</a:t>
            </a:r>
            <a:r>
              <a:rPr lang="en-US" sz="1000" dirty="0">
                <a:latin typeface="Courier New" pitchFamily="49" charset="0"/>
              </a:rPr>
              <a:t> </a:t>
            </a:r>
            <a:r>
              <a:rPr lang="en-US" sz="1000" dirty="0" err="1">
                <a:latin typeface="Courier New" pitchFamily="49" charset="0"/>
              </a:rPr>
              <a:t>i</a:t>
            </a:r>
            <a:r>
              <a:rPr lang="en-US" sz="1000" dirty="0">
                <a:latin typeface="Courier New" pitchFamily="49" charset="0"/>
              </a:rPr>
              <a:t>, j, k;</a:t>
            </a:r>
          </a:p>
          <a:p>
            <a:pPr algn="l">
              <a:lnSpc>
                <a:spcPct val="100000"/>
              </a:lnSpc>
            </a:pPr>
            <a:r>
              <a:rPr lang="en-US" sz="1000" dirty="0">
                <a:latin typeface="Courier New" pitchFamily="49" charset="0"/>
              </a:rPr>
              <a:t>    for (</a:t>
            </a:r>
            <a:r>
              <a:rPr lang="en-US" sz="1000" dirty="0" err="1">
                <a:latin typeface="Courier New" pitchFamily="49" charset="0"/>
              </a:rPr>
              <a:t>i</a:t>
            </a:r>
            <a:r>
              <a:rPr lang="en-US" sz="1000" dirty="0">
                <a:latin typeface="Courier New" pitchFamily="49" charset="0"/>
              </a:rPr>
              <a:t> = 0; </a:t>
            </a:r>
            <a:r>
              <a:rPr lang="en-US" sz="1000" dirty="0" err="1">
                <a:latin typeface="Courier New" pitchFamily="49" charset="0"/>
              </a:rPr>
              <a:t>i</a:t>
            </a:r>
            <a:r>
              <a:rPr lang="en-US" sz="1000" dirty="0">
                <a:latin typeface="Courier New" pitchFamily="49" charset="0"/>
              </a:rPr>
              <a:t> &lt; n; </a:t>
            </a:r>
            <a:r>
              <a:rPr lang="en-US" sz="1000" dirty="0" err="1">
                <a:latin typeface="Courier New" pitchFamily="49" charset="0"/>
              </a:rPr>
              <a:t>i</a:t>
            </a:r>
            <a:r>
              <a:rPr lang="en-US" sz="1000" dirty="0">
                <a:latin typeface="Courier New" pitchFamily="49" charset="0"/>
              </a:rPr>
              <a:t>+=B)</a:t>
            </a:r>
          </a:p>
          <a:p>
            <a:pPr algn="l">
              <a:lnSpc>
                <a:spcPct val="100000"/>
              </a:lnSpc>
            </a:pPr>
            <a:r>
              <a:rPr lang="en-US" sz="1000" dirty="0">
                <a:latin typeface="Courier New" pitchFamily="49" charset="0"/>
              </a:rPr>
              <a:t>	for (j = 0; j &lt; n; j+=B)</a:t>
            </a:r>
          </a:p>
          <a:p>
            <a:pPr algn="l">
              <a:lnSpc>
                <a:spcPct val="100000"/>
              </a:lnSpc>
            </a:pPr>
            <a:r>
              <a:rPr lang="en-US" sz="1000" dirty="0">
                <a:latin typeface="Courier New" pitchFamily="49" charset="0"/>
              </a:rPr>
              <a:t>             for (k = 0; k &lt; n; k+=B)</a:t>
            </a:r>
          </a:p>
          <a:p>
            <a:pPr algn="l">
              <a:lnSpc>
                <a:spcPct val="100000"/>
              </a:lnSpc>
            </a:pPr>
            <a:r>
              <a:rPr lang="en-US" sz="1000" dirty="0">
                <a:latin typeface="Courier New" pitchFamily="49" charset="0"/>
              </a:rPr>
              <a:t>		 </a:t>
            </a:r>
            <a:r>
              <a:rPr lang="en-US" sz="1000" dirty="0">
                <a:solidFill>
                  <a:srgbClr val="990000"/>
                </a:solidFill>
                <a:latin typeface="Courier New" pitchFamily="49" charset="0"/>
              </a:rPr>
              <a:t>/* B x B mini matrix multiplications */</a:t>
            </a:r>
          </a:p>
          <a:p>
            <a:pPr algn="l">
              <a:lnSpc>
                <a:spcPct val="100000"/>
              </a:lnSpc>
            </a:pPr>
            <a:r>
              <a:rPr lang="en-US" sz="1000" dirty="0">
                <a:latin typeface="Courier New" pitchFamily="49" charset="0"/>
              </a:rPr>
              <a:t>                  for (i1 = </a:t>
            </a:r>
            <a:r>
              <a:rPr lang="en-US" sz="1000" dirty="0" err="1">
                <a:latin typeface="Courier New" pitchFamily="49" charset="0"/>
              </a:rPr>
              <a:t>i</a:t>
            </a:r>
            <a:r>
              <a:rPr lang="en-US" sz="1000" dirty="0">
                <a:latin typeface="Courier New" pitchFamily="49" charset="0"/>
              </a:rPr>
              <a:t>; i1 &lt; </a:t>
            </a:r>
            <a:r>
              <a:rPr lang="en-US" sz="1000" dirty="0" err="1">
                <a:latin typeface="Courier New" pitchFamily="49" charset="0"/>
              </a:rPr>
              <a:t>i+B</a:t>
            </a:r>
            <a:r>
              <a:rPr lang="en-US" sz="1000" dirty="0">
                <a:latin typeface="Courier New" pitchFamily="49" charset="0"/>
              </a:rPr>
              <a:t>; </a:t>
            </a:r>
            <a:r>
              <a:rPr lang="en-US" sz="1000" dirty="0" err="1">
                <a:latin typeface="Courier New" pitchFamily="49" charset="0"/>
              </a:rPr>
              <a:t>i</a:t>
            </a:r>
            <a:r>
              <a:rPr lang="en-US" sz="1000" dirty="0">
                <a:latin typeface="Courier New" pitchFamily="49" charset="0"/>
              </a:rPr>
              <a:t>++)</a:t>
            </a:r>
          </a:p>
          <a:p>
            <a:r>
              <a:rPr lang="en-US" sz="1000" dirty="0">
                <a:latin typeface="Courier New" pitchFamily="49" charset="0"/>
              </a:rPr>
              <a:t>                      for (j1 = j; j1 &lt; </a:t>
            </a:r>
            <a:r>
              <a:rPr lang="en-US" sz="1000" dirty="0" err="1">
                <a:latin typeface="Courier New" pitchFamily="49" charset="0"/>
              </a:rPr>
              <a:t>j+B</a:t>
            </a:r>
            <a:r>
              <a:rPr lang="en-US" sz="1000" dirty="0">
                <a:latin typeface="Courier New" pitchFamily="49" charset="0"/>
              </a:rPr>
              <a:t>; j++)</a:t>
            </a:r>
          </a:p>
          <a:p>
            <a:r>
              <a:rPr lang="en-US" sz="1000" dirty="0">
                <a:latin typeface="Courier New" pitchFamily="49" charset="0"/>
              </a:rPr>
              <a:t>                          for (k1 = k; k1 &lt; </a:t>
            </a:r>
            <a:r>
              <a:rPr lang="en-US" sz="1000" dirty="0" err="1">
                <a:latin typeface="Courier New" pitchFamily="49" charset="0"/>
              </a:rPr>
              <a:t>k+B</a:t>
            </a:r>
            <a:r>
              <a:rPr lang="en-US" sz="1000" dirty="0">
                <a:latin typeface="Courier New" pitchFamily="49" charset="0"/>
              </a:rPr>
              <a:t>; k++)</a:t>
            </a:r>
          </a:p>
          <a:p>
            <a:pPr algn="l">
              <a:lnSpc>
                <a:spcPct val="100000"/>
              </a:lnSpc>
            </a:pPr>
            <a:r>
              <a:rPr lang="en-US" sz="1000" dirty="0">
                <a:latin typeface="Courier New" pitchFamily="49" charset="0"/>
              </a:rPr>
              <a:t>	                      c[i1*n+j1] += a[i1*n + k1]*b[k1*n + j1];</a:t>
            </a:r>
          </a:p>
          <a:p>
            <a:pPr algn="l">
              <a:lnSpc>
                <a:spcPct val="100000"/>
              </a:lnSpc>
            </a:pPr>
            <a:r>
              <a:rPr lang="en-US" sz="1400" dirty="0">
                <a:latin typeface="Courier New" pitchFamily="49" charset="0"/>
              </a:rPr>
              <a:t>}</a:t>
            </a:r>
          </a:p>
        </p:txBody>
      </p:sp>
      <p:sp>
        <p:nvSpPr>
          <p:cNvPr id="5" name="Rectangle 4"/>
          <p:cNvSpPr/>
          <p:nvPr/>
        </p:nvSpPr>
        <p:spPr bwMode="auto">
          <a:xfrm>
            <a:off x="3884867" y="446314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sz="2000" dirty="0">
                <a:latin typeface="Courier New" pitchFamily="49" charset="0"/>
                <a:cs typeface="Courier New" pitchFamily="49" charset="0"/>
              </a:rPr>
              <a:t>a</a:t>
            </a:r>
          </a:p>
        </p:txBody>
      </p:sp>
      <p:sp>
        <p:nvSpPr>
          <p:cNvPr id="6" name="Rectangle 5"/>
          <p:cNvSpPr/>
          <p:nvPr/>
        </p:nvSpPr>
        <p:spPr bwMode="auto">
          <a:xfrm>
            <a:off x="5485067" y="446314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sz="2000" dirty="0">
                <a:latin typeface="Courier New" pitchFamily="49" charset="0"/>
                <a:cs typeface="Courier New" pitchFamily="49" charset="0"/>
              </a:rPr>
              <a:t>b</a:t>
            </a:r>
          </a:p>
        </p:txBody>
      </p:sp>
      <p:sp>
        <p:nvSpPr>
          <p:cNvPr id="9" name="TextBox 8"/>
          <p:cNvSpPr txBox="1"/>
          <p:nvPr/>
        </p:nvSpPr>
        <p:spPr>
          <a:xfrm>
            <a:off x="3581402" y="5133716"/>
            <a:ext cx="357790" cy="369332"/>
          </a:xfrm>
          <a:prstGeom prst="rect">
            <a:avLst/>
          </a:prstGeom>
          <a:noFill/>
        </p:spPr>
        <p:txBody>
          <a:bodyPr wrap="none" rtlCol="0">
            <a:spAutoFit/>
          </a:bodyPr>
          <a:lstStyle/>
          <a:p>
            <a:r>
              <a:rPr lang="en-US" dirty="0">
                <a:latin typeface="Calibri" pitchFamily="34" charset="0"/>
              </a:rPr>
              <a:t>i1</a:t>
            </a:r>
          </a:p>
        </p:txBody>
      </p:sp>
      <p:sp>
        <p:nvSpPr>
          <p:cNvPr id="10" name="TextBox 9"/>
          <p:cNvSpPr txBox="1"/>
          <p:nvPr/>
        </p:nvSpPr>
        <p:spPr>
          <a:xfrm>
            <a:off x="5994398" y="4082143"/>
            <a:ext cx="360996" cy="369332"/>
          </a:xfrm>
          <a:prstGeom prst="rect">
            <a:avLst/>
          </a:prstGeom>
          <a:noFill/>
        </p:spPr>
        <p:txBody>
          <a:bodyPr wrap="none" rtlCol="0">
            <a:spAutoFit/>
          </a:bodyPr>
          <a:lstStyle/>
          <a:p>
            <a:r>
              <a:rPr lang="en-US" dirty="0">
                <a:latin typeface="Calibri" pitchFamily="34" charset="0"/>
              </a:rPr>
              <a:t>j1</a:t>
            </a:r>
          </a:p>
        </p:txBody>
      </p:sp>
      <p:sp>
        <p:nvSpPr>
          <p:cNvPr id="12" name="TextBox 11"/>
          <p:cNvSpPr txBox="1"/>
          <p:nvPr/>
        </p:nvSpPr>
        <p:spPr>
          <a:xfrm>
            <a:off x="5070199" y="4877436"/>
            <a:ext cx="389850" cy="584775"/>
          </a:xfrm>
          <a:prstGeom prst="rect">
            <a:avLst/>
          </a:prstGeom>
          <a:noFill/>
        </p:spPr>
        <p:txBody>
          <a:bodyPr wrap="none" rtlCol="0">
            <a:spAutoFit/>
          </a:bodyPr>
          <a:lstStyle/>
          <a:p>
            <a:r>
              <a:rPr lang="en-US" sz="3200" dirty="0">
                <a:latin typeface="Calibri" pitchFamily="34" charset="0"/>
              </a:rPr>
              <a:t>*</a:t>
            </a:r>
          </a:p>
        </p:txBody>
      </p:sp>
      <p:sp>
        <p:nvSpPr>
          <p:cNvPr id="13" name="Rectangle 12"/>
          <p:cNvSpPr/>
          <p:nvPr/>
        </p:nvSpPr>
        <p:spPr bwMode="auto">
          <a:xfrm>
            <a:off x="2099734" y="446314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sz="2000" dirty="0">
                <a:latin typeface="Courier New" pitchFamily="49" charset="0"/>
                <a:cs typeface="Courier New" pitchFamily="49" charset="0"/>
              </a:rPr>
              <a:t>c</a:t>
            </a:r>
          </a:p>
        </p:txBody>
      </p:sp>
      <p:sp>
        <p:nvSpPr>
          <p:cNvPr id="14" name="TextBox 13"/>
          <p:cNvSpPr txBox="1"/>
          <p:nvPr/>
        </p:nvSpPr>
        <p:spPr>
          <a:xfrm>
            <a:off x="3365984" y="4767944"/>
            <a:ext cx="389850" cy="584775"/>
          </a:xfrm>
          <a:prstGeom prst="rect">
            <a:avLst/>
          </a:prstGeom>
          <a:noFill/>
        </p:spPr>
        <p:txBody>
          <a:bodyPr wrap="none" rtlCol="0">
            <a:spAutoFit/>
          </a:bodyPr>
          <a:lstStyle/>
          <a:p>
            <a:r>
              <a:rPr lang="en-US" sz="3200" dirty="0">
                <a:latin typeface="Calibri" pitchFamily="34" charset="0"/>
              </a:rPr>
              <a:t>=</a:t>
            </a:r>
          </a:p>
        </p:txBody>
      </p:sp>
      <p:sp>
        <p:nvSpPr>
          <p:cNvPr id="16" name="Rectangle 15"/>
          <p:cNvSpPr/>
          <p:nvPr/>
        </p:nvSpPr>
        <p:spPr bwMode="auto">
          <a:xfrm>
            <a:off x="2743202" y="5250544"/>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17" name="Rectangle 16"/>
          <p:cNvSpPr/>
          <p:nvPr/>
        </p:nvSpPr>
        <p:spPr bwMode="auto">
          <a:xfrm>
            <a:off x="7128934" y="4463143"/>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en-US" sz="2000" dirty="0">
                <a:latin typeface="Courier New" pitchFamily="49" charset="0"/>
                <a:cs typeface="Courier New" pitchFamily="49" charset="0"/>
              </a:rPr>
              <a:t>c</a:t>
            </a:r>
          </a:p>
        </p:txBody>
      </p:sp>
      <p:sp>
        <p:nvSpPr>
          <p:cNvPr id="18" name="TextBox 17"/>
          <p:cNvSpPr txBox="1"/>
          <p:nvPr/>
        </p:nvSpPr>
        <p:spPr>
          <a:xfrm>
            <a:off x="6714066" y="4767944"/>
            <a:ext cx="389850" cy="584775"/>
          </a:xfrm>
          <a:prstGeom prst="rect">
            <a:avLst/>
          </a:prstGeom>
          <a:noFill/>
        </p:spPr>
        <p:txBody>
          <a:bodyPr wrap="none" rtlCol="0">
            <a:spAutoFit/>
          </a:bodyPr>
          <a:lstStyle/>
          <a:p>
            <a:r>
              <a:rPr lang="en-US" sz="3200" dirty="0">
                <a:latin typeface="Calibri" pitchFamily="34" charset="0"/>
              </a:rPr>
              <a:t>+</a:t>
            </a:r>
          </a:p>
        </p:txBody>
      </p:sp>
      <p:sp>
        <p:nvSpPr>
          <p:cNvPr id="19" name="Rectangle 18"/>
          <p:cNvSpPr/>
          <p:nvPr/>
        </p:nvSpPr>
        <p:spPr bwMode="auto">
          <a:xfrm>
            <a:off x="3884867" y="5225143"/>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20" name="Rectangle 19"/>
          <p:cNvSpPr/>
          <p:nvPr/>
        </p:nvSpPr>
        <p:spPr bwMode="auto">
          <a:xfrm rot="5400000">
            <a:off x="5596470" y="4920343"/>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23" name="Straight Connector 22"/>
          <p:cNvCxnSpPr/>
          <p:nvPr/>
        </p:nvCxnSpPr>
        <p:spPr bwMode="auto">
          <a:xfrm rot="5400000">
            <a:off x="4448444" y="5330182"/>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rot="5400000">
            <a:off x="4685511" y="5330182"/>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5" name="Straight Connector 24"/>
          <p:cNvCxnSpPr/>
          <p:nvPr/>
        </p:nvCxnSpPr>
        <p:spPr bwMode="auto">
          <a:xfrm rot="5400000">
            <a:off x="3984365" y="5330182"/>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6" name="Straight Connector 25"/>
          <p:cNvCxnSpPr/>
          <p:nvPr/>
        </p:nvCxnSpPr>
        <p:spPr bwMode="auto">
          <a:xfrm rot="5400000">
            <a:off x="4212965" y="5330182"/>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3" name="Group 30"/>
          <p:cNvGrpSpPr/>
          <p:nvPr/>
        </p:nvGrpSpPr>
        <p:grpSpPr>
          <a:xfrm rot="5400000">
            <a:off x="5808136" y="4928810"/>
            <a:ext cx="702734" cy="228600"/>
            <a:chOff x="2650069" y="6316133"/>
            <a:chExt cx="702734" cy="228600"/>
          </a:xfrm>
        </p:grpSpPr>
        <p:cxnSp>
          <p:nvCxnSpPr>
            <p:cNvPr id="27" name="Straight Connector 26"/>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8" name="Straight Connector 27"/>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29" name="Straight Connector 28"/>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30" name="Straight Connector 29"/>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32" name="TextBox 31"/>
          <p:cNvSpPr txBox="1"/>
          <p:nvPr/>
        </p:nvSpPr>
        <p:spPr>
          <a:xfrm>
            <a:off x="5357119" y="5987143"/>
            <a:ext cx="1627882" cy="369332"/>
          </a:xfrm>
          <a:prstGeom prst="rect">
            <a:avLst/>
          </a:prstGeom>
          <a:noFill/>
        </p:spPr>
        <p:txBody>
          <a:bodyPr wrap="none" rtlCol="0">
            <a:spAutoFit/>
          </a:bodyPr>
          <a:lstStyle/>
          <a:p>
            <a:r>
              <a:rPr lang="en-US" dirty="0">
                <a:solidFill>
                  <a:schemeClr val="tx1">
                    <a:lumMod val="65000"/>
                    <a:lumOff val="35000"/>
                  </a:schemeClr>
                </a:solidFill>
                <a:latin typeface="Calibri" pitchFamily="34" charset="0"/>
              </a:rPr>
              <a:t>Block size B x B</a:t>
            </a:r>
          </a:p>
        </p:txBody>
      </p:sp>
      <p:cxnSp>
        <p:nvCxnSpPr>
          <p:cNvPr id="34" name="Straight Arrow Connector 33"/>
          <p:cNvCxnSpPr>
            <a:stCxn id="32" idx="0"/>
            <a:endCxn id="20" idx="3"/>
          </p:cNvCxnSpPr>
          <p:nvPr/>
        </p:nvCxnSpPr>
        <p:spPr bwMode="auto">
          <a:xfrm rot="16200000" flipV="1">
            <a:off x="5979015" y="5795098"/>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8" name="Footer Placeholder 7">
            <a:extLst>
              <a:ext uri="{FF2B5EF4-FFF2-40B4-BE49-F238E27FC236}">
                <a16:creationId xmlns:a16="http://schemas.microsoft.com/office/drawing/2014/main" id="{E88A4B62-1711-41EF-8F67-012324E3235A}"/>
              </a:ext>
            </a:extLst>
          </p:cNvPr>
          <p:cNvSpPr>
            <a:spLocks noGrp="1"/>
          </p:cNvSpPr>
          <p:nvPr>
            <p:ph type="ftr" sz="quarter" idx="11"/>
          </p:nvPr>
        </p:nvSpPr>
        <p:spPr/>
        <p:txBody>
          <a:bodyPr/>
          <a:lstStyle/>
          <a:p>
            <a:r>
              <a:rPr lang="en-US"/>
              <a:t>Computer Systems Organization (Spring 2025)</a:t>
            </a:r>
            <a:endParaRPr lang="en-US" dirty="0"/>
          </a:p>
        </p:txBody>
      </p:sp>
      <p:sp>
        <p:nvSpPr>
          <p:cNvPr id="11" name="Slide Number Placeholder 10">
            <a:extLst>
              <a:ext uri="{FF2B5EF4-FFF2-40B4-BE49-F238E27FC236}">
                <a16:creationId xmlns:a16="http://schemas.microsoft.com/office/drawing/2014/main" id="{FFEC0285-C3AB-4636-918D-9EB1FF370B4D}"/>
              </a:ext>
            </a:extLst>
          </p:cNvPr>
          <p:cNvSpPr>
            <a:spLocks noGrp="1"/>
          </p:cNvSpPr>
          <p:nvPr>
            <p:ph type="sldNum" sz="quarter" idx="12"/>
          </p:nvPr>
        </p:nvSpPr>
        <p:spPr/>
        <p:txBody>
          <a:bodyPr/>
          <a:lstStyle/>
          <a:p>
            <a:fld id="{629637A9-119A-49DA-BD12-AAC58B377D80}" type="slidenum">
              <a:rPr lang="en-US" smtClean="0"/>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 Analysis</a:t>
            </a:r>
          </a:p>
        </p:txBody>
      </p:sp>
      <p:sp>
        <p:nvSpPr>
          <p:cNvPr id="3" name="Content Placeholder 2"/>
          <p:cNvSpPr>
            <a:spLocks noGrp="1"/>
          </p:cNvSpPr>
          <p:nvPr>
            <p:ph idx="1"/>
          </p:nvPr>
        </p:nvSpPr>
        <p:spPr>
          <a:xfrm>
            <a:off x="1198267" y="1841829"/>
            <a:ext cx="7896225" cy="3057525"/>
          </a:xfrm>
        </p:spPr>
        <p:txBody>
          <a:bodyPr>
            <a:normAutofit fontScale="77500" lnSpcReduction="20000"/>
          </a:bodyPr>
          <a:lstStyle/>
          <a:p>
            <a:r>
              <a:rPr lang="en-US" dirty="0"/>
              <a:t>Assume: </a:t>
            </a:r>
          </a:p>
          <a:p>
            <a:pPr lvl="1"/>
            <a:r>
              <a:rPr lang="en-US" dirty="0"/>
              <a:t>Cache block = 8 doubles</a:t>
            </a:r>
          </a:p>
          <a:p>
            <a:pPr lvl="1"/>
            <a:r>
              <a:rPr lang="en-US" dirty="0"/>
              <a:t>Cache size C &lt;&lt; n (much smaller than n)</a:t>
            </a:r>
          </a:p>
          <a:p>
            <a:pPr lvl="1"/>
            <a:r>
              <a:rPr lang="en-US" dirty="0"/>
              <a:t>Three blocks       fit into cache: 3B</a:t>
            </a:r>
            <a:r>
              <a:rPr lang="en-US" baseline="30000" dirty="0"/>
              <a:t>2</a:t>
            </a:r>
            <a:r>
              <a:rPr lang="en-US" dirty="0"/>
              <a:t> &lt; C</a:t>
            </a:r>
          </a:p>
          <a:p>
            <a:endParaRPr lang="en-US" dirty="0"/>
          </a:p>
          <a:p>
            <a:r>
              <a:rPr lang="en-US" dirty="0"/>
              <a:t>First (block) iteration:</a:t>
            </a:r>
          </a:p>
          <a:p>
            <a:pPr lvl="1"/>
            <a:r>
              <a:rPr lang="en-US" dirty="0"/>
              <a:t>B</a:t>
            </a:r>
            <a:r>
              <a:rPr lang="en-US" baseline="30000" dirty="0"/>
              <a:t>2</a:t>
            </a:r>
            <a:r>
              <a:rPr lang="en-US" dirty="0"/>
              <a:t>/8 misses for each block</a:t>
            </a:r>
          </a:p>
          <a:p>
            <a:pPr lvl="1"/>
            <a:r>
              <a:rPr lang="en-US" dirty="0"/>
              <a:t>2n/B * B</a:t>
            </a:r>
            <a:r>
              <a:rPr lang="en-US" baseline="30000" dirty="0"/>
              <a:t>2</a:t>
            </a:r>
            <a:r>
              <a:rPr lang="en-US" dirty="0"/>
              <a:t>/8 = </a:t>
            </a:r>
            <a:r>
              <a:rPr lang="en-US" dirty="0" err="1"/>
              <a:t>nB</a:t>
            </a:r>
            <a:r>
              <a:rPr lang="en-US" dirty="0"/>
              <a:t>/4</a:t>
            </a:r>
            <a:br>
              <a:rPr lang="en-US" dirty="0"/>
            </a:br>
            <a:r>
              <a:rPr lang="en-US" dirty="0"/>
              <a:t>(omitting matrix c)</a:t>
            </a:r>
          </a:p>
          <a:p>
            <a:pPr lvl="1"/>
            <a:endParaRPr lang="en-US" dirty="0"/>
          </a:p>
          <a:p>
            <a:pPr lvl="1"/>
            <a:endParaRPr lang="en-US" dirty="0"/>
          </a:p>
          <a:p>
            <a:pPr lvl="1"/>
            <a:r>
              <a:rPr lang="en-US" dirty="0"/>
              <a:t>Afterwards in cache</a:t>
            </a:r>
            <a:br>
              <a:rPr lang="en-US" dirty="0"/>
            </a:br>
            <a:r>
              <a:rPr lang="en-US" dirty="0"/>
              <a:t>(schematic)</a:t>
            </a:r>
          </a:p>
        </p:txBody>
      </p:sp>
      <p:sp>
        <p:nvSpPr>
          <p:cNvPr id="25" name="Rectangle 24"/>
          <p:cNvSpPr/>
          <p:nvPr/>
        </p:nvSpPr>
        <p:spPr bwMode="auto">
          <a:xfrm>
            <a:off x="7423933" y="4713514"/>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28" name="Rectangle 27"/>
          <p:cNvSpPr/>
          <p:nvPr/>
        </p:nvSpPr>
        <p:spPr bwMode="auto">
          <a:xfrm>
            <a:off x="9024133" y="4713514"/>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31" name="TextBox 30"/>
          <p:cNvSpPr txBox="1"/>
          <p:nvPr/>
        </p:nvSpPr>
        <p:spPr>
          <a:xfrm>
            <a:off x="8609265" y="5127807"/>
            <a:ext cx="389850" cy="584775"/>
          </a:xfrm>
          <a:prstGeom prst="rect">
            <a:avLst/>
          </a:prstGeom>
          <a:noFill/>
        </p:spPr>
        <p:txBody>
          <a:bodyPr wrap="none" rtlCol="0">
            <a:spAutoFit/>
          </a:bodyPr>
          <a:lstStyle/>
          <a:p>
            <a:r>
              <a:rPr lang="en-US" sz="3200" dirty="0">
                <a:latin typeface="Calibri" pitchFamily="34" charset="0"/>
              </a:rPr>
              <a:t>*</a:t>
            </a:r>
          </a:p>
        </p:txBody>
      </p:sp>
      <p:sp>
        <p:nvSpPr>
          <p:cNvPr id="32" name="Rectangle 31"/>
          <p:cNvSpPr/>
          <p:nvPr/>
        </p:nvSpPr>
        <p:spPr bwMode="auto">
          <a:xfrm>
            <a:off x="5638800" y="4713514"/>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33" name="TextBox 32"/>
          <p:cNvSpPr txBox="1"/>
          <p:nvPr/>
        </p:nvSpPr>
        <p:spPr>
          <a:xfrm>
            <a:off x="6905050" y="5018315"/>
            <a:ext cx="389850" cy="584775"/>
          </a:xfrm>
          <a:prstGeom prst="rect">
            <a:avLst/>
          </a:prstGeom>
          <a:noFill/>
        </p:spPr>
        <p:txBody>
          <a:bodyPr wrap="none" rtlCol="0">
            <a:spAutoFit/>
          </a:bodyPr>
          <a:lstStyle/>
          <a:p>
            <a:r>
              <a:rPr lang="en-US" sz="3200" dirty="0">
                <a:latin typeface="Calibri" pitchFamily="34" charset="0"/>
              </a:rPr>
              <a:t>=</a:t>
            </a:r>
          </a:p>
        </p:txBody>
      </p:sp>
      <p:sp>
        <p:nvSpPr>
          <p:cNvPr id="34" name="Rectangle 33"/>
          <p:cNvSpPr/>
          <p:nvPr/>
        </p:nvSpPr>
        <p:spPr bwMode="auto">
          <a:xfrm>
            <a:off x="5638800" y="4713514"/>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37" name="Rectangle 36"/>
          <p:cNvSpPr/>
          <p:nvPr/>
        </p:nvSpPr>
        <p:spPr bwMode="auto">
          <a:xfrm>
            <a:off x="7423933" y="4711648"/>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38" name="Rectangle 37"/>
          <p:cNvSpPr/>
          <p:nvPr/>
        </p:nvSpPr>
        <p:spPr bwMode="auto">
          <a:xfrm rot="5400000">
            <a:off x="8553618" y="517071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39" name="Straight Connector 38"/>
          <p:cNvCxnSpPr/>
          <p:nvPr/>
        </p:nvCxnSpPr>
        <p:spPr bwMode="auto">
          <a:xfrm rot="5400000">
            <a:off x="7987510" y="481668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8224577" y="481668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7523431" y="481668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7752031" y="4816687"/>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8765284" y="5179181"/>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50" name="Rectangle 49"/>
          <p:cNvSpPr/>
          <p:nvPr/>
        </p:nvSpPr>
        <p:spPr bwMode="auto">
          <a:xfrm>
            <a:off x="4174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53" name="Rectangle 52"/>
          <p:cNvSpPr/>
          <p:nvPr/>
        </p:nvSpPr>
        <p:spPr bwMode="auto">
          <a:xfrm>
            <a:off x="8102605" y="4713356"/>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54" name="Rectangle 53"/>
          <p:cNvSpPr/>
          <p:nvPr/>
        </p:nvSpPr>
        <p:spPr bwMode="auto">
          <a:xfrm rot="5400000">
            <a:off x="8891523" y="5510904"/>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55" name="Rectangle 54"/>
          <p:cNvSpPr/>
          <p:nvPr/>
        </p:nvSpPr>
        <p:spPr bwMode="auto">
          <a:xfrm>
            <a:off x="7423933" y="2884714"/>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56" name="Rectangle 55"/>
          <p:cNvSpPr/>
          <p:nvPr/>
        </p:nvSpPr>
        <p:spPr bwMode="auto">
          <a:xfrm>
            <a:off x="9024133" y="2884714"/>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57" name="TextBox 56"/>
          <p:cNvSpPr txBox="1"/>
          <p:nvPr/>
        </p:nvSpPr>
        <p:spPr>
          <a:xfrm>
            <a:off x="8609265" y="3299007"/>
            <a:ext cx="389850" cy="584775"/>
          </a:xfrm>
          <a:prstGeom prst="rect">
            <a:avLst/>
          </a:prstGeom>
          <a:noFill/>
        </p:spPr>
        <p:txBody>
          <a:bodyPr wrap="none" rtlCol="0">
            <a:spAutoFit/>
          </a:bodyPr>
          <a:lstStyle/>
          <a:p>
            <a:r>
              <a:rPr lang="en-US" sz="3200" dirty="0">
                <a:latin typeface="Calibri" pitchFamily="34" charset="0"/>
              </a:rPr>
              <a:t>*</a:t>
            </a:r>
          </a:p>
        </p:txBody>
      </p:sp>
      <p:sp>
        <p:nvSpPr>
          <p:cNvPr id="58" name="Rectangle 57"/>
          <p:cNvSpPr/>
          <p:nvPr/>
        </p:nvSpPr>
        <p:spPr bwMode="auto">
          <a:xfrm>
            <a:off x="5638800" y="2884714"/>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59" name="TextBox 58"/>
          <p:cNvSpPr txBox="1"/>
          <p:nvPr/>
        </p:nvSpPr>
        <p:spPr>
          <a:xfrm>
            <a:off x="6905050" y="3189515"/>
            <a:ext cx="389850" cy="584775"/>
          </a:xfrm>
          <a:prstGeom prst="rect">
            <a:avLst/>
          </a:prstGeom>
          <a:noFill/>
        </p:spPr>
        <p:txBody>
          <a:bodyPr wrap="none" rtlCol="0">
            <a:spAutoFit/>
          </a:bodyPr>
          <a:lstStyle/>
          <a:p>
            <a:r>
              <a:rPr lang="en-US" sz="3200" dirty="0">
                <a:latin typeface="Calibri" pitchFamily="34" charset="0"/>
              </a:rPr>
              <a:t>=</a:t>
            </a:r>
          </a:p>
        </p:txBody>
      </p:sp>
      <p:sp>
        <p:nvSpPr>
          <p:cNvPr id="60" name="Rectangle 59"/>
          <p:cNvSpPr/>
          <p:nvPr/>
        </p:nvSpPr>
        <p:spPr bwMode="auto">
          <a:xfrm>
            <a:off x="5638800" y="2884714"/>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61" name="Rectangle 60"/>
          <p:cNvSpPr/>
          <p:nvPr/>
        </p:nvSpPr>
        <p:spPr bwMode="auto">
          <a:xfrm>
            <a:off x="7423933" y="2882848"/>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62" name="Rectangle 61"/>
          <p:cNvSpPr/>
          <p:nvPr/>
        </p:nvSpPr>
        <p:spPr bwMode="auto">
          <a:xfrm rot="5400000">
            <a:off x="8822110" y="3341914"/>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63" name="Straight Connector 62"/>
          <p:cNvCxnSpPr/>
          <p:nvPr/>
        </p:nvCxnSpPr>
        <p:spPr bwMode="auto">
          <a:xfrm rot="5400000">
            <a:off x="7987510" y="298788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4" name="Straight Connector 63"/>
          <p:cNvCxnSpPr/>
          <p:nvPr/>
        </p:nvCxnSpPr>
        <p:spPr bwMode="auto">
          <a:xfrm rot="5400000">
            <a:off x="8224577" y="298788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5" name="Straight Connector 64"/>
          <p:cNvCxnSpPr/>
          <p:nvPr/>
        </p:nvCxnSpPr>
        <p:spPr bwMode="auto">
          <a:xfrm rot="5400000">
            <a:off x="7523431" y="2987887"/>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6" name="Straight Connector 65"/>
          <p:cNvCxnSpPr/>
          <p:nvPr/>
        </p:nvCxnSpPr>
        <p:spPr bwMode="auto">
          <a:xfrm rot="5400000">
            <a:off x="7752031" y="2987887"/>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5" name="Group 30"/>
          <p:cNvGrpSpPr/>
          <p:nvPr/>
        </p:nvGrpSpPr>
        <p:grpSpPr>
          <a:xfrm rot="5400000">
            <a:off x="9042402" y="3350381"/>
            <a:ext cx="702734" cy="228600"/>
            <a:chOff x="2650069" y="6316133"/>
            <a:chExt cx="702734" cy="228600"/>
          </a:xfrm>
        </p:grpSpPr>
        <p:cxnSp>
          <p:nvCxnSpPr>
            <p:cNvPr id="68" name="Straight Connector 67"/>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69" name="Straight Connector 68"/>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0" name="Straight Connector 69"/>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71" name="Straight Connector 70"/>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72" name="TextBox 71"/>
          <p:cNvSpPr txBox="1"/>
          <p:nvPr/>
        </p:nvSpPr>
        <p:spPr>
          <a:xfrm>
            <a:off x="8582918" y="4403448"/>
            <a:ext cx="1627882" cy="369332"/>
          </a:xfrm>
          <a:prstGeom prst="rect">
            <a:avLst/>
          </a:prstGeom>
          <a:noFill/>
        </p:spPr>
        <p:txBody>
          <a:bodyPr wrap="none" rtlCol="0">
            <a:spAutoFit/>
          </a:bodyPr>
          <a:lstStyle/>
          <a:p>
            <a:r>
              <a:rPr lang="en-US" dirty="0">
                <a:solidFill>
                  <a:schemeClr val="tx1">
                    <a:lumMod val="65000"/>
                    <a:lumOff val="35000"/>
                  </a:schemeClr>
                </a:solidFill>
                <a:latin typeface="Calibri" pitchFamily="34" charset="0"/>
              </a:rPr>
              <a:t>Block size B x B</a:t>
            </a:r>
          </a:p>
        </p:txBody>
      </p:sp>
      <p:cxnSp>
        <p:nvCxnSpPr>
          <p:cNvPr id="73" name="Straight Arrow Connector 72"/>
          <p:cNvCxnSpPr>
            <a:stCxn id="72" idx="0"/>
          </p:cNvCxnSpPr>
          <p:nvPr/>
        </p:nvCxnSpPr>
        <p:spPr bwMode="auto">
          <a:xfrm rot="16200000" flipV="1">
            <a:off x="9204814" y="4211403"/>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74" name="AutoShape 16"/>
          <p:cNvSpPr>
            <a:spLocks/>
          </p:cNvSpPr>
          <p:nvPr/>
        </p:nvSpPr>
        <p:spPr bwMode="auto">
          <a:xfrm rot="5400000" flipV="1">
            <a:off x="9465734" y="2111046"/>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75" name="TextBox 74"/>
          <p:cNvSpPr txBox="1"/>
          <p:nvPr/>
        </p:nvSpPr>
        <p:spPr>
          <a:xfrm>
            <a:off x="9347199" y="2198914"/>
            <a:ext cx="1189428" cy="369332"/>
          </a:xfrm>
          <a:prstGeom prst="rect">
            <a:avLst/>
          </a:prstGeom>
          <a:noFill/>
        </p:spPr>
        <p:txBody>
          <a:bodyPr wrap="none" rtlCol="0">
            <a:spAutoFit/>
          </a:bodyPr>
          <a:lstStyle/>
          <a:p>
            <a:r>
              <a:rPr lang="en-US" dirty="0">
                <a:latin typeface="Calibri" pitchFamily="34" charset="0"/>
              </a:rPr>
              <a:t>n/B blocks</a:t>
            </a:r>
          </a:p>
        </p:txBody>
      </p:sp>
      <p:sp>
        <p:nvSpPr>
          <p:cNvPr id="7" name="Footer Placeholder 6">
            <a:extLst>
              <a:ext uri="{FF2B5EF4-FFF2-40B4-BE49-F238E27FC236}">
                <a16:creationId xmlns:a16="http://schemas.microsoft.com/office/drawing/2014/main" id="{FA0AC8F6-DE7C-40BF-92D6-C47D9182DE77}"/>
              </a:ext>
            </a:extLst>
          </p:cNvPr>
          <p:cNvSpPr>
            <a:spLocks noGrp="1"/>
          </p:cNvSpPr>
          <p:nvPr>
            <p:ph type="ftr" sz="quarter" idx="11"/>
          </p:nvPr>
        </p:nvSpPr>
        <p:spPr/>
        <p:txBody>
          <a:bodyPr/>
          <a:lstStyle/>
          <a:p>
            <a:r>
              <a:rPr lang="en-US"/>
              <a:t>Computer Systems Organization (Spring 2025)</a:t>
            </a:r>
            <a:endParaRPr lang="en-US" dirty="0"/>
          </a:p>
        </p:txBody>
      </p:sp>
      <p:sp>
        <p:nvSpPr>
          <p:cNvPr id="8" name="Slide Number Placeholder 7">
            <a:extLst>
              <a:ext uri="{FF2B5EF4-FFF2-40B4-BE49-F238E27FC236}">
                <a16:creationId xmlns:a16="http://schemas.microsoft.com/office/drawing/2014/main" id="{FE21B994-B5ED-4943-8FD7-DAEC923ABAD4}"/>
              </a:ext>
            </a:extLst>
          </p:cNvPr>
          <p:cNvSpPr>
            <a:spLocks noGrp="1"/>
          </p:cNvSpPr>
          <p:nvPr>
            <p:ph type="sldNum" sz="quarter" idx="12"/>
          </p:nvPr>
        </p:nvSpPr>
        <p:spPr/>
        <p:txBody>
          <a:bodyPr/>
          <a:lstStyle/>
          <a:p>
            <a:fld id="{629637A9-119A-49DA-BD12-AAC58B377D80}" type="slidenum">
              <a:rPr lang="en-US" smtClean="0"/>
              <a:t>53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P spid="31" grpId="0"/>
      <p:bldP spid="32" grpId="0" animBg="1"/>
      <p:bldP spid="33" grpId="0"/>
      <p:bldP spid="34" grpId="0" animBg="1"/>
      <p:bldP spid="37" grpId="0" animBg="1"/>
      <p:bldP spid="38" grpId="0" animBg="1"/>
      <p:bldP spid="53" grpId="0" animBg="1"/>
      <p:bldP spid="5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Cache Miss Analysis</a:t>
            </a:r>
          </a:p>
        </p:txBody>
      </p:sp>
      <p:sp>
        <p:nvSpPr>
          <p:cNvPr id="3" name="Content Placeholder 2"/>
          <p:cNvSpPr>
            <a:spLocks noGrp="1"/>
          </p:cNvSpPr>
          <p:nvPr>
            <p:ph idx="1"/>
          </p:nvPr>
        </p:nvSpPr>
        <p:spPr>
          <a:xfrm>
            <a:off x="1112434" y="1786951"/>
            <a:ext cx="7896225" cy="5343525"/>
          </a:xfrm>
        </p:spPr>
        <p:txBody>
          <a:bodyPr/>
          <a:lstStyle/>
          <a:p>
            <a:r>
              <a:rPr lang="en-US" dirty="0"/>
              <a:t>Assume: </a:t>
            </a:r>
          </a:p>
          <a:p>
            <a:pPr lvl="1"/>
            <a:r>
              <a:rPr lang="en-US" dirty="0"/>
              <a:t>Cache block = 8 doubles</a:t>
            </a:r>
          </a:p>
          <a:p>
            <a:pPr lvl="1"/>
            <a:r>
              <a:rPr lang="en-US" dirty="0"/>
              <a:t>Cache size C &lt;&lt; n (much smaller than n)</a:t>
            </a:r>
          </a:p>
          <a:p>
            <a:pPr lvl="1"/>
            <a:r>
              <a:rPr lang="en-US" dirty="0"/>
              <a:t>Three blocks       fit into cache: 3B</a:t>
            </a:r>
            <a:r>
              <a:rPr lang="en-US" baseline="30000" dirty="0"/>
              <a:t>2</a:t>
            </a:r>
            <a:r>
              <a:rPr lang="en-US" dirty="0"/>
              <a:t> &lt; C</a:t>
            </a:r>
          </a:p>
          <a:p>
            <a:endParaRPr lang="en-US" dirty="0"/>
          </a:p>
          <a:p>
            <a:r>
              <a:rPr lang="en-US" dirty="0"/>
              <a:t>Second (block) iteration:</a:t>
            </a:r>
          </a:p>
          <a:p>
            <a:pPr lvl="1"/>
            <a:r>
              <a:rPr lang="en-US" dirty="0"/>
              <a:t>Same as first iteration</a:t>
            </a:r>
          </a:p>
          <a:p>
            <a:pPr lvl="1"/>
            <a:r>
              <a:rPr lang="en-US" dirty="0"/>
              <a:t>2n/B * B</a:t>
            </a:r>
            <a:r>
              <a:rPr lang="en-US" baseline="30000" dirty="0"/>
              <a:t>2</a:t>
            </a:r>
            <a:r>
              <a:rPr lang="en-US" dirty="0"/>
              <a:t>/8 = </a:t>
            </a:r>
            <a:r>
              <a:rPr lang="en-US" dirty="0" err="1"/>
              <a:t>nB</a:t>
            </a:r>
            <a:r>
              <a:rPr lang="en-US" dirty="0"/>
              <a:t>/4</a:t>
            </a:r>
          </a:p>
          <a:p>
            <a:pPr lvl="1"/>
            <a:endParaRPr lang="en-US" dirty="0"/>
          </a:p>
          <a:p>
            <a:pPr lvl="1">
              <a:buNone/>
            </a:pPr>
            <a:endParaRPr lang="en-US" dirty="0"/>
          </a:p>
          <a:p>
            <a:r>
              <a:rPr lang="en-US" dirty="0"/>
              <a:t>Total misses:</a:t>
            </a:r>
          </a:p>
          <a:p>
            <a:pPr lvl="1"/>
            <a:r>
              <a:rPr lang="en-US" dirty="0" err="1"/>
              <a:t>nB</a:t>
            </a:r>
            <a:r>
              <a:rPr lang="en-US" dirty="0"/>
              <a:t>/4 * (n/B)</a:t>
            </a:r>
            <a:r>
              <a:rPr lang="en-US" baseline="30000" dirty="0"/>
              <a:t>2</a:t>
            </a:r>
            <a:r>
              <a:rPr lang="en-US" dirty="0"/>
              <a:t> = n</a:t>
            </a:r>
            <a:r>
              <a:rPr lang="en-US" baseline="30000" dirty="0"/>
              <a:t>3</a:t>
            </a:r>
            <a:r>
              <a:rPr lang="en-US" dirty="0"/>
              <a:t>/(4B)</a:t>
            </a:r>
          </a:p>
        </p:txBody>
      </p:sp>
      <p:sp>
        <p:nvSpPr>
          <p:cNvPr id="25" name="Rectangle 24"/>
          <p:cNvSpPr/>
          <p:nvPr/>
        </p:nvSpPr>
        <p:spPr bwMode="auto">
          <a:xfrm>
            <a:off x="74239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28" name="Rectangle 27"/>
          <p:cNvSpPr/>
          <p:nvPr/>
        </p:nvSpPr>
        <p:spPr bwMode="auto">
          <a:xfrm>
            <a:off x="9024133"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31" name="TextBox 30"/>
          <p:cNvSpPr txBox="1"/>
          <p:nvPr/>
        </p:nvSpPr>
        <p:spPr>
          <a:xfrm>
            <a:off x="8609265" y="4148093"/>
            <a:ext cx="389850" cy="584775"/>
          </a:xfrm>
          <a:prstGeom prst="rect">
            <a:avLst/>
          </a:prstGeom>
          <a:noFill/>
        </p:spPr>
        <p:txBody>
          <a:bodyPr wrap="none" rtlCol="0">
            <a:spAutoFit/>
          </a:bodyPr>
          <a:lstStyle/>
          <a:p>
            <a:r>
              <a:rPr lang="en-US" sz="3200" dirty="0">
                <a:latin typeface="Calibri" pitchFamily="34" charset="0"/>
              </a:rPr>
              <a:t>*</a:t>
            </a:r>
          </a:p>
        </p:txBody>
      </p:sp>
      <p:sp>
        <p:nvSpPr>
          <p:cNvPr id="32" name="Rectangle 31"/>
          <p:cNvSpPr/>
          <p:nvPr/>
        </p:nvSpPr>
        <p:spPr bwMode="auto">
          <a:xfrm>
            <a:off x="5638800" y="3733800"/>
            <a:ext cx="1143000" cy="1143000"/>
          </a:xfrm>
          <a:prstGeom prst="rect">
            <a:avLst/>
          </a:prstGeom>
          <a:solidFill>
            <a:schemeClr val="bg1">
              <a:lumMod val="85000"/>
            </a:schemeClr>
          </a:solidFill>
          <a:ln w="25400" cap="flat" cmpd="sng" algn="ctr">
            <a:no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dirty="0">
              <a:latin typeface="Courier New" pitchFamily="49" charset="0"/>
              <a:cs typeface="Courier New" pitchFamily="49" charset="0"/>
            </a:endParaRPr>
          </a:p>
        </p:txBody>
      </p:sp>
      <p:sp>
        <p:nvSpPr>
          <p:cNvPr id="33" name="TextBox 32"/>
          <p:cNvSpPr txBox="1"/>
          <p:nvPr/>
        </p:nvSpPr>
        <p:spPr>
          <a:xfrm>
            <a:off x="6905050" y="4038601"/>
            <a:ext cx="389850" cy="584775"/>
          </a:xfrm>
          <a:prstGeom prst="rect">
            <a:avLst/>
          </a:prstGeom>
          <a:noFill/>
        </p:spPr>
        <p:txBody>
          <a:bodyPr wrap="none" rtlCol="0">
            <a:spAutoFit/>
          </a:bodyPr>
          <a:lstStyle/>
          <a:p>
            <a:r>
              <a:rPr lang="en-US" sz="3200" dirty="0">
                <a:latin typeface="Calibri" pitchFamily="34" charset="0"/>
              </a:rPr>
              <a:t>=</a:t>
            </a:r>
          </a:p>
        </p:txBody>
      </p:sp>
      <p:sp>
        <p:nvSpPr>
          <p:cNvPr id="34" name="Rectangle 33"/>
          <p:cNvSpPr/>
          <p:nvPr/>
        </p:nvSpPr>
        <p:spPr bwMode="auto">
          <a:xfrm>
            <a:off x="5638800" y="3733800"/>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37" name="Rectangle 36"/>
          <p:cNvSpPr/>
          <p:nvPr/>
        </p:nvSpPr>
        <p:spPr bwMode="auto">
          <a:xfrm>
            <a:off x="7423933" y="374056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38" name="Rectangle 37"/>
          <p:cNvSpPr/>
          <p:nvPr/>
        </p:nvSpPr>
        <p:spPr bwMode="auto">
          <a:xfrm rot="5400000">
            <a:off x="8788401" y="4191000"/>
            <a:ext cx="1143000" cy="228600"/>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cxnSp>
        <p:nvCxnSpPr>
          <p:cNvPr id="39" name="Straight Connector 38"/>
          <p:cNvCxnSpPr/>
          <p:nvPr/>
        </p:nvCxnSpPr>
        <p:spPr bwMode="auto">
          <a:xfrm rot="5400000">
            <a:off x="7987510"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0" name="Straight Connector 39"/>
          <p:cNvCxnSpPr/>
          <p:nvPr/>
        </p:nvCxnSpPr>
        <p:spPr bwMode="auto">
          <a:xfrm rot="5400000">
            <a:off x="8224577"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1" name="Straight Connector 40"/>
          <p:cNvCxnSpPr/>
          <p:nvPr/>
        </p:nvCxnSpPr>
        <p:spPr bwMode="auto">
          <a:xfrm rot="5400000">
            <a:off x="7523431" y="384559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2" name="Straight Connector 41"/>
          <p:cNvCxnSpPr/>
          <p:nvPr/>
        </p:nvCxnSpPr>
        <p:spPr bwMode="auto">
          <a:xfrm rot="5400000">
            <a:off x="7752031" y="3845599"/>
            <a:ext cx="228600" cy="1588"/>
          </a:xfrm>
          <a:prstGeom prst="line">
            <a:avLst/>
          </a:prstGeom>
          <a:noFill/>
          <a:ln w="25400" cap="flat" cmpd="sng" algn="ctr">
            <a:solidFill>
              <a:schemeClr val="bg1"/>
            </a:solidFill>
            <a:prstDash val="solid"/>
            <a:round/>
            <a:headEnd type="none" w="med" len="med"/>
            <a:tailEnd type="none" w="med" len="med"/>
          </a:ln>
          <a:effectLst/>
        </p:spPr>
      </p:cxnSp>
      <p:grpSp>
        <p:nvGrpSpPr>
          <p:cNvPr id="4" name="Group 30"/>
          <p:cNvGrpSpPr/>
          <p:nvPr/>
        </p:nvGrpSpPr>
        <p:grpSpPr>
          <a:xfrm rot="5400000">
            <a:off x="9000067" y="4199467"/>
            <a:ext cx="702734" cy="228600"/>
            <a:chOff x="2650069" y="6316133"/>
            <a:chExt cx="702734" cy="228600"/>
          </a:xfrm>
        </p:grpSpPr>
        <p:cxnSp>
          <p:nvCxnSpPr>
            <p:cNvPr id="44" name="Straight Connector 43"/>
            <p:cNvCxnSpPr/>
            <p:nvPr/>
          </p:nvCxnSpPr>
          <p:spPr bwMode="auto">
            <a:xfrm rot="5400000">
              <a:off x="3000642"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5" name="Straight Connector 44"/>
            <p:cNvCxnSpPr/>
            <p:nvPr/>
          </p:nvCxnSpPr>
          <p:spPr bwMode="auto">
            <a:xfrm rot="5400000">
              <a:off x="3237709"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6" name="Straight Connector 45"/>
            <p:cNvCxnSpPr/>
            <p:nvPr/>
          </p:nvCxnSpPr>
          <p:spPr bwMode="auto">
            <a:xfrm rot="5400000">
              <a:off x="2536563" y="6429639"/>
              <a:ext cx="228600" cy="1588"/>
            </a:xfrm>
            <a:prstGeom prst="line">
              <a:avLst/>
            </a:prstGeom>
            <a:noFill/>
            <a:ln w="25400" cap="flat" cmpd="sng" algn="ctr">
              <a:solidFill>
                <a:schemeClr val="bg1"/>
              </a:solidFill>
              <a:prstDash val="solid"/>
              <a:round/>
              <a:headEnd type="none" w="med" len="med"/>
              <a:tailEnd type="none" w="med" len="med"/>
            </a:ln>
            <a:effectLst/>
          </p:spPr>
        </p:cxnSp>
        <p:cxnSp>
          <p:nvCxnSpPr>
            <p:cNvPr id="47" name="Straight Connector 46"/>
            <p:cNvCxnSpPr/>
            <p:nvPr/>
          </p:nvCxnSpPr>
          <p:spPr bwMode="auto">
            <a:xfrm rot="5400000">
              <a:off x="2765163" y="6429639"/>
              <a:ext cx="228600" cy="1588"/>
            </a:xfrm>
            <a:prstGeom prst="line">
              <a:avLst/>
            </a:prstGeom>
            <a:noFill/>
            <a:ln w="25400" cap="flat" cmpd="sng" algn="ctr">
              <a:solidFill>
                <a:schemeClr val="bg1"/>
              </a:solidFill>
              <a:prstDash val="solid"/>
              <a:round/>
              <a:headEnd type="none" w="med" len="med"/>
              <a:tailEnd type="none" w="med" len="med"/>
            </a:ln>
            <a:effectLst/>
          </p:spPr>
        </p:cxnSp>
      </p:grpSp>
      <p:sp>
        <p:nvSpPr>
          <p:cNvPr id="48" name="TextBox 47"/>
          <p:cNvSpPr txBox="1"/>
          <p:nvPr/>
        </p:nvSpPr>
        <p:spPr>
          <a:xfrm>
            <a:off x="8540583" y="5252534"/>
            <a:ext cx="1627882" cy="369332"/>
          </a:xfrm>
          <a:prstGeom prst="rect">
            <a:avLst/>
          </a:prstGeom>
          <a:noFill/>
        </p:spPr>
        <p:txBody>
          <a:bodyPr wrap="none" rtlCol="0">
            <a:spAutoFit/>
          </a:bodyPr>
          <a:lstStyle/>
          <a:p>
            <a:r>
              <a:rPr lang="en-US" dirty="0">
                <a:solidFill>
                  <a:schemeClr val="tx1">
                    <a:lumMod val="65000"/>
                    <a:lumOff val="35000"/>
                  </a:schemeClr>
                </a:solidFill>
                <a:latin typeface="Calibri" pitchFamily="34" charset="0"/>
              </a:rPr>
              <a:t>Block size B x B</a:t>
            </a:r>
          </a:p>
        </p:txBody>
      </p:sp>
      <p:cxnSp>
        <p:nvCxnSpPr>
          <p:cNvPr id="49" name="Straight Arrow Connector 48"/>
          <p:cNvCxnSpPr>
            <a:stCxn id="48" idx="0"/>
          </p:cNvCxnSpPr>
          <p:nvPr/>
        </p:nvCxnSpPr>
        <p:spPr bwMode="auto">
          <a:xfrm rot="16200000" flipV="1">
            <a:off x="9162479" y="5060489"/>
            <a:ext cx="381000" cy="3090"/>
          </a:xfrm>
          <a:prstGeom prst="straightConnector1">
            <a:avLst/>
          </a:prstGeom>
          <a:noFill/>
          <a:ln w="25400" cap="flat" cmpd="sng" algn="ctr">
            <a:solidFill>
              <a:schemeClr val="tx1"/>
            </a:solidFill>
            <a:prstDash val="solid"/>
            <a:round/>
            <a:headEnd type="none" w="med" len="med"/>
            <a:tailEnd type="arrow"/>
          </a:ln>
          <a:effectLst/>
        </p:spPr>
      </p:cxnSp>
      <p:sp>
        <p:nvSpPr>
          <p:cNvPr id="50" name="Rectangle 49"/>
          <p:cNvSpPr/>
          <p:nvPr/>
        </p:nvSpPr>
        <p:spPr bwMode="auto">
          <a:xfrm>
            <a:off x="4174066" y="2480732"/>
            <a:ext cx="186268" cy="186268"/>
          </a:xfrm>
          <a:prstGeom prst="rect">
            <a:avLst/>
          </a:prstGeom>
          <a:solidFill>
            <a:schemeClr val="tx1">
              <a:lumMod val="50000"/>
              <a:lumOff val="50000"/>
            </a:schemeClr>
          </a:solidFill>
          <a:ln w="25400"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51" name="AutoShape 16"/>
          <p:cNvSpPr>
            <a:spLocks/>
          </p:cNvSpPr>
          <p:nvPr/>
        </p:nvSpPr>
        <p:spPr bwMode="auto">
          <a:xfrm rot="5400000" flipV="1">
            <a:off x="9465734" y="2960132"/>
            <a:ext cx="228600" cy="1143000"/>
          </a:xfrm>
          <a:prstGeom prst="leftBrace">
            <a:avLst>
              <a:gd name="adj1" fmla="val 75000"/>
              <a:gd name="adj2" fmla="val 50000"/>
            </a:avLst>
          </a:prstGeom>
          <a:noFill/>
          <a:ln w="25400">
            <a:solidFill>
              <a:schemeClr val="tx1"/>
            </a:solidFill>
            <a:round/>
            <a:headEnd/>
            <a:tailEnd/>
          </a:ln>
          <a:effectLst/>
        </p:spPr>
        <p:txBody>
          <a:bodyPr wrap="none" anchor="ctr"/>
          <a:lstStyle/>
          <a:p>
            <a:endParaRPr lang="en-US" dirty="0">
              <a:latin typeface="Calibri" pitchFamily="34" charset="0"/>
            </a:endParaRPr>
          </a:p>
        </p:txBody>
      </p:sp>
      <p:sp>
        <p:nvSpPr>
          <p:cNvPr id="52" name="TextBox 51"/>
          <p:cNvSpPr txBox="1"/>
          <p:nvPr/>
        </p:nvSpPr>
        <p:spPr>
          <a:xfrm>
            <a:off x="9347199" y="3048000"/>
            <a:ext cx="1189428" cy="369332"/>
          </a:xfrm>
          <a:prstGeom prst="rect">
            <a:avLst/>
          </a:prstGeom>
          <a:noFill/>
        </p:spPr>
        <p:txBody>
          <a:bodyPr wrap="none" rtlCol="0">
            <a:spAutoFit/>
          </a:bodyPr>
          <a:lstStyle/>
          <a:p>
            <a:r>
              <a:rPr lang="en-US" dirty="0">
                <a:latin typeface="Calibri" pitchFamily="34" charset="0"/>
              </a:rPr>
              <a:t>n/B blocks</a:t>
            </a:r>
          </a:p>
        </p:txBody>
      </p:sp>
      <p:sp>
        <p:nvSpPr>
          <p:cNvPr id="26" name="Rectangle 25"/>
          <p:cNvSpPr/>
          <p:nvPr/>
        </p:nvSpPr>
        <p:spPr bwMode="auto">
          <a:xfrm>
            <a:off x="8102605" y="3742268"/>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27" name="Rectangle 26"/>
          <p:cNvSpPr/>
          <p:nvPr/>
        </p:nvSpPr>
        <p:spPr bwMode="auto">
          <a:xfrm rot="5400000">
            <a:off x="9128591" y="4522723"/>
            <a:ext cx="464329" cy="226893"/>
          </a:xfrm>
          <a:prstGeom prst="rect">
            <a:avLst/>
          </a:prstGeom>
          <a:solidFill>
            <a:srgbClr val="C00000"/>
          </a:solidFill>
          <a:ln w="28575" cap="flat" cmpd="sng" algn="ctr">
            <a:no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6" name="Footer Placeholder 5">
            <a:extLst>
              <a:ext uri="{FF2B5EF4-FFF2-40B4-BE49-F238E27FC236}">
                <a16:creationId xmlns:a16="http://schemas.microsoft.com/office/drawing/2014/main" id="{5440B9DC-51A2-423F-914E-75BF8169A724}"/>
              </a:ext>
            </a:extLst>
          </p:cNvPr>
          <p:cNvSpPr>
            <a:spLocks noGrp="1"/>
          </p:cNvSpPr>
          <p:nvPr>
            <p:ph type="ftr" sz="quarter" idx="11"/>
          </p:nvPr>
        </p:nvSpPr>
        <p:spPr/>
        <p:txBody>
          <a:bodyPr/>
          <a:lstStyle/>
          <a:p>
            <a:r>
              <a:rPr lang="en-US"/>
              <a:t>Computer Systems Organization (Spring 2025)</a:t>
            </a:r>
            <a:endParaRPr lang="en-US" dirty="0"/>
          </a:p>
        </p:txBody>
      </p:sp>
      <p:sp>
        <p:nvSpPr>
          <p:cNvPr id="7" name="Slide Number Placeholder 6">
            <a:extLst>
              <a:ext uri="{FF2B5EF4-FFF2-40B4-BE49-F238E27FC236}">
                <a16:creationId xmlns:a16="http://schemas.microsoft.com/office/drawing/2014/main" id="{3490D00A-D36A-409B-8724-0DEC7D8F9CF1}"/>
              </a:ext>
            </a:extLst>
          </p:cNvPr>
          <p:cNvSpPr>
            <a:spLocks noGrp="1"/>
          </p:cNvSpPr>
          <p:nvPr>
            <p:ph type="sldNum" sz="quarter" idx="12"/>
          </p:nvPr>
        </p:nvSpPr>
        <p:spPr/>
        <p:txBody>
          <a:bodyPr/>
          <a:lstStyle/>
          <a:p>
            <a:fld id="{629637A9-119A-49DA-BD12-AAC58B377D80}" type="slidenum">
              <a:rPr lang="en-US" smtClean="0"/>
              <a:t>54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No blocking: (9/8) * n</a:t>
            </a:r>
            <a:r>
              <a:rPr lang="en-US" baseline="30000" dirty="0"/>
              <a:t>3</a:t>
            </a:r>
          </a:p>
          <a:p>
            <a:r>
              <a:rPr lang="en-US" dirty="0"/>
              <a:t>Blocking: 1/(4B) * n</a:t>
            </a:r>
            <a:r>
              <a:rPr lang="en-US" baseline="30000" dirty="0"/>
              <a:t>3</a:t>
            </a:r>
            <a:endParaRPr lang="en-US" dirty="0"/>
          </a:p>
          <a:p>
            <a:endParaRPr lang="en-US" dirty="0"/>
          </a:p>
          <a:p>
            <a:r>
              <a:rPr lang="en-US" dirty="0"/>
              <a:t>Suggest largest possible block size B, but limit 3B</a:t>
            </a:r>
            <a:r>
              <a:rPr lang="en-US" baseline="30000" dirty="0"/>
              <a:t>2</a:t>
            </a:r>
            <a:r>
              <a:rPr lang="en-US" dirty="0"/>
              <a:t> &lt; C!</a:t>
            </a:r>
          </a:p>
          <a:p>
            <a:endParaRPr lang="en-US" dirty="0"/>
          </a:p>
          <a:p>
            <a:r>
              <a:rPr lang="en-US" dirty="0"/>
              <a:t>Reason for dramatic difference:</a:t>
            </a:r>
          </a:p>
          <a:p>
            <a:pPr lvl="1"/>
            <a:r>
              <a:rPr lang="en-US" dirty="0"/>
              <a:t>Matrix multiplication has inherent temporal locality:</a:t>
            </a:r>
          </a:p>
          <a:p>
            <a:pPr lvl="2"/>
            <a:r>
              <a:rPr lang="en-US" dirty="0"/>
              <a:t>Input data: 3n</a:t>
            </a:r>
            <a:r>
              <a:rPr lang="en-US" baseline="30000" dirty="0"/>
              <a:t>2</a:t>
            </a:r>
            <a:r>
              <a:rPr lang="en-US" dirty="0"/>
              <a:t>, computation 2n</a:t>
            </a:r>
            <a:r>
              <a:rPr lang="en-US" baseline="30000" dirty="0"/>
              <a:t>3</a:t>
            </a:r>
          </a:p>
          <a:p>
            <a:pPr lvl="2"/>
            <a:r>
              <a:rPr lang="en-US" dirty="0"/>
              <a:t>Every array elements used O(n) times!</a:t>
            </a:r>
          </a:p>
          <a:p>
            <a:pPr lvl="1"/>
            <a:r>
              <a:rPr lang="en-US" dirty="0"/>
              <a:t>But program has to be written properly</a:t>
            </a:r>
          </a:p>
        </p:txBody>
      </p:sp>
      <p:sp>
        <p:nvSpPr>
          <p:cNvPr id="5" name="Footer Placeholder 4">
            <a:extLst>
              <a:ext uri="{FF2B5EF4-FFF2-40B4-BE49-F238E27FC236}">
                <a16:creationId xmlns:a16="http://schemas.microsoft.com/office/drawing/2014/main" id="{70DE0AB5-B33F-4944-AA24-C4EADF0A2690}"/>
              </a:ext>
            </a:extLst>
          </p:cNvPr>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a:extLst>
              <a:ext uri="{FF2B5EF4-FFF2-40B4-BE49-F238E27FC236}">
                <a16:creationId xmlns:a16="http://schemas.microsoft.com/office/drawing/2014/main" id="{D87257C0-3C50-4F08-BE46-6B50CD83E88C}"/>
              </a:ext>
            </a:extLst>
          </p:cNvPr>
          <p:cNvSpPr>
            <a:spLocks noGrp="1"/>
          </p:cNvSpPr>
          <p:nvPr>
            <p:ph type="sldNum" sz="quarter" idx="12"/>
          </p:nvPr>
        </p:nvSpPr>
        <p:spPr/>
        <p:txBody>
          <a:bodyPr/>
          <a:lstStyle/>
          <a:p>
            <a:fld id="{629637A9-119A-49DA-BD12-AAC58B377D80}" type="slidenum">
              <a:rPr lang="en-US" smtClean="0"/>
              <a:t>55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0" name="Rectangle 4"/>
          <p:cNvSpPr>
            <a:spLocks noGrp="1" noChangeArrowheads="1"/>
          </p:cNvSpPr>
          <p:nvPr>
            <p:ph type="title"/>
          </p:nvPr>
        </p:nvSpPr>
        <p:spPr/>
        <p:txBody>
          <a:bodyPr/>
          <a:lstStyle/>
          <a:p>
            <a:r>
              <a:rPr lang="en-US"/>
              <a:t>Concluding Observations</a:t>
            </a:r>
          </a:p>
        </p:txBody>
      </p:sp>
      <p:sp>
        <p:nvSpPr>
          <p:cNvPr id="183301" name="Rectangle 5"/>
          <p:cNvSpPr>
            <a:spLocks noGrp="1" noChangeArrowheads="1"/>
          </p:cNvSpPr>
          <p:nvPr>
            <p:ph type="body" idx="1"/>
          </p:nvPr>
        </p:nvSpPr>
        <p:spPr/>
        <p:txBody>
          <a:bodyPr/>
          <a:lstStyle/>
          <a:p>
            <a:r>
              <a:rPr lang="en-US" dirty="0"/>
              <a:t>Programmer can optimize for cache performance</a:t>
            </a:r>
          </a:p>
          <a:p>
            <a:pPr lvl="1"/>
            <a:r>
              <a:rPr lang="en-US" dirty="0"/>
              <a:t>How data structures are organized</a:t>
            </a:r>
          </a:p>
          <a:p>
            <a:pPr lvl="1"/>
            <a:r>
              <a:rPr lang="en-US" dirty="0"/>
              <a:t>How data are accessed</a:t>
            </a:r>
          </a:p>
          <a:p>
            <a:pPr lvl="2"/>
            <a:r>
              <a:rPr lang="en-US" dirty="0"/>
              <a:t>Nested loop structure</a:t>
            </a:r>
          </a:p>
          <a:p>
            <a:pPr lvl="2"/>
            <a:r>
              <a:rPr lang="en-US" dirty="0"/>
              <a:t>Blocking is a general technique</a:t>
            </a:r>
          </a:p>
          <a:p>
            <a:r>
              <a:rPr lang="en-US" dirty="0"/>
              <a:t>All systems favor “cache friendly code”</a:t>
            </a:r>
          </a:p>
          <a:p>
            <a:pPr lvl="1"/>
            <a:r>
              <a:rPr lang="en-US" dirty="0"/>
              <a:t>Getting absolute optimum performance is very platform specific</a:t>
            </a:r>
          </a:p>
          <a:p>
            <a:pPr lvl="2"/>
            <a:r>
              <a:rPr lang="en-US" dirty="0"/>
              <a:t>Cache sizes, line sizes, </a:t>
            </a:r>
            <a:r>
              <a:rPr lang="en-US" dirty="0" err="1"/>
              <a:t>associativities</a:t>
            </a:r>
            <a:r>
              <a:rPr lang="en-US" dirty="0"/>
              <a:t>, etc.</a:t>
            </a:r>
          </a:p>
          <a:p>
            <a:pPr lvl="1"/>
            <a:r>
              <a:rPr lang="en-US" dirty="0"/>
              <a:t>Can get most of the advantage with generic code</a:t>
            </a:r>
          </a:p>
          <a:p>
            <a:pPr lvl="2"/>
            <a:r>
              <a:rPr lang="en-US" dirty="0"/>
              <a:t>Keep working set reasonably small (temporal locality)</a:t>
            </a:r>
          </a:p>
          <a:p>
            <a:pPr lvl="2"/>
            <a:r>
              <a:rPr lang="en-US" dirty="0"/>
              <a:t>Use small strides (spatial locality)</a:t>
            </a:r>
          </a:p>
        </p:txBody>
      </p:sp>
      <p:sp>
        <p:nvSpPr>
          <p:cNvPr id="3" name="Footer Placeholder 2">
            <a:extLst>
              <a:ext uri="{FF2B5EF4-FFF2-40B4-BE49-F238E27FC236}">
                <a16:creationId xmlns:a16="http://schemas.microsoft.com/office/drawing/2014/main" id="{0268FD60-E76A-4428-8F43-1F7AD6B13019}"/>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0C3B45E8-1F40-4229-BF3F-8A9F0479BFA9}"/>
              </a:ext>
            </a:extLst>
          </p:cNvPr>
          <p:cNvSpPr>
            <a:spLocks noGrp="1"/>
          </p:cNvSpPr>
          <p:nvPr>
            <p:ph type="sldNum" sz="quarter" idx="12"/>
          </p:nvPr>
        </p:nvSpPr>
        <p:spPr/>
        <p:txBody>
          <a:bodyPr/>
          <a:lstStyle/>
          <a:p>
            <a:fld id="{629637A9-119A-49DA-BD12-AAC58B377D80}" type="slidenum">
              <a:rPr lang="en-US" smtClean="0"/>
              <a:t>56</a:t>
            </a:fld>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D595C0-350C-42C8-BF7C-115947943BD6}"/>
              </a:ext>
            </a:extLst>
          </p:cNvPr>
          <p:cNvSpPr>
            <a:spLocks noGrp="1"/>
          </p:cNvSpPr>
          <p:nvPr>
            <p:ph idx="1"/>
          </p:nvPr>
        </p:nvSpPr>
        <p:spPr/>
        <p:txBody>
          <a:bodyPr numCol="1"/>
          <a:lstStyle/>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Thank You!</a:t>
            </a:r>
          </a:p>
        </p:txBody>
      </p:sp>
      <p:sp>
        <p:nvSpPr>
          <p:cNvPr id="5" name="Footer Placeholder 4">
            <a:extLst>
              <a:ext uri="{FF2B5EF4-FFF2-40B4-BE49-F238E27FC236}">
                <a16:creationId xmlns:a16="http://schemas.microsoft.com/office/drawing/2014/main" id="{016D600A-66C3-4509-96C9-A8033E6D10AD}"/>
              </a:ext>
            </a:extLst>
          </p:cNvPr>
          <p:cNvSpPr>
            <a:spLocks noGrp="1"/>
          </p:cNvSpPr>
          <p:nvPr>
            <p:ph type="ftr" sz="quarter" idx="11"/>
          </p:nvPr>
        </p:nvSpPr>
        <p:spPr/>
        <p:txBody>
          <a:bodyPr/>
          <a:lstStyle/>
          <a:p>
            <a:r>
              <a:rPr lang="en-US"/>
              <a:t>Computer Systems Organization (Spring 2025)</a:t>
            </a:r>
            <a:endParaRPr lang="en-US" dirty="0"/>
          </a:p>
        </p:txBody>
      </p:sp>
      <p:sp>
        <p:nvSpPr>
          <p:cNvPr id="6" name="Slide Number Placeholder 5">
            <a:extLst>
              <a:ext uri="{FF2B5EF4-FFF2-40B4-BE49-F238E27FC236}">
                <a16:creationId xmlns:a16="http://schemas.microsoft.com/office/drawing/2014/main" id="{9E95268C-0652-4F1B-B412-5E46E71C1F77}"/>
              </a:ext>
            </a:extLst>
          </p:cNvPr>
          <p:cNvSpPr>
            <a:spLocks noGrp="1"/>
          </p:cNvSpPr>
          <p:nvPr>
            <p:ph type="sldNum" sz="quarter" idx="12"/>
          </p:nvPr>
        </p:nvSpPr>
        <p:spPr/>
        <p:txBody>
          <a:bodyPr/>
          <a:lstStyle/>
          <a:p>
            <a:fld id="{629637A9-119A-49DA-BD12-AAC58B377D80}" type="slidenum">
              <a:rPr lang="en-US" smtClean="0"/>
              <a:t>57</a:t>
            </a:fld>
            <a:endParaRPr lang="en-US" dirty="0"/>
          </a:p>
        </p:txBody>
      </p:sp>
    </p:spTree>
    <p:extLst>
      <p:ext uri="{BB962C8B-B14F-4D97-AF65-F5344CB8AC3E}">
        <p14:creationId xmlns:p14="http://schemas.microsoft.com/office/powerpoint/2010/main" val="256278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1018" y="435678"/>
            <a:ext cx="8177382" cy="762000"/>
          </a:xfrm>
        </p:spPr>
        <p:txBody>
          <a:bodyPr/>
          <a:lstStyle/>
          <a:p>
            <a:r>
              <a:rPr lang="en-US" dirty="0"/>
              <a:t>Locality</a:t>
            </a:r>
          </a:p>
        </p:txBody>
      </p:sp>
      <p:sp>
        <p:nvSpPr>
          <p:cNvPr id="3" name="Content Placeholder 2"/>
          <p:cNvSpPr>
            <a:spLocks noGrp="1"/>
          </p:cNvSpPr>
          <p:nvPr>
            <p:ph idx="1"/>
          </p:nvPr>
        </p:nvSpPr>
        <p:spPr/>
        <p:txBody>
          <a:bodyPr/>
          <a:lstStyle/>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dirty="0">
                <a:solidFill>
                  <a:srgbClr val="C00000"/>
                </a:solidFill>
              </a:rPr>
              <a:t>Principle of Locality:</a:t>
            </a:r>
            <a:r>
              <a:rPr lang="en-US" dirty="0"/>
              <a:t> </a:t>
            </a:r>
            <a:r>
              <a:rPr lang="en-GB" dirty="0"/>
              <a:t>Programs tend to use data and instructions with addresses near or equal to those they have used recently</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Temporal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Recently referenced items are likely </a:t>
            </a:r>
            <a:br>
              <a:rPr lang="en-GB" dirty="0"/>
            </a:br>
            <a:r>
              <a:rPr lang="en-GB" dirty="0"/>
              <a:t>to be referenced again in the near future</a:t>
            </a: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dirty="0">
              <a:solidFill>
                <a:srgbClr val="C00000"/>
              </a:solidFill>
            </a:endParaRPr>
          </a:p>
          <a:p>
            <a:pPr>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solidFill>
                  <a:srgbClr val="C00000"/>
                </a:solidFill>
              </a:rPr>
              <a:t>Spatial locality:  </a:t>
            </a:r>
          </a:p>
          <a:p>
            <a:pPr lvl="1">
              <a:tabLst>
                <a:tab pos="384175" algn="l"/>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dirty="0"/>
              <a:t>Items with nearby addresses tend </a:t>
            </a:r>
            <a:br>
              <a:rPr lang="en-GB" dirty="0"/>
            </a:br>
            <a:r>
              <a:rPr lang="en-GB" dirty="0"/>
              <a:t>to be referenced close together in time</a:t>
            </a:r>
          </a:p>
          <a:p>
            <a:pPr>
              <a:buNone/>
            </a:pPr>
            <a:endParaRPr lang="en-US" dirty="0"/>
          </a:p>
          <a:p>
            <a:endParaRPr lang="en-US" dirty="0"/>
          </a:p>
        </p:txBody>
      </p:sp>
      <p:sp>
        <p:nvSpPr>
          <p:cNvPr id="4" name="Rectangle 3"/>
          <p:cNvSpPr/>
          <p:nvPr/>
        </p:nvSpPr>
        <p:spPr bwMode="auto">
          <a:xfrm>
            <a:off x="7620000" y="312420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5" name="Rectangle 4"/>
          <p:cNvSpPr/>
          <p:nvPr/>
        </p:nvSpPr>
        <p:spPr bwMode="auto">
          <a:xfrm>
            <a:off x="8013700" y="312420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6" name="Freeform 5"/>
          <p:cNvSpPr/>
          <p:nvPr/>
        </p:nvSpPr>
        <p:spPr bwMode="auto">
          <a:xfrm>
            <a:off x="7843056" y="2614412"/>
            <a:ext cx="627844" cy="433589"/>
          </a:xfrm>
          <a:custGeom>
            <a:avLst/>
            <a:gdLst>
              <a:gd name="connsiteX0" fmla="*/ 290847 w 627844"/>
              <a:gd name="connsiteY0" fmla="*/ 433589 h 433589"/>
              <a:gd name="connsiteX1" fmla="*/ 46149 w 627844"/>
              <a:gd name="connsiteY1" fmla="*/ 72980 h 433589"/>
              <a:gd name="connsiteX2" fmla="*/ 567743 w 627844"/>
              <a:gd name="connsiteY2" fmla="*/ 60101 h 433589"/>
              <a:gd name="connsiteX3" fmla="*/ 406757 w 627844"/>
              <a:gd name="connsiteY3" fmla="*/ 433589 h 433589"/>
            </a:gdLst>
            <a:ahLst/>
            <a:cxnLst>
              <a:cxn ang="0">
                <a:pos x="connsiteX0" y="connsiteY0"/>
              </a:cxn>
              <a:cxn ang="0">
                <a:pos x="connsiteX1" y="connsiteY1"/>
              </a:cxn>
              <a:cxn ang="0">
                <a:pos x="connsiteX2" y="connsiteY2"/>
              </a:cxn>
              <a:cxn ang="0">
                <a:pos x="connsiteX3" y="connsiteY3"/>
              </a:cxn>
            </a:cxnLst>
            <a:rect l="l" t="t" r="r" b="b"/>
            <a:pathLst>
              <a:path w="627844" h="433589">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7" name="Rectangle 6"/>
          <p:cNvSpPr/>
          <p:nvPr/>
        </p:nvSpPr>
        <p:spPr bwMode="auto">
          <a:xfrm>
            <a:off x="7626261" y="4616940"/>
            <a:ext cx="1905000" cy="304800"/>
          </a:xfrm>
          <a:prstGeom prst="rect">
            <a:avLst/>
          </a:prstGeom>
          <a:solidFill>
            <a:schemeClr val="bg1"/>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8" name="Rectangle 7"/>
          <p:cNvSpPr/>
          <p:nvPr/>
        </p:nvSpPr>
        <p:spPr bwMode="auto">
          <a:xfrm>
            <a:off x="8019961"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10" name="Rectangle 9"/>
          <p:cNvSpPr/>
          <p:nvPr/>
        </p:nvSpPr>
        <p:spPr bwMode="auto">
          <a:xfrm>
            <a:off x="8394700" y="4616940"/>
            <a:ext cx="381000" cy="304800"/>
          </a:xfrm>
          <a:prstGeom prst="rect">
            <a:avLst/>
          </a:prstGeom>
          <a:solidFill>
            <a:srgbClr val="FF9999"/>
          </a:solidFill>
          <a:ln w="2857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1" compatLnSpc="1">
            <a:prstTxWarp prst="textNoShape">
              <a:avLst/>
            </a:prstTxWarp>
          </a:bodyPr>
          <a:lstStyle/>
          <a:p>
            <a:pPr algn="ctr" defTabSz="914400" eaLnBrk="0" fontAlgn="base" hangingPunct="0">
              <a:spcBef>
                <a:spcPct val="0"/>
              </a:spcBef>
              <a:spcAft>
                <a:spcPct val="0"/>
              </a:spcAft>
            </a:pPr>
            <a:endParaRPr lang="en-US" dirty="0">
              <a:latin typeface="Calibri" pitchFamily="34" charset="0"/>
            </a:endParaRPr>
          </a:p>
        </p:txBody>
      </p:sp>
      <p:sp>
        <p:nvSpPr>
          <p:cNvPr id="11" name="Freeform 10"/>
          <p:cNvSpPr/>
          <p:nvPr/>
        </p:nvSpPr>
        <p:spPr bwMode="auto">
          <a:xfrm>
            <a:off x="7940720" y="4186572"/>
            <a:ext cx="841420" cy="359535"/>
          </a:xfrm>
          <a:custGeom>
            <a:avLst/>
            <a:gdLst>
              <a:gd name="connsiteX0" fmla="*/ 200695 w 841420"/>
              <a:gd name="connsiteY0" fmla="*/ 353095 h 359535"/>
              <a:gd name="connsiteX1" fmla="*/ 91225 w 841420"/>
              <a:gd name="connsiteY1" fmla="*/ 56881 h 359535"/>
              <a:gd name="connsiteX2" fmla="*/ 748048 w 841420"/>
              <a:gd name="connsiteY2" fmla="*/ 50442 h 359535"/>
              <a:gd name="connsiteX3" fmla="*/ 651456 w 841420"/>
              <a:gd name="connsiteY3" fmla="*/ 359535 h 359535"/>
            </a:gdLst>
            <a:ahLst/>
            <a:cxnLst>
              <a:cxn ang="0">
                <a:pos x="connsiteX0" y="connsiteY0"/>
              </a:cxn>
              <a:cxn ang="0">
                <a:pos x="connsiteX1" y="connsiteY1"/>
              </a:cxn>
              <a:cxn ang="0">
                <a:pos x="connsiteX2" y="connsiteY2"/>
              </a:cxn>
              <a:cxn ang="0">
                <a:pos x="connsiteX3" y="connsiteY3"/>
              </a:cxn>
            </a:cxnLst>
            <a:rect l="l" t="t" r="r" b="b"/>
            <a:pathLst>
              <a:path w="841420" h="359535">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w="25400" cap="flat" cmpd="sng" algn="ctr">
            <a:solidFill>
              <a:schemeClr val="tx1"/>
            </a:solidFill>
            <a:prstDash val="solid"/>
            <a:round/>
            <a:headEnd type="none" w="med" len="med"/>
            <a:tailEnd type="arrow"/>
          </a:ln>
          <a:effectLst/>
        </p:spPr>
        <p:txBody>
          <a:bodyPr rtlCol="0" anchor="ctr"/>
          <a:lstStyle/>
          <a:p>
            <a:pPr algn="ctr"/>
            <a:endParaRPr lang="en-US"/>
          </a:p>
        </p:txBody>
      </p:sp>
      <p:sp>
        <p:nvSpPr>
          <p:cNvPr id="12" name="Footer Placeholder 11">
            <a:extLst>
              <a:ext uri="{FF2B5EF4-FFF2-40B4-BE49-F238E27FC236}">
                <a16:creationId xmlns:a16="http://schemas.microsoft.com/office/drawing/2014/main" id="{0FBEB334-811B-41AC-A214-A669E8D848A2}"/>
              </a:ext>
            </a:extLst>
          </p:cNvPr>
          <p:cNvSpPr>
            <a:spLocks noGrp="1"/>
          </p:cNvSpPr>
          <p:nvPr>
            <p:ph type="ftr" sz="quarter" idx="11"/>
          </p:nvPr>
        </p:nvSpPr>
        <p:spPr/>
        <p:txBody>
          <a:bodyPr/>
          <a:lstStyle/>
          <a:p>
            <a:r>
              <a:rPr lang="en-US"/>
              <a:t>Computer Systems Organization (Spring 2025)</a:t>
            </a:r>
            <a:endParaRPr lang="en-US" dirty="0"/>
          </a:p>
        </p:txBody>
      </p:sp>
      <p:sp>
        <p:nvSpPr>
          <p:cNvPr id="13" name="Slide Number Placeholder 12">
            <a:extLst>
              <a:ext uri="{FF2B5EF4-FFF2-40B4-BE49-F238E27FC236}">
                <a16:creationId xmlns:a16="http://schemas.microsoft.com/office/drawing/2014/main" id="{96C70AAF-5CF6-4E55-A5F9-BDF149DF8C06}"/>
              </a:ext>
            </a:extLst>
          </p:cNvPr>
          <p:cNvSpPr>
            <a:spLocks noGrp="1"/>
          </p:cNvSpPr>
          <p:nvPr>
            <p:ph type="sldNum" sz="quarter" idx="12"/>
          </p:nvPr>
        </p:nvSpPr>
        <p:spPr/>
        <p:txBody>
          <a:bodyPr/>
          <a:lstStyle/>
          <a:p>
            <a:fld id="{629637A9-119A-49DA-BD12-AAC58B377D80}" type="slidenum">
              <a:rPr lang="en-US" smtClean="0"/>
              <a:t>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Locality Example</a:t>
            </a:r>
          </a:p>
        </p:txBody>
      </p:sp>
      <p:sp>
        <p:nvSpPr>
          <p:cNvPr id="3" name="Content Placeholder 2"/>
          <p:cNvSpPr>
            <a:spLocks noGrp="1"/>
          </p:cNvSpPr>
          <p:nvPr>
            <p:ph idx="1"/>
          </p:nvPr>
        </p:nvSpPr>
        <p:spPr>
          <a:xfrm>
            <a:off x="1920876" y="3241417"/>
            <a:ext cx="5318124" cy="2768858"/>
          </a:xfrm>
        </p:spPr>
        <p:txBody>
          <a:bodyPr/>
          <a:lstStyle/>
          <a:p>
            <a:r>
              <a:rPr lang="en-US" dirty="0"/>
              <a:t>Data references</a:t>
            </a:r>
          </a:p>
          <a:p>
            <a:pPr lvl="1"/>
            <a:r>
              <a:rPr lang="en-US" dirty="0"/>
              <a:t>Reference array elements in succession (stride-1 reference pattern).</a:t>
            </a:r>
          </a:p>
          <a:p>
            <a:pPr lvl="1"/>
            <a:r>
              <a:rPr lang="en-US" dirty="0"/>
              <a:t>Reference variable </a:t>
            </a:r>
            <a:r>
              <a:rPr lang="en-US" dirty="0">
                <a:latin typeface="Courier New"/>
                <a:cs typeface="Courier New"/>
              </a:rPr>
              <a:t>sum</a:t>
            </a:r>
            <a:r>
              <a:rPr lang="en-US" dirty="0"/>
              <a:t> each iteration.</a:t>
            </a:r>
          </a:p>
          <a:p>
            <a:r>
              <a:rPr lang="en-US" dirty="0"/>
              <a:t>Instruction references</a:t>
            </a:r>
          </a:p>
          <a:p>
            <a:pPr lvl="1"/>
            <a:r>
              <a:rPr lang="en-US" dirty="0"/>
              <a:t>Reference instructions in sequence.</a:t>
            </a:r>
          </a:p>
          <a:p>
            <a:pPr lvl="1"/>
            <a:r>
              <a:rPr lang="en-US" dirty="0"/>
              <a:t>Cycle through loop repeatedly. </a:t>
            </a:r>
          </a:p>
          <a:p>
            <a:endParaRPr lang="en-US" dirty="0"/>
          </a:p>
        </p:txBody>
      </p:sp>
      <p:sp>
        <p:nvSpPr>
          <p:cNvPr id="6" name="Rectangle 4"/>
          <p:cNvSpPr>
            <a:spLocks noChangeArrowheads="1"/>
          </p:cNvSpPr>
          <p:nvPr/>
        </p:nvSpPr>
        <p:spPr bwMode="auto">
          <a:xfrm>
            <a:off x="4573588" y="1946275"/>
            <a:ext cx="3044825" cy="1092200"/>
          </a:xfrm>
          <a:prstGeom prst="rect">
            <a:avLst/>
          </a:prstGeom>
          <a:solidFill>
            <a:srgbClr val="F7F5CD"/>
          </a:solidFill>
          <a:ln w="12700" cmpd="sng">
            <a:solidFill>
              <a:schemeClr val="tx1"/>
            </a:solidFill>
            <a:miter lim="800000"/>
            <a:headEnd/>
            <a:tailEnd/>
          </a:ln>
          <a:effectLst/>
        </p:spPr>
        <p:txBody>
          <a:bodyPr lIns="90487" tIns="44450" rIns="90487" bIns="44450">
            <a:prstTxWarp prst="textNoShape">
              <a:avLst/>
            </a:prstTxWarp>
            <a:spAutoFit/>
          </a:bodyPr>
          <a:lstStyle/>
          <a:p>
            <a:pPr>
              <a:tabLst>
                <a:tab pos="457200" algn="l"/>
              </a:tabLst>
            </a:pPr>
            <a:r>
              <a:rPr lang="en-US" sz="1600" dirty="0">
                <a:latin typeface="Courier New" charset="0"/>
              </a:rPr>
              <a:t>sum = 0;</a:t>
            </a:r>
          </a:p>
          <a:p>
            <a:pPr>
              <a:tabLst>
                <a:tab pos="457200" algn="l"/>
              </a:tabLst>
            </a:pPr>
            <a:r>
              <a:rPr lang="en-US" sz="1600" dirty="0">
                <a:latin typeface="Courier New" charset="0"/>
              </a:rPr>
              <a:t>for (</a:t>
            </a:r>
            <a:r>
              <a:rPr lang="en-US" sz="1600" dirty="0" err="1">
                <a:latin typeface="Courier New" charset="0"/>
              </a:rPr>
              <a:t>i</a:t>
            </a:r>
            <a:r>
              <a:rPr lang="en-US" sz="1600" dirty="0">
                <a:latin typeface="Courier New" charset="0"/>
              </a:rPr>
              <a:t> = 0; </a:t>
            </a:r>
            <a:r>
              <a:rPr lang="en-US" sz="1600" dirty="0" err="1">
                <a:latin typeface="Courier New" charset="0"/>
              </a:rPr>
              <a:t>i</a:t>
            </a:r>
            <a:r>
              <a:rPr lang="en-US" sz="1600" dirty="0">
                <a:latin typeface="Courier New" charset="0"/>
              </a:rPr>
              <a:t> &lt; </a:t>
            </a:r>
            <a:r>
              <a:rPr lang="en-US" sz="1600" dirty="0" err="1">
                <a:latin typeface="Courier New" charset="0"/>
              </a:rPr>
              <a:t>n</a:t>
            </a:r>
            <a:r>
              <a:rPr lang="en-US" sz="1600" dirty="0">
                <a:latin typeface="Courier New" charset="0"/>
              </a:rPr>
              <a:t>; </a:t>
            </a:r>
            <a:r>
              <a:rPr lang="en-US" sz="1600" dirty="0" err="1">
                <a:latin typeface="Courier New" charset="0"/>
              </a:rPr>
              <a:t>i</a:t>
            </a:r>
            <a:r>
              <a:rPr lang="en-US" sz="1600" dirty="0">
                <a:latin typeface="Courier New" charset="0"/>
              </a:rPr>
              <a:t>++)</a:t>
            </a:r>
          </a:p>
          <a:p>
            <a:pPr>
              <a:tabLst>
                <a:tab pos="457200" algn="l"/>
              </a:tabLst>
            </a:pPr>
            <a:r>
              <a:rPr lang="en-US" sz="1600" dirty="0">
                <a:latin typeface="Courier New" charset="0"/>
              </a:rPr>
              <a:t>	sum += </a:t>
            </a:r>
            <a:r>
              <a:rPr lang="en-US" sz="1600" dirty="0" err="1">
                <a:latin typeface="Courier New" charset="0"/>
              </a:rPr>
              <a:t>a[i</a:t>
            </a:r>
            <a:r>
              <a:rPr lang="en-US" sz="1600" dirty="0">
                <a:latin typeface="Courier New" charset="0"/>
              </a:rPr>
              <a:t>];</a:t>
            </a:r>
          </a:p>
          <a:p>
            <a:pPr>
              <a:tabLst>
                <a:tab pos="457200" algn="l"/>
              </a:tabLst>
            </a:pPr>
            <a:r>
              <a:rPr lang="en-US" sz="1600" dirty="0">
                <a:latin typeface="Courier New" charset="0"/>
              </a:rPr>
              <a:t>return sum;</a:t>
            </a:r>
          </a:p>
        </p:txBody>
      </p:sp>
      <p:sp>
        <p:nvSpPr>
          <p:cNvPr id="13" name="TextBox 12"/>
          <p:cNvSpPr txBox="1"/>
          <p:nvPr/>
        </p:nvSpPr>
        <p:spPr>
          <a:xfrm>
            <a:off x="7239000" y="3656052"/>
            <a:ext cx="1535164" cy="369332"/>
          </a:xfrm>
          <a:prstGeom prst="rect">
            <a:avLst/>
          </a:prstGeom>
          <a:noFill/>
        </p:spPr>
        <p:txBody>
          <a:bodyPr wrap="none" rtlCol="0">
            <a:spAutoFit/>
          </a:bodyPr>
          <a:lstStyle/>
          <a:p>
            <a:r>
              <a:rPr lang="en-US" dirty="0">
                <a:solidFill>
                  <a:srgbClr val="FF0000"/>
                </a:solidFill>
                <a:latin typeface="Calibri" pitchFamily="34" charset="0"/>
              </a:rPr>
              <a:t>Spatial locality</a:t>
            </a:r>
          </a:p>
        </p:txBody>
      </p:sp>
      <p:sp>
        <p:nvSpPr>
          <p:cNvPr id="14" name="TextBox 13"/>
          <p:cNvSpPr txBox="1"/>
          <p:nvPr/>
        </p:nvSpPr>
        <p:spPr>
          <a:xfrm>
            <a:off x="7239000" y="4117717"/>
            <a:ext cx="1779718" cy="369332"/>
          </a:xfrm>
          <a:prstGeom prst="rect">
            <a:avLst/>
          </a:prstGeom>
          <a:noFill/>
        </p:spPr>
        <p:txBody>
          <a:bodyPr wrap="none" rtlCol="0">
            <a:spAutoFit/>
          </a:bodyPr>
          <a:lstStyle/>
          <a:p>
            <a:r>
              <a:rPr lang="en-US" dirty="0">
                <a:solidFill>
                  <a:srgbClr val="FF0000"/>
                </a:solidFill>
                <a:latin typeface="Calibri" pitchFamily="34" charset="0"/>
              </a:rPr>
              <a:t>Temporal locality</a:t>
            </a:r>
          </a:p>
        </p:txBody>
      </p:sp>
      <p:sp>
        <p:nvSpPr>
          <p:cNvPr id="15" name="TextBox 14"/>
          <p:cNvSpPr txBox="1"/>
          <p:nvPr/>
        </p:nvSpPr>
        <p:spPr>
          <a:xfrm>
            <a:off x="7239000" y="4895850"/>
            <a:ext cx="1535164" cy="369332"/>
          </a:xfrm>
          <a:prstGeom prst="rect">
            <a:avLst/>
          </a:prstGeom>
          <a:noFill/>
        </p:spPr>
        <p:txBody>
          <a:bodyPr wrap="none" rtlCol="0">
            <a:spAutoFit/>
          </a:bodyPr>
          <a:lstStyle/>
          <a:p>
            <a:r>
              <a:rPr lang="en-US" dirty="0">
                <a:solidFill>
                  <a:srgbClr val="FF0000"/>
                </a:solidFill>
                <a:latin typeface="Calibri" pitchFamily="34" charset="0"/>
              </a:rPr>
              <a:t>Spatial locality</a:t>
            </a:r>
          </a:p>
        </p:txBody>
      </p:sp>
      <p:sp>
        <p:nvSpPr>
          <p:cNvPr id="17" name="TextBox 16"/>
          <p:cNvSpPr txBox="1"/>
          <p:nvPr/>
        </p:nvSpPr>
        <p:spPr>
          <a:xfrm>
            <a:off x="7239000" y="5292983"/>
            <a:ext cx="1779718" cy="369332"/>
          </a:xfrm>
          <a:prstGeom prst="rect">
            <a:avLst/>
          </a:prstGeom>
          <a:noFill/>
        </p:spPr>
        <p:txBody>
          <a:bodyPr wrap="none" rtlCol="0">
            <a:spAutoFit/>
          </a:bodyPr>
          <a:lstStyle/>
          <a:p>
            <a:r>
              <a:rPr lang="en-US" dirty="0">
                <a:solidFill>
                  <a:srgbClr val="FF0000"/>
                </a:solidFill>
                <a:latin typeface="Calibri" pitchFamily="34" charset="0"/>
              </a:rPr>
              <a:t>Temporal locality</a:t>
            </a:r>
          </a:p>
        </p:txBody>
      </p:sp>
      <p:sp>
        <p:nvSpPr>
          <p:cNvPr id="4" name="Footer Placeholder 3">
            <a:extLst>
              <a:ext uri="{FF2B5EF4-FFF2-40B4-BE49-F238E27FC236}">
                <a16:creationId xmlns:a16="http://schemas.microsoft.com/office/drawing/2014/main" id="{206A9359-292D-442F-BE2B-50E3F4DAC1F2}"/>
              </a:ext>
            </a:extLst>
          </p:cNvPr>
          <p:cNvSpPr>
            <a:spLocks noGrp="1"/>
          </p:cNvSpPr>
          <p:nvPr>
            <p:ph type="ftr" sz="quarter" idx="11"/>
          </p:nvPr>
        </p:nvSpPr>
        <p:spPr/>
        <p:txBody>
          <a:bodyPr/>
          <a:lstStyle/>
          <a:p>
            <a:r>
              <a:rPr lang="en-US"/>
              <a:t>Computer Systems Organization (Spring 2025)</a:t>
            </a:r>
            <a:endParaRPr lang="en-US" dirty="0"/>
          </a:p>
        </p:txBody>
      </p:sp>
      <p:sp>
        <p:nvSpPr>
          <p:cNvPr id="7" name="Slide Number Placeholder 6">
            <a:extLst>
              <a:ext uri="{FF2B5EF4-FFF2-40B4-BE49-F238E27FC236}">
                <a16:creationId xmlns:a16="http://schemas.microsoft.com/office/drawing/2014/main" id="{E6ECAF85-60B0-41D4-9BF9-34217A59F741}"/>
              </a:ext>
            </a:extLst>
          </p:cNvPr>
          <p:cNvSpPr>
            <a:spLocks noGrp="1"/>
          </p:cNvSpPr>
          <p:nvPr>
            <p:ph type="sldNum" sz="quarter" idx="12"/>
          </p:nvPr>
        </p:nvSpPr>
        <p:spPr/>
        <p:txBody>
          <a:bodyPr/>
          <a:lstStyle/>
          <a:p>
            <a:fld id="{629637A9-119A-49DA-BD12-AAC58B377D80}" type="slidenum">
              <a:rPr lang="en-US" smtClean="0"/>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1" name="Rectangle 1029"/>
          <p:cNvSpPr>
            <a:spLocks noGrp="1" noChangeArrowheads="1"/>
          </p:cNvSpPr>
          <p:nvPr>
            <p:ph type="title"/>
          </p:nvPr>
        </p:nvSpPr>
        <p:spPr>
          <a:xfrm>
            <a:off x="1881018" y="435678"/>
            <a:ext cx="8177382" cy="762000"/>
          </a:xfrm>
        </p:spPr>
        <p:txBody>
          <a:bodyPr/>
          <a:lstStyle/>
          <a:p>
            <a:r>
              <a:rPr lang="en-US" dirty="0"/>
              <a:t>Qualitative Estimates of Locality</a:t>
            </a:r>
          </a:p>
        </p:txBody>
      </p:sp>
      <p:sp>
        <p:nvSpPr>
          <p:cNvPr id="132102" name="Rectangle 1030"/>
          <p:cNvSpPr>
            <a:spLocks noGrp="1" noChangeArrowheads="1"/>
          </p:cNvSpPr>
          <p:nvPr>
            <p:ph type="body" idx="1"/>
          </p:nvPr>
        </p:nvSpPr>
        <p:spPr/>
        <p:txBody>
          <a:bodyPr/>
          <a:lstStyle/>
          <a:p>
            <a:r>
              <a:rPr lang="en-US" dirty="0">
                <a:solidFill>
                  <a:srgbClr val="FF0000"/>
                </a:solidFill>
              </a:rPr>
              <a:t>Claim:</a:t>
            </a:r>
            <a:r>
              <a:rPr lang="en-US" dirty="0"/>
              <a:t> Being able to look at code and get a qualitative sense of its locality is a key skill for a professional programmer.</a:t>
            </a:r>
          </a:p>
          <a:p>
            <a:endParaRPr lang="en-US" dirty="0"/>
          </a:p>
          <a:p>
            <a:r>
              <a:rPr lang="en-US" dirty="0">
                <a:solidFill>
                  <a:srgbClr val="FF0000"/>
                </a:solidFill>
              </a:rPr>
              <a:t>Question:</a:t>
            </a:r>
            <a:r>
              <a:rPr lang="en-US" dirty="0"/>
              <a:t> Does this function have good locality with respect to array </a:t>
            </a:r>
            <a:r>
              <a:rPr lang="en-US" b="0" dirty="0">
                <a:latin typeface="Courier New"/>
                <a:cs typeface="Courier New"/>
              </a:rPr>
              <a:t>a</a:t>
            </a:r>
            <a:r>
              <a:rPr lang="en-US" dirty="0"/>
              <a:t>?</a:t>
            </a:r>
          </a:p>
        </p:txBody>
      </p:sp>
      <p:sp>
        <p:nvSpPr>
          <p:cNvPr id="132100" name="Text Box 1028"/>
          <p:cNvSpPr txBox="1">
            <a:spLocks noChangeArrowheads="1"/>
          </p:cNvSpPr>
          <p:nvPr/>
        </p:nvSpPr>
        <p:spPr bwMode="auto">
          <a:xfrm>
            <a:off x="3748796" y="3449638"/>
            <a:ext cx="4441825" cy="2589213"/>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dirty="0" err="1">
                <a:latin typeface="Courier New" charset="0"/>
              </a:rPr>
              <a:t>int</a:t>
            </a:r>
            <a:r>
              <a:rPr lang="en-US" dirty="0">
                <a:latin typeface="Courier New" charset="0"/>
              </a:rPr>
              <a:t> </a:t>
            </a:r>
            <a:r>
              <a:rPr lang="en-US" dirty="0" err="1">
                <a:latin typeface="Courier New" charset="0"/>
              </a:rPr>
              <a:t>sum_array_rows(int</a:t>
            </a:r>
            <a:r>
              <a:rPr lang="en-US" dirty="0">
                <a:latin typeface="Courier New" charset="0"/>
              </a:rPr>
              <a:t> </a:t>
            </a:r>
            <a:r>
              <a:rPr lang="en-US" dirty="0" err="1">
                <a:latin typeface="Courier New" charset="0"/>
              </a:rPr>
              <a:t>a[M][N</a:t>
            </a:r>
            <a:r>
              <a:rPr lang="en-US" dirty="0">
                <a:latin typeface="Courier New" charset="0"/>
              </a:rPr>
              <a:t>])</a:t>
            </a:r>
          </a:p>
          <a:p>
            <a:pPr algn="l">
              <a:lnSpc>
                <a:spcPct val="100000"/>
              </a:lnSpc>
            </a:pPr>
            <a:r>
              <a:rPr lang="en-US" dirty="0">
                <a:latin typeface="Courier New" charset="0"/>
              </a:rPr>
              <a:t>{</a:t>
            </a:r>
          </a:p>
          <a:p>
            <a:pPr algn="l">
              <a:lnSpc>
                <a:spcPct val="100000"/>
              </a:lnSpc>
            </a:pPr>
            <a:r>
              <a:rPr lang="en-US" dirty="0">
                <a:latin typeface="Courier New" charset="0"/>
              </a:rPr>
              <a:t>    </a:t>
            </a:r>
            <a:r>
              <a:rPr lang="en-US" dirty="0" err="1">
                <a:latin typeface="Courier New" charset="0"/>
              </a:rPr>
              <a:t>int</a:t>
            </a:r>
            <a:r>
              <a:rPr lang="en-US" dirty="0">
                <a:latin typeface="Courier New" charset="0"/>
              </a:rPr>
              <a:t> </a:t>
            </a:r>
            <a:r>
              <a:rPr lang="en-US" dirty="0" err="1">
                <a:latin typeface="Courier New" charset="0"/>
              </a:rPr>
              <a:t>i</a:t>
            </a:r>
            <a:r>
              <a:rPr lang="en-US" dirty="0">
                <a:latin typeface="Courier New" charset="0"/>
              </a:rPr>
              <a:t>, </a:t>
            </a:r>
            <a:r>
              <a:rPr lang="en-US" dirty="0" err="1">
                <a:latin typeface="Courier New" charset="0"/>
              </a:rPr>
              <a:t>j</a:t>
            </a:r>
            <a:r>
              <a:rPr lang="en-US" dirty="0">
                <a:latin typeface="Courier New" charset="0"/>
              </a:rPr>
              <a:t>, sum = 0;</a:t>
            </a:r>
          </a:p>
          <a:p>
            <a:pPr algn="l">
              <a:lnSpc>
                <a:spcPct val="100000"/>
              </a:lnSpc>
            </a:pPr>
            <a:endParaRPr lang="en-US" dirty="0">
              <a:latin typeface="Courier New" charset="0"/>
            </a:endParaRPr>
          </a:p>
          <a:p>
            <a:pPr algn="l">
              <a:lnSpc>
                <a:spcPct val="100000"/>
              </a:lnSpc>
            </a:pPr>
            <a:r>
              <a:rPr lang="en-US" dirty="0">
                <a:latin typeface="Courier New" charset="0"/>
              </a:rPr>
              <a:t>    for (</a:t>
            </a:r>
            <a:r>
              <a:rPr lang="en-US" dirty="0" err="1">
                <a:latin typeface="Courier New" charset="0"/>
              </a:rPr>
              <a:t>i</a:t>
            </a:r>
            <a:r>
              <a:rPr lang="en-US" dirty="0">
                <a:latin typeface="Courier New" charset="0"/>
              </a:rPr>
              <a:t> = 0; </a:t>
            </a:r>
            <a:r>
              <a:rPr lang="en-US" dirty="0" err="1">
                <a:latin typeface="Courier New" charset="0"/>
              </a:rPr>
              <a:t>i</a:t>
            </a:r>
            <a:r>
              <a:rPr lang="en-US" dirty="0">
                <a:latin typeface="Courier New" charset="0"/>
              </a:rPr>
              <a:t> &lt; M; </a:t>
            </a:r>
            <a:r>
              <a:rPr lang="en-US" dirty="0" err="1">
                <a:latin typeface="Courier New" charset="0"/>
              </a:rPr>
              <a:t>i</a:t>
            </a:r>
            <a:r>
              <a:rPr lang="en-US" dirty="0">
                <a:latin typeface="Courier New" charset="0"/>
              </a:rPr>
              <a:t>++)</a:t>
            </a:r>
          </a:p>
          <a:p>
            <a:pPr algn="l">
              <a:lnSpc>
                <a:spcPct val="100000"/>
              </a:lnSpc>
            </a:pPr>
            <a:r>
              <a:rPr lang="en-US" dirty="0">
                <a:latin typeface="Courier New" charset="0"/>
              </a:rPr>
              <a:t>        for (</a:t>
            </a:r>
            <a:r>
              <a:rPr lang="en-US" dirty="0" err="1">
                <a:latin typeface="Courier New" charset="0"/>
              </a:rPr>
              <a:t>j</a:t>
            </a:r>
            <a:r>
              <a:rPr lang="en-US" dirty="0">
                <a:latin typeface="Courier New" charset="0"/>
              </a:rPr>
              <a:t> = 0; </a:t>
            </a:r>
            <a:r>
              <a:rPr lang="en-US" dirty="0" err="1">
                <a:latin typeface="Courier New" charset="0"/>
              </a:rPr>
              <a:t>j</a:t>
            </a:r>
            <a:r>
              <a:rPr lang="en-US" dirty="0">
                <a:latin typeface="Courier New" charset="0"/>
              </a:rPr>
              <a:t> &lt; N; </a:t>
            </a:r>
            <a:r>
              <a:rPr lang="en-US" dirty="0" err="1">
                <a:latin typeface="Courier New" charset="0"/>
              </a:rPr>
              <a:t>j</a:t>
            </a:r>
            <a:r>
              <a:rPr lang="en-US" dirty="0">
                <a:latin typeface="Courier New" charset="0"/>
              </a:rPr>
              <a:t>++)</a:t>
            </a:r>
          </a:p>
          <a:p>
            <a:pPr algn="l">
              <a:lnSpc>
                <a:spcPct val="100000"/>
              </a:lnSpc>
            </a:pPr>
            <a:r>
              <a:rPr lang="en-US" dirty="0">
                <a:latin typeface="Courier New" charset="0"/>
              </a:rPr>
              <a:t>            sum += </a:t>
            </a:r>
            <a:r>
              <a:rPr lang="en-US" dirty="0" err="1">
                <a:latin typeface="Courier New" charset="0"/>
              </a:rPr>
              <a:t>a[i][j</a:t>
            </a:r>
            <a:r>
              <a:rPr lang="en-US" dirty="0">
                <a:latin typeface="Courier New" charset="0"/>
              </a:rPr>
              <a:t>];</a:t>
            </a:r>
          </a:p>
          <a:p>
            <a:pPr algn="l">
              <a:lnSpc>
                <a:spcPct val="100000"/>
              </a:lnSpc>
            </a:pPr>
            <a:r>
              <a:rPr lang="en-US" dirty="0">
                <a:latin typeface="Courier New" charset="0"/>
              </a:rPr>
              <a:t>    return sum;</a:t>
            </a:r>
          </a:p>
          <a:p>
            <a:pPr algn="l">
              <a:lnSpc>
                <a:spcPct val="100000"/>
              </a:lnSpc>
            </a:pPr>
            <a:r>
              <a:rPr lang="en-US" dirty="0">
                <a:latin typeface="Courier New" charset="0"/>
              </a:rPr>
              <a:t>}</a:t>
            </a:r>
          </a:p>
        </p:txBody>
      </p:sp>
      <p:sp>
        <p:nvSpPr>
          <p:cNvPr id="3" name="Footer Placeholder 2">
            <a:extLst>
              <a:ext uri="{FF2B5EF4-FFF2-40B4-BE49-F238E27FC236}">
                <a16:creationId xmlns:a16="http://schemas.microsoft.com/office/drawing/2014/main" id="{7780481D-D78F-4E2A-BAA4-EB8E4678D3D8}"/>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98409F59-F843-44FB-A706-6656A5425231}"/>
              </a:ext>
            </a:extLst>
          </p:cNvPr>
          <p:cNvSpPr>
            <a:spLocks noGrp="1"/>
          </p:cNvSpPr>
          <p:nvPr>
            <p:ph type="sldNum" sz="quarter" idx="12"/>
          </p:nvPr>
        </p:nvSpPr>
        <p:spPr/>
        <p:txBody>
          <a:bodyPr/>
          <a:lstStyle/>
          <a:p>
            <a:fld id="{629637A9-119A-49DA-BD12-AAC58B377D80}"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5" name="Rectangle 5"/>
          <p:cNvSpPr>
            <a:spLocks noGrp="1" noChangeArrowheads="1"/>
          </p:cNvSpPr>
          <p:nvPr>
            <p:ph type="title"/>
          </p:nvPr>
        </p:nvSpPr>
        <p:spPr/>
        <p:txBody>
          <a:bodyPr/>
          <a:lstStyle/>
          <a:p>
            <a:r>
              <a:rPr lang="en-US"/>
              <a:t>Locality Example</a:t>
            </a:r>
          </a:p>
        </p:txBody>
      </p:sp>
      <p:sp>
        <p:nvSpPr>
          <p:cNvPr id="133126" name="Rectangle 6"/>
          <p:cNvSpPr>
            <a:spLocks noGrp="1" noChangeArrowheads="1"/>
          </p:cNvSpPr>
          <p:nvPr>
            <p:ph type="body" idx="1"/>
          </p:nvPr>
        </p:nvSpPr>
        <p:spPr/>
        <p:txBody>
          <a:bodyPr/>
          <a:lstStyle/>
          <a:p>
            <a:r>
              <a:rPr lang="en-US" dirty="0">
                <a:solidFill>
                  <a:srgbClr val="FF0000"/>
                </a:solidFill>
              </a:rPr>
              <a:t>Question:</a:t>
            </a:r>
            <a:r>
              <a:rPr lang="en-US" dirty="0"/>
              <a:t> Does this function have good locality with respect to array </a:t>
            </a:r>
            <a:r>
              <a:rPr lang="en-US" b="0" dirty="0">
                <a:latin typeface="Courier New"/>
                <a:cs typeface="Courier New"/>
              </a:rPr>
              <a:t>a</a:t>
            </a:r>
            <a:r>
              <a:rPr lang="en-US" dirty="0"/>
              <a:t>?</a:t>
            </a:r>
          </a:p>
        </p:txBody>
      </p:sp>
      <p:sp>
        <p:nvSpPr>
          <p:cNvPr id="133124" name="Text Box 4"/>
          <p:cNvSpPr txBox="1">
            <a:spLocks noChangeArrowheads="1"/>
          </p:cNvSpPr>
          <p:nvPr/>
        </p:nvSpPr>
        <p:spPr bwMode="auto">
          <a:xfrm>
            <a:off x="3341689" y="2484438"/>
            <a:ext cx="4441825" cy="2589212"/>
          </a:xfrm>
          <a:prstGeom prst="rect">
            <a:avLst/>
          </a:prstGeom>
          <a:solidFill>
            <a:srgbClr val="F6F5BD"/>
          </a:solidFill>
          <a:ln w="25400">
            <a:solidFill>
              <a:schemeClr val="tx1"/>
            </a:solidFill>
            <a:miter lim="800000"/>
            <a:headEnd/>
            <a:tailEnd/>
          </a:ln>
          <a:effectLst/>
        </p:spPr>
        <p:txBody>
          <a:bodyPr wrap="none">
            <a:prstTxWarp prst="textNoShape">
              <a:avLst/>
            </a:prstTxWarp>
            <a:spAutoFit/>
          </a:bodyPr>
          <a:lstStyle/>
          <a:p>
            <a:pPr algn="l">
              <a:lnSpc>
                <a:spcPct val="100000"/>
              </a:lnSpc>
            </a:pPr>
            <a:r>
              <a:rPr lang="en-US" dirty="0" err="1">
                <a:latin typeface="Courier New" charset="0"/>
              </a:rPr>
              <a:t>int</a:t>
            </a:r>
            <a:r>
              <a:rPr lang="en-US" dirty="0">
                <a:latin typeface="Courier New" charset="0"/>
              </a:rPr>
              <a:t> </a:t>
            </a:r>
            <a:r>
              <a:rPr lang="en-US" dirty="0" err="1">
                <a:latin typeface="Courier New" charset="0"/>
              </a:rPr>
              <a:t>sum_array_cols(int</a:t>
            </a:r>
            <a:r>
              <a:rPr lang="en-US" dirty="0">
                <a:latin typeface="Courier New" charset="0"/>
              </a:rPr>
              <a:t> </a:t>
            </a:r>
            <a:r>
              <a:rPr lang="en-US" dirty="0" err="1">
                <a:latin typeface="Courier New" charset="0"/>
              </a:rPr>
              <a:t>a[M][N</a:t>
            </a:r>
            <a:r>
              <a:rPr lang="en-US" dirty="0">
                <a:latin typeface="Courier New" charset="0"/>
              </a:rPr>
              <a:t>])</a:t>
            </a:r>
          </a:p>
          <a:p>
            <a:pPr algn="l">
              <a:lnSpc>
                <a:spcPct val="100000"/>
              </a:lnSpc>
            </a:pPr>
            <a:r>
              <a:rPr lang="en-US" dirty="0">
                <a:latin typeface="Courier New" charset="0"/>
              </a:rPr>
              <a:t>{</a:t>
            </a:r>
          </a:p>
          <a:p>
            <a:pPr algn="l">
              <a:lnSpc>
                <a:spcPct val="100000"/>
              </a:lnSpc>
            </a:pPr>
            <a:r>
              <a:rPr lang="en-US" dirty="0">
                <a:latin typeface="Courier New" charset="0"/>
              </a:rPr>
              <a:t>    </a:t>
            </a:r>
            <a:r>
              <a:rPr lang="en-US" dirty="0" err="1">
                <a:latin typeface="Courier New" charset="0"/>
              </a:rPr>
              <a:t>int</a:t>
            </a:r>
            <a:r>
              <a:rPr lang="en-US" dirty="0">
                <a:latin typeface="Courier New" charset="0"/>
              </a:rPr>
              <a:t> </a:t>
            </a:r>
            <a:r>
              <a:rPr lang="en-US" dirty="0" err="1">
                <a:latin typeface="Courier New" charset="0"/>
              </a:rPr>
              <a:t>i</a:t>
            </a:r>
            <a:r>
              <a:rPr lang="en-US" dirty="0">
                <a:latin typeface="Courier New" charset="0"/>
              </a:rPr>
              <a:t>, </a:t>
            </a:r>
            <a:r>
              <a:rPr lang="en-US" dirty="0" err="1">
                <a:latin typeface="Courier New" charset="0"/>
              </a:rPr>
              <a:t>j</a:t>
            </a:r>
            <a:r>
              <a:rPr lang="en-US" dirty="0">
                <a:latin typeface="Courier New" charset="0"/>
              </a:rPr>
              <a:t>, sum = 0;</a:t>
            </a:r>
          </a:p>
          <a:p>
            <a:pPr algn="l">
              <a:lnSpc>
                <a:spcPct val="100000"/>
              </a:lnSpc>
            </a:pPr>
            <a:endParaRPr lang="en-US" dirty="0">
              <a:latin typeface="Courier New" charset="0"/>
            </a:endParaRPr>
          </a:p>
          <a:p>
            <a:pPr algn="l">
              <a:lnSpc>
                <a:spcPct val="100000"/>
              </a:lnSpc>
            </a:pPr>
            <a:r>
              <a:rPr lang="en-US" dirty="0">
                <a:latin typeface="Courier New" charset="0"/>
              </a:rPr>
              <a:t>    for (</a:t>
            </a:r>
            <a:r>
              <a:rPr lang="en-US" dirty="0" err="1">
                <a:latin typeface="Courier New" charset="0"/>
              </a:rPr>
              <a:t>j</a:t>
            </a:r>
            <a:r>
              <a:rPr lang="en-US" dirty="0">
                <a:latin typeface="Courier New" charset="0"/>
              </a:rPr>
              <a:t> = 0; </a:t>
            </a:r>
            <a:r>
              <a:rPr lang="en-US" dirty="0" err="1">
                <a:latin typeface="Courier New" charset="0"/>
              </a:rPr>
              <a:t>j</a:t>
            </a:r>
            <a:r>
              <a:rPr lang="en-US" dirty="0">
                <a:latin typeface="Courier New" charset="0"/>
              </a:rPr>
              <a:t> &lt; N; </a:t>
            </a:r>
            <a:r>
              <a:rPr lang="en-US" dirty="0" err="1">
                <a:latin typeface="Courier New" charset="0"/>
              </a:rPr>
              <a:t>j</a:t>
            </a:r>
            <a:r>
              <a:rPr lang="en-US" dirty="0">
                <a:latin typeface="Courier New" charset="0"/>
              </a:rPr>
              <a:t>++)</a:t>
            </a:r>
          </a:p>
          <a:p>
            <a:pPr algn="l">
              <a:lnSpc>
                <a:spcPct val="100000"/>
              </a:lnSpc>
            </a:pPr>
            <a:r>
              <a:rPr lang="en-US" dirty="0">
                <a:latin typeface="Courier New" charset="0"/>
              </a:rPr>
              <a:t>        for (</a:t>
            </a:r>
            <a:r>
              <a:rPr lang="en-US" dirty="0" err="1">
                <a:latin typeface="Courier New" charset="0"/>
              </a:rPr>
              <a:t>i</a:t>
            </a:r>
            <a:r>
              <a:rPr lang="en-US" dirty="0">
                <a:latin typeface="Courier New" charset="0"/>
              </a:rPr>
              <a:t> = 0; </a:t>
            </a:r>
            <a:r>
              <a:rPr lang="en-US" dirty="0" err="1">
                <a:latin typeface="Courier New" charset="0"/>
              </a:rPr>
              <a:t>i</a:t>
            </a:r>
            <a:r>
              <a:rPr lang="en-US" dirty="0">
                <a:latin typeface="Courier New" charset="0"/>
              </a:rPr>
              <a:t> &lt; M; </a:t>
            </a:r>
            <a:r>
              <a:rPr lang="en-US" dirty="0" err="1">
                <a:latin typeface="Courier New" charset="0"/>
              </a:rPr>
              <a:t>i</a:t>
            </a:r>
            <a:r>
              <a:rPr lang="en-US" dirty="0">
                <a:latin typeface="Courier New" charset="0"/>
              </a:rPr>
              <a:t>++)</a:t>
            </a:r>
          </a:p>
          <a:p>
            <a:pPr algn="l">
              <a:lnSpc>
                <a:spcPct val="100000"/>
              </a:lnSpc>
            </a:pPr>
            <a:r>
              <a:rPr lang="en-US" dirty="0">
                <a:latin typeface="Courier New" charset="0"/>
              </a:rPr>
              <a:t>            sum += </a:t>
            </a:r>
            <a:r>
              <a:rPr lang="en-US" dirty="0" err="1">
                <a:latin typeface="Courier New" charset="0"/>
              </a:rPr>
              <a:t>a[i][j</a:t>
            </a:r>
            <a:r>
              <a:rPr lang="en-US" dirty="0">
                <a:latin typeface="Courier New" charset="0"/>
              </a:rPr>
              <a:t>];</a:t>
            </a:r>
          </a:p>
          <a:p>
            <a:pPr algn="l">
              <a:lnSpc>
                <a:spcPct val="100000"/>
              </a:lnSpc>
            </a:pPr>
            <a:r>
              <a:rPr lang="en-US" dirty="0">
                <a:latin typeface="Courier New" charset="0"/>
              </a:rPr>
              <a:t>    return sum;</a:t>
            </a:r>
          </a:p>
          <a:p>
            <a:pPr algn="l">
              <a:lnSpc>
                <a:spcPct val="100000"/>
              </a:lnSpc>
            </a:pPr>
            <a:r>
              <a:rPr lang="en-US" dirty="0">
                <a:latin typeface="Courier New" charset="0"/>
              </a:rPr>
              <a:t>}</a:t>
            </a:r>
          </a:p>
        </p:txBody>
      </p:sp>
      <p:sp>
        <p:nvSpPr>
          <p:cNvPr id="3" name="Footer Placeholder 2">
            <a:extLst>
              <a:ext uri="{FF2B5EF4-FFF2-40B4-BE49-F238E27FC236}">
                <a16:creationId xmlns:a16="http://schemas.microsoft.com/office/drawing/2014/main" id="{9E7700BB-7470-41C1-9DAC-D53A43100465}"/>
              </a:ext>
            </a:extLst>
          </p:cNvPr>
          <p:cNvSpPr>
            <a:spLocks noGrp="1"/>
          </p:cNvSpPr>
          <p:nvPr>
            <p:ph type="ftr" sz="quarter" idx="11"/>
          </p:nvPr>
        </p:nvSpPr>
        <p:spPr/>
        <p:txBody>
          <a:bodyPr/>
          <a:lstStyle/>
          <a:p>
            <a:r>
              <a:rPr lang="en-US"/>
              <a:t>Computer Systems Organization (Spring 2025)</a:t>
            </a:r>
            <a:endParaRPr lang="en-US" dirty="0"/>
          </a:p>
        </p:txBody>
      </p:sp>
      <p:sp>
        <p:nvSpPr>
          <p:cNvPr id="4" name="Slide Number Placeholder 3">
            <a:extLst>
              <a:ext uri="{FF2B5EF4-FFF2-40B4-BE49-F238E27FC236}">
                <a16:creationId xmlns:a16="http://schemas.microsoft.com/office/drawing/2014/main" id="{934424AA-DF4B-46DA-8937-06DBB48CFE41}"/>
              </a:ext>
            </a:extLst>
          </p:cNvPr>
          <p:cNvSpPr>
            <a:spLocks noGrp="1"/>
          </p:cNvSpPr>
          <p:nvPr>
            <p:ph type="sldNum" sz="quarter" idx="12"/>
          </p:nvPr>
        </p:nvSpPr>
        <p:spPr/>
        <p:txBody>
          <a:bodyPr/>
          <a:lstStyle/>
          <a:p>
            <a:fld id="{629637A9-119A-49DA-BD12-AAC58B377D80}" type="slidenum">
              <a:rPr lang="en-US" smtClean="0"/>
              <a:t>9</a:t>
            </a:fld>
            <a:endParaRPr lang="en-US" dirty="0"/>
          </a:p>
        </p:txBody>
      </p:sp>
    </p:spTree>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16050</TotalTime>
  <Words>5173</Words>
  <Application>Microsoft Office PowerPoint</Application>
  <PresentationFormat>Widescreen</PresentationFormat>
  <Paragraphs>1224</Paragraphs>
  <Slides>57</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57</vt:i4>
      </vt:variant>
    </vt:vector>
  </HeadingPairs>
  <TitlesOfParts>
    <vt:vector size="65" baseType="lpstr">
      <vt:lpstr>Arial</vt:lpstr>
      <vt:lpstr>Calibri</vt:lpstr>
      <vt:lpstr>Calibri Light</vt:lpstr>
      <vt:lpstr>Comic Sans MS</vt:lpstr>
      <vt:lpstr>Courier New</vt:lpstr>
      <vt:lpstr>Wingdings</vt:lpstr>
      <vt:lpstr>Wingdings 2</vt:lpstr>
      <vt:lpstr>Retrospect</vt:lpstr>
      <vt:lpstr>Computer Systems Organization (CS2.201)</vt:lpstr>
      <vt:lpstr>Topics</vt:lpstr>
      <vt:lpstr>The CPU-Memory Gap</vt:lpstr>
      <vt:lpstr>Locality to the Rescue! </vt:lpstr>
      <vt:lpstr>Topics</vt:lpstr>
      <vt:lpstr>Locality</vt:lpstr>
      <vt:lpstr>Locality Example</vt:lpstr>
      <vt:lpstr>Qualitative Estimates of Locality</vt:lpstr>
      <vt:lpstr>Locality Example</vt:lpstr>
      <vt:lpstr>Locality Example</vt:lpstr>
      <vt:lpstr>Memory Hierarchies</vt:lpstr>
      <vt:lpstr>Today</vt:lpstr>
      <vt:lpstr>An Example Memory Hierarchy</vt:lpstr>
      <vt:lpstr>Caches</vt:lpstr>
      <vt:lpstr>General Cache Concepts</vt:lpstr>
      <vt:lpstr>General Cache Concepts: Hit</vt:lpstr>
      <vt:lpstr>General Cache Concepts: Miss</vt:lpstr>
      <vt:lpstr>General Caching Concepts:  Types of Cache Misses</vt:lpstr>
      <vt:lpstr>Topics</vt:lpstr>
      <vt:lpstr>Cache Memories</vt:lpstr>
      <vt:lpstr>General Cache Organization (S, E, B)</vt:lpstr>
      <vt:lpstr>Cache Read</vt:lpstr>
      <vt:lpstr>Example: Direct Mapped Cache (E = 1)</vt:lpstr>
      <vt:lpstr>Example: Direct Mapped Cache (E = 1)</vt:lpstr>
      <vt:lpstr>Example: Direct Mapped Cache (E = 1)</vt:lpstr>
      <vt:lpstr>Direct-Mapped Cache Simulation</vt:lpstr>
      <vt:lpstr>E-way Set Associative Cache (Here: E = 2)</vt:lpstr>
      <vt:lpstr>E-way Set Associative Cache (Here: E = 2)</vt:lpstr>
      <vt:lpstr>E-way Set Associative Cache (Here: E = 2)</vt:lpstr>
      <vt:lpstr>2-Way Set Associative Cache Simulation</vt:lpstr>
      <vt:lpstr>What about writes?</vt:lpstr>
      <vt:lpstr>Intel Core i7 Cache Hierarchy</vt:lpstr>
      <vt:lpstr>Cache Performance Metrics</vt:lpstr>
      <vt:lpstr>Lets think about those numbers</vt:lpstr>
      <vt:lpstr>Writing Cache Friendly Code</vt:lpstr>
      <vt:lpstr>Topics</vt:lpstr>
      <vt:lpstr>Miss Rate Analysis for Matrix Multiply</vt:lpstr>
      <vt:lpstr>Matrix Multiplication Example</vt:lpstr>
      <vt:lpstr>Layout of C Arrays in Memory (review)</vt:lpstr>
      <vt:lpstr>Matrix Multiplication (ijk)</vt:lpstr>
      <vt:lpstr>Matrix Multiplication (jik)</vt:lpstr>
      <vt:lpstr>Matrix Multiplication (kij)</vt:lpstr>
      <vt:lpstr>Matrix Multiplication (ikj)</vt:lpstr>
      <vt:lpstr>Matrix Multiplication (jki)</vt:lpstr>
      <vt:lpstr>Matrix Multiplication (kji)</vt:lpstr>
      <vt:lpstr>Summary of Matrix Multiplication</vt:lpstr>
      <vt:lpstr>Core i7 Matrix Multiply Performance</vt:lpstr>
      <vt:lpstr>Topics</vt:lpstr>
      <vt:lpstr>Example: Matrix Multiplication</vt:lpstr>
      <vt:lpstr>Cache Miss Analysis</vt:lpstr>
      <vt:lpstr>Cache Miss Analysis</vt:lpstr>
      <vt:lpstr>Blocked Matrix Multiplication</vt:lpstr>
      <vt:lpstr>Cache Miss Analysis</vt:lpstr>
      <vt:lpstr>Cache Miss Analysis</vt:lpstr>
      <vt:lpstr>Summary</vt:lpstr>
      <vt:lpstr>Concluding Observations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Organization (CS2.201)/ Introduction to Processor Architecture (EC6.202)</dc:title>
  <dc:creator>Deepak Gangadharan</dc:creator>
  <cp:lastModifiedBy>Deepak Gangadharan</cp:lastModifiedBy>
  <cp:revision>235</cp:revision>
  <dcterms:created xsi:type="dcterms:W3CDTF">2021-01-05T00:08:58Z</dcterms:created>
  <dcterms:modified xsi:type="dcterms:W3CDTF">2025-04-23T17:15:28Z</dcterms:modified>
</cp:coreProperties>
</file>