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60" r:id="rId5"/>
    <p:sldId id="261" r:id="rId6"/>
    <p:sldId id="264" r:id="rId7"/>
    <p:sldId id="263" r:id="rId8"/>
    <p:sldId id="273" r:id="rId9"/>
    <p:sldId id="267" r:id="rId10"/>
    <p:sldId id="268" r:id="rId11"/>
    <p:sldId id="265" r:id="rId12"/>
    <p:sldId id="269" r:id="rId13"/>
    <p:sldId id="270" r:id="rId14"/>
    <p:sldId id="262" r:id="rId15"/>
  </p:sldIdLst>
  <p:sldSz cx="18288000" cy="10287000"/>
  <p:notesSz cx="6858000" cy="9144000"/>
  <p:embeddedFontLst>
    <p:embeddedFont>
      <p:font typeface="Radley" panose="00000500000000000000"/>
      <p:regular r:id="rId19"/>
    </p:embeddedFont>
    <p:embeddedFont>
      <p:font typeface="Raleway" panose="020B0503030101060003"/>
      <p:regular r:id="rId20"/>
    </p:embeddedFont>
    <p:embeddedFont>
      <p:font typeface="Prata" panose="00000500000000000000"/>
      <p:regular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8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3077845"/>
          </a:xfrm>
          <a:prstGeom prst="rect">
            <a:avLst/>
          </a:prstGeom>
        </p:spPr>
        <p:txBody>
          <a:bodyPr lIns="0" tIns="0" rIns="0" bIns="0" rtlCol="0" anchor="t">
            <a:spAutoFit/>
          </a:bodyPr>
          <a:lstStyle/>
          <a:p>
            <a:pPr algn="l">
              <a:lnSpc>
                <a:spcPts val="12000"/>
              </a:lnSpc>
            </a:pPr>
            <a:r>
              <a:rPr lang="en-US" sz="12000">
                <a:solidFill>
                  <a:srgbClr val="804F3B"/>
                </a:solidFill>
                <a:latin typeface="Radley" panose="00000500000000000000"/>
                <a:ea typeface="Radley" panose="00000500000000000000"/>
                <a:cs typeface="Radley" panose="00000500000000000000"/>
                <a:sym typeface="Radley" panose="00000500000000000000"/>
              </a:rPr>
              <a:t>Used Car Price Prediction &amp; Analysis</a:t>
            </a:r>
            <a:endParaRPr lang="en-US" sz="12000">
              <a:solidFill>
                <a:srgbClr val="804F3B"/>
              </a:solidFill>
              <a:latin typeface="Radley" panose="00000500000000000000"/>
              <a:ea typeface="Radley" panose="00000500000000000000"/>
              <a:cs typeface="Radley" panose="00000500000000000000"/>
              <a:sym typeface="Radley" panose="00000500000000000000"/>
            </a:endParaRPr>
          </a:p>
        </p:txBody>
      </p:sp>
      <p:sp>
        <p:nvSpPr>
          <p:cNvPr id="3" name="TextBox 3"/>
          <p:cNvSpPr txBox="1"/>
          <p:nvPr/>
        </p:nvSpPr>
        <p:spPr>
          <a:xfrm>
            <a:off x="1028700" y="9206520"/>
            <a:ext cx="5913783" cy="502285"/>
          </a:xfrm>
          <a:prstGeom prst="rect">
            <a:avLst/>
          </a:prstGeom>
        </p:spPr>
        <p:txBody>
          <a:bodyPr lIns="0" tIns="0" rIns="0" bIns="0" rtlCol="0" anchor="t">
            <a:spAutoFit/>
          </a:bodyPr>
          <a:lstStyle/>
          <a:p>
            <a:pPr algn="l">
              <a:lnSpc>
                <a:spcPts val="3920"/>
              </a:lnSpc>
            </a:pPr>
            <a:r>
              <a:rPr lang="en-US" sz="2800" b="1">
                <a:solidFill>
                  <a:srgbClr val="804F3B"/>
                </a:solidFill>
                <a:latin typeface="Raleway" panose="020B0503030101060003"/>
                <a:ea typeface="Raleway" panose="020B0503030101060003"/>
                <a:cs typeface="Raleway" panose="020B0503030101060003"/>
                <a:sym typeface="Raleway" panose="020B0503030101060003"/>
              </a:rPr>
              <a:t>SHREYA  PATIL</a:t>
            </a:r>
            <a:endParaRPr lang="en-US" sz="2800" b="1">
              <a:solidFill>
                <a:srgbClr val="804F3B"/>
              </a:solidFill>
              <a:latin typeface="Raleway" panose="020B0503030101060003"/>
              <a:ea typeface="Raleway" panose="020B0503030101060003"/>
              <a:cs typeface="Raleway" panose="020B0503030101060003"/>
              <a:sym typeface="Raleway" panose="020B0503030101060003"/>
            </a:endParaRPr>
          </a:p>
        </p:txBody>
      </p:sp>
      <p:grpSp>
        <p:nvGrpSpPr>
          <p:cNvPr id="4" name="Group 4"/>
          <p:cNvGrpSpPr/>
          <p:nvPr/>
        </p:nvGrpSpPr>
        <p:grpSpPr>
          <a:xfrm rot="0">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9144000" y="9206520"/>
            <a:ext cx="5913783" cy="502285"/>
          </a:xfrm>
          <a:prstGeom prst="rect">
            <a:avLst/>
          </a:prstGeom>
        </p:spPr>
        <p:txBody>
          <a:bodyPr lIns="0" tIns="0" rIns="0" bIns="0" rtlCol="0" anchor="t">
            <a:spAutoFit/>
          </a:bodyPr>
          <a:lstStyle/>
          <a:p>
            <a:pPr algn="l">
              <a:lnSpc>
                <a:spcPts val="3920"/>
              </a:lnSpc>
            </a:pPr>
            <a:r>
              <a:rPr lang="en-US" sz="2800" b="1">
                <a:solidFill>
                  <a:srgbClr val="804F3B"/>
                </a:solidFill>
                <a:latin typeface="Raleway" panose="020B0503030101060003"/>
                <a:ea typeface="Raleway" panose="020B0503030101060003"/>
                <a:cs typeface="Raleway" panose="020B0503030101060003"/>
                <a:sym typeface="Raleway" panose="020B0503030101060003"/>
              </a:rPr>
              <a:t>2025 Feb 28</a:t>
            </a:r>
            <a:endParaRPr lang="en-US" sz="2800" b="1">
              <a:solidFill>
                <a:srgbClr val="804F3B"/>
              </a:solidFill>
              <a:latin typeface="Raleway" panose="020B0503030101060003"/>
              <a:ea typeface="Raleway" panose="020B0503030101060003"/>
              <a:cs typeface="Raleway" panose="020B0503030101060003"/>
              <a:sym typeface="Raleway" panose="020B050303010106000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Group 9"/>
          <p:cNvGrpSpPr/>
          <p:nvPr/>
        </p:nvGrpSpPr>
        <p:grpSpPr>
          <a:xfrm rot="0">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740784" y="-635"/>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7" name="TextBox 3"/>
          <p:cNvSpPr txBox="1"/>
          <p:nvPr/>
        </p:nvSpPr>
        <p:spPr>
          <a:xfrm>
            <a:off x="1219200" y="2324100"/>
            <a:ext cx="12260580" cy="969010"/>
          </a:xfrm>
          <a:prstGeom prst="rect">
            <a:avLst/>
          </a:prstGeom>
        </p:spPr>
        <p:txBody>
          <a:bodyPr wrap="square" lIns="0" tIns="0" rIns="0" bIns="0" rtlCol="0" anchor="t">
            <a:noAutofit/>
          </a:bodyPr>
          <a:p>
            <a:pPr indent="0" algn="just">
              <a:lnSpc>
                <a:spcPts val="4200"/>
              </a:lnSpc>
              <a:buFont typeface="Arial" panose="020B0604020202020204" pitchFamily="34" charset="0"/>
              <a:buNone/>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2.    </a:t>
            </a:r>
            <a:r>
              <a:rPr lang="en-US" altLang="en-US" sz="2800" b="1">
                <a:solidFill>
                  <a:srgbClr val="804F3B"/>
                </a:solidFill>
                <a:latin typeface="Raleway" panose="020B0503030101060003"/>
                <a:ea typeface="Raleway" panose="020B0503030101060003"/>
                <a:cs typeface="Raleway" panose="020B0503030101060003"/>
                <a:sym typeface="Raleway" panose="020B0503030101060003"/>
              </a:rPr>
              <a:t>Decision Tree</a:t>
            </a:r>
            <a:r>
              <a:rPr lang="en-US" altLang="en-US" sz="2800">
                <a:solidFill>
                  <a:srgbClr val="804F3B"/>
                </a:solidFill>
                <a:latin typeface="Raleway" panose="020B0503030101060003"/>
                <a:ea typeface="Raleway" panose="020B0503030101060003"/>
                <a:cs typeface="Raleway" panose="020B0503030101060003"/>
                <a:sym typeface="Raleway" panose="020B0503030101060003"/>
              </a:rPr>
              <a:t> </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indent="0" algn="just">
              <a:lnSpc>
                <a:spcPts val="4200"/>
              </a:lnSpc>
              <a:buFont typeface="Arial" panose="020B0604020202020204" pitchFamily="34" charset="0"/>
              <a:buNone/>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10</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pic>
        <p:nvPicPr>
          <p:cNvPr id="5" name="Picture 4" descr="Screenshot (215)"/>
          <p:cNvPicPr>
            <a:picLocks noChangeAspect="1"/>
          </p:cNvPicPr>
          <p:nvPr/>
        </p:nvPicPr>
        <p:blipFill>
          <a:blip r:embed="rId2"/>
          <a:srcRect l="9167" t="45556" r="36250" b="370"/>
          <a:stretch>
            <a:fillRect/>
          </a:stretch>
        </p:blipFill>
        <p:spPr>
          <a:xfrm>
            <a:off x="1752600" y="3314700"/>
            <a:ext cx="12738100" cy="6368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715384" y="-25400"/>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7" name="TextBox 3"/>
          <p:cNvSpPr txBox="1"/>
          <p:nvPr/>
        </p:nvSpPr>
        <p:spPr>
          <a:xfrm>
            <a:off x="1219200" y="2324100"/>
            <a:ext cx="12260580" cy="969010"/>
          </a:xfrm>
          <a:prstGeom prst="rect">
            <a:avLst/>
          </a:prstGeom>
        </p:spPr>
        <p:txBody>
          <a:bodyPr wrap="square" lIns="0" tIns="0" rIns="0" bIns="0" rtlCol="0" anchor="t">
            <a:noAutofit/>
          </a:bodyPr>
          <a:p>
            <a:pPr indent="0" algn="just">
              <a:lnSpc>
                <a:spcPts val="4200"/>
              </a:lnSpc>
              <a:buFont typeface="Arial" panose="020B0604020202020204" pitchFamily="34" charset="0"/>
              <a:buNone/>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2.    </a:t>
            </a:r>
            <a:r>
              <a:rPr lang="en-US" altLang="en-US" sz="2800" b="1">
                <a:solidFill>
                  <a:srgbClr val="804F3B"/>
                </a:solidFill>
                <a:latin typeface="Raleway" panose="020B0503030101060003"/>
                <a:ea typeface="Raleway" panose="020B0503030101060003"/>
                <a:cs typeface="Raleway" panose="020B0503030101060003"/>
                <a:sym typeface="Raleway" panose="020B0503030101060003"/>
              </a:rPr>
              <a:t>Random Forest </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indent="0" algn="just">
              <a:lnSpc>
                <a:spcPts val="4200"/>
              </a:lnSpc>
              <a:buFont typeface="Arial" panose="020B0604020202020204" pitchFamily="34" charset="0"/>
              <a:buNone/>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11</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pic>
        <p:nvPicPr>
          <p:cNvPr id="6" name="Picture 5" descr="Screenshot (216)"/>
          <p:cNvPicPr>
            <a:picLocks noChangeAspect="1"/>
          </p:cNvPicPr>
          <p:nvPr/>
        </p:nvPicPr>
        <p:blipFill>
          <a:blip r:embed="rId2"/>
          <a:srcRect l="8750" t="29259" r="24167" b="18148"/>
          <a:stretch>
            <a:fillRect/>
          </a:stretch>
        </p:blipFill>
        <p:spPr>
          <a:xfrm>
            <a:off x="1676400" y="3238500"/>
            <a:ext cx="13213715" cy="6184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764279" y="-635"/>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 Box 4"/>
          <p:cNvSpPr txBox="1"/>
          <p:nvPr/>
        </p:nvSpPr>
        <p:spPr>
          <a:xfrm>
            <a:off x="1600200" y="2400300"/>
            <a:ext cx="9144000" cy="953135"/>
          </a:xfrm>
          <a:prstGeom prst="rect">
            <a:avLst/>
          </a:prstGeom>
          <a:noFill/>
        </p:spPr>
        <p:txBody>
          <a:bodyPr wrap="square"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6. Conclusion :</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
        <p:nvSpPr>
          <p:cNvPr id="7" name="TextBox 3"/>
          <p:cNvSpPr txBox="1"/>
          <p:nvPr/>
        </p:nvSpPr>
        <p:spPr>
          <a:xfrm>
            <a:off x="1828800" y="3924300"/>
            <a:ext cx="13181965" cy="2527300"/>
          </a:xfrm>
          <a:prstGeom prst="rect">
            <a:avLst/>
          </a:prstGeom>
        </p:spPr>
        <p:txBody>
          <a:bodyPr wrap="square" lIns="0" tIns="0" rIns="0" bIns="0" rtlCol="0" anchor="t">
            <a:noAutofit/>
          </a:bodyPr>
          <a:p>
            <a:pPr indent="0" algn="just">
              <a:lnSpc>
                <a:spcPts val="4200"/>
              </a:lnSpc>
              <a:buFont typeface="Arial" panose="020B0604020202020204" pitchFamily="34" charset="0"/>
              <a:buNone/>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The car price prediction model provides an effective and data-driven solution for estimating the selling price of used cars. It can be a helpful tool for buyers, sellers, and dealerships to make informed pricing decisions, boosting efficiency and transparency in the used car market.</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12</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3695700"/>
            <a:ext cx="14745813" cy="1538605"/>
          </a:xfrm>
          <a:prstGeom prst="rect">
            <a:avLst/>
          </a:prstGeom>
        </p:spPr>
        <p:txBody>
          <a:bodyPr lIns="0" tIns="0" rIns="0" bIns="0" rtlCol="0" anchor="t">
            <a:spAutoFit/>
          </a:bodyPr>
          <a:lstStyle/>
          <a:p>
            <a:pPr algn="l">
              <a:lnSpc>
                <a:spcPts val="12000"/>
              </a:lnSpc>
            </a:pPr>
            <a:r>
              <a:rPr lang="en-US" sz="12000">
                <a:solidFill>
                  <a:srgbClr val="804F3B"/>
                </a:solidFill>
                <a:latin typeface="Radley" panose="00000500000000000000"/>
                <a:ea typeface="Radley" panose="00000500000000000000"/>
                <a:cs typeface="Radley" panose="00000500000000000000"/>
                <a:sym typeface="Radley" panose="00000500000000000000"/>
              </a:rPr>
              <a:t>Thank you</a:t>
            </a:r>
            <a:endParaRPr lang="en-US" sz="12000">
              <a:solidFill>
                <a:srgbClr val="804F3B"/>
              </a:solidFill>
              <a:latin typeface="Radley" panose="00000500000000000000"/>
              <a:ea typeface="Radley" panose="00000500000000000000"/>
              <a:cs typeface="Radley" panose="00000500000000000000"/>
              <a:sym typeface="Radley" panose="00000500000000000000"/>
            </a:endParaRPr>
          </a:p>
        </p:txBody>
      </p:sp>
      <p:sp>
        <p:nvSpPr>
          <p:cNvPr id="3" name="TextBox 3"/>
          <p:cNvSpPr txBox="1"/>
          <p:nvPr/>
        </p:nvSpPr>
        <p:spPr>
          <a:xfrm>
            <a:off x="1028700" y="9206520"/>
            <a:ext cx="5913783" cy="502285"/>
          </a:xfrm>
          <a:prstGeom prst="rect">
            <a:avLst/>
          </a:prstGeom>
        </p:spPr>
        <p:txBody>
          <a:bodyPr lIns="0" tIns="0" rIns="0" bIns="0" rtlCol="0" anchor="t">
            <a:spAutoFit/>
          </a:bodyPr>
          <a:lstStyle/>
          <a:p>
            <a:pPr algn="l">
              <a:lnSpc>
                <a:spcPts val="3920"/>
              </a:lnSpc>
            </a:pPr>
            <a:r>
              <a:rPr lang="en-US" sz="2800" b="1">
                <a:solidFill>
                  <a:srgbClr val="804F3B"/>
                </a:solidFill>
                <a:latin typeface="Raleway" panose="020B0503030101060003"/>
                <a:ea typeface="Raleway" panose="020B0503030101060003"/>
                <a:cs typeface="Raleway" panose="020B0503030101060003"/>
                <a:sym typeface="Raleway" panose="020B0503030101060003"/>
              </a:rPr>
              <a:t>SHREYA  PATIL</a:t>
            </a:r>
            <a:endParaRPr lang="en-US" sz="2800" b="1">
              <a:solidFill>
                <a:srgbClr val="804F3B"/>
              </a:solidFill>
              <a:latin typeface="Raleway" panose="020B0503030101060003"/>
              <a:ea typeface="Raleway" panose="020B0503030101060003"/>
              <a:cs typeface="Raleway" panose="020B0503030101060003"/>
              <a:sym typeface="Raleway" panose="020B0503030101060003"/>
            </a:endParaRPr>
          </a:p>
        </p:txBody>
      </p:sp>
      <p:grpSp>
        <p:nvGrpSpPr>
          <p:cNvPr id="4" name="Group 4"/>
          <p:cNvGrpSpPr/>
          <p:nvPr/>
        </p:nvGrpSpPr>
        <p:grpSpPr>
          <a:xfrm rot="0">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8" name="TextBox 8"/>
          <p:cNvSpPr txBox="1"/>
          <p:nvPr/>
        </p:nvSpPr>
        <p:spPr>
          <a:xfrm>
            <a:off x="9144000" y="9206520"/>
            <a:ext cx="5913783" cy="502285"/>
          </a:xfrm>
          <a:prstGeom prst="rect">
            <a:avLst/>
          </a:prstGeom>
        </p:spPr>
        <p:txBody>
          <a:bodyPr lIns="0" tIns="0" rIns="0" bIns="0" rtlCol="0" anchor="t">
            <a:spAutoFit/>
          </a:bodyPr>
          <a:lstStyle/>
          <a:p>
            <a:pPr algn="l">
              <a:lnSpc>
                <a:spcPts val="3920"/>
              </a:lnSpc>
            </a:pPr>
            <a:r>
              <a:rPr lang="en-US" sz="2800">
                <a:solidFill>
                  <a:srgbClr val="804F3B"/>
                </a:solidFill>
                <a:latin typeface="Raleway" panose="020B0503030101060003"/>
                <a:ea typeface="Raleway" panose="020B0503030101060003"/>
                <a:cs typeface="Raleway" panose="020B0503030101060003"/>
                <a:sym typeface="Raleway" panose="020B0503030101060003"/>
              </a:rPr>
              <a:t>2025 Feb 28</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2" name="TextBox 2"/>
          <p:cNvSpPr txBox="1"/>
          <p:nvPr/>
        </p:nvSpPr>
        <p:spPr>
          <a:xfrm>
            <a:off x="1028700" y="2492445"/>
            <a:ext cx="6848808" cy="861695"/>
          </a:xfrm>
          <a:prstGeom prst="rect">
            <a:avLst/>
          </a:prstGeom>
        </p:spPr>
        <p:txBody>
          <a:bodyPr lIns="0" tIns="0" rIns="0" bIns="0" rtlCol="0" anchor="t">
            <a:spAutoFit/>
          </a:bodyPr>
          <a:lstStyle/>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1. Overview</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
        <p:nvSpPr>
          <p:cNvPr id="3" name="TextBox 3"/>
          <p:cNvSpPr txBox="1"/>
          <p:nvPr/>
        </p:nvSpPr>
        <p:spPr>
          <a:xfrm>
            <a:off x="1028700" y="3721735"/>
            <a:ext cx="14453870" cy="5690235"/>
          </a:xfrm>
          <a:prstGeom prst="rect">
            <a:avLst/>
          </a:prstGeom>
        </p:spPr>
        <p:txBody>
          <a:bodyPr lIns="0" tIns="0" rIns="0" bIns="0" rtlCol="0" anchor="t">
            <a:noAutofit/>
          </a:bodyPr>
          <a:lstStyle/>
          <a:p>
            <a:pPr algn="just">
              <a:lnSpc>
                <a:spcPts val="4200"/>
              </a:lnSpc>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The used car market is growing rapidly, with buyers and sellers looking for fair pricing. However, determining the right price for a used car is challenging due to various factors like car age, kilometers driven, fuel type, and market trends. Analyzing these factors using data analytics and machine learning can help predict the optimal selling price, ensuring better decision-making for both buyers and sellers.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p:txBody>
      </p:sp>
      <p:grpSp>
        <p:nvGrpSpPr>
          <p:cNvPr id="4" name="Group 4"/>
          <p:cNvGrpSpPr/>
          <p:nvPr/>
        </p:nvGrpSpPr>
        <p:grpSpPr>
          <a:xfrm rot="0">
            <a:off x="16740784" y="0"/>
            <a:ext cx="1547216" cy="10287000"/>
            <a:chOff x="0" y="0"/>
            <a:chExt cx="523379" cy="3479800"/>
          </a:xfrm>
        </p:grpSpPr>
        <p:sp>
          <p:nvSpPr>
            <p:cNvPr id="5" name="Freeform 5"/>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6"/>
          <p:cNvSpPr txBox="1"/>
          <p:nvPr/>
        </p:nvSpPr>
        <p:spPr>
          <a:xfrm>
            <a:off x="17127588" y="9201150"/>
            <a:ext cx="773608" cy="537845"/>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2</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grpSp>
        <p:nvGrpSpPr>
          <p:cNvPr id="3" name="Group 3"/>
          <p:cNvGrpSpPr/>
          <p:nvPr/>
        </p:nvGrpSpPr>
        <p:grpSpPr>
          <a:xfrm rot="0">
            <a:off x="16740784" y="0"/>
            <a:ext cx="1547216" cy="10287000"/>
            <a:chOff x="0" y="0"/>
            <a:chExt cx="523379" cy="3479800"/>
          </a:xfrm>
        </p:grpSpPr>
        <p:sp>
          <p:nvSpPr>
            <p:cNvPr id="4" name="Freeform 4"/>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5"/>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3</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
        <p:nvSpPr>
          <p:cNvPr id="7" name="TextBox 7"/>
          <p:cNvSpPr txBox="1"/>
          <p:nvPr/>
        </p:nvSpPr>
        <p:spPr>
          <a:xfrm>
            <a:off x="1028700" y="3878580"/>
            <a:ext cx="14342110" cy="4544060"/>
          </a:xfrm>
          <a:prstGeom prst="rect">
            <a:avLst/>
          </a:prstGeom>
        </p:spPr>
        <p:txBody>
          <a:bodyPr lIns="0" tIns="0" rIns="0" bIns="0" rtlCol="0" anchor="t">
            <a:noAutofit/>
          </a:bodyPr>
          <a:lstStyle/>
          <a:p>
            <a:pPr algn="just">
              <a:lnSpc>
                <a:spcPts val="4200"/>
              </a:lnSpc>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Develop a data-driven model to predict the selling price of a used car based on various features such as its age, fuel type, kilometers driven, transmission type and current market price.</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0" name="TextBox 2"/>
          <p:cNvSpPr txBox="1"/>
          <p:nvPr/>
        </p:nvSpPr>
        <p:spPr>
          <a:xfrm>
            <a:off x="1028700" y="2492445"/>
            <a:ext cx="6848808" cy="861695"/>
          </a:xfrm>
          <a:prstGeom prst="rect">
            <a:avLst/>
          </a:prstGeom>
        </p:spPr>
        <p:txBody>
          <a:bodyPr lIns="0" tIns="0" rIns="0" bIns="0"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2. Problem Statement</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0D4"/>
        </a:solidFill>
        <a:effectLst/>
      </p:bgPr>
    </p:bg>
    <p:spTree>
      <p:nvGrpSpPr>
        <p:cNvPr id="1" name=""/>
        <p:cNvGrpSpPr/>
        <p:nvPr/>
      </p:nvGrpSpPr>
      <p:grpSpPr>
        <a:xfrm>
          <a:off x="0" y="0"/>
          <a:ext cx="0" cy="0"/>
          <a:chOff x="0" y="0"/>
          <a:chExt cx="0" cy="0"/>
        </a:xfrm>
      </p:grpSpPr>
      <p:sp>
        <p:nvSpPr>
          <p:cNvPr id="3" name="TextBox 3"/>
          <p:cNvSpPr txBox="1"/>
          <p:nvPr/>
        </p:nvSpPr>
        <p:spPr>
          <a:xfrm>
            <a:off x="1316990" y="3869055"/>
            <a:ext cx="12260580" cy="5967095"/>
          </a:xfrm>
          <a:prstGeom prst="rect">
            <a:avLst/>
          </a:prstGeom>
        </p:spPr>
        <p:txBody>
          <a:bodyPr wrap="square" lIns="0" tIns="0" rIns="0" bIns="0" rtlCol="0" anchor="t">
            <a:noAutofit/>
          </a:bodyPr>
          <a:lstStyle/>
          <a:p>
            <a:pPr marL="457200" indent="-457200" algn="just">
              <a:lnSpc>
                <a:spcPts val="4200"/>
              </a:lnSpc>
              <a:buFont typeface="Arial" panose="020B0604020202020204" pitchFamily="34" charset="0"/>
              <a:buChar char="•"/>
            </a:pPr>
            <a:r>
              <a:rPr lang="en-US" sz="2800">
                <a:solidFill>
                  <a:srgbClr val="804F3B"/>
                </a:solidFill>
                <a:latin typeface="Raleway" panose="020B0503030101060003"/>
                <a:ea typeface="Raleway" panose="020B0503030101060003"/>
                <a:cs typeface="Raleway" panose="020B0503030101060003"/>
                <a:sym typeface="Raleway" panose="020B0503030101060003"/>
              </a:rPr>
              <a:t>Dataset have 301 rows and 9 columns</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indent="0" algn="just">
              <a:lnSpc>
                <a:spcPts val="4200"/>
              </a:lnSpc>
              <a:buFont typeface="Arial" panose="020B0604020202020204" pitchFamily="34" charset="0"/>
              <a:buNone/>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marL="457200" indent="-457200" algn="just">
              <a:lnSpc>
                <a:spcPts val="4200"/>
              </a:lnSpc>
              <a:buFont typeface="Arial" panose="020B0604020202020204" pitchFamily="34" charset="0"/>
              <a:buChar char="•"/>
            </a:pPr>
            <a:r>
              <a:rPr lang="en-US" sz="2800">
                <a:solidFill>
                  <a:srgbClr val="804F3B"/>
                </a:solidFill>
                <a:latin typeface="Raleway" panose="020B0503030101060003"/>
                <a:ea typeface="Raleway" panose="020B0503030101060003"/>
                <a:cs typeface="Raleway" panose="020B0503030101060003"/>
                <a:sym typeface="Raleway" panose="020B0503030101060003"/>
              </a:rPr>
              <a:t>Columns :  </a:t>
            </a:r>
            <a:r>
              <a:rPr lang="en-US" altLang="en-US" sz="2800">
                <a:solidFill>
                  <a:srgbClr val="804F3B"/>
                </a:solidFill>
                <a:latin typeface="Raleway" panose="020B0503030101060003"/>
                <a:ea typeface="Raleway" panose="020B0503030101060003"/>
                <a:cs typeface="Raleway" panose="020B0503030101060003"/>
                <a:sym typeface="Raleway" panose="020B0503030101060003"/>
              </a:rPr>
              <a:t>Car_Name, Year,  Selling_Price, Present_Price, Kms_Driven, Fuel_Type, Seller_Type , Transmission  and Owner.</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indent="0" algn="just">
              <a:lnSpc>
                <a:spcPts val="4200"/>
              </a:lnSpc>
              <a:buFont typeface="Arial" panose="020B0604020202020204" pitchFamily="34" charset="0"/>
              <a:buNone/>
            </a:pPr>
            <a:r>
              <a:rPr lang="en-US" sz="2800">
                <a:solidFill>
                  <a:srgbClr val="804F3B"/>
                </a:solidFill>
                <a:latin typeface="Raleway" panose="020B0503030101060003"/>
                <a:ea typeface="Raleway" panose="020B0503030101060003"/>
                <a:cs typeface="Raleway" panose="020B0503030101060003"/>
                <a:sym typeface="Raleway" panose="020B0503030101060003"/>
              </a:rPr>
              <a:t>        </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mj-lt"/>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grpSp>
        <p:nvGrpSpPr>
          <p:cNvPr id="9" name="Group 9"/>
          <p:cNvGrpSpPr/>
          <p:nvPr/>
        </p:nvGrpSpPr>
        <p:grpSpPr>
          <a:xfrm rot="0">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4</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
        <p:nvSpPr>
          <p:cNvPr id="12" name="TextBox 2"/>
          <p:cNvSpPr txBox="1"/>
          <p:nvPr/>
        </p:nvSpPr>
        <p:spPr>
          <a:xfrm>
            <a:off x="1028700" y="2492445"/>
            <a:ext cx="6848808" cy="861695"/>
          </a:xfrm>
          <a:prstGeom prst="rect">
            <a:avLst/>
          </a:prstGeom>
        </p:spPr>
        <p:txBody>
          <a:bodyPr lIns="0" tIns="0" rIns="0" bIns="0"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3. Data Decription</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Group 9"/>
          <p:cNvGrpSpPr/>
          <p:nvPr/>
        </p:nvGrpSpPr>
        <p:grpSpPr>
          <a:xfrm rot="0">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764279" y="38100"/>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5" name="TextBox 2"/>
          <p:cNvSpPr txBox="1"/>
          <p:nvPr/>
        </p:nvSpPr>
        <p:spPr>
          <a:xfrm>
            <a:off x="914400" y="1333500"/>
            <a:ext cx="11288395" cy="861695"/>
          </a:xfrm>
          <a:prstGeom prst="rect">
            <a:avLst/>
          </a:prstGeom>
        </p:spPr>
        <p:txBody>
          <a:bodyPr wrap="square" lIns="0" tIns="0" rIns="0" bIns="0"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4. Exploratory Data Analysis:</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
        <p:nvSpPr>
          <p:cNvPr id="6" name="TextBox 3"/>
          <p:cNvSpPr txBox="1"/>
          <p:nvPr/>
        </p:nvSpPr>
        <p:spPr>
          <a:xfrm>
            <a:off x="1393190" y="2705100"/>
            <a:ext cx="12260580" cy="6369050"/>
          </a:xfrm>
          <a:prstGeom prst="rect">
            <a:avLst/>
          </a:prstGeom>
        </p:spPr>
        <p:txBody>
          <a:bodyPr wrap="square" lIns="0" tIns="0" rIns="0" bIns="0" rtlCol="0" anchor="t">
            <a:noAutofit/>
          </a:bodyPr>
          <a:lstStyle/>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Shape</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Summary</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Info</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Duplicates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Null Values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ct val="2000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Numerical  and categorical Analysis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mj-lt"/>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1" name="TextBox 11"/>
          <p:cNvSpPr txBox="1"/>
          <p:nvPr/>
        </p:nvSpPr>
        <p:spPr>
          <a:xfrm>
            <a:off x="17220933"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5</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 name="Group 9"/>
          <p:cNvGrpSpPr/>
          <p:nvPr/>
        </p:nvGrpSpPr>
        <p:grpSpPr>
          <a:xfrm rot="0">
            <a:off x="16740784" y="0"/>
            <a:ext cx="1547216" cy="10287000"/>
            <a:chOff x="0" y="0"/>
            <a:chExt cx="523379" cy="3479800"/>
          </a:xfrm>
        </p:grpSpPr>
        <p:sp>
          <p:nvSpPr>
            <p:cNvPr id="10"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pic>
        <p:nvPicPr>
          <p:cNvPr id="4" name="Picture 3" descr="Picture1"/>
          <p:cNvPicPr>
            <a:picLocks noChangeAspect="1"/>
          </p:cNvPicPr>
          <p:nvPr/>
        </p:nvPicPr>
        <p:blipFill>
          <a:blip r:embed="rId1"/>
          <a:stretch>
            <a:fillRect/>
          </a:stretch>
        </p:blipFill>
        <p:spPr>
          <a:xfrm>
            <a:off x="0" y="0"/>
            <a:ext cx="18288000" cy="10286365"/>
          </a:xfrm>
          <a:prstGeom prst="rect">
            <a:avLst/>
          </a:prstGeom>
        </p:spPr>
      </p:pic>
      <p:grpSp>
        <p:nvGrpSpPr>
          <p:cNvPr id="5" name="Group 9"/>
          <p:cNvGrpSpPr/>
          <p:nvPr/>
        </p:nvGrpSpPr>
        <p:grpSpPr>
          <a:xfrm rot="0">
            <a:off x="16715384" y="-25400"/>
            <a:ext cx="1547216" cy="10287000"/>
            <a:chOff x="0" y="0"/>
            <a:chExt cx="523379" cy="3479800"/>
          </a:xfrm>
        </p:grpSpPr>
        <p:sp>
          <p:nvSpPr>
            <p:cNvPr id="6"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7" name="TextBox 2"/>
          <p:cNvSpPr txBox="1"/>
          <p:nvPr/>
        </p:nvSpPr>
        <p:spPr>
          <a:xfrm>
            <a:off x="1028700" y="2492445"/>
            <a:ext cx="6848808" cy="861695"/>
          </a:xfrm>
          <a:prstGeom prst="rect">
            <a:avLst/>
          </a:prstGeom>
        </p:spPr>
        <p:txBody>
          <a:bodyPr lIns="0" tIns="0" rIns="0" bIns="0"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5. Data Preprocessing</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
        <p:nvSpPr>
          <p:cNvPr id="8" name="TextBox 3"/>
          <p:cNvSpPr txBox="1"/>
          <p:nvPr/>
        </p:nvSpPr>
        <p:spPr>
          <a:xfrm>
            <a:off x="1316990" y="3981450"/>
            <a:ext cx="12260580" cy="5854700"/>
          </a:xfrm>
          <a:prstGeom prst="rect">
            <a:avLst/>
          </a:prstGeom>
        </p:spPr>
        <p:txBody>
          <a:bodyPr wrap="square" lIns="0" tIns="0" rIns="0" bIns="0" rtlCol="0" anchor="t">
            <a:noAutofit/>
          </a:bodyPr>
          <a:p>
            <a:pPr marL="457200" indent="-457200" algn="just">
              <a:lnSpc>
                <a:spcPts val="4200"/>
              </a:lnSpc>
              <a:buFont typeface="Arial" panose="020B0604020202020204" pitchFamily="34" charset="0"/>
              <a:buChar char="•"/>
            </a:pPr>
            <a:r>
              <a:rPr lang="en-US" sz="2800">
                <a:solidFill>
                  <a:srgbClr val="804F3B"/>
                </a:solidFill>
                <a:latin typeface="Raleway" panose="020B0503030101060003"/>
                <a:ea typeface="Raleway" panose="020B0503030101060003"/>
                <a:cs typeface="Raleway" panose="020B0503030101060003"/>
                <a:sym typeface="Raleway" panose="020B0503030101060003"/>
              </a:rPr>
              <a:t>Checking for missing values :  In this data there is no missing values.</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marL="457200" indent="-457200" algn="just">
              <a:lnSpc>
                <a:spcPts val="4200"/>
              </a:lnSpc>
              <a:buFont typeface="Arial" panose="020B0604020202020204" pitchFamily="34" charset="0"/>
              <a:buChar char="•"/>
            </a:pPr>
            <a:r>
              <a:rPr lang="en-US" sz="2800">
                <a:solidFill>
                  <a:srgbClr val="804F3B"/>
                </a:solidFill>
                <a:latin typeface="Raleway" panose="020B0503030101060003"/>
                <a:ea typeface="Raleway" panose="020B0503030101060003"/>
                <a:cs typeface="Raleway" panose="020B0503030101060003"/>
                <a:sym typeface="Raleway" panose="020B0503030101060003"/>
              </a:rPr>
              <a:t>Checking for Duplicate values and dealing with them.</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marL="457200" indent="-457200" algn="just">
              <a:lnSpc>
                <a:spcPts val="4200"/>
              </a:lnSpc>
              <a:buFont typeface="Arial" panose="020B0604020202020204" pitchFamily="34" charset="0"/>
              <a:buChar char="•"/>
            </a:pPr>
            <a:r>
              <a:rPr lang="en-US" sz="2800">
                <a:solidFill>
                  <a:srgbClr val="804F3B"/>
                </a:solidFill>
                <a:latin typeface="Raleway" panose="020B0503030101060003"/>
                <a:ea typeface="Raleway" panose="020B0503030101060003"/>
                <a:cs typeface="Raleway" panose="020B0503030101060003"/>
                <a:sym typeface="Raleway" panose="020B0503030101060003"/>
              </a:rPr>
              <a:t>Checking for Extream Outliers .</a:t>
            </a:r>
            <a:endParaRPr lang="en-US" sz="2800">
              <a:solidFill>
                <a:srgbClr val="804F3B"/>
              </a:solidFill>
              <a:latin typeface="Raleway" panose="020B0503030101060003"/>
              <a:ea typeface="Raleway" panose="020B0503030101060003"/>
              <a:cs typeface="Raleway" panose="020B0503030101060003"/>
              <a:sym typeface="Raleway" panose="020B0503030101060003"/>
            </a:endParaRPr>
          </a:p>
          <a:p>
            <a:pPr marL="457200" indent="-457200" algn="just">
              <a:lnSpc>
                <a:spcPts val="4200"/>
              </a:lnSpc>
              <a:buFont typeface="Arial" panose="020B0604020202020204" pitchFamily="34" charset="0"/>
              <a:buChar char="•"/>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Converting Categorical data into Numerical format using get_dummies() function.</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11" name="TextBox 11"/>
          <p:cNvSpPr txBox="1"/>
          <p:nvPr/>
        </p:nvSpPr>
        <p:spPr>
          <a:xfrm>
            <a:off x="17127588" y="9201150"/>
            <a:ext cx="773608" cy="574040"/>
          </a:xfrm>
          <a:prstGeom prst="rect">
            <a:avLst/>
          </a:prstGeom>
        </p:spPr>
        <p:txBody>
          <a:bodyPr lIns="0" tIns="0" rIns="0" bIns="0" rtlCol="0" anchor="t">
            <a:spAutoFit/>
          </a:bodyPr>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6</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3"/>
          <p:cNvSpPr txBox="1"/>
          <p:nvPr/>
        </p:nvSpPr>
        <p:spPr>
          <a:xfrm>
            <a:off x="1393190" y="2705100"/>
            <a:ext cx="12260580" cy="6369050"/>
          </a:xfrm>
          <a:prstGeom prst="rect">
            <a:avLst/>
          </a:prstGeom>
        </p:spPr>
        <p:txBody>
          <a:bodyPr wrap="square" lIns="0" tIns="0" rIns="0" bIns="0" rtlCol="0" anchor="t">
            <a:noAutofit/>
          </a:bodyPr>
          <a:p>
            <a:pPr marL="514350" indent="-514350" algn="just">
              <a:lnSpc>
                <a:spcPts val="4200"/>
              </a:lnSpc>
              <a:buFont typeface="Arial" panose="020B0604020202020204" pitchFamily="34" charset="0"/>
              <a:buAutoNum type="arabicPeriod"/>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Histograms – Distribution of car prices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mj-lt"/>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pic>
        <p:nvPicPr>
          <p:cNvPr id="2" name="Picture 1" descr="Picture1"/>
          <p:cNvPicPr>
            <a:picLocks noChangeAspect="1"/>
          </p:cNvPicPr>
          <p:nvPr/>
        </p:nvPicPr>
        <p:blipFill>
          <a:blip r:embed="rId1"/>
          <a:stretch>
            <a:fillRect/>
          </a:stretch>
        </p:blipFill>
        <p:spPr>
          <a:xfrm>
            <a:off x="0" y="-38100"/>
            <a:ext cx="18288000" cy="10286365"/>
          </a:xfrm>
          <a:prstGeom prst="rect">
            <a:avLst/>
          </a:prstGeom>
        </p:spPr>
      </p:pic>
      <p:grpSp>
        <p:nvGrpSpPr>
          <p:cNvPr id="5" name="Group 9"/>
          <p:cNvGrpSpPr/>
          <p:nvPr/>
        </p:nvGrpSpPr>
        <p:grpSpPr>
          <a:xfrm rot="0">
            <a:off x="16715384" y="-25400"/>
            <a:ext cx="1547216" cy="10287000"/>
            <a:chOff x="0" y="0"/>
            <a:chExt cx="523379" cy="3479800"/>
          </a:xfrm>
        </p:grpSpPr>
        <p:sp>
          <p:nvSpPr>
            <p:cNvPr id="3"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11" name="TextBox 11"/>
          <p:cNvSpPr txBox="1"/>
          <p:nvPr/>
        </p:nvSpPr>
        <p:spPr>
          <a:xfrm>
            <a:off x="17127588" y="9201150"/>
            <a:ext cx="773608" cy="574040"/>
          </a:xfrm>
          <a:prstGeom prst="rect">
            <a:avLst/>
          </a:prstGeom>
        </p:spPr>
        <p:txBody>
          <a:bodyPr lIns="0" tIns="0" rIns="0" bIns="0" rtlCol="0" anchor="t">
            <a:spAutoFit/>
          </a:bodyPr>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7</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pic>
        <p:nvPicPr>
          <p:cNvPr id="7" name="Picture 6" descr="Screenshot (207)"/>
          <p:cNvPicPr>
            <a:picLocks noChangeAspect="1"/>
          </p:cNvPicPr>
          <p:nvPr/>
        </p:nvPicPr>
        <p:blipFill>
          <a:blip r:embed="rId2"/>
          <a:srcRect l="9005" t="27609" r="38673" b="3640"/>
          <a:stretch>
            <a:fillRect/>
          </a:stretch>
        </p:blipFill>
        <p:spPr>
          <a:xfrm>
            <a:off x="2895600" y="3390900"/>
            <a:ext cx="10828020" cy="6176645"/>
          </a:xfrm>
          <a:prstGeom prst="rect">
            <a:avLst/>
          </a:prstGeom>
        </p:spPr>
      </p:pic>
      <p:sp>
        <p:nvSpPr>
          <p:cNvPr id="4" name="TextBox 3"/>
          <p:cNvSpPr txBox="1"/>
          <p:nvPr/>
        </p:nvSpPr>
        <p:spPr>
          <a:xfrm>
            <a:off x="1520190" y="2618105"/>
            <a:ext cx="12260580" cy="6583045"/>
          </a:xfrm>
          <a:prstGeom prst="rect">
            <a:avLst/>
          </a:prstGeom>
        </p:spPr>
        <p:txBody>
          <a:bodyPr wrap="square" lIns="0" tIns="0" rIns="0" bIns="0" rtlCol="0" anchor="t">
            <a:noAutofit/>
          </a:bodyPr>
          <a:p>
            <a:pPr marL="514350" indent="-514350" algn="just">
              <a:lnSpc>
                <a:spcPts val="4200"/>
              </a:lnSpc>
              <a:buFont typeface="Arial" panose="020B0604020202020204" pitchFamily="34" charset="0"/>
              <a:buAutoNum type="arabicPeriod"/>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Histograms – Distribution of car prices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mj-lt"/>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764279" y="-635"/>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3"/>
          <p:cNvSpPr txBox="1"/>
          <p:nvPr/>
        </p:nvSpPr>
        <p:spPr>
          <a:xfrm>
            <a:off x="1371600" y="1866900"/>
            <a:ext cx="12260580" cy="6369050"/>
          </a:xfrm>
          <a:prstGeom prst="rect">
            <a:avLst/>
          </a:prstGeom>
        </p:spPr>
        <p:txBody>
          <a:bodyPr wrap="square" lIns="0" tIns="0" rIns="0" bIns="0" rtlCol="0" anchor="t">
            <a:noAutofit/>
          </a:bodyPr>
          <a:p>
            <a:pPr indent="0" algn="just">
              <a:lnSpc>
                <a:spcPts val="4200"/>
              </a:lnSpc>
              <a:buFont typeface="Arial" panose="020B0604020202020204" pitchFamily="34" charset="0"/>
              <a:buNone/>
            </a:pPr>
            <a:r>
              <a:rPr lang="en-US" altLang="en-US" sz="2800">
                <a:solidFill>
                  <a:srgbClr val="804F3B"/>
                </a:solidFill>
                <a:latin typeface="Raleway" panose="020B0503030101060003"/>
                <a:ea typeface="Raleway" panose="020B0503030101060003"/>
                <a:cs typeface="Raleway" panose="020B0503030101060003"/>
                <a:sym typeface="Raleway" panose="020B0503030101060003"/>
              </a:rPr>
              <a:t>2.   </a:t>
            </a:r>
            <a:r>
              <a:rPr lang="en-US" altLang="en-US" sz="2800">
                <a:solidFill>
                  <a:srgbClr val="804F3B"/>
                </a:solidFill>
                <a:latin typeface="Raleway" panose="020B0503030101060003"/>
                <a:ea typeface="Raleway" panose="020B0503030101060003"/>
                <a:cs typeface="Raleway" panose="020B0503030101060003"/>
                <a:sym typeface="Raleway" panose="020B0503030101060003"/>
              </a:rPr>
              <a:t>Boxplots – Outliers in car prices</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indent="0" algn="just">
              <a:lnSpc>
                <a:spcPts val="4200"/>
              </a:lnSpc>
              <a:buFont typeface="Arial" panose="020B0604020202020204" pitchFamily="34" charset="0"/>
              <a:buNone/>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mj-lt"/>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pic>
        <p:nvPicPr>
          <p:cNvPr id="5" name="Picture 4" descr="Screenshot (208)"/>
          <p:cNvPicPr>
            <a:picLocks noChangeAspect="1"/>
          </p:cNvPicPr>
          <p:nvPr/>
        </p:nvPicPr>
        <p:blipFill>
          <a:blip r:embed="rId2"/>
          <a:srcRect l="9583" t="28519" r="44583" b="3333"/>
          <a:stretch>
            <a:fillRect/>
          </a:stretch>
        </p:blipFill>
        <p:spPr>
          <a:xfrm>
            <a:off x="3014345" y="2776220"/>
            <a:ext cx="11254105" cy="6383020"/>
          </a:xfrm>
          <a:prstGeom prst="rect">
            <a:avLst/>
          </a:prstGeom>
        </p:spPr>
      </p:pic>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8</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Picture1"/>
          <p:cNvPicPr>
            <a:picLocks noChangeAspect="1"/>
          </p:cNvPicPr>
          <p:nvPr/>
        </p:nvPicPr>
        <p:blipFill>
          <a:blip r:embed="rId1"/>
          <a:stretch>
            <a:fillRect/>
          </a:stretch>
        </p:blipFill>
        <p:spPr>
          <a:xfrm>
            <a:off x="0" y="0"/>
            <a:ext cx="18288000" cy="10286365"/>
          </a:xfrm>
          <a:prstGeom prst="rect">
            <a:avLst/>
          </a:prstGeom>
        </p:spPr>
      </p:pic>
      <p:grpSp>
        <p:nvGrpSpPr>
          <p:cNvPr id="3" name="Group 9"/>
          <p:cNvGrpSpPr/>
          <p:nvPr/>
        </p:nvGrpSpPr>
        <p:grpSpPr>
          <a:xfrm rot="0">
            <a:off x="16688079" y="-38100"/>
            <a:ext cx="1547216" cy="10287000"/>
            <a:chOff x="0" y="0"/>
            <a:chExt cx="523379" cy="3479800"/>
          </a:xfrm>
        </p:grpSpPr>
        <p:sp>
          <p:nvSpPr>
            <p:cNvPr id="4" name="Freeform 10"/>
            <p:cNvSpPr/>
            <p:nvPr/>
          </p:nvSpPr>
          <p:spPr>
            <a:xfrm>
              <a:off x="0" y="0"/>
              <a:ext cx="523379" cy="3479800"/>
            </a:xfrm>
            <a:custGeom>
              <a:avLst/>
              <a:gdLst/>
              <a:ahLst/>
              <a:cxnLst/>
              <a:rect l="l" t="t" r="r" b="b"/>
              <a:pathLst>
                <a:path w="523379" h="3479800">
                  <a:moveTo>
                    <a:pt x="0" y="0"/>
                  </a:moveTo>
                  <a:lnTo>
                    <a:pt x="523379" y="0"/>
                  </a:lnTo>
                  <a:lnTo>
                    <a:pt x="523379" y="3479800"/>
                  </a:lnTo>
                  <a:lnTo>
                    <a:pt x="0" y="3479800"/>
                  </a:lnTo>
                  <a:close/>
                </a:path>
              </a:pathLst>
            </a:custGeom>
            <a:solidFill>
              <a:srgbClr val="E6CCB2"/>
            </a:solidFill>
          </p:spPr>
        </p:sp>
      </p:grpSp>
      <p:sp>
        <p:nvSpPr>
          <p:cNvPr id="6" name="TextBox 3"/>
          <p:cNvSpPr txBox="1"/>
          <p:nvPr/>
        </p:nvSpPr>
        <p:spPr>
          <a:xfrm>
            <a:off x="1219200" y="2498725"/>
            <a:ext cx="12260580" cy="4899025"/>
          </a:xfrm>
          <a:prstGeom prst="rect">
            <a:avLst/>
          </a:prstGeom>
        </p:spPr>
        <p:txBody>
          <a:bodyPr wrap="square" lIns="0" tIns="0" rIns="0" bIns="0" rtlCol="0" anchor="t">
            <a:noAutofit/>
          </a:bodyPr>
          <a:p>
            <a:pPr marL="514350" indent="-514350" algn="just">
              <a:lnSpc>
                <a:spcPts val="4200"/>
              </a:lnSpc>
              <a:buFont typeface="Arial" panose="020B0604020202020204" pitchFamily="34" charset="0"/>
              <a:buAutoNum type="arabicPeriod"/>
            </a:pPr>
            <a:r>
              <a:rPr lang="en-US" altLang="en-US" sz="2800" b="1">
                <a:solidFill>
                  <a:srgbClr val="804F3B"/>
                </a:solidFill>
                <a:latin typeface="Raleway" panose="020B0503030101060003"/>
                <a:ea typeface="Raleway" panose="020B0503030101060003"/>
                <a:cs typeface="Raleway" panose="020B0503030101060003"/>
                <a:sym typeface="Raleway" panose="020B0503030101060003"/>
              </a:rPr>
              <a:t>Linear Regression</a:t>
            </a:r>
            <a:r>
              <a:rPr lang="en-US" altLang="en-US" sz="2800">
                <a:solidFill>
                  <a:srgbClr val="804F3B"/>
                </a:solidFill>
                <a:latin typeface="Raleway" panose="020B0503030101060003"/>
                <a:ea typeface="Raleway" panose="020B0503030101060003"/>
                <a:cs typeface="Raleway" panose="020B0503030101060003"/>
                <a:sym typeface="Raleway" panose="020B0503030101060003"/>
              </a:rPr>
              <a:t> </a:t>
            </a: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altLang="en-US" sz="2800">
              <a:solidFill>
                <a:srgbClr val="804F3B"/>
              </a:solidFill>
              <a:latin typeface="Raleway" panose="020B0503030101060003"/>
              <a:ea typeface="Raleway" panose="020B0503030101060003"/>
              <a:cs typeface="Raleway" panose="020B0503030101060003"/>
              <a:sym typeface="Raleway" panose="020B0503030101060003"/>
            </a:endParaRPr>
          </a:p>
          <a:p>
            <a:pPr marL="514350" indent="-514350" algn="just">
              <a:lnSpc>
                <a:spcPts val="4200"/>
              </a:lnSpc>
              <a:buFont typeface="Arial" panose="020B0604020202020204" pitchFamily="34" charset="0"/>
              <a:buAutoNum type="arabicPeriod"/>
            </a:pPr>
            <a:endParaRPr lang="en-US" sz="2800">
              <a:solidFill>
                <a:srgbClr val="804F3B"/>
              </a:solidFill>
              <a:latin typeface="Raleway" panose="020B0503030101060003"/>
              <a:ea typeface="Raleway" panose="020B0503030101060003"/>
              <a:cs typeface="Raleway" panose="020B0503030101060003"/>
              <a:sym typeface="Raleway" panose="020B0503030101060003"/>
            </a:endParaRPr>
          </a:p>
        </p:txBody>
      </p:sp>
      <p:sp>
        <p:nvSpPr>
          <p:cNvPr id="5" name="TextBox 2"/>
          <p:cNvSpPr txBox="1"/>
          <p:nvPr/>
        </p:nvSpPr>
        <p:spPr>
          <a:xfrm>
            <a:off x="914400" y="1333500"/>
            <a:ext cx="11288395" cy="861695"/>
          </a:xfrm>
          <a:prstGeom prst="rect">
            <a:avLst/>
          </a:prstGeom>
        </p:spPr>
        <p:txBody>
          <a:bodyPr wrap="square" lIns="0" tIns="0" rIns="0" bIns="0" rtlCol="0" anchor="t">
            <a:spAutoFit/>
          </a:bodyPr>
          <a:p>
            <a:pPr algn="l">
              <a:lnSpc>
                <a:spcPts val="6720"/>
              </a:lnSpc>
            </a:pPr>
            <a:r>
              <a:rPr lang="en-US" sz="4800" b="1">
                <a:solidFill>
                  <a:srgbClr val="804F3B"/>
                </a:solidFill>
                <a:latin typeface="Radley" panose="00000500000000000000"/>
                <a:ea typeface="Radley" panose="00000500000000000000"/>
                <a:cs typeface="Radley" panose="00000500000000000000"/>
                <a:sym typeface="Radley" panose="00000500000000000000"/>
              </a:rPr>
              <a:t>6. </a:t>
            </a:r>
            <a:r>
              <a:rPr lang="en-US" sz="4800" b="1">
                <a:solidFill>
                  <a:srgbClr val="804F3B"/>
                </a:solidFill>
                <a:latin typeface="Radley" panose="00000500000000000000"/>
                <a:ea typeface="Radley" panose="00000500000000000000"/>
                <a:cs typeface="Radley" panose="00000500000000000000"/>
                <a:sym typeface="Radley" panose="00000500000000000000"/>
              </a:rPr>
              <a:t>Model Selection :</a:t>
            </a:r>
            <a:endParaRPr lang="en-US" sz="4800" b="1">
              <a:solidFill>
                <a:srgbClr val="804F3B"/>
              </a:solidFill>
              <a:latin typeface="Radley" panose="00000500000000000000"/>
              <a:ea typeface="Radley" panose="00000500000000000000"/>
              <a:cs typeface="Radley" panose="00000500000000000000"/>
              <a:sym typeface="Radley" panose="00000500000000000000"/>
            </a:endParaRPr>
          </a:p>
        </p:txBody>
      </p:sp>
      <p:sp>
        <p:nvSpPr>
          <p:cNvPr id="11" name="TextBox 11"/>
          <p:cNvSpPr txBox="1"/>
          <p:nvPr/>
        </p:nvSpPr>
        <p:spPr>
          <a:xfrm>
            <a:off x="17127588" y="9201150"/>
            <a:ext cx="773608" cy="574040"/>
          </a:xfrm>
          <a:prstGeom prst="rect">
            <a:avLst/>
          </a:prstGeom>
        </p:spPr>
        <p:txBody>
          <a:bodyPr lIns="0" tIns="0" rIns="0" bIns="0" rtlCol="0" anchor="t">
            <a:spAutoFit/>
          </a:bodyPr>
          <a:lstStyle/>
          <a:p>
            <a:pPr algn="ctr">
              <a:lnSpc>
                <a:spcPts val="4480"/>
              </a:lnSpc>
            </a:pPr>
            <a:r>
              <a:rPr lang="en-US" sz="3200">
                <a:solidFill>
                  <a:srgbClr val="804F3B"/>
                </a:solidFill>
                <a:latin typeface="Prata" panose="00000500000000000000"/>
                <a:ea typeface="Prata" panose="00000500000000000000"/>
                <a:cs typeface="Prata" panose="00000500000000000000"/>
                <a:sym typeface="Prata" panose="00000500000000000000"/>
              </a:rPr>
              <a:t>9</a:t>
            </a:r>
            <a:endParaRPr lang="en-US" sz="3200">
              <a:solidFill>
                <a:srgbClr val="804F3B"/>
              </a:solidFill>
              <a:latin typeface="Prata" panose="00000500000000000000"/>
              <a:ea typeface="Prata" panose="00000500000000000000"/>
              <a:cs typeface="Prata" panose="00000500000000000000"/>
              <a:sym typeface="Prata" panose="00000500000000000000"/>
            </a:endParaRPr>
          </a:p>
        </p:txBody>
      </p:sp>
      <p:pic>
        <p:nvPicPr>
          <p:cNvPr id="9" name="Picture 8" descr="Screenshot (214)"/>
          <p:cNvPicPr>
            <a:picLocks noChangeAspect="1"/>
          </p:cNvPicPr>
          <p:nvPr/>
        </p:nvPicPr>
        <p:blipFill>
          <a:blip r:embed="rId2"/>
          <a:srcRect l="9167" t="35926" r="33333" b="10741"/>
          <a:stretch>
            <a:fillRect/>
          </a:stretch>
        </p:blipFill>
        <p:spPr>
          <a:xfrm>
            <a:off x="1676400" y="3390900"/>
            <a:ext cx="12922885" cy="6273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1765</Words>
  <Application>WPS Presentation</Application>
  <PresentationFormat>On-screen Show (4:3)</PresentationFormat>
  <Paragraphs>134</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Radley</vt:lpstr>
      <vt:lpstr>Raleway</vt:lpstr>
      <vt:lpstr>Prata</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Shreya Patil</cp:lastModifiedBy>
  <cp:revision>13</cp:revision>
  <dcterms:created xsi:type="dcterms:W3CDTF">2006-08-16T00:00:00Z</dcterms:created>
  <dcterms:modified xsi:type="dcterms:W3CDTF">2025-03-04T07:28:21Z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2A813129F24E4CF7A104404C4735E625_13</vt:lpwstr>
  </property>
  <property fmtid="{D5CDD505-2E9C-101B-9397-08002B2CF9AE}" pid="3" name="KSOProductBuildVer">
    <vt:lpwstr>1033-12.2.0.19805</vt:lpwstr>
  </property>
</Properties>
</file>