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56" r:id="rId3"/>
    <p:sldId id="257" r:id="rId4"/>
    <p:sldId id="258" r:id="rId5"/>
    <p:sldId id="259" r:id="rId6"/>
    <p:sldId id="260" r:id="rId7"/>
    <p:sldId id="261" r:id="rId8"/>
    <p:sldId id="269"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24" autoAdjust="0"/>
  </p:normalViewPr>
  <p:slideViewPr>
    <p:cSldViewPr>
      <p:cViewPr varScale="1">
        <p:scale>
          <a:sx n="81" d="100"/>
          <a:sy n="81" d="100"/>
        </p:scale>
        <p:origin x="-10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hyperlink" Target="https://en.wikipedia.org/wiki/Janus_Friis" TargetMode="External"/><Relationship Id="rId2" Type="http://schemas.openxmlformats.org/officeDocument/2006/relationships/hyperlink" Target="https://en.wikipedia.org/wiki/Niklas_Zennstr%C3%B6m" TargetMode="External"/><Relationship Id="rId1" Type="http://schemas.openxmlformats.org/officeDocument/2006/relationships/hyperlink" Target="https://www.skype.com/e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C6DDD-573F-4676-8850-DDCE4D8193A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C20A8048-4F42-456C-BF5E-34E7BA104846}">
      <dgm:prSet custT="1"/>
      <dgm:spPr/>
      <dgm:t>
        <a:bodyPr/>
        <a:lstStyle/>
        <a:p>
          <a:pPr rtl="0"/>
          <a:r>
            <a:rPr lang="en-US" sz="1600" dirty="0" smtClean="0"/>
            <a:t>How it reached the peak of success</a:t>
          </a:r>
          <a:endParaRPr lang="en-US" sz="1600" dirty="0"/>
        </a:p>
      </dgm:t>
    </dgm:pt>
    <dgm:pt modelId="{B47E85BB-47EE-4750-9911-FC413256585E}" type="parTrans" cxnId="{EB45B8C7-48C7-4F54-A99F-F3FF141DB009}">
      <dgm:prSet/>
      <dgm:spPr/>
      <dgm:t>
        <a:bodyPr/>
        <a:lstStyle/>
        <a:p>
          <a:endParaRPr lang="en-US"/>
        </a:p>
      </dgm:t>
    </dgm:pt>
    <dgm:pt modelId="{D30C2FCA-51C9-440D-A7A2-9F2C5BBDF767}" type="sibTrans" cxnId="{EB45B8C7-48C7-4F54-A99F-F3FF141DB009}">
      <dgm:prSet/>
      <dgm:spPr/>
      <dgm:t>
        <a:bodyPr/>
        <a:lstStyle/>
        <a:p>
          <a:endParaRPr lang="en-US"/>
        </a:p>
      </dgm:t>
    </dgm:pt>
    <dgm:pt modelId="{8D82D85A-6481-42BD-A016-3D37F7120970}" type="pres">
      <dgm:prSet presAssocID="{4D3C6DDD-573F-4676-8850-DDCE4D8193A3}" presName="CompostProcess" presStyleCnt="0">
        <dgm:presLayoutVars>
          <dgm:dir/>
          <dgm:resizeHandles val="exact"/>
        </dgm:presLayoutVars>
      </dgm:prSet>
      <dgm:spPr/>
    </dgm:pt>
    <dgm:pt modelId="{341771A3-2313-4307-885D-F05791EB726E}" type="pres">
      <dgm:prSet presAssocID="{4D3C6DDD-573F-4676-8850-DDCE4D8193A3}" presName="arrow" presStyleLbl="bgShp" presStyleIdx="0" presStyleCnt="1" custScaleX="114669"/>
      <dgm:spPr/>
      <dgm:t>
        <a:bodyPr/>
        <a:lstStyle/>
        <a:p>
          <a:endParaRPr lang="en-US"/>
        </a:p>
      </dgm:t>
    </dgm:pt>
    <dgm:pt modelId="{EEFB7316-64F8-4F1E-AE1B-26294AA546A3}" type="pres">
      <dgm:prSet presAssocID="{4D3C6DDD-573F-4676-8850-DDCE4D8193A3}" presName="linearProcess" presStyleCnt="0"/>
      <dgm:spPr/>
    </dgm:pt>
    <dgm:pt modelId="{364C64CB-84D8-44F6-A2B6-AD59E8D20DBF}" type="pres">
      <dgm:prSet presAssocID="{C20A8048-4F42-456C-BF5E-34E7BA104846}" presName="textNode" presStyleLbl="node1" presStyleIdx="0" presStyleCnt="1" custScaleX="142591" custScaleY="71429" custLinFactNeighborX="-6355" custLinFactNeighborY="0">
        <dgm:presLayoutVars>
          <dgm:bulletEnabled val="1"/>
        </dgm:presLayoutVars>
      </dgm:prSet>
      <dgm:spPr/>
    </dgm:pt>
  </dgm:ptLst>
  <dgm:cxnLst>
    <dgm:cxn modelId="{B51DF5EE-1DD1-4CD1-A4F9-D0B92155345E}" type="presOf" srcId="{C20A8048-4F42-456C-BF5E-34E7BA104846}" destId="{364C64CB-84D8-44F6-A2B6-AD59E8D20DBF}" srcOrd="0" destOrd="0" presId="urn:microsoft.com/office/officeart/2005/8/layout/hProcess9"/>
    <dgm:cxn modelId="{0780D699-1B85-48D0-AF81-B44757A77A2F}" type="presOf" srcId="{4D3C6DDD-573F-4676-8850-DDCE4D8193A3}" destId="{8D82D85A-6481-42BD-A016-3D37F7120970}" srcOrd="0" destOrd="0" presId="urn:microsoft.com/office/officeart/2005/8/layout/hProcess9"/>
    <dgm:cxn modelId="{EB45B8C7-48C7-4F54-A99F-F3FF141DB009}" srcId="{4D3C6DDD-573F-4676-8850-DDCE4D8193A3}" destId="{C20A8048-4F42-456C-BF5E-34E7BA104846}" srcOrd="0" destOrd="0" parTransId="{B47E85BB-47EE-4750-9911-FC413256585E}" sibTransId="{D30C2FCA-51C9-440D-A7A2-9F2C5BBDF767}"/>
    <dgm:cxn modelId="{8A21373D-77C8-492A-B64F-B271562D5ADE}" type="presParOf" srcId="{8D82D85A-6481-42BD-A016-3D37F7120970}" destId="{341771A3-2313-4307-885D-F05791EB726E}" srcOrd="0" destOrd="0" presId="urn:microsoft.com/office/officeart/2005/8/layout/hProcess9"/>
    <dgm:cxn modelId="{A46EABD2-1D15-4BEF-B6ED-FA1457E071A6}" type="presParOf" srcId="{8D82D85A-6481-42BD-A016-3D37F7120970}" destId="{EEFB7316-64F8-4F1E-AE1B-26294AA546A3}" srcOrd="1" destOrd="0" presId="urn:microsoft.com/office/officeart/2005/8/layout/hProcess9"/>
    <dgm:cxn modelId="{CB88B0D6-CB24-47B6-85CD-221B9A9B39D5}" type="presParOf" srcId="{EEFB7316-64F8-4F1E-AE1B-26294AA546A3}" destId="{364C64CB-84D8-44F6-A2B6-AD59E8D20DBF}" srcOrd="0"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34ED64DC-D1AE-48CA-8885-7073920542CE}"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88BD7FE1-E30E-4C24-9186-9AB2C21EFB61}">
      <dgm:prSet/>
      <dgm:spPr/>
      <dgm:t>
        <a:bodyPr/>
        <a:lstStyle/>
        <a:p>
          <a:pPr rtl="0"/>
          <a:r>
            <a:rPr lang="en-US" dirty="0" smtClean="0"/>
            <a:t>INTRODUCTION </a:t>
          </a:r>
          <a:endParaRPr lang="en-US" dirty="0"/>
        </a:p>
      </dgm:t>
    </dgm:pt>
    <dgm:pt modelId="{DFA4BA37-F388-458A-9E9B-DAC6845B56D3}" type="parTrans" cxnId="{9F6FA645-6613-4F54-885F-79C147DFAC67}">
      <dgm:prSet/>
      <dgm:spPr/>
      <dgm:t>
        <a:bodyPr/>
        <a:lstStyle/>
        <a:p>
          <a:endParaRPr lang="en-US"/>
        </a:p>
      </dgm:t>
    </dgm:pt>
    <dgm:pt modelId="{F875355E-E812-4BE9-BD78-9E6076487AD0}" type="sibTrans" cxnId="{9F6FA645-6613-4F54-885F-79C147DFAC67}">
      <dgm:prSet/>
      <dgm:spPr/>
      <dgm:t>
        <a:bodyPr/>
        <a:lstStyle/>
        <a:p>
          <a:endParaRPr lang="en-US"/>
        </a:p>
      </dgm:t>
    </dgm:pt>
    <dgm:pt modelId="{587A095C-71C7-480A-8D4D-34E485F86A69}">
      <dgm:prSet/>
      <dgm:spPr/>
      <dgm:t>
        <a:bodyPr/>
        <a:lstStyle/>
        <a:p>
          <a:pPr rtl="0"/>
          <a:r>
            <a:rPr lang="en-US" dirty="0" smtClean="0"/>
            <a:t>Acquired by </a:t>
          </a:r>
          <a:endParaRPr lang="en-US" dirty="0"/>
        </a:p>
      </dgm:t>
    </dgm:pt>
    <dgm:pt modelId="{8FA45116-8331-49C0-A6C4-B46000CBB266}" type="parTrans" cxnId="{3625B13B-99FA-405B-856F-39825BE6ED8C}">
      <dgm:prSet/>
      <dgm:spPr/>
      <dgm:t>
        <a:bodyPr/>
        <a:lstStyle/>
        <a:p>
          <a:endParaRPr lang="en-US"/>
        </a:p>
      </dgm:t>
    </dgm:pt>
    <dgm:pt modelId="{3FF65269-8454-42DD-850A-E01117A14B0F}" type="sibTrans" cxnId="{3625B13B-99FA-405B-856F-39825BE6ED8C}">
      <dgm:prSet/>
      <dgm:spPr/>
      <dgm:t>
        <a:bodyPr/>
        <a:lstStyle/>
        <a:p>
          <a:endParaRPr lang="en-US"/>
        </a:p>
      </dgm:t>
    </dgm:pt>
    <dgm:pt modelId="{8223018F-1059-4AC3-ABF7-A3FA73C450FA}">
      <dgm:prSet/>
      <dgm:spPr/>
      <dgm:t>
        <a:bodyPr/>
        <a:lstStyle/>
        <a:p>
          <a:pPr rtl="0"/>
          <a:r>
            <a:rPr lang="en-US" dirty="0" smtClean="0"/>
            <a:t>HISTORY</a:t>
          </a:r>
          <a:endParaRPr lang="en-US" dirty="0"/>
        </a:p>
      </dgm:t>
    </dgm:pt>
    <dgm:pt modelId="{7F70A8CC-15FC-4D34-9200-21ED331A4A0B}" type="parTrans" cxnId="{13AF8EB8-5F01-43F9-8B38-C9CBB970BD35}">
      <dgm:prSet/>
      <dgm:spPr/>
      <dgm:t>
        <a:bodyPr/>
        <a:lstStyle/>
        <a:p>
          <a:endParaRPr lang="en-US"/>
        </a:p>
      </dgm:t>
    </dgm:pt>
    <dgm:pt modelId="{302CB2EA-D5A8-48DB-87F7-9BA2C3202024}" type="sibTrans" cxnId="{13AF8EB8-5F01-43F9-8B38-C9CBB970BD35}">
      <dgm:prSet/>
      <dgm:spPr/>
      <dgm:t>
        <a:bodyPr/>
        <a:lstStyle/>
        <a:p>
          <a:endParaRPr lang="en-US"/>
        </a:p>
      </dgm:t>
    </dgm:pt>
    <dgm:pt modelId="{183162C0-D9C7-4B3E-814D-BBFA9D8E916C}">
      <dgm:prSet custT="1"/>
      <dgm:spPr/>
      <dgm:t>
        <a:bodyPr/>
        <a:lstStyle/>
        <a:p>
          <a:pPr rtl="0"/>
          <a:r>
            <a:rPr lang="en-US" sz="2000" dirty="0" smtClean="0"/>
            <a:t>Success</a:t>
          </a:r>
          <a:endParaRPr lang="en-US" sz="2000" dirty="0"/>
        </a:p>
      </dgm:t>
    </dgm:pt>
    <dgm:pt modelId="{C68FD4A6-189B-48F9-AEEE-86BC9636145F}" type="parTrans" cxnId="{B585A526-23E6-4DCB-BED6-0315CCA9CADA}">
      <dgm:prSet/>
      <dgm:spPr/>
      <dgm:t>
        <a:bodyPr/>
        <a:lstStyle/>
        <a:p>
          <a:endParaRPr lang="en-US"/>
        </a:p>
      </dgm:t>
    </dgm:pt>
    <dgm:pt modelId="{0D4731CB-1F33-430E-BDE4-D26E3703A73B}" type="sibTrans" cxnId="{B585A526-23E6-4DCB-BED6-0315CCA9CADA}">
      <dgm:prSet/>
      <dgm:spPr/>
      <dgm:t>
        <a:bodyPr/>
        <a:lstStyle/>
        <a:p>
          <a:endParaRPr lang="en-US"/>
        </a:p>
      </dgm:t>
    </dgm:pt>
    <dgm:pt modelId="{4DCB4384-50C5-4A12-B9D3-4E0CFA19FEE3}" type="pres">
      <dgm:prSet presAssocID="{34ED64DC-D1AE-48CA-8885-7073920542CE}" presName="compositeShape" presStyleCnt="0">
        <dgm:presLayoutVars>
          <dgm:chMax val="7"/>
          <dgm:dir/>
          <dgm:resizeHandles val="exact"/>
        </dgm:presLayoutVars>
      </dgm:prSet>
      <dgm:spPr/>
      <dgm:t>
        <a:bodyPr/>
        <a:lstStyle/>
        <a:p>
          <a:endParaRPr lang="en-US"/>
        </a:p>
      </dgm:t>
    </dgm:pt>
    <dgm:pt modelId="{1C0D65F2-F7F7-426B-A93E-1BB8F85259D8}" type="pres">
      <dgm:prSet presAssocID="{88BD7FE1-E30E-4C24-9186-9AB2C21EFB61}" presName="circ1" presStyleLbl="vennNode1" presStyleIdx="0" presStyleCnt="4"/>
      <dgm:spPr/>
      <dgm:t>
        <a:bodyPr/>
        <a:lstStyle/>
        <a:p>
          <a:endParaRPr lang="en-US"/>
        </a:p>
      </dgm:t>
    </dgm:pt>
    <dgm:pt modelId="{C7D03F6B-45DA-411D-8B2E-BD8D472EC681}" type="pres">
      <dgm:prSet presAssocID="{88BD7FE1-E30E-4C24-9186-9AB2C21EFB61}" presName="circ1Tx" presStyleLbl="revTx" presStyleIdx="0" presStyleCnt="0">
        <dgm:presLayoutVars>
          <dgm:chMax val="0"/>
          <dgm:chPref val="0"/>
          <dgm:bulletEnabled val="1"/>
        </dgm:presLayoutVars>
      </dgm:prSet>
      <dgm:spPr/>
      <dgm:t>
        <a:bodyPr/>
        <a:lstStyle/>
        <a:p>
          <a:endParaRPr lang="en-US"/>
        </a:p>
      </dgm:t>
    </dgm:pt>
    <dgm:pt modelId="{5F05C187-3EA2-472B-A9E5-7CFBBC56C575}" type="pres">
      <dgm:prSet presAssocID="{587A095C-71C7-480A-8D4D-34E485F86A69}" presName="circ2" presStyleLbl="vennNode1" presStyleIdx="1" presStyleCnt="4"/>
      <dgm:spPr/>
      <dgm:t>
        <a:bodyPr/>
        <a:lstStyle/>
        <a:p>
          <a:endParaRPr lang="en-US"/>
        </a:p>
      </dgm:t>
    </dgm:pt>
    <dgm:pt modelId="{C57216BB-2411-4B6A-A1DB-6CBEC1AAA2CA}" type="pres">
      <dgm:prSet presAssocID="{587A095C-71C7-480A-8D4D-34E485F86A69}" presName="circ2Tx" presStyleLbl="revTx" presStyleIdx="0" presStyleCnt="0">
        <dgm:presLayoutVars>
          <dgm:chMax val="0"/>
          <dgm:chPref val="0"/>
          <dgm:bulletEnabled val="1"/>
        </dgm:presLayoutVars>
      </dgm:prSet>
      <dgm:spPr/>
      <dgm:t>
        <a:bodyPr/>
        <a:lstStyle/>
        <a:p>
          <a:endParaRPr lang="en-US"/>
        </a:p>
      </dgm:t>
    </dgm:pt>
    <dgm:pt modelId="{AB39018D-7A21-4CEA-8423-E35F3ABC9762}" type="pres">
      <dgm:prSet presAssocID="{8223018F-1059-4AC3-ABF7-A3FA73C450FA}" presName="circ3" presStyleLbl="vennNode1" presStyleIdx="2" presStyleCnt="4"/>
      <dgm:spPr/>
      <dgm:t>
        <a:bodyPr/>
        <a:lstStyle/>
        <a:p>
          <a:endParaRPr lang="en-US"/>
        </a:p>
      </dgm:t>
    </dgm:pt>
    <dgm:pt modelId="{31BB9DC1-CA4C-4996-91D8-2BEA704905A8}" type="pres">
      <dgm:prSet presAssocID="{8223018F-1059-4AC3-ABF7-A3FA73C450FA}" presName="circ3Tx" presStyleLbl="revTx" presStyleIdx="0" presStyleCnt="0">
        <dgm:presLayoutVars>
          <dgm:chMax val="0"/>
          <dgm:chPref val="0"/>
          <dgm:bulletEnabled val="1"/>
        </dgm:presLayoutVars>
      </dgm:prSet>
      <dgm:spPr/>
      <dgm:t>
        <a:bodyPr/>
        <a:lstStyle/>
        <a:p>
          <a:endParaRPr lang="en-US"/>
        </a:p>
      </dgm:t>
    </dgm:pt>
    <dgm:pt modelId="{482AA8D2-55FB-4869-808F-DD83BDE58983}" type="pres">
      <dgm:prSet presAssocID="{183162C0-D9C7-4B3E-814D-BBFA9D8E916C}" presName="circ4" presStyleLbl="vennNode1" presStyleIdx="3" presStyleCnt="4"/>
      <dgm:spPr/>
      <dgm:t>
        <a:bodyPr/>
        <a:lstStyle/>
        <a:p>
          <a:endParaRPr lang="en-US"/>
        </a:p>
      </dgm:t>
    </dgm:pt>
    <dgm:pt modelId="{1075CE57-4D15-47A4-AD17-5F443432C037}" type="pres">
      <dgm:prSet presAssocID="{183162C0-D9C7-4B3E-814D-BBFA9D8E916C}" presName="circ4Tx" presStyleLbl="revTx" presStyleIdx="0" presStyleCnt="0">
        <dgm:presLayoutVars>
          <dgm:chMax val="0"/>
          <dgm:chPref val="0"/>
          <dgm:bulletEnabled val="1"/>
        </dgm:presLayoutVars>
      </dgm:prSet>
      <dgm:spPr/>
      <dgm:t>
        <a:bodyPr/>
        <a:lstStyle/>
        <a:p>
          <a:endParaRPr lang="en-US"/>
        </a:p>
      </dgm:t>
    </dgm:pt>
  </dgm:ptLst>
  <dgm:cxnLst>
    <dgm:cxn modelId="{8A9C08A0-98AB-4E20-886A-81119C34B7C8}" type="presOf" srcId="{34ED64DC-D1AE-48CA-8885-7073920542CE}" destId="{4DCB4384-50C5-4A12-B9D3-4E0CFA19FEE3}" srcOrd="0" destOrd="0" presId="urn:microsoft.com/office/officeart/2005/8/layout/venn1"/>
    <dgm:cxn modelId="{B8388D41-FEF4-4507-945E-D722AA053D8F}" type="presOf" srcId="{587A095C-71C7-480A-8D4D-34E485F86A69}" destId="{5F05C187-3EA2-472B-A9E5-7CFBBC56C575}" srcOrd="0" destOrd="0" presId="urn:microsoft.com/office/officeart/2005/8/layout/venn1"/>
    <dgm:cxn modelId="{D076822A-D2B9-468C-916F-93C87B332CA6}" type="presOf" srcId="{8223018F-1059-4AC3-ABF7-A3FA73C450FA}" destId="{31BB9DC1-CA4C-4996-91D8-2BEA704905A8}" srcOrd="1" destOrd="0" presId="urn:microsoft.com/office/officeart/2005/8/layout/venn1"/>
    <dgm:cxn modelId="{83BEF758-DB8E-4150-9483-E7CEE7DA6537}" type="presOf" srcId="{587A095C-71C7-480A-8D4D-34E485F86A69}" destId="{C57216BB-2411-4B6A-A1DB-6CBEC1AAA2CA}" srcOrd="1" destOrd="0" presId="urn:microsoft.com/office/officeart/2005/8/layout/venn1"/>
    <dgm:cxn modelId="{E206B640-2C75-4029-8B42-B30669D19CCD}" type="presOf" srcId="{8223018F-1059-4AC3-ABF7-A3FA73C450FA}" destId="{AB39018D-7A21-4CEA-8423-E35F3ABC9762}" srcOrd="0" destOrd="0" presId="urn:microsoft.com/office/officeart/2005/8/layout/venn1"/>
    <dgm:cxn modelId="{13AF8EB8-5F01-43F9-8B38-C9CBB970BD35}" srcId="{34ED64DC-D1AE-48CA-8885-7073920542CE}" destId="{8223018F-1059-4AC3-ABF7-A3FA73C450FA}" srcOrd="2" destOrd="0" parTransId="{7F70A8CC-15FC-4D34-9200-21ED331A4A0B}" sibTransId="{302CB2EA-D5A8-48DB-87F7-9BA2C3202024}"/>
    <dgm:cxn modelId="{9C644A69-7EE2-43B4-89D7-C68C9F3A97A7}" type="presOf" srcId="{183162C0-D9C7-4B3E-814D-BBFA9D8E916C}" destId="{1075CE57-4D15-47A4-AD17-5F443432C037}" srcOrd="1" destOrd="0" presId="urn:microsoft.com/office/officeart/2005/8/layout/venn1"/>
    <dgm:cxn modelId="{97E9576C-FC2E-4555-93E5-B8C23FF42993}" type="presOf" srcId="{88BD7FE1-E30E-4C24-9186-9AB2C21EFB61}" destId="{C7D03F6B-45DA-411D-8B2E-BD8D472EC681}" srcOrd="1" destOrd="0" presId="urn:microsoft.com/office/officeart/2005/8/layout/venn1"/>
    <dgm:cxn modelId="{E838FBF2-D8E8-415C-A9FC-3C8E3F61DE88}" type="presOf" srcId="{183162C0-D9C7-4B3E-814D-BBFA9D8E916C}" destId="{482AA8D2-55FB-4869-808F-DD83BDE58983}" srcOrd="0" destOrd="0" presId="urn:microsoft.com/office/officeart/2005/8/layout/venn1"/>
    <dgm:cxn modelId="{3625B13B-99FA-405B-856F-39825BE6ED8C}" srcId="{34ED64DC-D1AE-48CA-8885-7073920542CE}" destId="{587A095C-71C7-480A-8D4D-34E485F86A69}" srcOrd="1" destOrd="0" parTransId="{8FA45116-8331-49C0-A6C4-B46000CBB266}" sibTransId="{3FF65269-8454-42DD-850A-E01117A14B0F}"/>
    <dgm:cxn modelId="{B585A526-23E6-4DCB-BED6-0315CCA9CADA}" srcId="{34ED64DC-D1AE-48CA-8885-7073920542CE}" destId="{183162C0-D9C7-4B3E-814D-BBFA9D8E916C}" srcOrd="3" destOrd="0" parTransId="{C68FD4A6-189B-48F9-AEEE-86BC9636145F}" sibTransId="{0D4731CB-1F33-430E-BDE4-D26E3703A73B}"/>
    <dgm:cxn modelId="{9F6FA645-6613-4F54-885F-79C147DFAC67}" srcId="{34ED64DC-D1AE-48CA-8885-7073920542CE}" destId="{88BD7FE1-E30E-4C24-9186-9AB2C21EFB61}" srcOrd="0" destOrd="0" parTransId="{DFA4BA37-F388-458A-9E9B-DAC6845B56D3}" sibTransId="{F875355E-E812-4BE9-BD78-9E6076487AD0}"/>
    <dgm:cxn modelId="{D1F46D2A-3A0B-4F12-BE3C-176B5F4D6754}" type="presOf" srcId="{88BD7FE1-E30E-4C24-9186-9AB2C21EFB61}" destId="{1C0D65F2-F7F7-426B-A93E-1BB8F85259D8}" srcOrd="0" destOrd="0" presId="urn:microsoft.com/office/officeart/2005/8/layout/venn1"/>
    <dgm:cxn modelId="{9A6C5E83-5500-44DD-B891-DD1A15B2C2B5}" type="presParOf" srcId="{4DCB4384-50C5-4A12-B9D3-4E0CFA19FEE3}" destId="{1C0D65F2-F7F7-426B-A93E-1BB8F85259D8}" srcOrd="0" destOrd="0" presId="urn:microsoft.com/office/officeart/2005/8/layout/venn1"/>
    <dgm:cxn modelId="{B8D01241-6E48-46B4-8E39-0130FEDCA6B5}" type="presParOf" srcId="{4DCB4384-50C5-4A12-B9D3-4E0CFA19FEE3}" destId="{C7D03F6B-45DA-411D-8B2E-BD8D472EC681}" srcOrd="1" destOrd="0" presId="urn:microsoft.com/office/officeart/2005/8/layout/venn1"/>
    <dgm:cxn modelId="{AB615E64-CC69-4321-80A6-2961667961A6}" type="presParOf" srcId="{4DCB4384-50C5-4A12-B9D3-4E0CFA19FEE3}" destId="{5F05C187-3EA2-472B-A9E5-7CFBBC56C575}" srcOrd="2" destOrd="0" presId="urn:microsoft.com/office/officeart/2005/8/layout/venn1"/>
    <dgm:cxn modelId="{54B79F19-34DE-4BFB-B4AD-B3520988B847}" type="presParOf" srcId="{4DCB4384-50C5-4A12-B9D3-4E0CFA19FEE3}" destId="{C57216BB-2411-4B6A-A1DB-6CBEC1AAA2CA}" srcOrd="3" destOrd="0" presId="urn:microsoft.com/office/officeart/2005/8/layout/venn1"/>
    <dgm:cxn modelId="{DF3DDBB7-50D3-4C6F-81FB-F823425355E4}" type="presParOf" srcId="{4DCB4384-50C5-4A12-B9D3-4E0CFA19FEE3}" destId="{AB39018D-7A21-4CEA-8423-E35F3ABC9762}" srcOrd="4" destOrd="0" presId="urn:microsoft.com/office/officeart/2005/8/layout/venn1"/>
    <dgm:cxn modelId="{1C000D2F-CA7F-4942-B3F5-88DBC017B35B}" type="presParOf" srcId="{4DCB4384-50C5-4A12-B9D3-4E0CFA19FEE3}" destId="{31BB9DC1-CA4C-4996-91D8-2BEA704905A8}" srcOrd="5" destOrd="0" presId="urn:microsoft.com/office/officeart/2005/8/layout/venn1"/>
    <dgm:cxn modelId="{84CE27A4-FA0E-490E-8017-18E7A38DC77F}" type="presParOf" srcId="{4DCB4384-50C5-4A12-B9D3-4E0CFA19FEE3}" destId="{482AA8D2-55FB-4869-808F-DD83BDE58983}" srcOrd="6" destOrd="0" presId="urn:microsoft.com/office/officeart/2005/8/layout/venn1"/>
    <dgm:cxn modelId="{75F02E6B-EF00-4DCD-964A-30AFC418489C}" type="presParOf" srcId="{4DCB4384-50C5-4A12-B9D3-4E0CFA19FEE3}" destId="{1075CE57-4D15-47A4-AD17-5F443432C037}" srcOrd="7" destOrd="0" presId="urn:microsoft.com/office/officeart/2005/8/layout/venn1"/>
  </dgm:cxnLst>
  <dgm:bg/>
  <dgm:whole/>
</dgm:dataModel>
</file>

<file path=ppt/diagrams/data3.xml><?xml version="1.0" encoding="utf-8"?>
<dgm:dataModel xmlns:dgm="http://schemas.openxmlformats.org/drawingml/2006/diagram" xmlns:a="http://schemas.openxmlformats.org/drawingml/2006/main">
  <dgm:ptLst>
    <dgm:pt modelId="{CBC8EB26-4934-457A-9B70-E640FA38C7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057ECA-2B1B-4B6E-8614-DFF3A5158CA5}">
      <dgm:prSet/>
      <dgm:spPr/>
      <dgm:t>
        <a:bodyPr/>
        <a:lstStyle/>
        <a:p>
          <a:pPr rtl="0"/>
          <a:r>
            <a:rPr lang="en-US" u="sng" dirty="0" smtClean="0">
              <a:hlinkClick xmlns:r="http://schemas.openxmlformats.org/officeDocument/2006/relationships" r:id="rId1"/>
            </a:rPr>
            <a:t>Skype </a:t>
          </a:r>
          <a:r>
            <a:rPr lang="en-US" dirty="0" smtClean="0"/>
            <a:t>is a telecommunications application .</a:t>
          </a:r>
          <a:endParaRPr lang="en-US" dirty="0"/>
        </a:p>
      </dgm:t>
    </dgm:pt>
    <dgm:pt modelId="{6E03BCCD-3C1D-4653-A214-7626408C11FC}" type="parTrans" cxnId="{570290C2-7D60-4297-B2D9-0F498C07B241}">
      <dgm:prSet/>
      <dgm:spPr/>
      <dgm:t>
        <a:bodyPr/>
        <a:lstStyle/>
        <a:p>
          <a:endParaRPr lang="en-US"/>
        </a:p>
      </dgm:t>
    </dgm:pt>
    <dgm:pt modelId="{30701F65-F158-4691-A502-7815B3EF5323}" type="sibTrans" cxnId="{570290C2-7D60-4297-B2D9-0F498C07B241}">
      <dgm:prSet/>
      <dgm:spPr/>
      <dgm:t>
        <a:bodyPr/>
        <a:lstStyle/>
        <a:p>
          <a:endParaRPr lang="en-US"/>
        </a:p>
      </dgm:t>
    </dgm:pt>
    <dgm:pt modelId="{324B0E00-96BF-4362-91FA-EA7D9DBA4DCA}">
      <dgm:prSet/>
      <dgm:spPr/>
      <dgm:t>
        <a:bodyPr/>
        <a:lstStyle/>
        <a:p>
          <a:pPr rtl="0"/>
          <a:r>
            <a:rPr lang="en-US" dirty="0" smtClean="0"/>
            <a:t>Skype was created by </a:t>
          </a:r>
          <a:r>
            <a:rPr lang="en-US" dirty="0" err="1" smtClean="0">
              <a:hlinkClick xmlns:r="http://schemas.openxmlformats.org/officeDocument/2006/relationships" r:id="rId2"/>
            </a:rPr>
            <a:t>Niklas</a:t>
          </a:r>
          <a:r>
            <a:rPr lang="en-US" dirty="0" smtClean="0">
              <a:hlinkClick xmlns:r="http://schemas.openxmlformats.org/officeDocument/2006/relationships" r:id="rId2"/>
            </a:rPr>
            <a:t> </a:t>
          </a:r>
          <a:r>
            <a:rPr lang="en-US" dirty="0" err="1" smtClean="0">
              <a:hlinkClick xmlns:r="http://schemas.openxmlformats.org/officeDocument/2006/relationships" r:id="rId2"/>
            </a:rPr>
            <a:t>Zennström</a:t>
          </a:r>
          <a:r>
            <a:rPr lang="en-US" dirty="0" smtClean="0"/>
            <a:t>, </a:t>
          </a:r>
          <a:r>
            <a:rPr lang="en-US" dirty="0" smtClean="0">
              <a:hlinkClick xmlns:r="http://schemas.openxmlformats.org/officeDocument/2006/relationships" r:id="rId3"/>
            </a:rPr>
            <a:t>Janus </a:t>
          </a:r>
          <a:r>
            <a:rPr lang="en-US" dirty="0" err="1" smtClean="0">
              <a:hlinkClick xmlns:r="http://schemas.openxmlformats.org/officeDocument/2006/relationships" r:id="rId3"/>
            </a:rPr>
            <a:t>Friis</a:t>
          </a:r>
          <a:r>
            <a:rPr lang="en-US" dirty="0" smtClean="0"/>
            <a:t> in august 2003</a:t>
          </a:r>
          <a:endParaRPr lang="en-US" dirty="0"/>
        </a:p>
      </dgm:t>
    </dgm:pt>
    <dgm:pt modelId="{0F1FC7FF-5AB6-4BFD-B64F-1EDD17648CEE}" type="parTrans" cxnId="{0C87777A-09F0-4247-8DAF-375E317B0A5F}">
      <dgm:prSet/>
      <dgm:spPr/>
      <dgm:t>
        <a:bodyPr/>
        <a:lstStyle/>
        <a:p>
          <a:endParaRPr lang="en-US"/>
        </a:p>
      </dgm:t>
    </dgm:pt>
    <dgm:pt modelId="{36527A9B-5D1B-4ADB-8685-2545D761D68A}" type="sibTrans" cxnId="{0C87777A-09F0-4247-8DAF-375E317B0A5F}">
      <dgm:prSet/>
      <dgm:spPr/>
      <dgm:t>
        <a:bodyPr/>
        <a:lstStyle/>
        <a:p>
          <a:endParaRPr lang="en-US"/>
        </a:p>
      </dgm:t>
    </dgm:pt>
    <dgm:pt modelId="{A60B1CA8-A9F7-4655-A392-F737AD0FC5D3}">
      <dgm:prSet/>
      <dgm:spPr/>
      <dgm:t>
        <a:bodyPr/>
        <a:lstStyle/>
        <a:p>
          <a:pPr rtl="0"/>
          <a:r>
            <a:rPr lang="en-US" dirty="0" smtClean="0"/>
            <a:t>It specializes in providing video chat, voice calls and file transferring between computers, tablets, mobile devices via the Internet. </a:t>
          </a:r>
          <a:endParaRPr lang="en-US" dirty="0"/>
        </a:p>
      </dgm:t>
    </dgm:pt>
    <dgm:pt modelId="{79DBE16B-F813-4B3C-A398-C113C9983D6D}" type="parTrans" cxnId="{2E0FE16D-4D79-4CDC-8B05-3545D9C22333}">
      <dgm:prSet/>
      <dgm:spPr/>
      <dgm:t>
        <a:bodyPr/>
        <a:lstStyle/>
        <a:p>
          <a:endParaRPr lang="en-US"/>
        </a:p>
      </dgm:t>
    </dgm:pt>
    <dgm:pt modelId="{5EE4BAB0-D459-4D04-824B-51D030D9990A}" type="sibTrans" cxnId="{2E0FE16D-4D79-4CDC-8B05-3545D9C22333}">
      <dgm:prSet/>
      <dgm:spPr/>
      <dgm:t>
        <a:bodyPr/>
        <a:lstStyle/>
        <a:p>
          <a:endParaRPr lang="en-US"/>
        </a:p>
      </dgm:t>
    </dgm:pt>
    <dgm:pt modelId="{12C3EA41-9D6F-4426-A82B-06F0D538B634}">
      <dgm:prSet/>
      <dgm:spPr/>
      <dgm:t>
        <a:bodyPr/>
        <a:lstStyle/>
        <a:p>
          <a:pPr rtl="0"/>
          <a:r>
            <a:rPr lang="en-US" dirty="0" smtClean="0"/>
            <a:t>Skype also provides instant messaging services and video conference calls. </a:t>
          </a:r>
          <a:endParaRPr lang="en-US" dirty="0"/>
        </a:p>
      </dgm:t>
    </dgm:pt>
    <dgm:pt modelId="{902EAE9C-E3BE-47DA-9BEB-89E9E39257E7}" type="parTrans" cxnId="{F1726381-4340-4035-927E-21D42DA468ED}">
      <dgm:prSet/>
      <dgm:spPr/>
      <dgm:t>
        <a:bodyPr/>
        <a:lstStyle/>
        <a:p>
          <a:endParaRPr lang="en-US"/>
        </a:p>
      </dgm:t>
    </dgm:pt>
    <dgm:pt modelId="{91AA4607-86FF-4BA4-9A3E-6F4F23746F5A}" type="sibTrans" cxnId="{F1726381-4340-4035-927E-21D42DA468ED}">
      <dgm:prSet/>
      <dgm:spPr/>
      <dgm:t>
        <a:bodyPr/>
        <a:lstStyle/>
        <a:p>
          <a:endParaRPr lang="en-US"/>
        </a:p>
      </dgm:t>
    </dgm:pt>
    <dgm:pt modelId="{F630DD3A-CCC1-4263-9833-CEB4CCC2DA80}" type="pres">
      <dgm:prSet presAssocID="{CBC8EB26-4934-457A-9B70-E640FA38C7A7}" presName="linear" presStyleCnt="0">
        <dgm:presLayoutVars>
          <dgm:animLvl val="lvl"/>
          <dgm:resizeHandles val="exact"/>
        </dgm:presLayoutVars>
      </dgm:prSet>
      <dgm:spPr/>
    </dgm:pt>
    <dgm:pt modelId="{EE1F5C3D-46C4-4BD3-83DA-34AA4516FFC4}" type="pres">
      <dgm:prSet presAssocID="{0E057ECA-2B1B-4B6E-8614-DFF3A5158CA5}" presName="parentText" presStyleLbl="node1" presStyleIdx="0" presStyleCnt="4" custLinFactNeighborY="78032">
        <dgm:presLayoutVars>
          <dgm:chMax val="0"/>
          <dgm:bulletEnabled val="1"/>
        </dgm:presLayoutVars>
      </dgm:prSet>
      <dgm:spPr/>
    </dgm:pt>
    <dgm:pt modelId="{717309C6-CEA1-4E0A-B318-B7D255286B7A}" type="pres">
      <dgm:prSet presAssocID="{30701F65-F158-4691-A502-7815B3EF5323}" presName="spacer" presStyleCnt="0"/>
      <dgm:spPr/>
    </dgm:pt>
    <dgm:pt modelId="{EA49CC8B-288C-4D2B-9669-45FAA9AB2FF9}" type="pres">
      <dgm:prSet presAssocID="{324B0E00-96BF-4362-91FA-EA7D9DBA4DCA}" presName="parentText" presStyleLbl="node1" presStyleIdx="1" presStyleCnt="4">
        <dgm:presLayoutVars>
          <dgm:chMax val="0"/>
          <dgm:bulletEnabled val="1"/>
        </dgm:presLayoutVars>
      </dgm:prSet>
      <dgm:spPr/>
    </dgm:pt>
    <dgm:pt modelId="{8138BE4C-3D03-4390-82BB-8FC011219C4E}" type="pres">
      <dgm:prSet presAssocID="{36527A9B-5D1B-4ADB-8685-2545D761D68A}" presName="spacer" presStyleCnt="0"/>
      <dgm:spPr/>
    </dgm:pt>
    <dgm:pt modelId="{A714C885-7512-4DA9-B060-4134F53FE39E}" type="pres">
      <dgm:prSet presAssocID="{A60B1CA8-A9F7-4655-A392-F737AD0FC5D3}" presName="parentText" presStyleLbl="node1" presStyleIdx="2" presStyleCnt="4">
        <dgm:presLayoutVars>
          <dgm:chMax val="0"/>
          <dgm:bulletEnabled val="1"/>
        </dgm:presLayoutVars>
      </dgm:prSet>
      <dgm:spPr/>
    </dgm:pt>
    <dgm:pt modelId="{B901F184-5FEB-4D22-94C8-29E358D0EAFA}" type="pres">
      <dgm:prSet presAssocID="{5EE4BAB0-D459-4D04-824B-51D030D9990A}" presName="spacer" presStyleCnt="0"/>
      <dgm:spPr/>
    </dgm:pt>
    <dgm:pt modelId="{0B8C317C-E96F-478E-B579-BB66A9BB93B3}" type="pres">
      <dgm:prSet presAssocID="{12C3EA41-9D6F-4426-A82B-06F0D538B634}" presName="parentText" presStyleLbl="node1" presStyleIdx="3" presStyleCnt="4">
        <dgm:presLayoutVars>
          <dgm:chMax val="0"/>
          <dgm:bulletEnabled val="1"/>
        </dgm:presLayoutVars>
      </dgm:prSet>
      <dgm:spPr/>
    </dgm:pt>
  </dgm:ptLst>
  <dgm:cxnLst>
    <dgm:cxn modelId="{F1726381-4340-4035-927E-21D42DA468ED}" srcId="{CBC8EB26-4934-457A-9B70-E640FA38C7A7}" destId="{12C3EA41-9D6F-4426-A82B-06F0D538B634}" srcOrd="3" destOrd="0" parTransId="{902EAE9C-E3BE-47DA-9BEB-89E9E39257E7}" sibTransId="{91AA4607-86FF-4BA4-9A3E-6F4F23746F5A}"/>
    <dgm:cxn modelId="{570290C2-7D60-4297-B2D9-0F498C07B241}" srcId="{CBC8EB26-4934-457A-9B70-E640FA38C7A7}" destId="{0E057ECA-2B1B-4B6E-8614-DFF3A5158CA5}" srcOrd="0" destOrd="0" parTransId="{6E03BCCD-3C1D-4653-A214-7626408C11FC}" sibTransId="{30701F65-F158-4691-A502-7815B3EF5323}"/>
    <dgm:cxn modelId="{9409494F-C245-4D35-B537-57C54EFA1E7F}" type="presOf" srcId="{0E057ECA-2B1B-4B6E-8614-DFF3A5158CA5}" destId="{EE1F5C3D-46C4-4BD3-83DA-34AA4516FFC4}" srcOrd="0" destOrd="0" presId="urn:microsoft.com/office/officeart/2005/8/layout/vList2"/>
    <dgm:cxn modelId="{AE2204BB-B372-4499-BFDF-968E6CEA2AB4}" type="presOf" srcId="{A60B1CA8-A9F7-4655-A392-F737AD0FC5D3}" destId="{A714C885-7512-4DA9-B060-4134F53FE39E}" srcOrd="0" destOrd="0" presId="urn:microsoft.com/office/officeart/2005/8/layout/vList2"/>
    <dgm:cxn modelId="{D93C4574-1B0A-4098-9B58-E183C6D8DD8E}" type="presOf" srcId="{CBC8EB26-4934-457A-9B70-E640FA38C7A7}" destId="{F630DD3A-CCC1-4263-9833-CEB4CCC2DA80}" srcOrd="0" destOrd="0" presId="urn:microsoft.com/office/officeart/2005/8/layout/vList2"/>
    <dgm:cxn modelId="{545EDD60-99DD-4575-B3AE-155777D3615F}" type="presOf" srcId="{324B0E00-96BF-4362-91FA-EA7D9DBA4DCA}" destId="{EA49CC8B-288C-4D2B-9669-45FAA9AB2FF9}" srcOrd="0" destOrd="0" presId="urn:microsoft.com/office/officeart/2005/8/layout/vList2"/>
    <dgm:cxn modelId="{0C87777A-09F0-4247-8DAF-375E317B0A5F}" srcId="{CBC8EB26-4934-457A-9B70-E640FA38C7A7}" destId="{324B0E00-96BF-4362-91FA-EA7D9DBA4DCA}" srcOrd="1" destOrd="0" parTransId="{0F1FC7FF-5AB6-4BFD-B64F-1EDD17648CEE}" sibTransId="{36527A9B-5D1B-4ADB-8685-2545D761D68A}"/>
    <dgm:cxn modelId="{A993AE62-32B0-4861-8AD5-CAC2193D86B1}" type="presOf" srcId="{12C3EA41-9D6F-4426-A82B-06F0D538B634}" destId="{0B8C317C-E96F-478E-B579-BB66A9BB93B3}" srcOrd="0" destOrd="0" presId="urn:microsoft.com/office/officeart/2005/8/layout/vList2"/>
    <dgm:cxn modelId="{2E0FE16D-4D79-4CDC-8B05-3545D9C22333}" srcId="{CBC8EB26-4934-457A-9B70-E640FA38C7A7}" destId="{A60B1CA8-A9F7-4655-A392-F737AD0FC5D3}" srcOrd="2" destOrd="0" parTransId="{79DBE16B-F813-4B3C-A398-C113C9983D6D}" sibTransId="{5EE4BAB0-D459-4D04-824B-51D030D9990A}"/>
    <dgm:cxn modelId="{5D282DBC-99D2-476E-AE74-4ED7DEB587BE}" type="presParOf" srcId="{F630DD3A-CCC1-4263-9833-CEB4CCC2DA80}" destId="{EE1F5C3D-46C4-4BD3-83DA-34AA4516FFC4}" srcOrd="0" destOrd="0" presId="urn:microsoft.com/office/officeart/2005/8/layout/vList2"/>
    <dgm:cxn modelId="{1C64D000-8775-4BA6-964B-628C6F23A00F}" type="presParOf" srcId="{F630DD3A-CCC1-4263-9833-CEB4CCC2DA80}" destId="{717309C6-CEA1-4E0A-B318-B7D255286B7A}" srcOrd="1" destOrd="0" presId="urn:microsoft.com/office/officeart/2005/8/layout/vList2"/>
    <dgm:cxn modelId="{6044AC7D-BC2D-43E3-861F-E775CFEE11BA}" type="presParOf" srcId="{F630DD3A-CCC1-4263-9833-CEB4CCC2DA80}" destId="{EA49CC8B-288C-4D2B-9669-45FAA9AB2FF9}" srcOrd="2" destOrd="0" presId="urn:microsoft.com/office/officeart/2005/8/layout/vList2"/>
    <dgm:cxn modelId="{37C8FA42-5D37-43EB-B639-815BBDAEC4B0}" type="presParOf" srcId="{F630DD3A-CCC1-4263-9833-CEB4CCC2DA80}" destId="{8138BE4C-3D03-4390-82BB-8FC011219C4E}" srcOrd="3" destOrd="0" presId="urn:microsoft.com/office/officeart/2005/8/layout/vList2"/>
    <dgm:cxn modelId="{0BD21CF1-795B-4455-9B13-93737D3C8B5F}" type="presParOf" srcId="{F630DD3A-CCC1-4263-9833-CEB4CCC2DA80}" destId="{A714C885-7512-4DA9-B060-4134F53FE39E}" srcOrd="4" destOrd="0" presId="urn:microsoft.com/office/officeart/2005/8/layout/vList2"/>
    <dgm:cxn modelId="{346A31AB-DBC2-4DA8-BE19-711B35E9EB3E}" type="presParOf" srcId="{F630DD3A-CCC1-4263-9833-CEB4CCC2DA80}" destId="{B901F184-5FEB-4D22-94C8-29E358D0EAFA}" srcOrd="5" destOrd="0" presId="urn:microsoft.com/office/officeart/2005/8/layout/vList2"/>
    <dgm:cxn modelId="{8C9F3F79-FFAC-43E6-9330-7FB3F183ED80}" type="presParOf" srcId="{F630DD3A-CCC1-4263-9833-CEB4CCC2DA80}" destId="{0B8C317C-E96F-478E-B579-BB66A9BB93B3}" srcOrd="6"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D82A68A4-0DA7-4910-99AA-139CD9C6491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FEAD92-7717-49A3-8643-FD5EBF8BB59B}">
      <dgm:prSet custT="1"/>
      <dgm:spPr/>
      <dgm:t>
        <a:bodyPr/>
        <a:lstStyle/>
        <a:p>
          <a:pPr rtl="0"/>
          <a:r>
            <a:rPr lang="en-US" sz="2000" dirty="0" smtClean="0"/>
            <a:t>Which left the users in cold </a:t>
          </a:r>
          <a:endParaRPr lang="en-US" sz="2000" dirty="0"/>
        </a:p>
      </dgm:t>
    </dgm:pt>
    <dgm:pt modelId="{A09051FB-03C7-49B8-802D-4DE72CAA9F46}" type="parTrans" cxnId="{D20520D0-4936-4A4F-9C80-AEAE8BC28004}">
      <dgm:prSet/>
      <dgm:spPr/>
      <dgm:t>
        <a:bodyPr/>
        <a:lstStyle/>
        <a:p>
          <a:endParaRPr lang="en-US"/>
        </a:p>
      </dgm:t>
    </dgm:pt>
    <dgm:pt modelId="{F82311BC-03B3-4D36-A4B6-9D875D246562}" type="sibTrans" cxnId="{D20520D0-4936-4A4F-9C80-AEAE8BC28004}">
      <dgm:prSet/>
      <dgm:spPr/>
      <dgm:t>
        <a:bodyPr/>
        <a:lstStyle/>
        <a:p>
          <a:endParaRPr lang="en-US"/>
        </a:p>
      </dgm:t>
    </dgm:pt>
    <dgm:pt modelId="{7D2486E4-D600-4F32-989D-617C9768DE66}" type="pres">
      <dgm:prSet presAssocID="{D82A68A4-0DA7-4910-99AA-139CD9C64911}" presName="CompostProcess" presStyleCnt="0">
        <dgm:presLayoutVars>
          <dgm:dir/>
          <dgm:resizeHandles val="exact"/>
        </dgm:presLayoutVars>
      </dgm:prSet>
      <dgm:spPr/>
    </dgm:pt>
    <dgm:pt modelId="{340DE1B5-8D7D-4C39-9BE5-552368836C83}" type="pres">
      <dgm:prSet presAssocID="{D82A68A4-0DA7-4910-99AA-139CD9C64911}" presName="arrow" presStyleLbl="bgShp" presStyleIdx="0" presStyleCnt="1"/>
      <dgm:spPr/>
    </dgm:pt>
    <dgm:pt modelId="{C9F17CAB-81FC-4AA6-8FA5-56EC85938A05}" type="pres">
      <dgm:prSet presAssocID="{D82A68A4-0DA7-4910-99AA-139CD9C64911}" presName="linearProcess" presStyleCnt="0"/>
      <dgm:spPr/>
    </dgm:pt>
    <dgm:pt modelId="{AA9F7A2A-786B-41C2-A513-670CA18C3BF2}" type="pres">
      <dgm:prSet presAssocID="{1FFEAD92-7717-49A3-8643-FD5EBF8BB59B}" presName="textNode" presStyleLbl="node1" presStyleIdx="0" presStyleCnt="1" custFlipVert="0" custScaleX="123356" custScaleY="58555">
        <dgm:presLayoutVars>
          <dgm:bulletEnabled val="1"/>
        </dgm:presLayoutVars>
      </dgm:prSet>
      <dgm:spPr/>
    </dgm:pt>
  </dgm:ptLst>
  <dgm:cxnLst>
    <dgm:cxn modelId="{D20520D0-4936-4A4F-9C80-AEAE8BC28004}" srcId="{D82A68A4-0DA7-4910-99AA-139CD9C64911}" destId="{1FFEAD92-7717-49A3-8643-FD5EBF8BB59B}" srcOrd="0" destOrd="0" parTransId="{A09051FB-03C7-49B8-802D-4DE72CAA9F46}" sibTransId="{F82311BC-03B3-4D36-A4B6-9D875D246562}"/>
    <dgm:cxn modelId="{C0E15DC1-832F-47E5-A207-373DD9A3B9FA}" type="presOf" srcId="{1FFEAD92-7717-49A3-8643-FD5EBF8BB59B}" destId="{AA9F7A2A-786B-41C2-A513-670CA18C3BF2}" srcOrd="0" destOrd="0" presId="urn:microsoft.com/office/officeart/2005/8/layout/hProcess9"/>
    <dgm:cxn modelId="{AE700FA9-8E73-4DD4-9BB8-274021A18E7A}" type="presOf" srcId="{D82A68A4-0DA7-4910-99AA-139CD9C64911}" destId="{7D2486E4-D600-4F32-989D-617C9768DE66}" srcOrd="0" destOrd="0" presId="urn:microsoft.com/office/officeart/2005/8/layout/hProcess9"/>
    <dgm:cxn modelId="{41543EAF-321C-4E43-A692-C3C362A97842}" type="presParOf" srcId="{7D2486E4-D600-4F32-989D-617C9768DE66}" destId="{340DE1B5-8D7D-4C39-9BE5-552368836C83}" srcOrd="0" destOrd="0" presId="urn:microsoft.com/office/officeart/2005/8/layout/hProcess9"/>
    <dgm:cxn modelId="{A4E01583-41B1-4173-BCFB-BC16C163096B}" type="presParOf" srcId="{7D2486E4-D600-4F32-989D-617C9768DE66}" destId="{C9F17CAB-81FC-4AA6-8FA5-56EC85938A05}" srcOrd="1" destOrd="0" presId="urn:microsoft.com/office/officeart/2005/8/layout/hProcess9"/>
    <dgm:cxn modelId="{688B685B-706A-456C-B90B-6880BBFF9997}" type="presParOf" srcId="{C9F17CAB-81FC-4AA6-8FA5-56EC85938A05}" destId="{AA9F7A2A-786B-41C2-A513-670CA18C3BF2}" srcOrd="0"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CF1DD55-A7EC-4B0E-85D4-5D3EAFD72F62}" type="datetimeFigureOut">
              <a:rPr lang="en-US" smtClean="0"/>
              <a:pPr/>
              <a:t>1/20/2024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CE27E86-6BC1-4458-BE0D-08DED0F038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1DD55-A7EC-4B0E-85D4-5D3EAFD72F62}"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7E86-6BC1-4458-BE0D-08DED0F038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1DD55-A7EC-4B0E-85D4-5D3EAFD72F62}"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27E86-6BC1-4458-BE0D-08DED0F038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CF1DD55-A7EC-4B0E-85D4-5D3EAFD72F62}" type="datetimeFigureOut">
              <a:rPr lang="en-US" smtClean="0"/>
              <a:pPr/>
              <a:t>1/20/2024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CE27E86-6BC1-4458-BE0D-08DED0F038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CF1DD55-A7EC-4B0E-85D4-5D3EAFD72F62}" type="datetimeFigureOut">
              <a:rPr lang="en-US" smtClean="0"/>
              <a:pPr/>
              <a:t>1/20/2024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CE27E86-6BC1-4458-BE0D-08DED0F0389A}"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CF1DD55-A7EC-4B0E-85D4-5D3EAFD72F62}" type="datetimeFigureOut">
              <a:rPr lang="en-US" smtClean="0"/>
              <a:pPr/>
              <a:t>1/20/2024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CE27E86-6BC1-4458-BE0D-08DED0F038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CF1DD55-A7EC-4B0E-85D4-5D3EAFD72F62}" type="datetimeFigureOut">
              <a:rPr lang="en-US" smtClean="0"/>
              <a:pPr/>
              <a:t>1/20/2024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CE27E86-6BC1-4458-BE0D-08DED0F038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F1DD55-A7EC-4B0E-85D4-5D3EAFD72F62}" type="datetimeFigureOut">
              <a:rPr lang="en-US" smtClean="0"/>
              <a:pPr/>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27E86-6BC1-4458-BE0D-08DED0F038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CF1DD55-A7EC-4B0E-85D4-5D3EAFD72F62}" type="datetimeFigureOut">
              <a:rPr lang="en-US" smtClean="0"/>
              <a:pPr/>
              <a:t>1/20/2024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CE27E86-6BC1-4458-BE0D-08DED0F038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CF1DD55-A7EC-4B0E-85D4-5D3EAFD72F62}" type="datetimeFigureOut">
              <a:rPr lang="en-US" smtClean="0"/>
              <a:pPr/>
              <a:t>1/20/2024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CE27E86-6BC1-4458-BE0D-08DED0F038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CF1DD55-A7EC-4B0E-85D4-5D3EAFD72F62}" type="datetimeFigureOut">
              <a:rPr lang="en-US" smtClean="0"/>
              <a:pPr/>
              <a:t>1/20/2024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CE27E86-6BC1-4458-BE0D-08DED0F038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CF1DD55-A7EC-4B0E-85D4-5D3EAFD72F62}" type="datetimeFigureOut">
              <a:rPr lang="en-US" smtClean="0"/>
              <a:pPr/>
              <a:t>1/20/2024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CE27E86-6BC1-4458-BE0D-08DED0F0389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Google_Nest" TargetMode="External"/><Relationship Id="rId2" Type="http://schemas.openxmlformats.org/officeDocument/2006/relationships/hyperlink" Target="https://en.wikipedia.org/wiki/Smart_thermostat" TargetMode="External"/><Relationship Id="rId1" Type="http://schemas.openxmlformats.org/officeDocument/2006/relationships/slideLayout" Target="../slideLayouts/slideLayout2.xml"/><Relationship Id="rId6" Type="http://schemas.openxmlformats.org/officeDocument/2006/relationships/hyperlink" Target="https://en.wikipedia.org/wiki/Wi-Fi" TargetMode="External"/><Relationship Id="rId5" Type="http://schemas.openxmlformats.org/officeDocument/2006/relationships/hyperlink" Target="https://en.wikipedia.org/wiki/Fred_Bould" TargetMode="External"/><Relationship Id="rId4" Type="http://schemas.openxmlformats.org/officeDocument/2006/relationships/hyperlink" Target="https://en.wikipedia.org/wiki/Tony_Fadel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RWE_npow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est.com/support/article/What-to-do-if-your-Nest-Thermostat-has-become-slow-unresponsive-or-won-t-turn-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Janus_Friis" TargetMode="External"/><Relationship Id="rId2" Type="http://schemas.openxmlformats.org/officeDocument/2006/relationships/hyperlink" Target="https://en.wikipedia.org/wiki/Niklas_Zennstr%C3%B6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590800"/>
            <a:ext cx="8458200" cy="1780032"/>
          </a:xfrm>
        </p:spPr>
        <p:txBody>
          <a:bodyPr/>
          <a:lstStyle/>
          <a:p>
            <a:pPr algn="ctr"/>
            <a:r>
              <a:rPr lang="en-US" sz="8800" dirty="0" smtClean="0">
                <a:effectLst>
                  <a:outerShdw blurRad="152400" dist="673100" dir="9720000" sx="122000" sy="122000" algn="tl" rotWithShape="0">
                    <a:srgbClr val="000000">
                      <a:alpha val="54000"/>
                    </a:srgbClr>
                  </a:outerShdw>
                </a:effectLst>
                <a:latin typeface="Elephant" pitchFamily="18" charset="0"/>
              </a:rPr>
              <a:t>Success</a:t>
            </a:r>
            <a:r>
              <a:rPr lang="en-US" dirty="0" smtClean="0"/>
              <a:t> </a:t>
            </a:r>
            <a:endParaRPr lang="en-US" dirty="0"/>
          </a:p>
        </p:txBody>
      </p:sp>
      <p:sp>
        <p:nvSpPr>
          <p:cNvPr id="5" name="TextBox 4"/>
          <p:cNvSpPr txBox="1"/>
          <p:nvPr/>
        </p:nvSpPr>
        <p:spPr>
          <a:xfrm>
            <a:off x="304800" y="4495800"/>
            <a:ext cx="8534400" cy="646331"/>
          </a:xfrm>
          <a:prstGeom prst="rect">
            <a:avLst/>
          </a:prstGeom>
          <a:noFill/>
        </p:spPr>
        <p:txBody>
          <a:bodyPr wrap="square" rtlCol="0">
            <a:spAutoFit/>
          </a:bodyPr>
          <a:lstStyle/>
          <a:p>
            <a:pPr algn="r"/>
            <a:r>
              <a:rPr lang="en-US" dirty="0" smtClean="0"/>
              <a:t> </a:t>
            </a:r>
            <a:r>
              <a:rPr lang="en-US" dirty="0" smtClean="0"/>
              <a:t>                                                                                                                                                                                                                                                                                                                                                                                                                                                                                                                                                                                                                                                                                                                                                            </a:t>
            </a:r>
          </a:p>
          <a:p>
            <a:pPr algn="r"/>
            <a:r>
              <a:rPr lang="en-US" dirty="0" smtClean="0"/>
              <a:t>Shreya Vakkund </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1143000"/>
          </a:xfrm>
        </p:spPr>
        <p:txBody>
          <a:bodyPr>
            <a:normAutofit/>
          </a:bodyPr>
          <a:lstStyle/>
          <a:p>
            <a:pPr algn="ctr"/>
            <a:r>
              <a:rPr lang="en-US" sz="6000" dirty="0" smtClean="0"/>
              <a:t>Topics </a:t>
            </a:r>
            <a:endParaRPr lang="en-US" sz="6000" dirty="0"/>
          </a:p>
        </p:txBody>
      </p:sp>
      <p:sp>
        <p:nvSpPr>
          <p:cNvPr id="3" name="Content Placeholder 2"/>
          <p:cNvSpPr>
            <a:spLocks noGrp="1"/>
          </p:cNvSpPr>
          <p:nvPr>
            <p:ph idx="1"/>
          </p:nvPr>
        </p:nvSpPr>
        <p:spPr>
          <a:xfrm>
            <a:off x="762000" y="2286000"/>
            <a:ext cx="7772400" cy="2133600"/>
          </a:xfrm>
        </p:spPr>
        <p:txBody>
          <a:bodyPr>
            <a:noAutofit/>
          </a:bodyPr>
          <a:lstStyle/>
          <a:p>
            <a:pPr algn="ctr"/>
            <a:r>
              <a:rPr lang="en-US" sz="4400" dirty="0" smtClean="0"/>
              <a:t>Introduction</a:t>
            </a:r>
          </a:p>
          <a:p>
            <a:pPr algn="ctr"/>
            <a:r>
              <a:rPr lang="en-US" sz="4400" dirty="0" smtClean="0"/>
              <a:t>Marketing</a:t>
            </a:r>
          </a:p>
          <a:p>
            <a:pPr algn="ctr"/>
            <a:r>
              <a:rPr lang="en-US" sz="4400" dirty="0" smtClean="0"/>
              <a:t>Glitch </a:t>
            </a:r>
            <a:endParaRPr lang="en-US" sz="4400"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b="1" dirty="0" smtClean="0"/>
              <a:t>Nest Thermostat</a:t>
            </a:r>
            <a:r>
              <a:rPr lang="en-US" dirty="0" smtClean="0"/>
              <a:t> is a </a:t>
            </a:r>
            <a:r>
              <a:rPr lang="en-US" dirty="0" smtClean="0">
                <a:hlinkClick r:id="rId2" tooltip="Smart thermostat"/>
              </a:rPr>
              <a:t>smart thermostat</a:t>
            </a:r>
            <a:r>
              <a:rPr lang="en-US" dirty="0" smtClean="0"/>
              <a:t> developed by </a:t>
            </a:r>
            <a:r>
              <a:rPr lang="en-US" dirty="0" smtClean="0">
                <a:hlinkClick r:id="rId3" tooltip="Google Nest"/>
              </a:rPr>
              <a:t>Google Nest</a:t>
            </a:r>
            <a:r>
              <a:rPr lang="en-US" dirty="0" smtClean="0"/>
              <a:t> and designed by </a:t>
            </a:r>
            <a:r>
              <a:rPr lang="en-US" dirty="0" smtClean="0">
                <a:hlinkClick r:id="rId4" tooltip="Tony Fadell"/>
              </a:rPr>
              <a:t>Tony </a:t>
            </a:r>
            <a:r>
              <a:rPr lang="en-US" dirty="0" err="1" smtClean="0">
                <a:hlinkClick r:id="rId4" tooltip="Tony Fadell"/>
              </a:rPr>
              <a:t>Fadell</a:t>
            </a:r>
            <a:r>
              <a:rPr lang="en-US" dirty="0" smtClean="0"/>
              <a:t>, Ben </a:t>
            </a:r>
            <a:r>
              <a:rPr lang="en-US" dirty="0" err="1" smtClean="0"/>
              <a:t>Filson</a:t>
            </a:r>
            <a:r>
              <a:rPr lang="en-US" dirty="0" smtClean="0"/>
              <a:t>, and </a:t>
            </a:r>
            <a:r>
              <a:rPr lang="en-US" dirty="0" smtClean="0">
                <a:hlinkClick r:id="rId5" tooltip="Fred Bould"/>
              </a:rPr>
              <a:t>Fred </a:t>
            </a:r>
            <a:r>
              <a:rPr lang="en-US" dirty="0" err="1" smtClean="0">
                <a:hlinkClick r:id="rId5" tooltip="Fred Bould"/>
              </a:rPr>
              <a:t>Bould</a:t>
            </a:r>
            <a:r>
              <a:rPr lang="en-US" dirty="0" smtClean="0"/>
              <a:t>.</a:t>
            </a:r>
          </a:p>
          <a:p>
            <a:r>
              <a:rPr lang="en-US" baseline="30000" dirty="0" smtClean="0"/>
              <a:t> </a:t>
            </a:r>
            <a:r>
              <a:rPr lang="en-US" dirty="0" smtClean="0"/>
              <a:t> It is an electronic, programmable, and self-learning </a:t>
            </a:r>
            <a:r>
              <a:rPr lang="en-US" dirty="0" smtClean="0">
                <a:hlinkClick r:id="rId6" tooltip="Wi-Fi"/>
              </a:rPr>
              <a:t>Wi-Fi</a:t>
            </a:r>
            <a:r>
              <a:rPr lang="en-US" dirty="0" smtClean="0"/>
              <a:t>-enabled thermostat that optimizes heating and cooling of homes and businesses to conserve energy.</a:t>
            </a:r>
          </a:p>
          <a:p>
            <a:r>
              <a:rPr lang="en-US" dirty="0" smtClean="0"/>
              <a:t>The £200 Nest thermostat has been designed to learn the right temperatures for a home at any given time, potentially saving money on heating bills. Nest also offers a smoke alarm and security camera to allow users to keep an eye on their home via a Smartphone.</a:t>
            </a:r>
            <a:endParaRPr lang="en-US" dirty="0"/>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an effort to increase the number of homes using their learning thermostats, Nest began to partner with energy companies.</a:t>
            </a:r>
          </a:p>
          <a:p>
            <a:r>
              <a:rPr lang="en-US" dirty="0" smtClean="0"/>
              <a:t> In February 2014, Direct Energy and Nest laboratories launched their Comfort and Control plan. The plan allowed Canadian customers in Alberta to receive a learning thermostat when they signed up for a five-year electricity contract.</a:t>
            </a:r>
          </a:p>
          <a:p>
            <a:r>
              <a:rPr lang="en-US" dirty="0" smtClean="0"/>
              <a:t> In April 2014, Nest announced a partnership with the United Kingdom energy supplier </a:t>
            </a:r>
            <a:r>
              <a:rPr lang="en-US" dirty="0" smtClean="0">
                <a:hlinkClick r:id="rId2" tooltip="RWE npower"/>
              </a:rPr>
              <a:t>nPower</a:t>
            </a:r>
            <a:r>
              <a:rPr lang="en-US" dirty="0" smtClean="0"/>
              <a:t>. The partnership offers customers a cut on the Nest installation price and locked energy prices for 5 years, when customers receive both gas and electricity from nPower and paying with direct debit.</a:t>
            </a:r>
          </a:p>
          <a:p>
            <a:r>
              <a:rPr lang="en-US" dirty="0" smtClean="0"/>
              <a:t>In June 2014, Direct Energy and Nest Laboratories expanded the package to Direct Energy's United States market.</a:t>
            </a:r>
            <a:endParaRPr lang="en-US" dirty="0"/>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Glitch left the users in cold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software bug meant that the devices quickly drained their batteries and shut down, resulting in heating and cooling systems going offline.</a:t>
            </a:r>
          </a:p>
          <a:p>
            <a:r>
              <a:rPr lang="en-US" dirty="0" smtClean="0"/>
              <a:t>Nest says 99.5% of its customers are back online. But for those still remaining, fixing the problem could require a complex a </a:t>
            </a:r>
            <a:r>
              <a:rPr lang="en-US" dirty="0" smtClean="0">
                <a:hlinkClick r:id="rId2"/>
              </a:rPr>
              <a:t>nine-step process</a:t>
            </a:r>
            <a:r>
              <a:rPr lang="en-US" dirty="0" smtClean="0"/>
              <a:t>.</a:t>
            </a:r>
          </a:p>
          <a:p>
            <a:r>
              <a:rPr lang="en-US" dirty="0" smtClean="0"/>
              <a:t>The smart thermostat’s rebooting process includes removing the device from the wall, charging it via a USB cable, and more.</a:t>
            </a:r>
          </a:p>
          <a:p>
            <a:r>
              <a:rPr lang="en-US" dirty="0" smtClean="0"/>
              <a:t>Alternatively, for any customers who can’t solve the issue on their own, Nest has offered to send an electrician to help</a:t>
            </a: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7772400" cy="1371600"/>
          </a:xfrm>
        </p:spPr>
        <p:txBody>
          <a:bodyPr>
            <a:normAutofit/>
          </a:bodyPr>
          <a:lstStyle/>
          <a:p>
            <a:pPr algn="ctr"/>
            <a:r>
              <a:rPr lang="en-US" sz="4800" dirty="0" smtClean="0"/>
              <a:t>Thank you !</a:t>
            </a:r>
            <a:endParaRPr lang="en-US" sz="4800" dirty="0"/>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0" name="AutoShape 10"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2" name="AutoShape 12"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4" name="AutoShape 14"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6" name="AutoShape 16"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8" name="AutoShape 18"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0" name="AutoShape 20"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2" name="AutoShape 22"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4" name="AutoShape 24"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6" name="AutoShape 26"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8" name="AutoShape 28"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0" name="AutoShape 30" descr="Skype Technolog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762000" y="1219200"/>
            <a:ext cx="4876800" cy="2215991"/>
          </a:xfrm>
          <a:custGeom>
            <a:avLst/>
            <a:gdLst>
              <a:gd name="connsiteX0" fmla="*/ 0 w 6934200"/>
              <a:gd name="connsiteY0" fmla="*/ 0 h 3154710"/>
              <a:gd name="connsiteX1" fmla="*/ 6934200 w 6934200"/>
              <a:gd name="connsiteY1" fmla="*/ 0 h 3154710"/>
              <a:gd name="connsiteX2" fmla="*/ 6934200 w 6934200"/>
              <a:gd name="connsiteY2" fmla="*/ 3154710 h 3154710"/>
              <a:gd name="connsiteX3" fmla="*/ 0 w 6934200"/>
              <a:gd name="connsiteY3" fmla="*/ 3154710 h 3154710"/>
              <a:gd name="connsiteX4" fmla="*/ 0 w 6934200"/>
              <a:gd name="connsiteY4" fmla="*/ 0 h 315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4200" h="3154710">
                <a:moveTo>
                  <a:pt x="0" y="0"/>
                </a:moveTo>
                <a:lnTo>
                  <a:pt x="6934200" y="0"/>
                </a:lnTo>
                <a:lnTo>
                  <a:pt x="6934200" y="3154710"/>
                </a:lnTo>
                <a:lnTo>
                  <a:pt x="0" y="3154710"/>
                </a:lnTo>
                <a:lnTo>
                  <a:pt x="0" y="0"/>
                </a:lnTo>
                <a:close/>
              </a:path>
            </a:pathLst>
          </a:custGeom>
          <a:noFill/>
          <a:effectLst>
            <a:reflection blurRad="6350" stA="50000" endA="275" endPos="40000" dist="101600" dir="5400000" sy="-100000" algn="bl" rotWithShape="0"/>
          </a:effectLst>
        </p:spPr>
        <p:txBody>
          <a:bodyPr wrap="square" rtlCol="0">
            <a:spAutoFit/>
          </a:bodyPr>
          <a:lstStyle/>
          <a:p>
            <a:r>
              <a:rPr lang="en-US" sz="13800" dirty="0">
                <a:latin typeface="Berlin Sans FB Demi" pitchFamily="34" charset="0"/>
              </a:rPr>
              <a:t>S</a:t>
            </a:r>
            <a:r>
              <a:rPr lang="en-US" sz="13800" dirty="0" smtClean="0">
                <a:latin typeface="Berlin Sans FB Demi" pitchFamily="34" charset="0"/>
              </a:rPr>
              <a:t>kype</a:t>
            </a:r>
            <a:endParaRPr lang="en-US" sz="13800" dirty="0">
              <a:latin typeface="Berlin Sans FB Demi" pitchFamily="34" charset="0"/>
            </a:endParaRPr>
          </a:p>
        </p:txBody>
      </p:sp>
      <p:graphicFrame>
        <p:nvGraphicFramePr>
          <p:cNvPr id="21" name="Diagram 20"/>
          <p:cNvGraphicFramePr/>
          <p:nvPr/>
        </p:nvGraphicFramePr>
        <p:xfrm>
          <a:off x="838200" y="5257800"/>
          <a:ext cx="6324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 name="Picture 4" descr="Logo of Skype (2019–present)"/>
          <p:cNvPicPr>
            <a:picLocks noChangeAspect="1" noChangeArrowheads="1"/>
          </p:cNvPicPr>
          <p:nvPr/>
        </p:nvPicPr>
        <p:blipFill>
          <a:blip r:embed="rId6"/>
          <a:srcRect/>
          <a:stretch>
            <a:fillRect/>
          </a:stretch>
        </p:blipFill>
        <p:spPr bwMode="auto">
          <a:xfrm>
            <a:off x="6096000" y="1828800"/>
            <a:ext cx="2209800" cy="2231898"/>
          </a:xfrm>
          <a:prstGeom prst="rect">
            <a:avLst/>
          </a:prstGeom>
          <a:noFill/>
        </p:spPr>
      </p:pic>
    </p:spTree>
  </p:cSld>
  <p:clrMapOvr>
    <a:masterClrMapping/>
  </p:clrMapOvr>
  <p:transition>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74638"/>
            <a:ext cx="7772400" cy="868362"/>
          </a:xfrm>
        </p:spPr>
        <p:txBody>
          <a:bodyPr>
            <a:normAutofit/>
          </a:bodyPr>
          <a:lstStyle/>
          <a:p>
            <a:pPr algn="ctr"/>
            <a:r>
              <a:rPr lang="en-US" sz="4800" dirty="0" smtClean="0"/>
              <a:t>Topics</a:t>
            </a:r>
            <a:endParaRPr lang="en-US" sz="4800" dirty="0"/>
          </a:p>
        </p:txBody>
      </p:sp>
      <p:graphicFrame>
        <p:nvGraphicFramePr>
          <p:cNvPr id="4" name="Content Placeholder 3"/>
          <p:cNvGraphicFramePr>
            <a:graphicFrameLocks noGrp="1"/>
          </p:cNvGraphicFramePr>
          <p:nvPr>
            <p:ph sz="quarter" idx="4294967295"/>
          </p:nvPr>
        </p:nvGraphicFramePr>
        <p:xfrm>
          <a:off x="838200" y="1219200"/>
          <a:ext cx="8305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Logo of Skype (2019–present)"/>
          <p:cNvPicPr>
            <a:picLocks noChangeAspect="1" noChangeArrowheads="1"/>
          </p:cNvPicPr>
          <p:nvPr/>
        </p:nvPicPr>
        <p:blipFill>
          <a:blip r:embed="rId2">
            <a:lum bright="70000" contrast="-70000"/>
          </a:blip>
          <a:srcRect/>
          <a:stretch>
            <a:fillRect/>
          </a:stretch>
        </p:blipFill>
        <p:spPr bwMode="auto">
          <a:xfrm>
            <a:off x="7924800" y="1676400"/>
            <a:ext cx="980792" cy="990600"/>
          </a:xfrm>
          <a:prstGeom prst="rect">
            <a:avLst/>
          </a:prstGeom>
          <a:noFill/>
        </p:spPr>
      </p:pic>
      <p:pic>
        <p:nvPicPr>
          <p:cNvPr id="8" name="Picture 4" descr="Logo of Skype (2019–present)"/>
          <p:cNvPicPr>
            <a:picLocks noChangeAspect="1" noChangeArrowheads="1"/>
          </p:cNvPicPr>
          <p:nvPr/>
        </p:nvPicPr>
        <p:blipFill>
          <a:blip r:embed="rId2">
            <a:lum bright="70000" contrast="-70000"/>
          </a:blip>
          <a:srcRect/>
          <a:stretch>
            <a:fillRect/>
          </a:stretch>
        </p:blipFill>
        <p:spPr bwMode="auto">
          <a:xfrm>
            <a:off x="6400800" y="5562600"/>
            <a:ext cx="980792" cy="990600"/>
          </a:xfrm>
          <a:prstGeom prst="rect">
            <a:avLst/>
          </a:prstGeom>
          <a:noFill/>
        </p:spPr>
      </p:pic>
      <p:pic>
        <p:nvPicPr>
          <p:cNvPr id="17" name="Picture 4" descr="Logo of Skype (2019–present)"/>
          <p:cNvPicPr>
            <a:picLocks noChangeAspect="1" noChangeArrowheads="1"/>
          </p:cNvPicPr>
          <p:nvPr/>
        </p:nvPicPr>
        <p:blipFill>
          <a:blip r:embed="rId2">
            <a:lum bright="70000" contrast="-70000"/>
          </a:blip>
          <a:srcRect/>
          <a:stretch>
            <a:fillRect/>
          </a:stretch>
        </p:blipFill>
        <p:spPr bwMode="auto">
          <a:xfrm>
            <a:off x="533400" y="5562600"/>
            <a:ext cx="980792" cy="990600"/>
          </a:xfrm>
          <a:prstGeom prst="rect">
            <a:avLst/>
          </a:prstGeom>
          <a:noFill/>
        </p:spPr>
      </p:pic>
      <p:pic>
        <p:nvPicPr>
          <p:cNvPr id="10" name="Picture 4" descr="Logo of Skype (2019–present)"/>
          <p:cNvPicPr>
            <a:picLocks noChangeAspect="1" noChangeArrowheads="1"/>
          </p:cNvPicPr>
          <p:nvPr/>
        </p:nvPicPr>
        <p:blipFill>
          <a:blip r:embed="rId2">
            <a:lum bright="70000" contrast="-70000"/>
          </a:blip>
          <a:srcRect/>
          <a:stretch>
            <a:fillRect/>
          </a:stretch>
        </p:blipFill>
        <p:spPr bwMode="auto">
          <a:xfrm>
            <a:off x="7086600" y="3581400"/>
            <a:ext cx="980792" cy="990600"/>
          </a:xfrm>
          <a:prstGeom prst="rect">
            <a:avLst/>
          </a:prstGeom>
          <a:noFill/>
        </p:spPr>
      </p:pic>
      <p:pic>
        <p:nvPicPr>
          <p:cNvPr id="1028" name="Picture 4" descr="Logo of Skype (2019–present)"/>
          <p:cNvPicPr>
            <a:picLocks noChangeAspect="1" noChangeArrowheads="1"/>
          </p:cNvPicPr>
          <p:nvPr/>
        </p:nvPicPr>
        <p:blipFill>
          <a:blip r:embed="rId2">
            <a:lum bright="70000" contrast="-70000"/>
          </a:blip>
          <a:srcRect/>
          <a:stretch>
            <a:fillRect/>
          </a:stretch>
        </p:blipFill>
        <p:spPr bwMode="auto">
          <a:xfrm>
            <a:off x="1219200" y="4191000"/>
            <a:ext cx="980792" cy="990600"/>
          </a:xfrm>
          <a:prstGeom prst="rect">
            <a:avLst/>
          </a:prstGeom>
          <a:noFill/>
        </p:spPr>
      </p:pic>
      <p:pic>
        <p:nvPicPr>
          <p:cNvPr id="7" name="Picture 4" descr="Logo of Skype (2019–present)"/>
          <p:cNvPicPr>
            <a:picLocks noChangeAspect="1" noChangeArrowheads="1"/>
          </p:cNvPicPr>
          <p:nvPr/>
        </p:nvPicPr>
        <p:blipFill>
          <a:blip r:embed="rId2">
            <a:lum bright="70000" contrast="-70000"/>
          </a:blip>
          <a:srcRect/>
          <a:stretch>
            <a:fillRect/>
          </a:stretch>
        </p:blipFill>
        <p:spPr bwMode="auto">
          <a:xfrm>
            <a:off x="3276600" y="5867400"/>
            <a:ext cx="980792" cy="990600"/>
          </a:xfrm>
          <a:prstGeom prst="rect">
            <a:avLst/>
          </a:prstGeom>
          <a:noFill/>
        </p:spPr>
      </p:pic>
      <p:pic>
        <p:nvPicPr>
          <p:cNvPr id="11" name="Picture 4" descr="Logo of Skype (2019–present)"/>
          <p:cNvPicPr>
            <a:picLocks noChangeAspect="1" noChangeArrowheads="1"/>
          </p:cNvPicPr>
          <p:nvPr/>
        </p:nvPicPr>
        <p:blipFill>
          <a:blip r:embed="rId2">
            <a:lum bright="70000" contrast="-70000"/>
          </a:blip>
          <a:srcRect/>
          <a:stretch>
            <a:fillRect/>
          </a:stretch>
        </p:blipFill>
        <p:spPr bwMode="auto">
          <a:xfrm>
            <a:off x="4191000" y="3352800"/>
            <a:ext cx="980792" cy="990600"/>
          </a:xfrm>
          <a:prstGeom prst="rect">
            <a:avLst/>
          </a:prstGeom>
          <a:noFill/>
        </p:spPr>
      </p:pic>
      <p:pic>
        <p:nvPicPr>
          <p:cNvPr id="14" name="Picture 4" descr="Logo of Skype (2019–present)"/>
          <p:cNvPicPr>
            <a:picLocks noChangeAspect="1" noChangeArrowheads="1"/>
          </p:cNvPicPr>
          <p:nvPr/>
        </p:nvPicPr>
        <p:blipFill>
          <a:blip r:embed="rId2">
            <a:lum bright="70000" contrast="-70000"/>
          </a:blip>
          <a:srcRect/>
          <a:stretch>
            <a:fillRect/>
          </a:stretch>
        </p:blipFill>
        <p:spPr bwMode="auto">
          <a:xfrm>
            <a:off x="228600" y="228600"/>
            <a:ext cx="980792" cy="990600"/>
          </a:xfrm>
          <a:prstGeom prst="rect">
            <a:avLst/>
          </a:prstGeom>
          <a:noFill/>
        </p:spPr>
      </p:pic>
      <p:pic>
        <p:nvPicPr>
          <p:cNvPr id="16" name="Picture 4" descr="Logo of Skype (2019–present)"/>
          <p:cNvPicPr>
            <a:picLocks noChangeAspect="1" noChangeArrowheads="1"/>
          </p:cNvPicPr>
          <p:nvPr/>
        </p:nvPicPr>
        <p:blipFill>
          <a:blip r:embed="rId2">
            <a:lum bright="70000" contrast="-70000"/>
          </a:blip>
          <a:srcRect/>
          <a:stretch>
            <a:fillRect/>
          </a:stretch>
        </p:blipFill>
        <p:spPr bwMode="auto">
          <a:xfrm>
            <a:off x="0" y="2590800"/>
            <a:ext cx="980792" cy="990600"/>
          </a:xfrm>
          <a:prstGeom prst="rect">
            <a:avLst/>
          </a:prstGeom>
          <a:noFill/>
        </p:spPr>
      </p:pic>
      <p:pic>
        <p:nvPicPr>
          <p:cNvPr id="13" name="Picture 4" descr="Logo of Skype (2019–present)"/>
          <p:cNvPicPr>
            <a:picLocks noChangeAspect="1" noChangeArrowheads="1"/>
          </p:cNvPicPr>
          <p:nvPr/>
        </p:nvPicPr>
        <p:blipFill>
          <a:blip r:embed="rId2">
            <a:lum bright="70000" contrast="-70000"/>
          </a:blip>
          <a:srcRect/>
          <a:stretch>
            <a:fillRect/>
          </a:stretch>
        </p:blipFill>
        <p:spPr bwMode="auto">
          <a:xfrm>
            <a:off x="1752600" y="1676400"/>
            <a:ext cx="980792" cy="990600"/>
          </a:xfrm>
          <a:prstGeom prst="rect">
            <a:avLst/>
          </a:prstGeom>
          <a:noFill/>
        </p:spPr>
      </p:pic>
      <p:pic>
        <p:nvPicPr>
          <p:cNvPr id="12" name="Picture 4" descr="Logo of Skype (2019–present)"/>
          <p:cNvPicPr>
            <a:picLocks noChangeAspect="1" noChangeArrowheads="1"/>
          </p:cNvPicPr>
          <p:nvPr/>
        </p:nvPicPr>
        <p:blipFill>
          <a:blip r:embed="rId2">
            <a:lum bright="70000" contrast="-70000"/>
          </a:blip>
          <a:srcRect/>
          <a:stretch>
            <a:fillRect/>
          </a:stretch>
        </p:blipFill>
        <p:spPr bwMode="auto">
          <a:xfrm>
            <a:off x="4419600" y="228600"/>
            <a:ext cx="980792" cy="990600"/>
          </a:xfrm>
          <a:prstGeom prst="rect">
            <a:avLst/>
          </a:prstGeom>
          <a:noFill/>
        </p:spPr>
      </p:pic>
      <p:pic>
        <p:nvPicPr>
          <p:cNvPr id="9" name="Picture 4" descr="Logo of Skype (2019–present)"/>
          <p:cNvPicPr>
            <a:picLocks noChangeAspect="1" noChangeArrowheads="1"/>
          </p:cNvPicPr>
          <p:nvPr/>
        </p:nvPicPr>
        <p:blipFill>
          <a:blip r:embed="rId2">
            <a:lum bright="70000" contrast="-70000"/>
          </a:blip>
          <a:srcRect/>
          <a:stretch>
            <a:fillRect/>
          </a:stretch>
        </p:blipFill>
        <p:spPr bwMode="auto">
          <a:xfrm>
            <a:off x="6019800" y="1752600"/>
            <a:ext cx="980792" cy="990600"/>
          </a:xfrm>
          <a:prstGeom prst="rect">
            <a:avLst/>
          </a:prstGeom>
          <a:noFill/>
        </p:spPr>
      </p:pic>
      <p:pic>
        <p:nvPicPr>
          <p:cNvPr id="18" name="Picture 4" descr="Logo of Skype (2019–present)"/>
          <p:cNvPicPr>
            <a:picLocks noChangeAspect="1" noChangeArrowheads="1"/>
          </p:cNvPicPr>
          <p:nvPr/>
        </p:nvPicPr>
        <p:blipFill>
          <a:blip r:embed="rId2">
            <a:lum bright="70000" contrast="-70000"/>
          </a:blip>
          <a:srcRect/>
          <a:stretch>
            <a:fillRect/>
          </a:stretch>
        </p:blipFill>
        <p:spPr bwMode="auto">
          <a:xfrm>
            <a:off x="6858000" y="228600"/>
            <a:ext cx="980792" cy="990600"/>
          </a:xfrm>
          <a:prstGeom prst="rect">
            <a:avLst/>
          </a:prstGeom>
          <a:noFill/>
        </p:spPr>
      </p:pic>
      <p:sp>
        <p:nvSpPr>
          <p:cNvPr id="2" name="Title 1"/>
          <p:cNvSpPr>
            <a:spLocks noGrp="1"/>
          </p:cNvSpPr>
          <p:nvPr>
            <p:ph type="title"/>
          </p:nvPr>
        </p:nvSpPr>
        <p:spPr>
          <a:xfrm>
            <a:off x="1676400" y="228600"/>
            <a:ext cx="5715000" cy="1143000"/>
          </a:xfrm>
        </p:spPr>
        <p:txBody>
          <a:bodyPr/>
          <a:lstStyle/>
          <a:p>
            <a:pPr algn="ctr"/>
            <a:r>
              <a:rPr lang="en-US" dirty="0" smtClean="0"/>
              <a:t>INTRODUCTION</a:t>
            </a:r>
            <a:endParaRPr lang="en-US" dirty="0"/>
          </a:p>
        </p:txBody>
      </p:sp>
      <p:graphicFrame>
        <p:nvGraphicFramePr>
          <p:cNvPr id="20" name="Content Placeholder 19"/>
          <p:cNvGraphicFramePr>
            <a:graphicFrameLocks noGrp="1"/>
          </p:cNvGraphicFramePr>
          <p:nvPr>
            <p:ph idx="1"/>
          </p:nvPr>
        </p:nvGraphicFramePr>
        <p:xfrm>
          <a:off x="990600" y="1371600"/>
          <a:ext cx="7086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4" descr="Logo of Skype (2019–present)"/>
          <p:cNvPicPr>
            <a:picLocks noChangeAspect="1" noChangeArrowheads="1"/>
          </p:cNvPicPr>
          <p:nvPr/>
        </p:nvPicPr>
        <p:blipFill>
          <a:blip r:embed="rId2">
            <a:lum bright="70000" contrast="-70000"/>
          </a:blip>
          <a:srcRect/>
          <a:stretch>
            <a:fillRect/>
          </a:stretch>
        </p:blipFill>
        <p:spPr bwMode="auto">
          <a:xfrm>
            <a:off x="8163208" y="5029200"/>
            <a:ext cx="980792" cy="990600"/>
          </a:xfrm>
          <a:prstGeom prst="rect">
            <a:avLst/>
          </a:prstGeom>
          <a:noFill/>
        </p:spPr>
      </p:pic>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pPr algn="ctr"/>
            <a:r>
              <a:rPr lang="en-US" dirty="0" smtClean="0"/>
              <a:t>Acquired by</a:t>
            </a:r>
            <a:endParaRPr lang="en-US" dirty="0"/>
          </a:p>
        </p:txBody>
      </p:sp>
      <p:sp>
        <p:nvSpPr>
          <p:cNvPr id="3" name="Content Placeholder 2"/>
          <p:cNvSpPr>
            <a:spLocks noGrp="1"/>
          </p:cNvSpPr>
          <p:nvPr>
            <p:ph idx="1"/>
          </p:nvPr>
        </p:nvSpPr>
        <p:spPr>
          <a:xfrm>
            <a:off x="838200" y="3505200"/>
            <a:ext cx="7772400" cy="2590800"/>
          </a:xfrm>
        </p:spPr>
        <p:txBody>
          <a:bodyPr>
            <a:normAutofit fontScale="92500" lnSpcReduction="10000"/>
          </a:bodyPr>
          <a:lstStyle/>
          <a:p>
            <a:r>
              <a:rPr lang="en-US" dirty="0" smtClean="0"/>
              <a:t>Skype was created by </a:t>
            </a:r>
            <a:r>
              <a:rPr lang="en-US" dirty="0" smtClean="0">
                <a:hlinkClick r:id="rId2" tooltip="Niklas Zennström"/>
              </a:rPr>
              <a:t>Niklas Zennström</a:t>
            </a:r>
            <a:r>
              <a:rPr lang="en-US" dirty="0" smtClean="0"/>
              <a:t>, </a:t>
            </a:r>
            <a:r>
              <a:rPr lang="en-US" dirty="0" smtClean="0">
                <a:hlinkClick r:id="rId3" tooltip="Janus Friis"/>
              </a:rPr>
              <a:t>Janus Friis</a:t>
            </a:r>
            <a:r>
              <a:rPr lang="en-US" dirty="0" smtClean="0"/>
              <a:t> in 2003.</a:t>
            </a:r>
          </a:p>
          <a:p>
            <a:r>
              <a:rPr lang="en-US" dirty="0" smtClean="0"/>
              <a:t>Later in 2005, eBay acquired Skype for 3.5 billion USD.</a:t>
            </a:r>
          </a:p>
          <a:p>
            <a:r>
              <a:rPr lang="en-US" i="1" dirty="0" smtClean="0"/>
              <a:t>I</a:t>
            </a:r>
            <a:r>
              <a:rPr lang="en-US" dirty="0" smtClean="0"/>
              <a:t>n 2011, Microsoft corporation acquired Skype for 8.5 billion USD.</a:t>
            </a:r>
          </a:p>
          <a:p>
            <a:endParaRPr lang="en-US"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4" name="Content Placeholder 2"/>
          <p:cNvSpPr txBox="1">
            <a:spLocks/>
          </p:cNvSpPr>
          <p:nvPr/>
        </p:nvSpPr>
        <p:spPr>
          <a:xfrm>
            <a:off x="990600" y="1447800"/>
            <a:ext cx="7772400"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6" name="Picture 2" descr="Skype's Creators Are Working on a Super Secret Netflix Competitor Called  Vdio"/>
          <p:cNvPicPr>
            <a:picLocks noChangeAspect="1" noChangeArrowheads="1"/>
          </p:cNvPicPr>
          <p:nvPr/>
        </p:nvPicPr>
        <p:blipFill>
          <a:blip r:embed="rId4"/>
          <a:srcRect/>
          <a:stretch>
            <a:fillRect/>
          </a:stretch>
        </p:blipFill>
        <p:spPr bwMode="auto">
          <a:xfrm>
            <a:off x="1066800" y="1219200"/>
            <a:ext cx="2466975" cy="1847851"/>
          </a:xfrm>
          <a:prstGeom prst="rect">
            <a:avLst/>
          </a:prstGeom>
          <a:noFill/>
        </p:spPr>
      </p:pic>
      <p:pic>
        <p:nvPicPr>
          <p:cNvPr id="16388" name="Picture 4" descr="eBay - Wikipedia"/>
          <p:cNvPicPr>
            <a:picLocks noChangeAspect="1" noChangeArrowheads="1"/>
          </p:cNvPicPr>
          <p:nvPr/>
        </p:nvPicPr>
        <p:blipFill>
          <a:blip r:embed="rId5" cstate="print"/>
          <a:srcRect/>
          <a:stretch>
            <a:fillRect/>
          </a:stretch>
        </p:blipFill>
        <p:spPr bwMode="auto">
          <a:xfrm>
            <a:off x="3581400" y="1447800"/>
            <a:ext cx="2362199" cy="1219200"/>
          </a:xfrm>
          <a:prstGeom prst="rect">
            <a:avLst/>
          </a:prstGeom>
          <a:noFill/>
        </p:spPr>
      </p:pic>
      <p:pic>
        <p:nvPicPr>
          <p:cNvPr id="16390" name="Picture 6" descr="Microsoft Company - Javatpoint"/>
          <p:cNvPicPr>
            <a:picLocks noChangeAspect="1" noChangeArrowheads="1"/>
          </p:cNvPicPr>
          <p:nvPr/>
        </p:nvPicPr>
        <p:blipFill>
          <a:blip r:embed="rId6"/>
          <a:srcRect/>
          <a:stretch>
            <a:fillRect/>
          </a:stretch>
        </p:blipFill>
        <p:spPr bwMode="auto">
          <a:xfrm>
            <a:off x="6019800" y="1447800"/>
            <a:ext cx="2133600" cy="1638300"/>
          </a:xfrm>
          <a:prstGeom prst="rect">
            <a:avLst/>
          </a:prstGeom>
          <a:noFill/>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a:t>
            </a:r>
            <a:endParaRPr lang="en-US" dirty="0"/>
          </a:p>
        </p:txBody>
      </p:sp>
      <p:sp>
        <p:nvSpPr>
          <p:cNvPr id="3" name="Content Placeholder 2"/>
          <p:cNvSpPr>
            <a:spLocks noGrp="1"/>
          </p:cNvSpPr>
          <p:nvPr>
            <p:ph idx="1"/>
          </p:nvPr>
        </p:nvSpPr>
        <p:spPr>
          <a:xfrm>
            <a:off x="685800" y="1447800"/>
            <a:ext cx="7772400" cy="4572000"/>
          </a:xfrm>
        </p:spPr>
        <p:txBody>
          <a:bodyPr>
            <a:normAutofit fontScale="70000" lnSpcReduction="20000"/>
          </a:bodyPr>
          <a:lstStyle/>
          <a:p>
            <a:pPr algn="ctr">
              <a:buNone/>
            </a:pPr>
            <a:r>
              <a:rPr lang="en-US" dirty="0" smtClean="0"/>
              <a:t>During the time when the telecom industry charged a fortune for international calls, Skype provided free video calls through the usage of </a:t>
            </a:r>
            <a:r>
              <a:rPr lang="en-US" dirty="0" smtClean="0">
                <a:solidFill>
                  <a:srgbClr val="FF0000"/>
                </a:solidFill>
              </a:rPr>
              <a:t>P2P</a:t>
            </a:r>
            <a:r>
              <a:rPr lang="en-US" dirty="0" smtClean="0"/>
              <a:t> connectivity. Back in 2003, it was the need for a more efficient and low-cost communication system. The founders say that they were very naïve and highly optimistic in their journey throughout Skype. But it was this same spirit that led them to launch the service. They did not dive into the what-ifs and other nitty-gritty of all the things that could go wrong. The other main highlight of the concept was that there was nothing much complicated about functioning. There were no complicated procedures or troubling interface. Everything was simple and clear. This also was a contributing factor to the immense success of the idea.</a:t>
            </a:r>
            <a:endParaRPr lang="en-US"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Success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the end of </a:t>
            </a:r>
            <a:r>
              <a:rPr lang="en-US" dirty="0" smtClean="0">
                <a:solidFill>
                  <a:srgbClr val="FF0000"/>
                </a:solidFill>
              </a:rPr>
              <a:t>2010</a:t>
            </a:r>
            <a:r>
              <a:rPr lang="en-US" dirty="0" smtClean="0"/>
              <a:t>, there were over </a:t>
            </a:r>
            <a:r>
              <a:rPr lang="en-US" dirty="0" smtClean="0">
                <a:solidFill>
                  <a:srgbClr val="FF0000"/>
                </a:solidFill>
              </a:rPr>
              <a:t>660</a:t>
            </a:r>
            <a:r>
              <a:rPr lang="en-US" dirty="0" smtClean="0"/>
              <a:t> million worldwide users. with over </a:t>
            </a:r>
            <a:r>
              <a:rPr lang="en-US" dirty="0" smtClean="0">
                <a:solidFill>
                  <a:srgbClr val="FF0000"/>
                </a:solidFill>
              </a:rPr>
              <a:t>300</a:t>
            </a:r>
            <a:r>
              <a:rPr lang="en-US" dirty="0" smtClean="0"/>
              <a:t> million estimated active each month as of </a:t>
            </a:r>
            <a:r>
              <a:rPr lang="en-US" dirty="0" smtClean="0">
                <a:solidFill>
                  <a:srgbClr val="FF0000"/>
                </a:solidFill>
              </a:rPr>
              <a:t>August 2015</a:t>
            </a:r>
            <a:r>
              <a:rPr lang="en-US" dirty="0" smtClean="0"/>
              <a:t>.At one point in February </a:t>
            </a:r>
            <a:r>
              <a:rPr lang="en-US" dirty="0" smtClean="0">
                <a:solidFill>
                  <a:srgbClr val="FF0000"/>
                </a:solidFill>
              </a:rPr>
              <a:t>2012</a:t>
            </a:r>
            <a:r>
              <a:rPr lang="en-US" dirty="0" smtClean="0"/>
              <a:t>, there were </a:t>
            </a:r>
            <a:r>
              <a:rPr lang="en-US" dirty="0" smtClean="0">
                <a:solidFill>
                  <a:srgbClr val="FF0000"/>
                </a:solidFill>
              </a:rPr>
              <a:t>34</a:t>
            </a:r>
            <a:r>
              <a:rPr lang="en-US" dirty="0" smtClean="0"/>
              <a:t> million users concurrently online on Skype.</a:t>
            </a:r>
            <a:endParaRPr lang="en-US" baseline="30000" dirty="0" smtClean="0"/>
          </a:p>
          <a:p>
            <a:r>
              <a:rPr lang="en-US" dirty="0" smtClean="0"/>
              <a:t>This record was broken with </a:t>
            </a:r>
            <a:r>
              <a:rPr lang="en-US" dirty="0" smtClean="0">
                <a:solidFill>
                  <a:srgbClr val="FF0000"/>
                </a:solidFill>
              </a:rPr>
              <a:t>29</a:t>
            </a:r>
            <a:r>
              <a:rPr lang="en-US" dirty="0" smtClean="0"/>
              <a:t> million simultaneous online users on </a:t>
            </a:r>
            <a:r>
              <a:rPr lang="en-US" dirty="0" smtClean="0">
                <a:solidFill>
                  <a:srgbClr val="FF0000"/>
                </a:solidFill>
              </a:rPr>
              <a:t>21 February 2011</a:t>
            </a:r>
            <a:r>
              <a:rPr lang="en-US" dirty="0" smtClean="0"/>
              <a:t>.</a:t>
            </a:r>
          </a:p>
          <a:p>
            <a:r>
              <a:rPr lang="en-US" dirty="0" smtClean="0"/>
              <a:t>On </a:t>
            </a:r>
            <a:r>
              <a:rPr lang="en-US" dirty="0" smtClean="0">
                <a:solidFill>
                  <a:srgbClr val="FF0000"/>
                </a:solidFill>
              </a:rPr>
              <a:t>19 July 2012</a:t>
            </a:r>
            <a:r>
              <a:rPr lang="en-US" dirty="0" smtClean="0"/>
              <a:t>, Microsoft announced that Skype users had logged </a:t>
            </a:r>
            <a:r>
              <a:rPr lang="en-US" dirty="0" smtClean="0">
                <a:solidFill>
                  <a:srgbClr val="FF0000"/>
                </a:solidFill>
              </a:rPr>
              <a:t>115 billion minutes of calls </a:t>
            </a:r>
            <a:r>
              <a:rPr lang="en-US" dirty="0" smtClean="0"/>
              <a:t>in the quarter, up to 50% since the last quarter.</a:t>
            </a:r>
          </a:p>
          <a:p>
            <a:r>
              <a:rPr lang="en-US" dirty="0" smtClean="0"/>
              <a:t>As of </a:t>
            </a:r>
            <a:r>
              <a:rPr lang="en-US" dirty="0" smtClean="0">
                <a:solidFill>
                  <a:srgbClr val="FF0000"/>
                </a:solidFill>
              </a:rPr>
              <a:t>March 2020</a:t>
            </a:r>
            <a:r>
              <a:rPr lang="en-US" dirty="0" smtClean="0"/>
              <a:t>, Skype was used by </a:t>
            </a:r>
            <a:r>
              <a:rPr lang="en-US" dirty="0" smtClean="0">
                <a:solidFill>
                  <a:srgbClr val="FF0000"/>
                </a:solidFill>
              </a:rPr>
              <a:t>100 million</a:t>
            </a:r>
            <a:r>
              <a:rPr lang="en-US" dirty="0" smtClean="0"/>
              <a:t> people at least once a month and by 40 million people each day.</a:t>
            </a:r>
          </a:p>
          <a:p>
            <a:r>
              <a:rPr lang="en-US" dirty="0" smtClean="0"/>
              <a:t>At end </a:t>
            </a:r>
            <a:r>
              <a:rPr lang="en-US" dirty="0" smtClean="0">
                <a:solidFill>
                  <a:srgbClr val="FF0000"/>
                </a:solidFill>
              </a:rPr>
              <a:t>March 2020</a:t>
            </a:r>
            <a:r>
              <a:rPr lang="en-US" dirty="0" smtClean="0"/>
              <a:t> there was a </a:t>
            </a:r>
            <a:r>
              <a:rPr lang="en-US" dirty="0" smtClean="0">
                <a:solidFill>
                  <a:srgbClr val="FF0000"/>
                </a:solidFill>
              </a:rPr>
              <a:t>70% increase </a:t>
            </a:r>
            <a:r>
              <a:rPr lang="en-US" dirty="0" smtClean="0"/>
              <a:t>in the number of daily users due to the covid-19 pandemic.</a:t>
            </a:r>
            <a:endParaRPr lang="en-US" dirty="0" smtClean="0">
              <a:noFill/>
            </a:endParaRPr>
          </a:p>
          <a:p>
            <a:pPr>
              <a:buNone/>
            </a:pPr>
            <a:endParaRPr lang="en-US" dirty="0"/>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399032"/>
          </a:xfrm>
        </p:spPr>
        <p:txBody>
          <a:bodyPr>
            <a:noAutofit/>
          </a:bodyPr>
          <a:lstStyle/>
          <a:p>
            <a:pPr algn="ctr"/>
            <a:r>
              <a:rPr lang="en-US" sz="8800" dirty="0" smtClean="0">
                <a:effectLst>
                  <a:outerShdw blurRad="114300" dist="723900" dir="7740000" sx="114000" sy="114000" algn="tl" rotWithShape="0">
                    <a:srgbClr val="000000">
                      <a:alpha val="40000"/>
                    </a:srgbClr>
                  </a:outerShdw>
                </a:effectLst>
                <a:latin typeface="Elephant" pitchFamily="18" charset="0"/>
              </a:rPr>
              <a:t>Failure</a:t>
            </a:r>
            <a:r>
              <a:rPr lang="en-US" sz="8800" dirty="0" smtClean="0">
                <a:latin typeface="Elephant" pitchFamily="18" charset="0"/>
              </a:rPr>
              <a:t> </a:t>
            </a:r>
            <a:endParaRPr lang="en-US" sz="8800" dirty="0">
              <a:latin typeface="Elephant" pitchFamily="18" charset="0"/>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019800" cy="1524000"/>
          </a:xfrm>
        </p:spPr>
        <p:txBody>
          <a:bodyPr>
            <a:noAutofit/>
          </a:bodyPr>
          <a:lstStyle/>
          <a:p>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Berlin Sans FB Demi" pitchFamily="34" charset="0"/>
              </a:rPr>
              <a:t>Nest</a:t>
            </a: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Berlin Sans FB Demi" pitchFamily="34" charset="0"/>
              </a:rPr>
              <a:t> thermostat</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Berlin Sans FB Demi" pitchFamily="34" charset="0"/>
            </a:endParaRPr>
          </a:p>
        </p:txBody>
      </p:sp>
      <p:pic>
        <p:nvPicPr>
          <p:cNvPr id="18434" name="Picture 2" descr="Nest thermostat"/>
          <p:cNvPicPr>
            <a:picLocks noChangeAspect="1" noChangeArrowheads="1"/>
          </p:cNvPicPr>
          <p:nvPr/>
        </p:nvPicPr>
        <p:blipFill>
          <a:blip r:embed="rId2"/>
          <a:srcRect/>
          <a:stretch>
            <a:fillRect/>
          </a:stretch>
        </p:blipFill>
        <p:spPr bwMode="auto">
          <a:xfrm>
            <a:off x="4114800" y="1447800"/>
            <a:ext cx="4470399" cy="2514600"/>
          </a:xfrm>
          <a:prstGeom prst="rect">
            <a:avLst/>
          </a:prstGeom>
          <a:noFill/>
        </p:spPr>
      </p:pic>
      <p:graphicFrame>
        <p:nvGraphicFramePr>
          <p:cNvPr id="5" name="Diagram 4"/>
          <p:cNvGraphicFramePr/>
          <p:nvPr/>
        </p:nvGraphicFramePr>
        <p:xfrm>
          <a:off x="533400" y="5334000"/>
          <a:ext cx="7467600" cy="995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174</TotalTime>
  <Words>359</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Success </vt:lpstr>
      <vt:lpstr>Slide 2</vt:lpstr>
      <vt:lpstr>Topics</vt:lpstr>
      <vt:lpstr>INTRODUCTION</vt:lpstr>
      <vt:lpstr>Acquired by</vt:lpstr>
      <vt:lpstr>History</vt:lpstr>
      <vt:lpstr>Success</vt:lpstr>
      <vt:lpstr>Failure </vt:lpstr>
      <vt:lpstr>Nest thermostat</vt:lpstr>
      <vt:lpstr>Topics </vt:lpstr>
      <vt:lpstr>Introduction </vt:lpstr>
      <vt:lpstr>Marketing </vt:lpstr>
      <vt:lpstr>Glitch left the users in cold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SKYPE</dc:title>
  <dc:creator>Shiva</dc:creator>
  <cp:lastModifiedBy>Shiva</cp:lastModifiedBy>
  <cp:revision>18</cp:revision>
  <dcterms:created xsi:type="dcterms:W3CDTF">2024-01-16T20:32:20Z</dcterms:created>
  <dcterms:modified xsi:type="dcterms:W3CDTF">2024-01-20T14:38:26Z</dcterms:modified>
</cp:coreProperties>
</file>