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137" r:id="rId2"/>
    <p:sldId id="257" r:id="rId3"/>
    <p:sldId id="2988" r:id="rId4"/>
    <p:sldId id="2986" r:id="rId5"/>
    <p:sldId id="2987" r:id="rId6"/>
    <p:sldId id="2747" r:id="rId7"/>
    <p:sldId id="1074" r:id="rId8"/>
  </p:sldIdLst>
  <p:sldSz cx="12192000" cy="6858000"/>
  <p:notesSz cx="6858000" cy="9144000"/>
  <p:embeddedFontLst>
    <p:embeddedFont>
      <p:font typeface="Bodoni" panose="020B0604020202020204" charset="0"/>
      <p:regular r:id="rId10"/>
      <p:bold r:id="rId11"/>
      <p:italic r:id="rId12"/>
      <p:boldItalic r:id="rId13"/>
    </p:embeddedFon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Meiryo" panose="020B0604030504040204" pitchFamily="34" charset="-128"/>
      <p:regular r:id="rId26"/>
      <p:bold r:id="rId27"/>
      <p:italic r:id="rId28"/>
      <p:boldItalic r:id="rId29"/>
    </p:embeddedFont>
    <p:embeddedFont>
      <p:font typeface="Noto Sans Symbols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8" roundtripDataSignature="AMtx7miTkA9K2kf318duRrRifZJFfkCJ1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 Agarwal" initials="SA" lastIdx="1" clrIdx="0">
    <p:extLst>
      <p:ext uri="{19B8F6BF-5375-455C-9EA6-DF929625EA0E}">
        <p15:presenceInfo xmlns:p15="http://schemas.microsoft.com/office/powerpoint/2012/main" userId="S-1-5-21-4205843720-1065372876-3783472619-463443" providerId="AD"/>
      </p:ext>
    </p:extLst>
  </p:cmAuthor>
  <p:cmAuthor id="2" name="Razan Alwaisi" initials="RA" lastIdx="1" clrIdx="1">
    <p:extLst>
      <p:ext uri="{19B8F6BF-5375-455C-9EA6-DF929625EA0E}">
        <p15:presenceInfo xmlns:p15="http://schemas.microsoft.com/office/powerpoint/2012/main" userId="S-1-5-21-4205843720-1065372876-3783472619-4735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CCCC"/>
    <a:srgbClr val="008080"/>
    <a:srgbClr val="FFEFE8"/>
    <a:srgbClr val="007600"/>
    <a:srgbClr val="CC99FF"/>
    <a:srgbClr val="6699FF"/>
    <a:srgbClr val="FFD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453201-C924-40A7-9C37-111DF5E66471}">
  <a:tblStyle styleId="{AA453201-C924-40A7-9C37-111DF5E66471}" styleName="Table_0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EE6"/>
          </a:solidFill>
        </a:fill>
      </a:tcStyle>
    </a:wholeTbl>
    <a:band1H>
      <a:tcTxStyle/>
      <a:tcStyle>
        <a:tcBdr/>
        <a:fill>
          <a:solidFill>
            <a:srgbClr val="EADB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DB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B9F07D-2877-40BD-889C-88EAFD7BCB23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FE7"/>
          </a:solidFill>
        </a:fill>
      </a:tcStyle>
    </a:wholeTbl>
    <a:band1H>
      <a:tcTxStyle/>
      <a:tcStyle>
        <a:tcBdr/>
        <a:fill>
          <a:solidFill>
            <a:srgbClr val="FFDD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D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89"/>
  </p:normalViewPr>
  <p:slideViewPr>
    <p:cSldViewPr snapToGrid="0">
      <p:cViewPr varScale="1">
        <p:scale>
          <a:sx n="107" d="100"/>
          <a:sy n="107" d="100"/>
        </p:scale>
        <p:origin x="810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682E7-E039-4736-87BF-A853277463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8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3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IS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/>
          <p:nvPr/>
        </p:nvSpPr>
        <p:spPr>
          <a:xfrm>
            <a:off x="0" y="0"/>
            <a:ext cx="12192000" cy="1543050"/>
          </a:xfrm>
          <a:prstGeom prst="rect">
            <a:avLst/>
          </a:prstGeom>
          <a:gradFill>
            <a:gsLst>
              <a:gs pos="0">
                <a:srgbClr val="23512E">
                  <a:alpha val="49803"/>
                </a:srgbClr>
              </a:gs>
              <a:gs pos="99000">
                <a:schemeClr val="lt1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0" y="1524000"/>
            <a:ext cx="12192000" cy="190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914400" y="180658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828800" y="3429000"/>
            <a:ext cx="8534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Georgia"/>
              <a:buNone/>
              <a:defRPr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2" descr="New Eng&amp;Sci Bldg 2011 crop"/>
          <p:cNvPicPr preferRelativeResize="0"/>
          <p:nvPr/>
        </p:nvPicPr>
        <p:blipFill rotWithShape="1">
          <a:blip r:embed="rId2">
            <a:alphaModFix/>
          </a:blip>
          <a:srcRect l="-139" t="44359" r="138" b="18001"/>
          <a:stretch/>
        </p:blipFill>
        <p:spPr>
          <a:xfrm>
            <a:off x="0" y="4787348"/>
            <a:ext cx="12192000" cy="20574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24" name="Google Shape;24;p12"/>
          <p:cNvPicPr preferRelativeResize="0"/>
          <p:nvPr/>
        </p:nvPicPr>
        <p:blipFill rotWithShape="1">
          <a:blip r:embed="rId3">
            <a:alphaModFix/>
          </a:blip>
          <a:srcRect l="4607" t="2572" r="3976" b="3454"/>
          <a:stretch/>
        </p:blipFill>
        <p:spPr>
          <a:xfrm>
            <a:off x="609600" y="238541"/>
            <a:ext cx="1676400" cy="98066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outerShdw blurRad="190500" dist="635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5" name="Google Shape;25;p12"/>
          <p:cNvSpPr txBox="1"/>
          <p:nvPr/>
        </p:nvSpPr>
        <p:spPr>
          <a:xfrm>
            <a:off x="317500" y="1216974"/>
            <a:ext cx="2260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C00000"/>
                </a:solidFill>
                <a:latin typeface="Bodoni"/>
                <a:ea typeface="Bodoni"/>
                <a:cs typeface="Bodoni"/>
                <a:sym typeface="Bodoni"/>
              </a:rPr>
              <a:t>  Excellence Through Innovative Research</a:t>
            </a:r>
            <a:endParaRPr/>
          </a:p>
        </p:txBody>
      </p:sp>
      <p:grpSp>
        <p:nvGrpSpPr>
          <p:cNvPr id="26" name="Google Shape;26;p12"/>
          <p:cNvGrpSpPr/>
          <p:nvPr/>
        </p:nvGrpSpPr>
        <p:grpSpPr>
          <a:xfrm>
            <a:off x="9356795" y="552727"/>
            <a:ext cx="2225605" cy="901699"/>
            <a:chOff x="3462438" y="241300"/>
            <a:chExt cx="2214461" cy="901699"/>
          </a:xfrm>
        </p:grpSpPr>
        <p:pic>
          <p:nvPicPr>
            <p:cNvPr id="27" name="Google Shape;27;p12"/>
            <p:cNvPicPr preferRelativeResize="0"/>
            <p:nvPr/>
          </p:nvPicPr>
          <p:blipFill rotWithShape="1">
            <a:blip r:embed="rId4">
              <a:alphaModFix/>
            </a:blip>
            <a:srcRect l="1" r="48563" b="-1851"/>
            <a:stretch/>
          </p:blipFill>
          <p:spPr>
            <a:xfrm>
              <a:off x="3462438" y="241300"/>
              <a:ext cx="2214461" cy="523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12"/>
            <p:cNvPicPr preferRelativeResize="0"/>
            <p:nvPr/>
          </p:nvPicPr>
          <p:blipFill rotWithShape="1">
            <a:blip r:embed="rId4">
              <a:alphaModFix/>
            </a:blip>
            <a:srcRect l="54750" b="-3395"/>
            <a:stretch/>
          </p:blipFill>
          <p:spPr>
            <a:xfrm>
              <a:off x="3505200" y="611188"/>
              <a:ext cx="1948166" cy="531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 rot="5400000">
            <a:off x="7285038" y="182881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8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609600" y="1066807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  <a:defRPr sz="2200"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09543-06E5-4769-AB42-12FAB42673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" y="5791193"/>
            <a:ext cx="1027861" cy="10278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980017" y="2643196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963084" y="114300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066808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6197600" y="1066808"/>
            <a:ext cx="53848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93374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609603" y="110490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4766733" y="1066808"/>
            <a:ext cx="6815667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body" idx="2"/>
          </p:nvPr>
        </p:nvSpPr>
        <p:spPr>
          <a:xfrm>
            <a:off x="609603" y="2286011"/>
            <a:ext cx="4011084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 rot="5400000">
            <a:off x="3667630" y="-1991223"/>
            <a:ext cx="485674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88391" y="6416675"/>
            <a:ext cx="184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" name="Google Shape;11;p11"/>
          <p:cNvCxnSpPr/>
          <p:nvPr/>
        </p:nvCxnSpPr>
        <p:spPr>
          <a:xfrm>
            <a:off x="304807" y="914400"/>
            <a:ext cx="1152144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342904" y="274638"/>
            <a:ext cx="1139189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609600" y="1066807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14" name="Google Shape;14;p11"/>
          <p:cNvSpPr/>
          <p:nvPr/>
        </p:nvSpPr>
        <p:spPr>
          <a:xfrm>
            <a:off x="7" y="6400800"/>
            <a:ext cx="12191999" cy="44608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23512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4909618" y="6473455"/>
            <a:ext cx="273886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rgbClr val="3B635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Binghamton University | April 2025</a:t>
            </a:r>
            <a:endParaRPr dirty="0"/>
          </a:p>
        </p:txBody>
      </p:sp>
      <p:pic>
        <p:nvPicPr>
          <p:cNvPr id="16" name="Google Shape;16;p11"/>
          <p:cNvPicPr preferRelativeResize="0"/>
          <p:nvPr/>
        </p:nvPicPr>
        <p:blipFill rotWithShape="1">
          <a:blip r:embed="rId12">
            <a:alphaModFix/>
          </a:blip>
          <a:srcRect l="4607" t="2570" r="3976" b="5798"/>
          <a:stretch/>
        </p:blipFill>
        <p:spPr>
          <a:xfrm>
            <a:off x="10210800" y="6008090"/>
            <a:ext cx="1263904" cy="716031"/>
          </a:xfrm>
          <a:prstGeom prst="roundRect">
            <a:avLst>
              <a:gd name="adj" fmla="val 8594"/>
            </a:avLst>
          </a:prstGeom>
          <a:solidFill>
            <a:srgbClr val="ECECEC"/>
          </a:solidFill>
          <a:ln>
            <a:noFill/>
          </a:ln>
          <a:effectLst>
            <a:reflection stA="38000" endPos="28000" dist="5000" dir="5400000" sy="-100000" algn="bl" rotWithShape="0"/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7137CB2-0EF6-824D-9D30-8A2C47CE8F44}"/>
              </a:ext>
            </a:extLst>
          </p:cNvPr>
          <p:cNvSpPr txBox="1">
            <a:spLocks/>
          </p:cNvSpPr>
          <p:nvPr/>
        </p:nvSpPr>
        <p:spPr bwMode="auto">
          <a:xfrm>
            <a:off x="2158908" y="1509152"/>
            <a:ext cx="7874182" cy="1257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2"/>
                </a:solidFill>
                <a:latin typeface="Georgia" pitchFamily="18" charset="0"/>
                <a:ea typeface="Arial" pitchFamily="-111" charset="0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Georgia" pitchFamily="18" charset="0"/>
                <a:ea typeface="Arial" pitchFamily="-111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Meiryo" pitchFamily="34" charset="-128"/>
                <a:cs typeface="Arial" charset="0"/>
              </a:defRPr>
            </a:lvl9pPr>
          </a:lstStyle>
          <a:p>
            <a:r>
              <a:rPr lang="en-US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Police Investigation Management System</a:t>
            </a:r>
            <a:endParaRPr lang="en-IN" kern="0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2AE4A-0514-8C45-817B-A69953B9C963}"/>
              </a:ext>
            </a:extLst>
          </p:cNvPr>
          <p:cNvSpPr txBox="1"/>
          <p:nvPr/>
        </p:nvSpPr>
        <p:spPr>
          <a:xfrm>
            <a:off x="2569269" y="2137802"/>
            <a:ext cx="705345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pPr algn="ctr"/>
            <a:endParaRPr lang="en-US" sz="800" b="1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800" dirty="0">
                <a:latin typeface="Book Antiqua" panose="02040602050305030304" pitchFamily="18" charset="0"/>
              </a:rPr>
              <a:t>Shreya Agarwal, Elizabeth </a:t>
            </a:r>
            <a:r>
              <a:rPr lang="en-US" sz="1800" dirty="0" err="1">
                <a:latin typeface="Book Antiqua" panose="02040602050305030304" pitchFamily="18" charset="0"/>
              </a:rPr>
              <a:t>Lagani</a:t>
            </a:r>
            <a:r>
              <a:rPr lang="en-US" sz="1800" dirty="0">
                <a:latin typeface="Book Antiqua" panose="02040602050305030304" pitchFamily="18" charset="0"/>
              </a:rPr>
              <a:t>, Jack </a:t>
            </a:r>
            <a:r>
              <a:rPr lang="en-US" sz="1800" dirty="0" err="1">
                <a:latin typeface="Book Antiqua" panose="02040602050305030304" pitchFamily="18" charset="0"/>
              </a:rPr>
              <a:t>Padoleski</a:t>
            </a:r>
            <a:r>
              <a:rPr lang="en-US" sz="1800" dirty="0">
                <a:latin typeface="Book Antiqua" panose="02040602050305030304" pitchFamily="18" charset="0"/>
              </a:rPr>
              <a:t>, Say Lay Paw, Conner Smith, and Liam Sweeney</a:t>
            </a:r>
          </a:p>
          <a:p>
            <a:pPr algn="ctr"/>
            <a:r>
              <a:rPr lang="en-US" sz="1800" b="1" dirty="0">
                <a:latin typeface="Book Antiqua" panose="02040602050305030304" pitchFamily="18" charset="0"/>
              </a:rPr>
              <a:t>Faculty Advisor</a:t>
            </a:r>
            <a:r>
              <a:rPr lang="en-US" sz="1800" dirty="0">
                <a:latin typeface="Book Antiqua" panose="02040602050305030304" pitchFamily="18" charset="0"/>
              </a:rPr>
              <a:t>: Dr. </a:t>
            </a:r>
            <a:r>
              <a:rPr lang="en-US" sz="1800" dirty="0" err="1">
                <a:latin typeface="Book Antiqua" panose="02040602050305030304" pitchFamily="18" charset="0"/>
              </a:rPr>
              <a:t>Sangwon</a:t>
            </a:r>
            <a:r>
              <a:rPr lang="en-US" sz="1800" dirty="0">
                <a:latin typeface="Book Antiqua" panose="02040602050305030304" pitchFamily="18" charset="0"/>
              </a:rPr>
              <a:t> Yoon</a:t>
            </a:r>
          </a:p>
          <a:p>
            <a:pPr algn="ctr"/>
            <a:endParaRPr lang="en-US" dirty="0">
              <a:latin typeface="Book Antiqua" panose="02040602050305030304" pitchFamily="18" charset="0"/>
            </a:endParaRP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Watson Institute for Systems Excellence</a:t>
            </a:r>
          </a:p>
          <a:p>
            <a:pPr algn="ctr"/>
            <a:r>
              <a:rPr lang="en-US" sz="1800" dirty="0">
                <a:solidFill>
                  <a:schemeClr val="bg2"/>
                </a:solidFill>
                <a:latin typeface="Book Antiqua" panose="02040602050305030304" pitchFamily="18" charset="0"/>
              </a:rPr>
              <a:t>State University of New York at Binghamton</a:t>
            </a:r>
          </a:p>
          <a:p>
            <a:pPr algn="ctr"/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April 7</a:t>
            </a:r>
            <a:r>
              <a:rPr lang="en-US" sz="1800" b="1" baseline="30000" dirty="0">
                <a:solidFill>
                  <a:schemeClr val="bg2"/>
                </a:solidFill>
                <a:latin typeface="Book Antiqua" panose="02040602050305030304" pitchFamily="18" charset="0"/>
              </a:rPr>
              <a:t>th</a:t>
            </a:r>
            <a:r>
              <a:rPr lang="en-US" sz="1800" b="1" dirty="0">
                <a:solidFill>
                  <a:schemeClr val="bg2"/>
                </a:solidFill>
                <a:latin typeface="Book Antiqua" panose="02040602050305030304" pitchFamily="18" charset="0"/>
              </a:rPr>
              <a:t>, 2025</a:t>
            </a:r>
            <a:endParaRPr lang="en-IN" sz="1800" b="1" dirty="0">
              <a:solidFill>
                <a:schemeClr val="bg2"/>
              </a:solidFill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406400" y="1000630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Last Meeting Highlights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Progress Updates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Key Updates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Next Steps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>
            <a:spLocks noGrp="1"/>
          </p:cNvSpPr>
          <p:nvPr>
            <p:ph type="body" idx="1"/>
          </p:nvPr>
        </p:nvSpPr>
        <p:spPr>
          <a:xfrm>
            <a:off x="406400" y="1000630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Enable role-based access (Investigators, Detectives, Supervisors, Admins)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>
                <a:solidFill>
                  <a:schemeClr val="bg2"/>
                </a:solidFill>
              </a:rPr>
              <a:t>Prevent duplicate case numbers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>
                <a:solidFill>
                  <a:schemeClr val="bg2"/>
                </a:solidFill>
              </a:rPr>
              <a:t>Mark required fields with *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>
                <a:solidFill>
                  <a:schemeClr val="bg2"/>
                </a:solidFill>
              </a:rPr>
              <a:t>Show lead chain (max 10 by default, with “View All” option)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>
                <a:solidFill>
                  <a:schemeClr val="bg2"/>
                </a:solidFill>
              </a:rPr>
              <a:t>Sort leads by descending hierarchy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Add Executive Summary feature in final report + Word upload option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>
                <a:solidFill>
                  <a:schemeClr val="bg2"/>
                </a:solidFill>
              </a:rPr>
              <a:t>Auto-refresh page on new actions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406400" y="279748"/>
            <a:ext cx="113284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Last Meeting Highlights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151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D963-8C31-1878-731C-B826A203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A07A-B964-0039-3DAE-0FD11CFA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AC673C-1FE5-7C4D-1700-7104EA76A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36206"/>
              </p:ext>
            </p:extLst>
          </p:nvPr>
        </p:nvGraphicFramePr>
        <p:xfrm>
          <a:off x="866590" y="1071109"/>
          <a:ext cx="10204825" cy="4602480"/>
        </p:xfrm>
        <a:graphic>
          <a:graphicData uri="http://schemas.openxmlformats.org/drawingml/2006/table">
            <a:tbl>
              <a:tblPr firstRow="1" bandRow="1">
                <a:tableStyleId>{AA453201-C924-40A7-9C37-111DF5E66471}</a:tableStyleId>
              </a:tblPr>
              <a:tblGrid>
                <a:gridCol w="4498001">
                  <a:extLst>
                    <a:ext uri="{9D8B030D-6E8A-4147-A177-3AD203B41FA5}">
                      <a16:colId xmlns:a16="http://schemas.microsoft.com/office/drawing/2014/main" val="2470407651"/>
                    </a:ext>
                  </a:extLst>
                </a:gridCol>
                <a:gridCol w="1562823">
                  <a:extLst>
                    <a:ext uri="{9D8B030D-6E8A-4147-A177-3AD203B41FA5}">
                      <a16:colId xmlns:a16="http://schemas.microsoft.com/office/drawing/2014/main" val="3841404418"/>
                    </a:ext>
                  </a:extLst>
                </a:gridCol>
                <a:gridCol w="1590273">
                  <a:extLst>
                    <a:ext uri="{9D8B030D-6E8A-4147-A177-3AD203B41FA5}">
                      <a16:colId xmlns:a16="http://schemas.microsoft.com/office/drawing/2014/main" val="4162659222"/>
                    </a:ext>
                  </a:extLst>
                </a:gridCol>
                <a:gridCol w="2553728">
                  <a:extLst>
                    <a:ext uri="{9D8B030D-6E8A-4147-A177-3AD203B41FA5}">
                      <a16:colId xmlns:a16="http://schemas.microsoft.com/office/drawing/2014/main" val="650855073"/>
                    </a:ext>
                  </a:extLst>
                </a:gridCol>
              </a:tblGrid>
              <a:tr h="288719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Book Antiqua" panose="02040602050305030304" pitchFamily="18" charset="0"/>
                        </a:rPr>
                        <a:t>Completion%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Book Antiqua" panose="02040602050305030304" pitchFamily="18" charset="0"/>
                        </a:rPr>
                        <a:t>Target Completion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539459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User Login &amp; 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82836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Create Case &amp; 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55354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03810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880637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9900"/>
                          </a:solidFill>
                          <a:latin typeface="Book Antiqua" panose="02040602050305030304" pitchFamily="18" charset="0"/>
                        </a:rPr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uLnTx/>
                          <a:uFillTx/>
                          <a:latin typeface="Book Antiqua" panose="02040602050305030304" pitchFamily="18" charset="0"/>
                          <a:cs typeface="Times New Roman"/>
                          <a:sym typeface="Arial"/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dirty="0">
                        <a:latin typeface="Book Antiqua" panose="0204060205030503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528190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22444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Leads Desk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221247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Notification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07/04/25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672938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Search 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568819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Filter &amp; Sort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407288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View Timeline Entries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063106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Admin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In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15/04/25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753571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View Chain of Custody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15/04/25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969103"/>
                  </a:ext>
                </a:extLst>
              </a:tr>
              <a:tr h="283472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Book Antiqua" panose="02040602050305030304" pitchFamily="18" charset="0"/>
                        </a:rPr>
                        <a:t>Cloud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Not Started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C00000"/>
                          </a:solidFill>
                          <a:latin typeface="Book Antiqua" panose="02040602050305030304" pitchFamily="18" charset="0"/>
                        </a:rPr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Book Antiqua" panose="02040602050305030304" pitchFamily="18" charset="0"/>
                        </a:rPr>
                        <a:t>10/05/25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8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8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D963-8C31-1878-731C-B826A203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;p2">
            <a:extLst>
              <a:ext uri="{FF2B5EF4-FFF2-40B4-BE49-F238E27FC236}">
                <a16:creationId xmlns:a16="http://schemas.microsoft.com/office/drawing/2014/main" id="{1E10E902-AC5B-4242-BCC3-5024A5B1F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1000630"/>
            <a:ext cx="10972800" cy="485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dirty="0"/>
              <a:t>The report, as well as the Leads Desk functionality, has been updated along with fixing some comments from previous meeting</a:t>
            </a:r>
            <a:endParaRPr dirty="0"/>
          </a:p>
          <a:p>
            <a:pPr marL="742950" lvl="1" indent="-14605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B3A07A-B964-0039-3DAE-0FD11CFA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75EDB-228D-4FCC-B91A-BC308E4C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02" y="2543945"/>
            <a:ext cx="4863082" cy="21554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D18C7-C2F3-4390-B7A5-DDCD54A3F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819" y="2293229"/>
            <a:ext cx="4872711" cy="265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247F-78C9-1FAE-B820-1054BB19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C6E74-3475-901F-77CD-573D00C3B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000630"/>
            <a:ext cx="10972800" cy="4856740"/>
          </a:xfrm>
        </p:spPr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477291-3033-BAE2-0A8A-902D1C057ED6}"/>
              </a:ext>
            </a:extLst>
          </p:cNvPr>
          <p:cNvSpPr txBox="1">
            <a:spLocks/>
          </p:cNvSpPr>
          <p:nvPr/>
        </p:nvSpPr>
        <p:spPr>
          <a:xfrm>
            <a:off x="331694" y="1024118"/>
            <a:ext cx="11125200" cy="491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Cont</a:t>
            </a:r>
            <a:r>
              <a:rPr lang="en-US" sz="2400" dirty="0">
                <a:latin typeface="Book Antiqua" panose="02040602050305030304" pitchFamily="18" charset="0"/>
              </a:rPr>
              <a:t>i</a:t>
            </a:r>
            <a:r>
              <a:rPr lang="en-US" dirty="0"/>
              <a:t>nue developing</a:t>
            </a:r>
            <a:r>
              <a:rPr lang="en-US" sz="2400" dirty="0">
                <a:latin typeface="Book Antiqua" panose="02040602050305030304" pitchFamily="18" charset="0"/>
              </a:rPr>
              <a:t> the pending functionalities and cloud migration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0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t="1798"/>
          <a:stretch>
            <a:fillRect/>
          </a:stretch>
        </p:blipFill>
        <p:spPr bwMode="auto">
          <a:xfrm>
            <a:off x="4714875" y="2203138"/>
            <a:ext cx="2762250" cy="24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715969"/>
      </p:ext>
    </p:extLst>
  </p:cSld>
  <p:clrMapOvr>
    <a:masterClrMapping/>
  </p:clrMapOvr>
</p:sld>
</file>

<file path=ppt/theme/theme1.xml><?xml version="1.0" encoding="utf-8"?>
<a:theme xmlns:a="http://schemas.openxmlformats.org/drawingml/2006/main" name="1_Selling points presentation">
  <a:themeElements>
    <a:clrScheme name="1_Selling point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933"/>
      </a:accent1>
      <a:accent2>
        <a:srgbClr val="DBA215"/>
      </a:accent2>
      <a:accent3>
        <a:srgbClr val="FFFFFF"/>
      </a:accent3>
      <a:accent4>
        <a:srgbClr val="000000"/>
      </a:accent4>
      <a:accent5>
        <a:srgbClr val="FFCAAD"/>
      </a:accent5>
      <a:accent6>
        <a:srgbClr val="C69212"/>
      </a:accent6>
      <a:hlink>
        <a:srgbClr val="0066CC"/>
      </a:hlink>
      <a:folHlink>
        <a:srgbClr val="DDDDD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96926</TotalTime>
  <Words>256</Words>
  <Application>Microsoft Office PowerPoint</Application>
  <PresentationFormat>Widescreen</PresentationFormat>
  <Paragraphs>84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Meiryo</vt:lpstr>
      <vt:lpstr>Book Antiqua</vt:lpstr>
      <vt:lpstr>Noto Sans Symbols</vt:lpstr>
      <vt:lpstr>Calibri</vt:lpstr>
      <vt:lpstr>Georgia</vt:lpstr>
      <vt:lpstr>Arial</vt:lpstr>
      <vt:lpstr>Bodoni</vt:lpstr>
      <vt:lpstr>1_Selling points presentation</vt:lpstr>
      <vt:lpstr>PowerPoint Presentation</vt:lpstr>
      <vt:lpstr>Agenda</vt:lpstr>
      <vt:lpstr>Last Meeting Highlights</vt:lpstr>
      <vt:lpstr>Progress Update</vt:lpstr>
      <vt:lpstr>Key Updates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Chewy System Progress Meeting</dc:title>
  <dc:creator>Amir Gholami</dc:creator>
  <cp:lastModifiedBy>Shreya Agarwal</cp:lastModifiedBy>
  <cp:revision>1000</cp:revision>
  <dcterms:created xsi:type="dcterms:W3CDTF">2010-10-06T00:38:29Z</dcterms:created>
  <dcterms:modified xsi:type="dcterms:W3CDTF">2025-04-07T18:19:55Z</dcterms:modified>
</cp:coreProperties>
</file>