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9C24C-FD43-4796-8517-E11B1108485D}"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21EB3-47F2-41F6-9903-6AF31A48292D}" type="slidenum">
              <a:rPr lang="en-IN" smtClean="0"/>
              <a:t>‹#›</a:t>
            </a:fld>
            <a:endParaRPr lang="en-IN"/>
          </a:p>
        </p:txBody>
      </p:sp>
    </p:spTree>
    <p:extLst>
      <p:ext uri="{BB962C8B-B14F-4D97-AF65-F5344CB8AC3E}">
        <p14:creationId xmlns:p14="http://schemas.microsoft.com/office/powerpoint/2010/main" val="20874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121EB3-47F2-41F6-9903-6AF31A48292D}" type="slidenum">
              <a:rPr lang="en-IN" smtClean="0"/>
              <a:t>2</a:t>
            </a:fld>
            <a:endParaRPr lang="en-IN"/>
          </a:p>
        </p:txBody>
      </p:sp>
    </p:spTree>
    <p:extLst>
      <p:ext uri="{BB962C8B-B14F-4D97-AF65-F5344CB8AC3E}">
        <p14:creationId xmlns:p14="http://schemas.microsoft.com/office/powerpoint/2010/main" val="63274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33866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FBB31-D62E-48DD-A7B5-ADEDDC374CA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159930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242037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368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2195963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16023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749984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2403237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49487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88994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116748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FBB31-D62E-48DD-A7B5-ADEDDC374CA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222210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FBB31-D62E-48DD-A7B5-ADEDDC374CAB}"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56840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132131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56373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FFBB31-D62E-48DD-A7B5-ADEDDC374CAB}" type="datetimeFigureOut">
              <a:rPr lang="en-IN" smtClean="0"/>
              <a:t>28-09-2024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405821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FBB31-D62E-48DD-A7B5-ADEDDC374CA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00F07F-E7F6-4357-BB1F-69AFD3F9AA42}" type="slidenum">
              <a:rPr lang="en-IN" smtClean="0"/>
              <a:t>‹#›</a:t>
            </a:fld>
            <a:endParaRPr lang="en-IN"/>
          </a:p>
        </p:txBody>
      </p:sp>
    </p:spTree>
    <p:extLst>
      <p:ext uri="{BB962C8B-B14F-4D97-AF65-F5344CB8AC3E}">
        <p14:creationId xmlns:p14="http://schemas.microsoft.com/office/powerpoint/2010/main" val="309281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FFBB31-D62E-48DD-A7B5-ADEDDC374CAB}" type="datetimeFigureOut">
              <a:rPr lang="en-IN" smtClean="0"/>
              <a:t>28-09-2024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00F07F-E7F6-4357-BB1F-69AFD3F9AA42}" type="slidenum">
              <a:rPr lang="en-IN" smtClean="0"/>
              <a:t>‹#›</a:t>
            </a:fld>
            <a:endParaRPr lang="en-IN"/>
          </a:p>
        </p:txBody>
      </p:sp>
    </p:spTree>
    <p:extLst>
      <p:ext uri="{BB962C8B-B14F-4D97-AF65-F5344CB8AC3E}">
        <p14:creationId xmlns:p14="http://schemas.microsoft.com/office/powerpoint/2010/main" val="200055094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BF6DD-6D80-6BBB-DEB6-2C6B025A1A0E}"/>
              </a:ext>
            </a:extLst>
          </p:cNvPr>
          <p:cNvSpPr>
            <a:spLocks noGrp="1"/>
          </p:cNvSpPr>
          <p:nvPr>
            <p:ph type="title"/>
          </p:nvPr>
        </p:nvSpPr>
        <p:spPr>
          <a:xfrm>
            <a:off x="3005853" y="167147"/>
            <a:ext cx="9404723" cy="1400530"/>
          </a:xfrm>
        </p:spPr>
        <p:txBody>
          <a:bodyPr>
            <a:noAutofit/>
          </a:bodyPr>
          <a:lstStyle/>
          <a:p>
            <a:r>
              <a:rPr lang="en-US" sz="9600" dirty="0"/>
              <a:t>Billing And Invoicing System</a:t>
            </a:r>
            <a:endParaRPr lang="en-IN" sz="9600" dirty="0"/>
          </a:p>
        </p:txBody>
      </p:sp>
      <p:sp>
        <p:nvSpPr>
          <p:cNvPr id="5" name="TextBox 4">
            <a:extLst>
              <a:ext uri="{FF2B5EF4-FFF2-40B4-BE49-F238E27FC236}">
                <a16:creationId xmlns:a16="http://schemas.microsoft.com/office/drawing/2014/main" id="{BB9E80DE-291C-8DB4-52D9-922204DDEE7F}"/>
              </a:ext>
            </a:extLst>
          </p:cNvPr>
          <p:cNvSpPr txBox="1"/>
          <p:nvPr/>
        </p:nvSpPr>
        <p:spPr>
          <a:xfrm>
            <a:off x="10161639" y="4982392"/>
            <a:ext cx="4060722" cy="1938992"/>
          </a:xfrm>
          <a:prstGeom prst="rect">
            <a:avLst/>
          </a:prstGeom>
          <a:noFill/>
        </p:spPr>
        <p:txBody>
          <a:bodyPr wrap="square" rtlCol="0">
            <a:spAutoFit/>
          </a:bodyPr>
          <a:lstStyle/>
          <a:p>
            <a:r>
              <a:rPr lang="en-US" sz="2400" dirty="0"/>
              <a:t>3BR23EC075</a:t>
            </a:r>
          </a:p>
          <a:p>
            <a:r>
              <a:rPr lang="en-US" sz="2400" dirty="0"/>
              <a:t>3BR23EC017</a:t>
            </a:r>
          </a:p>
          <a:p>
            <a:r>
              <a:rPr lang="en-US" sz="2400" dirty="0"/>
              <a:t>3BR23EC021</a:t>
            </a:r>
          </a:p>
          <a:p>
            <a:r>
              <a:rPr lang="en-US" sz="2400" dirty="0"/>
              <a:t>3BR23EC072</a:t>
            </a:r>
          </a:p>
          <a:p>
            <a:r>
              <a:rPr lang="en-US" sz="2400" dirty="0"/>
              <a:t>3BR23EC143</a:t>
            </a:r>
            <a:endParaRPr lang="en-IN" sz="2400" dirty="0"/>
          </a:p>
        </p:txBody>
      </p:sp>
      <p:sp>
        <p:nvSpPr>
          <p:cNvPr id="6" name="TextBox 5">
            <a:extLst>
              <a:ext uri="{FF2B5EF4-FFF2-40B4-BE49-F238E27FC236}">
                <a16:creationId xmlns:a16="http://schemas.microsoft.com/office/drawing/2014/main" id="{5EAF55C2-C3CE-3956-A024-95645B1C5042}"/>
              </a:ext>
            </a:extLst>
          </p:cNvPr>
          <p:cNvSpPr txBox="1"/>
          <p:nvPr/>
        </p:nvSpPr>
        <p:spPr>
          <a:xfrm>
            <a:off x="0" y="4982392"/>
            <a:ext cx="2630015" cy="2308324"/>
          </a:xfrm>
          <a:prstGeom prst="rect">
            <a:avLst/>
          </a:prstGeom>
          <a:noFill/>
        </p:spPr>
        <p:txBody>
          <a:bodyPr wrap="square" rtlCol="0">
            <a:spAutoFit/>
          </a:bodyPr>
          <a:lstStyle/>
          <a:p>
            <a:r>
              <a:rPr lang="en-US" sz="2400" dirty="0"/>
              <a:t>K. Shiva kumari</a:t>
            </a:r>
          </a:p>
          <a:p>
            <a:r>
              <a:rPr lang="en-US" sz="2400" dirty="0"/>
              <a:t>B. Mahima</a:t>
            </a:r>
          </a:p>
          <a:p>
            <a:r>
              <a:rPr lang="en-US" sz="2400" dirty="0"/>
              <a:t>B. Shreya </a:t>
            </a:r>
          </a:p>
          <a:p>
            <a:r>
              <a:rPr lang="en-US" sz="2400" dirty="0"/>
              <a:t>K.V. Nandini</a:t>
            </a:r>
          </a:p>
          <a:p>
            <a:r>
              <a:rPr lang="en-US" sz="2400" dirty="0"/>
              <a:t>Sanjana</a:t>
            </a:r>
          </a:p>
          <a:p>
            <a:endParaRPr lang="en-IN" sz="2400" dirty="0"/>
          </a:p>
        </p:txBody>
      </p:sp>
    </p:spTree>
    <p:extLst>
      <p:ext uri="{BB962C8B-B14F-4D97-AF65-F5344CB8AC3E}">
        <p14:creationId xmlns:p14="http://schemas.microsoft.com/office/powerpoint/2010/main" val="34152728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4CFC-E2F7-2BAC-FE02-E527E669D960}"/>
              </a:ext>
            </a:extLst>
          </p:cNvPr>
          <p:cNvSpPr>
            <a:spLocks noGrp="1"/>
          </p:cNvSpPr>
          <p:nvPr>
            <p:ph type="title"/>
          </p:nvPr>
        </p:nvSpPr>
        <p:spPr>
          <a:xfrm>
            <a:off x="1683170" y="759542"/>
            <a:ext cx="8825659" cy="1981200"/>
          </a:xfrm>
        </p:spPr>
        <p:txBody>
          <a:bodyPr/>
          <a:lstStyle/>
          <a:p>
            <a:pPr algn="ctr"/>
            <a:r>
              <a:rPr lang="en-US" sz="4800" dirty="0"/>
              <a:t>INTRODUCTION</a:t>
            </a:r>
            <a:endParaRPr lang="en-IN" sz="4800" dirty="0"/>
          </a:p>
        </p:txBody>
      </p:sp>
      <p:sp>
        <p:nvSpPr>
          <p:cNvPr id="5" name="Text Placeholder 4">
            <a:extLst>
              <a:ext uri="{FF2B5EF4-FFF2-40B4-BE49-F238E27FC236}">
                <a16:creationId xmlns:a16="http://schemas.microsoft.com/office/drawing/2014/main" id="{0C4DA182-05A3-6AF9-2E3D-742FBC1EBD01}"/>
              </a:ext>
            </a:extLst>
          </p:cNvPr>
          <p:cNvSpPr>
            <a:spLocks noGrp="1"/>
          </p:cNvSpPr>
          <p:nvPr>
            <p:ph type="body" sz="half" idx="2"/>
          </p:nvPr>
        </p:nvSpPr>
        <p:spPr>
          <a:xfrm>
            <a:off x="1410593" y="3116826"/>
            <a:ext cx="8825659" cy="2362200"/>
          </a:xfrm>
        </p:spPr>
        <p:txBody>
          <a:bodyPr>
            <a:noAutofit/>
          </a:bodyPr>
          <a:lstStyle/>
          <a:p>
            <a:pPr algn="ctr"/>
            <a:r>
              <a:rPr lang="en-US" sz="2400" b="1" dirty="0"/>
              <a:t>In today's competitive market,</a:t>
            </a:r>
          </a:p>
          <a:p>
            <a:pPr algn="ctr"/>
            <a:r>
              <a:rPr lang="en-US" sz="2400" b="1" dirty="0"/>
              <a:t>efficient client billing is crucial for</a:t>
            </a:r>
          </a:p>
          <a:p>
            <a:pPr algn="ctr"/>
            <a:r>
              <a:rPr lang="en-US" sz="2400" b="1" dirty="0"/>
              <a:t>maintaining cash flow. This</a:t>
            </a:r>
          </a:p>
          <a:p>
            <a:pPr algn="ctr"/>
            <a:r>
              <a:rPr lang="en-US" sz="2400" b="1" dirty="0"/>
              <a:t>presentation will explore a</a:t>
            </a:r>
          </a:p>
          <a:p>
            <a:pPr algn="ctr"/>
            <a:r>
              <a:rPr lang="en-US" sz="2400" b="1" dirty="0"/>
              <a:t>comprehensive approach to invoice</a:t>
            </a:r>
          </a:p>
          <a:p>
            <a:pPr algn="ctr"/>
            <a:r>
              <a:rPr lang="en-US" sz="2400" b="1" dirty="0"/>
              <a:t>creation and due amount calculation,</a:t>
            </a:r>
          </a:p>
          <a:p>
            <a:pPr algn="ctr"/>
            <a:r>
              <a:rPr lang="en-US" sz="2400" b="1" dirty="0"/>
              <a:t>ensuring timely payments and</a:t>
            </a:r>
          </a:p>
          <a:p>
            <a:pPr algn="ctr"/>
            <a:r>
              <a:rPr lang="en-US" sz="2400" b="1" dirty="0"/>
              <a:t>improved client relationships</a:t>
            </a:r>
            <a:r>
              <a:rPr lang="en-US" sz="2800" b="1" dirty="0"/>
              <a:t>.</a:t>
            </a:r>
            <a:endParaRPr lang="en-IN" sz="2800" b="1" dirty="0"/>
          </a:p>
        </p:txBody>
      </p:sp>
    </p:spTree>
    <p:extLst>
      <p:ext uri="{BB962C8B-B14F-4D97-AF65-F5344CB8AC3E}">
        <p14:creationId xmlns:p14="http://schemas.microsoft.com/office/powerpoint/2010/main" val="1174542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A26AA9-8797-799F-CC7F-363E97143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38543" cy="6858000"/>
          </a:xfrm>
          <a:prstGeom prst="rect">
            <a:avLst/>
          </a:prstGeom>
        </p:spPr>
      </p:pic>
      <p:sp>
        <p:nvSpPr>
          <p:cNvPr id="7" name="TextBox 6">
            <a:extLst>
              <a:ext uri="{FF2B5EF4-FFF2-40B4-BE49-F238E27FC236}">
                <a16:creationId xmlns:a16="http://schemas.microsoft.com/office/drawing/2014/main" id="{8720E74E-52E0-C4AB-F5AC-4B8324EB46B1}"/>
              </a:ext>
            </a:extLst>
          </p:cNvPr>
          <p:cNvSpPr txBox="1"/>
          <p:nvPr/>
        </p:nvSpPr>
        <p:spPr>
          <a:xfrm>
            <a:off x="7076364" y="2060812"/>
            <a:ext cx="184731" cy="369332"/>
          </a:xfrm>
          <a:prstGeom prst="rect">
            <a:avLst/>
          </a:prstGeom>
          <a:noFill/>
        </p:spPr>
        <p:txBody>
          <a:bodyPr wrap="none" rtlCol="0">
            <a:spAutoFit/>
          </a:bodyPr>
          <a:lstStyle/>
          <a:p>
            <a:endParaRPr lang="en-IN" dirty="0"/>
          </a:p>
        </p:txBody>
      </p:sp>
      <p:pic>
        <p:nvPicPr>
          <p:cNvPr id="9" name="Picture 8">
            <a:extLst>
              <a:ext uri="{FF2B5EF4-FFF2-40B4-BE49-F238E27FC236}">
                <a16:creationId xmlns:a16="http://schemas.microsoft.com/office/drawing/2014/main" id="{3526EDE4-20B0-D4AD-CCB9-519371C48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544" y="0"/>
            <a:ext cx="6953456" cy="6858000"/>
          </a:xfrm>
          <a:prstGeom prst="rect">
            <a:avLst/>
          </a:prstGeom>
        </p:spPr>
      </p:pic>
    </p:spTree>
    <p:extLst>
      <p:ext uri="{BB962C8B-B14F-4D97-AF65-F5344CB8AC3E}">
        <p14:creationId xmlns:p14="http://schemas.microsoft.com/office/powerpoint/2010/main" val="4074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BD0D0-BDA1-76AF-0B87-CAB9ED123964}"/>
              </a:ext>
            </a:extLst>
          </p:cNvPr>
          <p:cNvSpPr txBox="1"/>
          <p:nvPr/>
        </p:nvSpPr>
        <p:spPr>
          <a:xfrm>
            <a:off x="98323" y="58993"/>
            <a:ext cx="1620957" cy="646331"/>
          </a:xfrm>
          <a:prstGeom prst="rect">
            <a:avLst/>
          </a:prstGeom>
          <a:noFill/>
        </p:spPr>
        <p:txBody>
          <a:bodyPr wrap="none" rtlCol="0">
            <a:spAutoFit/>
          </a:bodyPr>
          <a:lstStyle/>
          <a:p>
            <a:r>
              <a:rPr lang="en-US" dirty="0"/>
              <a:t>Add Invoice:</a:t>
            </a:r>
          </a:p>
          <a:p>
            <a:endParaRPr lang="en-IN" dirty="0"/>
          </a:p>
        </p:txBody>
      </p:sp>
      <p:sp>
        <p:nvSpPr>
          <p:cNvPr id="3" name="TextBox 2">
            <a:extLst>
              <a:ext uri="{FF2B5EF4-FFF2-40B4-BE49-F238E27FC236}">
                <a16:creationId xmlns:a16="http://schemas.microsoft.com/office/drawing/2014/main" id="{E650C3BF-74A5-1EF9-4EDC-750B884A93C1}"/>
              </a:ext>
            </a:extLst>
          </p:cNvPr>
          <p:cNvSpPr txBox="1"/>
          <p:nvPr/>
        </p:nvSpPr>
        <p:spPr>
          <a:xfrm>
            <a:off x="208147" y="508679"/>
            <a:ext cx="4326193" cy="1200329"/>
          </a:xfrm>
          <a:prstGeom prst="rect">
            <a:avLst/>
          </a:prstGeom>
          <a:noFill/>
        </p:spPr>
        <p:txBody>
          <a:bodyPr wrap="square" rtlCol="0">
            <a:spAutoFit/>
          </a:bodyPr>
          <a:lstStyle/>
          <a:p>
            <a:r>
              <a:rPr lang="en-US" dirty="0"/>
              <a:t>Function add_ invoice(client _id, project _id, amount):    Create invoice with client id, project id, amount    Save to database</a:t>
            </a:r>
            <a:endParaRPr lang="en-IN" dirty="0"/>
          </a:p>
        </p:txBody>
      </p:sp>
      <p:sp>
        <p:nvSpPr>
          <p:cNvPr id="4" name="TextBox 3">
            <a:extLst>
              <a:ext uri="{FF2B5EF4-FFF2-40B4-BE49-F238E27FC236}">
                <a16:creationId xmlns:a16="http://schemas.microsoft.com/office/drawing/2014/main" id="{93F2C5FE-2825-2D2F-B937-A17D98A92B28}"/>
              </a:ext>
            </a:extLst>
          </p:cNvPr>
          <p:cNvSpPr txBox="1"/>
          <p:nvPr/>
        </p:nvSpPr>
        <p:spPr>
          <a:xfrm>
            <a:off x="6174659" y="231680"/>
            <a:ext cx="4522839" cy="1477328"/>
          </a:xfrm>
          <a:prstGeom prst="rect">
            <a:avLst/>
          </a:prstGeom>
          <a:noFill/>
        </p:spPr>
        <p:txBody>
          <a:bodyPr wrap="square" rtlCol="0">
            <a:spAutoFit/>
          </a:bodyPr>
          <a:lstStyle/>
          <a:p>
            <a:r>
              <a:rPr lang="en-US" dirty="0"/>
              <a:t>View Invoice:</a:t>
            </a:r>
          </a:p>
          <a:p>
            <a:endParaRPr lang="en-US" dirty="0"/>
          </a:p>
          <a:p>
            <a:r>
              <a:rPr lang="en-US" dirty="0"/>
              <a:t>Function view in voice(invoice id):    Retrieve invoice by invoice id    Return invoice or "Invoice not found"</a:t>
            </a:r>
            <a:endParaRPr lang="en-IN" dirty="0"/>
          </a:p>
        </p:txBody>
      </p:sp>
      <p:sp>
        <p:nvSpPr>
          <p:cNvPr id="5" name="TextBox 4">
            <a:extLst>
              <a:ext uri="{FF2B5EF4-FFF2-40B4-BE49-F238E27FC236}">
                <a16:creationId xmlns:a16="http://schemas.microsoft.com/office/drawing/2014/main" id="{0A14451B-9826-7B43-36C2-CEE299298F6D}"/>
              </a:ext>
            </a:extLst>
          </p:cNvPr>
          <p:cNvSpPr txBox="1"/>
          <p:nvPr/>
        </p:nvSpPr>
        <p:spPr>
          <a:xfrm>
            <a:off x="98323" y="1984871"/>
            <a:ext cx="4975122" cy="1477328"/>
          </a:xfrm>
          <a:prstGeom prst="rect">
            <a:avLst/>
          </a:prstGeom>
          <a:noFill/>
        </p:spPr>
        <p:txBody>
          <a:bodyPr wrap="square" rtlCol="0">
            <a:spAutoFit/>
          </a:bodyPr>
          <a:lstStyle/>
          <a:p>
            <a:r>
              <a:rPr lang="en-US" dirty="0"/>
              <a:t>Update Invoice:</a:t>
            </a:r>
          </a:p>
          <a:p>
            <a:endParaRPr lang="en-US" dirty="0"/>
          </a:p>
          <a:p>
            <a:r>
              <a:rPr lang="en-US" dirty="0"/>
              <a:t>Function update invoice(invoice id, new data):    Find invoice by invoice id    If found, update with new data and save</a:t>
            </a:r>
            <a:endParaRPr lang="en-IN" dirty="0"/>
          </a:p>
        </p:txBody>
      </p:sp>
      <p:sp>
        <p:nvSpPr>
          <p:cNvPr id="8" name="TextBox 7">
            <a:extLst>
              <a:ext uri="{FF2B5EF4-FFF2-40B4-BE49-F238E27FC236}">
                <a16:creationId xmlns:a16="http://schemas.microsoft.com/office/drawing/2014/main" id="{6029A64D-8EE0-9094-5283-127CC49D1421}"/>
              </a:ext>
            </a:extLst>
          </p:cNvPr>
          <p:cNvSpPr txBox="1"/>
          <p:nvPr/>
        </p:nvSpPr>
        <p:spPr>
          <a:xfrm>
            <a:off x="6301248" y="1951672"/>
            <a:ext cx="4975123" cy="1477328"/>
          </a:xfrm>
          <a:prstGeom prst="rect">
            <a:avLst/>
          </a:prstGeom>
          <a:noFill/>
        </p:spPr>
        <p:txBody>
          <a:bodyPr wrap="square" rtlCol="0">
            <a:spAutoFit/>
          </a:bodyPr>
          <a:lstStyle/>
          <a:p>
            <a:r>
              <a:rPr lang="en-US" dirty="0"/>
              <a:t>Delete Invoice:</a:t>
            </a:r>
          </a:p>
          <a:p>
            <a:endParaRPr lang="en-US" dirty="0"/>
          </a:p>
          <a:p>
            <a:r>
              <a:rPr lang="en-US" dirty="0"/>
              <a:t>Function delete invoice(invoice id):    Find invoice by invoice id    If found, delete from database</a:t>
            </a:r>
          </a:p>
        </p:txBody>
      </p:sp>
      <p:sp>
        <p:nvSpPr>
          <p:cNvPr id="9" name="TextBox 8">
            <a:extLst>
              <a:ext uri="{FF2B5EF4-FFF2-40B4-BE49-F238E27FC236}">
                <a16:creationId xmlns:a16="http://schemas.microsoft.com/office/drawing/2014/main" id="{E915A647-F942-B365-25AA-DE9577479B18}"/>
              </a:ext>
            </a:extLst>
          </p:cNvPr>
          <p:cNvSpPr txBox="1"/>
          <p:nvPr/>
        </p:nvSpPr>
        <p:spPr>
          <a:xfrm>
            <a:off x="0" y="3931920"/>
            <a:ext cx="4975122" cy="1754326"/>
          </a:xfrm>
          <a:prstGeom prst="rect">
            <a:avLst/>
          </a:prstGeom>
          <a:noFill/>
        </p:spPr>
        <p:txBody>
          <a:bodyPr wrap="square" rtlCol="0">
            <a:spAutoFit/>
          </a:bodyPr>
          <a:lstStyle/>
          <a:p>
            <a:r>
              <a:rPr lang="en-US" dirty="0"/>
              <a:t>Generate Invoice:</a:t>
            </a:r>
          </a:p>
          <a:p>
            <a:endParaRPr lang="en-US" dirty="0"/>
          </a:p>
          <a:p>
            <a:r>
              <a:rPr lang="en-US" dirty="0"/>
              <a:t>Function generate invoice(client id, project id):    Calculate project cost    Create and save invoice with client id and project id</a:t>
            </a:r>
            <a:endParaRPr lang="en-IN" dirty="0"/>
          </a:p>
        </p:txBody>
      </p:sp>
      <p:sp>
        <p:nvSpPr>
          <p:cNvPr id="10" name="TextBox 9">
            <a:extLst>
              <a:ext uri="{FF2B5EF4-FFF2-40B4-BE49-F238E27FC236}">
                <a16:creationId xmlns:a16="http://schemas.microsoft.com/office/drawing/2014/main" id="{0A1120F7-F2BC-2881-1EE8-EE97062BED4A}"/>
              </a:ext>
            </a:extLst>
          </p:cNvPr>
          <p:cNvSpPr txBox="1"/>
          <p:nvPr/>
        </p:nvSpPr>
        <p:spPr>
          <a:xfrm>
            <a:off x="6174659" y="4472940"/>
            <a:ext cx="5430601" cy="1477328"/>
          </a:xfrm>
          <a:prstGeom prst="rect">
            <a:avLst/>
          </a:prstGeom>
          <a:noFill/>
        </p:spPr>
        <p:txBody>
          <a:bodyPr wrap="square" rtlCol="0">
            <a:spAutoFit/>
          </a:bodyPr>
          <a:lstStyle/>
          <a:p>
            <a:r>
              <a:rPr lang="en-US" dirty="0"/>
              <a:t>Calculate Due Amount:</a:t>
            </a:r>
          </a:p>
          <a:p>
            <a:endParaRPr lang="en-US" dirty="0"/>
          </a:p>
          <a:p>
            <a:r>
              <a:rPr lang="en-US" dirty="0"/>
              <a:t>Function calculate due amount(client id):    Retrieve unpaid invoices for client id    Return sum of all unpaid amounts</a:t>
            </a:r>
            <a:endParaRPr lang="en-IN" dirty="0"/>
          </a:p>
        </p:txBody>
      </p:sp>
    </p:spTree>
    <p:extLst>
      <p:ext uri="{BB962C8B-B14F-4D97-AF65-F5344CB8AC3E}">
        <p14:creationId xmlns:p14="http://schemas.microsoft.com/office/powerpoint/2010/main" val="112010415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F6C-839B-9612-D7A7-D3BAD3C4B41A}"/>
              </a:ext>
            </a:extLst>
          </p:cNvPr>
          <p:cNvSpPr>
            <a:spLocks noGrp="1"/>
          </p:cNvSpPr>
          <p:nvPr>
            <p:ph type="title"/>
          </p:nvPr>
        </p:nvSpPr>
        <p:spPr/>
        <p:txBody>
          <a:bodyPr/>
          <a:lstStyle/>
          <a:p>
            <a:pPr algn="ctr"/>
            <a:r>
              <a:rPr lang="en-US" dirty="0"/>
              <a:t>PURPOSES</a:t>
            </a:r>
            <a:endParaRPr lang="en-IN" dirty="0"/>
          </a:p>
        </p:txBody>
      </p:sp>
      <p:sp>
        <p:nvSpPr>
          <p:cNvPr id="3" name="Content Placeholder 2">
            <a:extLst>
              <a:ext uri="{FF2B5EF4-FFF2-40B4-BE49-F238E27FC236}">
                <a16:creationId xmlns:a16="http://schemas.microsoft.com/office/drawing/2014/main" id="{73E0F9E8-4E37-E1FF-FC5D-2F7E432337F9}"/>
              </a:ext>
            </a:extLst>
          </p:cNvPr>
          <p:cNvSpPr>
            <a:spLocks noGrp="1"/>
          </p:cNvSpPr>
          <p:nvPr>
            <p:ph idx="1"/>
          </p:nvPr>
        </p:nvSpPr>
        <p:spPr/>
        <p:txBody>
          <a:bodyPr>
            <a:normAutofit lnSpcReduction="10000"/>
          </a:bodyPr>
          <a:lstStyle/>
          <a:p>
            <a:r>
              <a:rPr lang="en-US" sz="2400" b="1" dirty="0"/>
              <a:t>1. Manage Client Invoices</a:t>
            </a:r>
            <a:r>
              <a:rPr lang="en-US" dirty="0"/>
              <a:t>: Provide a structured way to create, read, update, and delete (CRUD) invoices associated with specific clients and projects.</a:t>
            </a:r>
          </a:p>
          <a:p>
            <a:r>
              <a:rPr lang="en-US" sz="2400" b="1" dirty="0"/>
              <a:t>2. Generate Accurate Invoices</a:t>
            </a:r>
            <a:r>
              <a:rPr lang="en-US" dirty="0"/>
              <a:t>: Automatically generate invoices based on project data, ensuring accurate billing for clients without manual errors.</a:t>
            </a:r>
          </a:p>
          <a:p>
            <a:r>
              <a:rPr lang="en-US" sz="2400" b="1" dirty="0"/>
              <a:t>3. Track Outstanding Payments</a:t>
            </a:r>
            <a:r>
              <a:rPr lang="en-US" dirty="0"/>
              <a:t>: Allow businesses to track the total amount due from clients by calculating outstanding invoices, making it easy to follow up on unpaid balances.</a:t>
            </a:r>
          </a:p>
          <a:p>
            <a:r>
              <a:rPr lang="en-US" sz="2400" b="1" dirty="0"/>
              <a:t>4. Improve Operational Efficiency</a:t>
            </a:r>
            <a:r>
              <a:rPr lang="en-US" dirty="0"/>
              <a:t>: Reduce the time and effort required to manage invoices, allowing for smoother financial operations and better client relationships.</a:t>
            </a:r>
            <a:endParaRPr lang="en-IN" dirty="0"/>
          </a:p>
        </p:txBody>
      </p:sp>
    </p:spTree>
    <p:extLst>
      <p:ext uri="{BB962C8B-B14F-4D97-AF65-F5344CB8AC3E}">
        <p14:creationId xmlns:p14="http://schemas.microsoft.com/office/powerpoint/2010/main" val="2876413699"/>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71317B-06C8-5357-11E3-ACE160C98805}"/>
              </a:ext>
            </a:extLst>
          </p:cNvPr>
          <p:cNvSpPr>
            <a:spLocks noGrp="1"/>
          </p:cNvSpPr>
          <p:nvPr>
            <p:ph type="title"/>
          </p:nvPr>
        </p:nvSpPr>
        <p:spPr/>
        <p:txBody>
          <a:bodyPr/>
          <a:lstStyle/>
          <a:p>
            <a:r>
              <a:rPr lang="en-US" sz="4000" dirty="0"/>
              <a:t>ADVANTAGES AND DISADVANTAGES</a:t>
            </a:r>
            <a:endParaRPr lang="en-IN" sz="4000" dirty="0"/>
          </a:p>
        </p:txBody>
      </p:sp>
      <p:sp>
        <p:nvSpPr>
          <p:cNvPr id="5" name="Content Placeholder 4">
            <a:extLst>
              <a:ext uri="{FF2B5EF4-FFF2-40B4-BE49-F238E27FC236}">
                <a16:creationId xmlns:a16="http://schemas.microsoft.com/office/drawing/2014/main" id="{F907B807-D2C3-1282-8642-39AFB91F49E3}"/>
              </a:ext>
            </a:extLst>
          </p:cNvPr>
          <p:cNvSpPr>
            <a:spLocks noGrp="1"/>
          </p:cNvSpPr>
          <p:nvPr>
            <p:ph sz="half" idx="1"/>
          </p:nvPr>
        </p:nvSpPr>
        <p:spPr/>
        <p:txBody>
          <a:bodyPr>
            <a:normAutofit fontScale="92500" lnSpcReduction="20000"/>
          </a:bodyPr>
          <a:lstStyle/>
          <a:p>
            <a:r>
              <a:rPr lang="en-US" sz="2200" b="1" dirty="0"/>
              <a:t>1. Efficiency and Automation</a:t>
            </a:r>
            <a:r>
              <a:rPr lang="en-US" dirty="0"/>
              <a:t>: The system automates the invoicing process, saving time and reducing manual workload by quickly generating, updating, and managing invoices.</a:t>
            </a:r>
          </a:p>
          <a:p>
            <a:r>
              <a:rPr lang="en-US" sz="2200" b="1" dirty="0"/>
              <a:t>2. Accuracy in Billing</a:t>
            </a:r>
            <a:r>
              <a:rPr lang="en-US" dirty="0"/>
              <a:t>: Automated invoice generation reduces errors in calculating amounts, ensuring clients are billed correctly based on project data.</a:t>
            </a:r>
          </a:p>
          <a:p>
            <a:r>
              <a:rPr lang="en-US" sz="2200" b="1" dirty="0"/>
              <a:t>3. User-Friendly Interface</a:t>
            </a:r>
            <a:r>
              <a:rPr lang="en-US" dirty="0"/>
              <a:t>: A well-designed system makes it easy for users to create, update, and manage invoices without requiring extensive training or technical knowledge.</a:t>
            </a:r>
            <a:endParaRPr lang="en-IN" dirty="0"/>
          </a:p>
        </p:txBody>
      </p:sp>
      <p:sp>
        <p:nvSpPr>
          <p:cNvPr id="6" name="Content Placeholder 5">
            <a:extLst>
              <a:ext uri="{FF2B5EF4-FFF2-40B4-BE49-F238E27FC236}">
                <a16:creationId xmlns:a16="http://schemas.microsoft.com/office/drawing/2014/main" id="{E3A628DF-0C15-7A7E-48A9-F19676A5D34E}"/>
              </a:ext>
            </a:extLst>
          </p:cNvPr>
          <p:cNvSpPr>
            <a:spLocks noGrp="1"/>
          </p:cNvSpPr>
          <p:nvPr>
            <p:ph sz="half" idx="2"/>
          </p:nvPr>
        </p:nvSpPr>
        <p:spPr>
          <a:xfrm>
            <a:off x="5789575" y="2060575"/>
            <a:ext cx="4396341" cy="4200245"/>
          </a:xfrm>
        </p:spPr>
        <p:txBody>
          <a:bodyPr>
            <a:normAutofit fontScale="92500" lnSpcReduction="20000"/>
          </a:bodyPr>
          <a:lstStyle/>
          <a:p>
            <a:r>
              <a:rPr lang="en-US" sz="2200" b="1" dirty="0"/>
              <a:t>1. Initial Setup and Costs</a:t>
            </a:r>
            <a:r>
              <a:rPr lang="en-US" dirty="0"/>
              <a:t>: The system may require an upfront investment for development, deployment, and training, especially for custom features or large-scale businesses.</a:t>
            </a:r>
          </a:p>
          <a:p>
            <a:r>
              <a:rPr lang="en-US" sz="2200" b="1" dirty="0"/>
              <a:t>2. Dependence on System </a:t>
            </a:r>
            <a:r>
              <a:rPr lang="en-US" dirty="0"/>
              <a:t>Reliability: The system may face technical issues such as downtime, bugs, or data loss if not properly maintained, leading to delays in billing and payment processes.</a:t>
            </a:r>
          </a:p>
          <a:p>
            <a:r>
              <a:rPr lang="en-US" sz="2200" b="1" dirty="0"/>
              <a:t>3. Data Security and Privacy Risks</a:t>
            </a:r>
            <a:r>
              <a:rPr lang="en-US" dirty="0"/>
              <a:t>: Handling sensitive financial and client data carries the risk of breaches, requiring robust security measures to protect information.</a:t>
            </a:r>
            <a:endParaRPr lang="en-IN" dirty="0"/>
          </a:p>
        </p:txBody>
      </p:sp>
    </p:spTree>
    <p:extLst>
      <p:ext uri="{BB962C8B-B14F-4D97-AF65-F5344CB8AC3E}">
        <p14:creationId xmlns:p14="http://schemas.microsoft.com/office/powerpoint/2010/main" val="2950673184"/>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13E1FB-AD23-265D-62D5-129CB4837661}"/>
              </a:ext>
            </a:extLst>
          </p:cNvPr>
          <p:cNvSpPr>
            <a:spLocks noGrp="1"/>
          </p:cNvSpPr>
          <p:nvPr>
            <p:ph type="title"/>
          </p:nvPr>
        </p:nvSpPr>
        <p:spPr/>
        <p:txBody>
          <a:bodyPr/>
          <a:lstStyle/>
          <a:p>
            <a:pPr algn="ctr"/>
            <a:r>
              <a:rPr lang="en-US" b="1" dirty="0"/>
              <a:t>CONCLUSION</a:t>
            </a:r>
            <a:endParaRPr lang="en-IN" b="1" dirty="0"/>
          </a:p>
        </p:txBody>
      </p:sp>
      <p:sp>
        <p:nvSpPr>
          <p:cNvPr id="6" name="Content Placeholder 5">
            <a:extLst>
              <a:ext uri="{FF2B5EF4-FFF2-40B4-BE49-F238E27FC236}">
                <a16:creationId xmlns:a16="http://schemas.microsoft.com/office/drawing/2014/main" id="{B7567D17-E5E7-B12E-B3E7-C737964C8E33}"/>
              </a:ext>
            </a:extLst>
          </p:cNvPr>
          <p:cNvSpPr>
            <a:spLocks noGrp="1"/>
          </p:cNvSpPr>
          <p:nvPr>
            <p:ph idx="1"/>
          </p:nvPr>
        </p:nvSpPr>
        <p:spPr/>
        <p:txBody>
          <a:bodyPr/>
          <a:lstStyle/>
          <a:p>
            <a:r>
              <a:rPr lang="en-US" dirty="0"/>
              <a:t>The billing and invoicing system enhances operational efficiency by automating invoice management, ensuring billing accuracy, and streamlining payment tracking. While it requires initial setup and ongoing maintenance, the benefits of improved cash flow management, centralized records, and reduced manual errors make it a valuable asset for businesses. Proper implementation and security measures ensure it remains a reliable and effective solution for managing financial processes.</a:t>
            </a:r>
            <a:endParaRPr lang="en-IN" dirty="0"/>
          </a:p>
        </p:txBody>
      </p:sp>
    </p:spTree>
    <p:extLst>
      <p:ext uri="{BB962C8B-B14F-4D97-AF65-F5344CB8AC3E}">
        <p14:creationId xmlns:p14="http://schemas.microsoft.com/office/powerpoint/2010/main" val="1265097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2AAD64-63A7-5876-FE13-194130E1DE5D}"/>
              </a:ext>
            </a:extLst>
          </p:cNvPr>
          <p:cNvSpPr/>
          <p:nvPr/>
        </p:nvSpPr>
        <p:spPr>
          <a:xfrm>
            <a:off x="2572441" y="2967335"/>
            <a:ext cx="7047122" cy="1569660"/>
          </a:xfrm>
          <a:prstGeom prst="rect">
            <a:avLst/>
          </a:prstGeom>
          <a:noFill/>
        </p:spPr>
        <p:txBody>
          <a:bodyPr wrap="none" lIns="91440" tIns="45720" rIns="91440" bIns="45720">
            <a:spAutoFit/>
          </a:bodyPr>
          <a:lstStyle/>
          <a:p>
            <a:pPr algn="ctr"/>
            <a:r>
              <a:rPr lang="en-US" sz="96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907505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TotalTime>
  <Words>584</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Ion</vt:lpstr>
      <vt:lpstr>Billing And Invoicing System</vt:lpstr>
      <vt:lpstr>INTRODUCTION</vt:lpstr>
      <vt:lpstr>PowerPoint Presentation</vt:lpstr>
      <vt:lpstr>PowerPoint Presentation</vt:lpstr>
      <vt:lpstr>PURPOSES</vt:lpstr>
      <vt:lpstr>ADVANTAGES AND 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Shiva Kumari</dc:creator>
  <cp:lastModifiedBy>K Shiva Kumari</cp:lastModifiedBy>
  <cp:revision>3</cp:revision>
  <dcterms:created xsi:type="dcterms:W3CDTF">2024-09-27T16:28:36Z</dcterms:created>
  <dcterms:modified xsi:type="dcterms:W3CDTF">2024-09-28T00:50:06Z</dcterms:modified>
</cp:coreProperties>
</file>