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Merriweather"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10f7108bf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10f7108bf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10f7108b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10f7108b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10f7108bf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10f7108bf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10f7108bf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10f7108bf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10f7108bf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10f7108bf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10f7108b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10f7108b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0f7108bf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0f7108bf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10f7108b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10f7108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0f7108bf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0f7108bf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10f7108bf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10f7108bf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10f7108b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10f7108b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10f7108bf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10f7108bf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10f7108bf_2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10f7108bf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10f7108bf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10f7108bf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10f7108bf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10f7108bf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10f7108bf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10f7108bf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sp>
        <p:nvSpPr>
          <p:cNvPr id="55" name="Google Shape;55;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56" name="Google Shape;56;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7" name="Google Shape;57;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59"/>
        <p:cNvGrpSpPr/>
        <p:nvPr/>
      </p:nvGrpSpPr>
      <p:grpSpPr>
        <a:xfrm>
          <a:off x="0" y="0"/>
          <a:ext cx="0" cy="0"/>
          <a:chOff x="0" y="0"/>
          <a:chExt cx="0" cy="0"/>
        </a:xfrm>
      </p:grpSpPr>
      <p:sp>
        <p:nvSpPr>
          <p:cNvPr id="60" name="Google Shape;60;p1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62" name="Google Shape;62;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68" name="Google Shape;68;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9" name="Google Shape;69;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0" name="Google Shape;7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74" name="Google Shape;74;p1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5" name="Google Shape;75;p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80" name="Google Shape;8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84" name="Google Shape;84;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85" name="Google Shape;8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88" name="Google Shape;8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92" name="Google Shape;92;p21"/>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93" name="Google Shape;93;p21"/>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4" name="Google Shape;9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98" name="Google Shape;9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9"/>
        <p:cNvGrpSpPr/>
        <p:nvPr/>
      </p:nvGrpSpPr>
      <p:grpSpPr>
        <a:xfrm>
          <a:off x="0" y="0"/>
          <a:ext cx="0" cy="0"/>
          <a:chOff x="0" y="0"/>
          <a:chExt cx="0" cy="0"/>
        </a:xfrm>
      </p:grpSpPr>
      <p:sp>
        <p:nvSpPr>
          <p:cNvPr id="100" name="Google Shape;100;p23"/>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102" name="Google Shape;10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ABC- After Sales Customer Service </a:t>
            </a:r>
            <a:endParaRPr sz="3000" dirty="0"/>
          </a:p>
          <a:p>
            <a:pPr marL="0" lvl="0" indent="0" algn="l" rtl="0">
              <a:spcBef>
                <a:spcPts val="0"/>
              </a:spcBef>
              <a:spcAft>
                <a:spcPts val="0"/>
              </a:spcAft>
              <a:buNone/>
            </a:pPr>
            <a:r>
              <a:rPr lang="en" sz="3000" dirty="0"/>
              <a:t>Dataset Analysis</a:t>
            </a:r>
            <a:endParaRPr sz="2900" dirty="0"/>
          </a:p>
          <a:p>
            <a:pPr marL="0" lvl="0" indent="0" algn="l" rtl="0">
              <a:spcBef>
                <a:spcPts val="0"/>
              </a:spcBef>
              <a:spcAft>
                <a:spcPts val="0"/>
              </a:spcAft>
              <a:buNone/>
            </a:pPr>
            <a:endParaRPr sz="3000" dirty="0"/>
          </a:p>
          <a:p>
            <a:pPr marL="0" lvl="0" indent="0" algn="l" rtl="0">
              <a:spcBef>
                <a:spcPts val="0"/>
              </a:spcBef>
              <a:spcAft>
                <a:spcPts val="0"/>
              </a:spcAft>
              <a:buNone/>
            </a:pPr>
            <a:endParaRPr sz="3000" dirty="0"/>
          </a:p>
          <a:p>
            <a:pPr marL="0" lvl="0" indent="0" algn="ctr" rtl="0">
              <a:spcBef>
                <a:spcPts val="0"/>
              </a:spcBef>
              <a:spcAft>
                <a:spcPts val="0"/>
              </a:spcAft>
              <a:buNone/>
            </a:pPr>
            <a:endParaRPr sz="3200" dirty="0"/>
          </a:p>
          <a:p>
            <a:pPr marL="0" lvl="0" indent="0" algn="ctr" rtl="0">
              <a:spcBef>
                <a:spcPts val="0"/>
              </a:spcBef>
              <a:spcAft>
                <a:spcPts val="0"/>
              </a:spcAft>
              <a:buNone/>
            </a:pPr>
            <a:endParaRPr sz="3200" dirty="0"/>
          </a:p>
          <a:p>
            <a:pPr marL="0" lvl="0" indent="0" algn="ctr" rtl="0">
              <a:spcBef>
                <a:spcPts val="0"/>
              </a:spcBef>
              <a:spcAft>
                <a:spcPts val="0"/>
              </a:spcAft>
              <a:buNone/>
            </a:pPr>
            <a:endParaRPr sz="3200" dirty="0"/>
          </a:p>
          <a:p>
            <a:pPr marL="0" lvl="0" indent="0" algn="ctr" rtl="0">
              <a:spcBef>
                <a:spcPts val="0"/>
              </a:spcBef>
              <a:spcAft>
                <a:spcPts val="0"/>
              </a:spcAft>
              <a:buNone/>
            </a:pPr>
            <a:endParaRPr sz="1500" dirty="0"/>
          </a:p>
        </p:txBody>
      </p:sp>
      <p:sp>
        <p:nvSpPr>
          <p:cNvPr id="110" name="Google Shape;110;p25"/>
          <p:cNvSpPr txBox="1">
            <a:spLocks noGrp="1"/>
          </p:cNvSpPr>
          <p:nvPr>
            <p:ph type="subTitle" idx="1"/>
          </p:nvPr>
        </p:nvSpPr>
        <p:spPr>
          <a:xfrm>
            <a:off x="4253175" y="3947148"/>
            <a:ext cx="44793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				By:-</a:t>
            </a:r>
            <a:endParaRPr sz="2000">
              <a:solidFill>
                <a:schemeClr val="lt1"/>
              </a:solidFill>
            </a:endParaRPr>
          </a:p>
          <a:p>
            <a:pPr marL="0" lvl="0" indent="0" algn="r" rtl="0">
              <a:spcBef>
                <a:spcPts val="0"/>
              </a:spcBef>
              <a:spcAft>
                <a:spcPts val="0"/>
              </a:spcAft>
              <a:buNone/>
            </a:pPr>
            <a:r>
              <a:rPr lang="en" sz="2000">
                <a:solidFill>
                  <a:schemeClr val="lt1"/>
                </a:solidFill>
              </a:rPr>
              <a:t> Shreya Udayan Apte</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227850" y="2493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Distribution of products serviced in /out of warranty</a:t>
            </a:r>
            <a:endParaRPr/>
          </a:p>
        </p:txBody>
      </p:sp>
      <p:pic>
        <p:nvPicPr>
          <p:cNvPr id="170" name="Google Shape;170;p34"/>
          <p:cNvPicPr preferRelativeResize="0"/>
          <p:nvPr/>
        </p:nvPicPr>
        <p:blipFill>
          <a:blip r:embed="rId3">
            <a:alphaModFix/>
          </a:blip>
          <a:stretch>
            <a:fillRect/>
          </a:stretch>
        </p:blipFill>
        <p:spPr>
          <a:xfrm>
            <a:off x="1582232" y="1354912"/>
            <a:ext cx="4768150" cy="2433675"/>
          </a:xfrm>
          <a:prstGeom prst="rect">
            <a:avLst/>
          </a:prstGeom>
          <a:noFill/>
          <a:ln>
            <a:noFill/>
          </a:ln>
        </p:spPr>
      </p:pic>
      <p:sp>
        <p:nvSpPr>
          <p:cNvPr id="171" name="Google Shape;171;p34"/>
          <p:cNvSpPr txBox="1"/>
          <p:nvPr/>
        </p:nvSpPr>
        <p:spPr>
          <a:xfrm>
            <a:off x="7128225" y="4486575"/>
            <a:ext cx="1087200" cy="3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72" name="Google Shape;172;p34"/>
          <p:cNvSpPr txBox="1"/>
          <p:nvPr/>
        </p:nvSpPr>
        <p:spPr>
          <a:xfrm>
            <a:off x="642949" y="3788587"/>
            <a:ext cx="8170637" cy="122888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b="1" dirty="0">
                <a:highlight>
                  <a:srgbClr val="FFFFFF"/>
                </a:highlight>
                <a:latin typeface="Roboto" panose="020B0604020202020204" charset="0"/>
                <a:ea typeface="Roboto" panose="020B0604020202020204" charset="0"/>
              </a:rPr>
              <a:t>Interpretation: </a:t>
            </a:r>
            <a:r>
              <a:rPr lang="en" sz="1200" dirty="0">
                <a:highlight>
                  <a:srgbClr val="FFFFFF"/>
                </a:highlight>
                <a:latin typeface="Roboto" panose="020B0604020202020204" charset="0"/>
                <a:ea typeface="Roboto" panose="020B0604020202020204" charset="0"/>
              </a:rPr>
              <a:t>This plot tells us how many service requests came in when the product was in and out of warranty. 'False' denotes products that were in warranty and the True denotes products serviced out of warranty. </a:t>
            </a:r>
            <a:endParaRPr sz="1200"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sz="1200"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 sz="1200" dirty="0">
                <a:highlight>
                  <a:srgbClr val="FFFFFF"/>
                </a:highlight>
                <a:latin typeface="Roboto" panose="020B0604020202020204" charset="0"/>
                <a:ea typeface="Roboto" panose="020B0604020202020204" charset="0"/>
              </a:rPr>
              <a:t>This analysis is helpful to understand what kind products would face an issue within a few months of manufacture as well as after the expiry of warranty. Here we see that about 18% of the requests came in for products out of warranty and roughly, 66% of these requests came in for Laptops.</a:t>
            </a:r>
            <a:endParaRPr sz="1200" dirty="0">
              <a:latin typeface="Roboto" panose="020B0604020202020204" charset="0"/>
              <a:ea typeface="Roboto" panose="020B0604020202020204" charset="0"/>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Agents’ Tenure by Country</a:t>
            </a:r>
            <a:endParaRPr/>
          </a:p>
        </p:txBody>
      </p:sp>
      <p:pic>
        <p:nvPicPr>
          <p:cNvPr id="178" name="Google Shape;178;p35"/>
          <p:cNvPicPr preferRelativeResize="0"/>
          <p:nvPr/>
        </p:nvPicPr>
        <p:blipFill>
          <a:blip r:embed="rId3">
            <a:alphaModFix/>
          </a:blip>
          <a:stretch>
            <a:fillRect/>
          </a:stretch>
        </p:blipFill>
        <p:spPr>
          <a:xfrm>
            <a:off x="699125" y="1377650"/>
            <a:ext cx="7745800" cy="2543400"/>
          </a:xfrm>
          <a:prstGeom prst="rect">
            <a:avLst/>
          </a:prstGeom>
          <a:noFill/>
          <a:ln>
            <a:noFill/>
          </a:ln>
        </p:spPr>
      </p:pic>
      <p:sp>
        <p:nvSpPr>
          <p:cNvPr id="179" name="Google Shape;179;p35"/>
          <p:cNvSpPr txBox="1"/>
          <p:nvPr/>
        </p:nvSpPr>
        <p:spPr>
          <a:xfrm>
            <a:off x="311725" y="3921050"/>
            <a:ext cx="8586386" cy="104283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100" b="1" dirty="0">
                <a:highlight>
                  <a:srgbClr val="FFFFFF"/>
                </a:highlight>
              </a:rPr>
              <a:t>Interpretation: </a:t>
            </a:r>
            <a:r>
              <a:rPr lang="en" sz="1100" dirty="0">
                <a:highlight>
                  <a:srgbClr val="FFFFFF"/>
                </a:highlight>
                <a:latin typeface="Roboto" panose="020B0604020202020204" charset="0"/>
                <a:ea typeface="Roboto" panose="020B0604020202020204" charset="0"/>
              </a:rPr>
              <a:t>This plot provides shows the Agent tenure in days across countries where the asset is located. This plot is helpful in analyzing which country has the most experienced Agents. </a:t>
            </a:r>
            <a:endParaRPr sz="1100"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 sz="1100" dirty="0">
                <a:highlight>
                  <a:srgbClr val="FFFFFF"/>
                </a:highlight>
                <a:latin typeface="Roboto" panose="020B0604020202020204" charset="0"/>
                <a:ea typeface="Roboto" panose="020B0604020202020204" charset="0"/>
              </a:rPr>
              <a:t>This information can help a great deal in analyzing the response time on the service request when it is handled by an experienced agent as opposed to being handled by a novice agent. </a:t>
            </a:r>
            <a:r>
              <a:rPr lang="en-US" sz="1100" dirty="0">
                <a:highlight>
                  <a:srgbClr val="FFFFFF"/>
                </a:highlight>
                <a:latin typeface="Roboto" panose="020B0604020202020204" charset="0"/>
                <a:ea typeface="Roboto" panose="020B0604020202020204" charset="0"/>
              </a:rPr>
              <a:t>ABC</a:t>
            </a:r>
            <a:r>
              <a:rPr lang="en" sz="1100" dirty="0">
                <a:highlight>
                  <a:srgbClr val="FFFFFF"/>
                </a:highlight>
                <a:latin typeface="Roboto" panose="020B0604020202020204" charset="0"/>
                <a:ea typeface="Roboto" panose="020B0604020202020204" charset="0"/>
              </a:rPr>
              <a:t> can make use of this analysis for delegating requests to agents depending on the severity of the issue and the agent's expertise, in order to reduce response time and provide quicker solutions.</a:t>
            </a:r>
            <a:endParaRPr sz="1100" dirty="0">
              <a:latin typeface="Roboto" panose="020B0604020202020204" charset="0"/>
              <a:ea typeface="Roboto" panose="020B0604020202020204" charset="0"/>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152400" y="120525"/>
            <a:ext cx="88776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Manager Involvement for a repair type</a:t>
            </a:r>
            <a:endParaRPr/>
          </a:p>
        </p:txBody>
      </p:sp>
      <p:sp>
        <p:nvSpPr>
          <p:cNvPr id="185" name="Google Shape;185;p36"/>
          <p:cNvSpPr txBox="1"/>
          <p:nvPr/>
        </p:nvSpPr>
        <p:spPr>
          <a:xfrm>
            <a:off x="3754250" y="1405775"/>
            <a:ext cx="4841400" cy="346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b="1" dirty="0">
                <a:highlight>
                  <a:srgbClr val="FFFFFF"/>
                </a:highlight>
              </a:rPr>
              <a:t>Interpretation: </a:t>
            </a:r>
            <a:endParaRPr b="1" dirty="0">
              <a:highlight>
                <a:srgbClr val="FFFFFF"/>
              </a:highlight>
            </a:endParaRPr>
          </a:p>
          <a:p>
            <a:pPr marL="0" lvl="0" indent="0" algn="just" rtl="0">
              <a:spcBef>
                <a:spcPts val="0"/>
              </a:spcBef>
              <a:spcAft>
                <a:spcPts val="0"/>
              </a:spcAft>
              <a:buNone/>
            </a:pPr>
            <a:endParaRPr dirty="0">
              <a:highlight>
                <a:srgbClr val="FFFFFF"/>
              </a:highlight>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The plot can be used to analyze the severity/complexity of an issue based on whether a manager's involvement was necessary for resolving it. </a:t>
            </a: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We can see th</a:t>
            </a:r>
            <a:r>
              <a:rPr lang="en-US" dirty="0">
                <a:highlight>
                  <a:srgbClr val="FFFFFF"/>
                </a:highlight>
                <a:latin typeface="Roboto" panose="020B0604020202020204" charset="0"/>
                <a:ea typeface="Roboto" panose="020B0604020202020204" charset="0"/>
              </a:rPr>
              <a:t>at the</a:t>
            </a:r>
            <a:r>
              <a:rPr lang="en" dirty="0">
                <a:highlight>
                  <a:srgbClr val="FFFFFF"/>
                </a:highlight>
                <a:latin typeface="Roboto" panose="020B0604020202020204" charset="0"/>
                <a:ea typeface="Roboto" panose="020B0604020202020204" charset="0"/>
              </a:rPr>
              <a:t> plot shows the involvement of contact manager for both hard and soft repair type, categorized by product type. </a:t>
            </a: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We see that for laptops, for both hard and soft repairs, manager involvement was seen, while for Desktops manager involvement was required for performing </a:t>
            </a:r>
            <a:r>
              <a:rPr lang="en-US" dirty="0">
                <a:highlight>
                  <a:srgbClr val="FFFFFF"/>
                </a:highlight>
                <a:latin typeface="Roboto" panose="020B0604020202020204" charset="0"/>
                <a:ea typeface="Roboto" panose="020B0604020202020204" charset="0"/>
              </a:rPr>
              <a:t>hard </a:t>
            </a:r>
            <a:r>
              <a:rPr lang="en" dirty="0">
                <a:highlight>
                  <a:srgbClr val="FFFFFF"/>
                </a:highlight>
                <a:latin typeface="Roboto" panose="020B0604020202020204" charset="0"/>
                <a:ea typeface="Roboto" panose="020B0604020202020204" charset="0"/>
              </a:rPr>
              <a:t>repairs.</a:t>
            </a:r>
            <a:endParaRPr dirty="0">
              <a:latin typeface="Roboto" panose="020B0604020202020204" charset="0"/>
              <a:ea typeface="Roboto" panose="020B0604020202020204" charset="0"/>
              <a:cs typeface="Roboto"/>
              <a:sym typeface="Roboto"/>
            </a:endParaRPr>
          </a:p>
        </p:txBody>
      </p:sp>
      <p:pic>
        <p:nvPicPr>
          <p:cNvPr id="186" name="Google Shape;186;p36"/>
          <p:cNvPicPr preferRelativeResize="0"/>
          <p:nvPr/>
        </p:nvPicPr>
        <p:blipFill>
          <a:blip r:embed="rId3">
            <a:alphaModFix/>
          </a:blip>
          <a:stretch>
            <a:fillRect/>
          </a:stretch>
        </p:blipFill>
        <p:spPr>
          <a:xfrm>
            <a:off x="152400" y="1277025"/>
            <a:ext cx="3331304" cy="255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Findings</a:t>
            </a:r>
            <a:endParaRPr/>
          </a:p>
        </p:txBody>
      </p:sp>
      <p:sp>
        <p:nvSpPr>
          <p:cNvPr id="192" name="Google Shape;192;p37"/>
          <p:cNvSpPr txBox="1">
            <a:spLocks noGrp="1"/>
          </p:cNvSpPr>
          <p:nvPr>
            <p:ph type="body" idx="4294967295"/>
          </p:nvPr>
        </p:nvSpPr>
        <p:spPr>
          <a:xfrm>
            <a:off x="424825" y="243872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2</a:t>
            </a:r>
            <a:endParaRPr>
              <a:solidFill>
                <a:schemeClr val="lt1"/>
              </a:solidFill>
            </a:endParaRPr>
          </a:p>
        </p:txBody>
      </p:sp>
      <p:sp>
        <p:nvSpPr>
          <p:cNvPr id="193" name="Google Shape;193;p37"/>
          <p:cNvSpPr txBox="1">
            <a:spLocks noGrp="1"/>
          </p:cNvSpPr>
          <p:nvPr>
            <p:ph type="body" idx="4294967295"/>
          </p:nvPr>
        </p:nvSpPr>
        <p:spPr>
          <a:xfrm>
            <a:off x="3071875" y="2295675"/>
            <a:ext cx="5405400" cy="9423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1150" algn="l" rtl="0">
              <a:spcBef>
                <a:spcPts val="0"/>
              </a:spcBef>
              <a:spcAft>
                <a:spcPts val="0"/>
              </a:spcAft>
              <a:buClr>
                <a:schemeClr val="lt1"/>
              </a:buClr>
              <a:buSzPts val="1300"/>
              <a:buChar char="●"/>
            </a:pP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Around 18% of the products came in for repair after the warranty had expired and the most common issues seen in products out of warranty are related to booting, OS, hard drive, touchpad, battery, physical damage, etc .</a:t>
            </a:r>
            <a:endParaRPr>
              <a:solidFill>
                <a:schemeClr val="lt1"/>
              </a:solidFill>
            </a:endParaRPr>
          </a:p>
          <a:p>
            <a:pPr marL="457200" lvl="0" indent="-311150" algn="l" rtl="0">
              <a:spcBef>
                <a:spcPts val="0"/>
              </a:spcBef>
              <a:spcAft>
                <a:spcPts val="0"/>
              </a:spcAft>
              <a:buClr>
                <a:schemeClr val="lt1"/>
              </a:buClr>
              <a:buSzPts val="1300"/>
              <a:buChar char="●"/>
            </a:pPr>
            <a:endParaRPr>
              <a:solidFill>
                <a:schemeClr val="lt1"/>
              </a:solidFill>
            </a:endParaRPr>
          </a:p>
        </p:txBody>
      </p:sp>
      <p:grpSp>
        <p:nvGrpSpPr>
          <p:cNvPr id="194" name="Google Shape;194;p37"/>
          <p:cNvGrpSpPr/>
          <p:nvPr/>
        </p:nvGrpSpPr>
        <p:grpSpPr>
          <a:xfrm>
            <a:off x="125825" y="1343547"/>
            <a:ext cx="9018504" cy="793467"/>
            <a:chOff x="441441" y="4194298"/>
            <a:chExt cx="8343514" cy="856009"/>
          </a:xfrm>
        </p:grpSpPr>
        <p:sp>
          <p:nvSpPr>
            <p:cNvPr id="195" name="Google Shape;195;p37"/>
            <p:cNvSpPr/>
            <p:nvPr/>
          </p:nvSpPr>
          <p:spPr>
            <a:xfrm>
              <a:off x="1553455" y="4200407"/>
              <a:ext cx="723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7"/>
            <p:cNvSpPr/>
            <p:nvPr/>
          </p:nvSpPr>
          <p:spPr>
            <a:xfrm>
              <a:off x="441441" y="4194298"/>
              <a:ext cx="13320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8" name="Google Shape;198;p37"/>
          <p:cNvSpPr txBox="1">
            <a:spLocks noGrp="1"/>
          </p:cNvSpPr>
          <p:nvPr>
            <p:ph type="body" idx="4294967295"/>
          </p:nvPr>
        </p:nvSpPr>
        <p:spPr>
          <a:xfrm>
            <a:off x="3698878" y="4183811"/>
            <a:ext cx="5111700" cy="7992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Clr>
                <a:schemeClr val="lt1"/>
              </a:buClr>
              <a:buSzPts val="1300"/>
              <a:buChar char="●"/>
            </a:pPr>
            <a:r>
              <a:rPr lang="en">
                <a:solidFill>
                  <a:schemeClr val="lt1"/>
                </a:solidFill>
              </a:rPr>
              <a:t>Lorem ipsum dolor sit amet</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Sed do eiusmod tempor incididunt ut labore</a:t>
            </a:r>
            <a:endParaRPr>
              <a:solidFill>
                <a:schemeClr val="lt1"/>
              </a:solidFill>
            </a:endParaRPr>
          </a:p>
        </p:txBody>
      </p:sp>
      <p:grpSp>
        <p:nvGrpSpPr>
          <p:cNvPr id="199" name="Google Shape;199;p37"/>
          <p:cNvGrpSpPr/>
          <p:nvPr/>
        </p:nvGrpSpPr>
        <p:grpSpPr>
          <a:xfrm>
            <a:off x="125496" y="2210497"/>
            <a:ext cx="9018504" cy="935570"/>
            <a:chOff x="441441" y="4194298"/>
            <a:chExt cx="8343514" cy="856009"/>
          </a:xfrm>
        </p:grpSpPr>
        <p:sp>
          <p:nvSpPr>
            <p:cNvPr id="200" name="Google Shape;200;p37"/>
            <p:cNvSpPr/>
            <p:nvPr/>
          </p:nvSpPr>
          <p:spPr>
            <a:xfrm>
              <a:off x="1553455" y="4200407"/>
              <a:ext cx="723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7"/>
            <p:cNvSpPr/>
            <p:nvPr/>
          </p:nvSpPr>
          <p:spPr>
            <a:xfrm>
              <a:off x="441441" y="4194298"/>
              <a:ext cx="13320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 name="Google Shape;202;p37"/>
          <p:cNvGrpSpPr/>
          <p:nvPr/>
        </p:nvGrpSpPr>
        <p:grpSpPr>
          <a:xfrm>
            <a:off x="103852" y="3235121"/>
            <a:ext cx="9040148" cy="935570"/>
            <a:chOff x="421488" y="4200409"/>
            <a:chExt cx="8421974" cy="849900"/>
          </a:xfrm>
        </p:grpSpPr>
        <p:sp>
          <p:nvSpPr>
            <p:cNvPr id="203" name="Google Shape;203;p37"/>
            <p:cNvSpPr/>
            <p:nvPr/>
          </p:nvSpPr>
          <p:spPr>
            <a:xfrm>
              <a:off x="1454462" y="4200409"/>
              <a:ext cx="73890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7"/>
            <p:cNvSpPr/>
            <p:nvPr/>
          </p:nvSpPr>
          <p:spPr>
            <a:xfrm>
              <a:off x="421488" y="4200409"/>
              <a:ext cx="13320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7"/>
          <p:cNvGrpSpPr/>
          <p:nvPr/>
        </p:nvGrpSpPr>
        <p:grpSpPr>
          <a:xfrm>
            <a:off x="124620" y="4261063"/>
            <a:ext cx="9019380" cy="793759"/>
            <a:chOff x="440631" y="4200118"/>
            <a:chExt cx="8344324" cy="849901"/>
          </a:xfrm>
        </p:grpSpPr>
        <p:sp>
          <p:nvSpPr>
            <p:cNvPr id="206" name="Google Shape;206;p37"/>
            <p:cNvSpPr/>
            <p:nvPr/>
          </p:nvSpPr>
          <p:spPr>
            <a:xfrm>
              <a:off x="1553455" y="4200118"/>
              <a:ext cx="7231500" cy="849900"/>
            </a:xfrm>
            <a:prstGeom prst="rect">
              <a:avLst/>
            </a:prstGeom>
            <a:solidFill>
              <a:schemeClr val="dk1"/>
            </a:solid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The most preferred mode of communication is Voice/Phone calls. </a:t>
              </a:r>
              <a:endParaRPr sz="1000" dirty="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000" dirty="0">
                <a:solidFill>
                  <a:schemeClr val="lt1"/>
                </a:solidFill>
                <a:latin typeface="Roboto"/>
                <a:ea typeface="Roboto"/>
                <a:cs typeface="Roboto"/>
                <a:sym typeface="Roboto"/>
              </a:endParaRPr>
            </a:p>
          </p:txBody>
        </p:sp>
        <p:sp>
          <p:nvSpPr>
            <p:cNvPr id="207" name="Google Shape;207;p37"/>
            <p:cNvSpPr/>
            <p:nvPr/>
          </p:nvSpPr>
          <p:spPr>
            <a:xfrm>
              <a:off x="440631" y="4200119"/>
              <a:ext cx="1321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914400" lvl="0" indent="0" algn="l" rtl="0">
                <a:spcBef>
                  <a:spcPts val="0"/>
                </a:spcBef>
                <a:spcAft>
                  <a:spcPts val="0"/>
                </a:spcAft>
                <a:buNone/>
              </a:pPr>
              <a:r>
                <a:rPr lang="en" dirty="0"/>
                <a:t>      </a:t>
              </a:r>
              <a:endParaRPr dirty="0"/>
            </a:p>
          </p:txBody>
        </p:sp>
      </p:grpSp>
      <p:sp>
        <p:nvSpPr>
          <p:cNvPr id="208" name="Google Shape;208;p37"/>
          <p:cNvSpPr txBox="1"/>
          <p:nvPr/>
        </p:nvSpPr>
        <p:spPr>
          <a:xfrm>
            <a:off x="1292100" y="1288801"/>
            <a:ext cx="7837800" cy="921024"/>
          </a:xfrm>
          <a:prstGeom prst="rect">
            <a:avLst/>
          </a:prstGeom>
          <a:noFill/>
          <a:ln>
            <a:noFill/>
          </a:ln>
        </p:spPr>
        <p:txBody>
          <a:bodyPr spcFirstLastPara="1" wrap="square" lIns="91425" tIns="91425" rIns="91425" bIns="91425" anchor="t" anchorCtr="0">
            <a:noAutofit/>
          </a:bodyPr>
          <a:lstStyle/>
          <a:p>
            <a:pPr marL="457200" lvl="0" indent="-292100" algn="just"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More than 60% of the issues are reported for Laptops. In most cases, these issues require involvement of the Manager , be it a hard or soft repair.</a:t>
            </a:r>
            <a:endParaRPr sz="1000" dirty="0">
              <a:solidFill>
                <a:schemeClr val="lt1"/>
              </a:solidFill>
              <a:latin typeface="Roboto"/>
              <a:ea typeface="Roboto"/>
              <a:cs typeface="Roboto"/>
              <a:sym typeface="Roboto"/>
            </a:endParaRPr>
          </a:p>
          <a:p>
            <a:pPr marL="457200" lvl="0" indent="-292100" algn="just"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Nearly 40% of the repairs fall under ‘Hard’ repairs with higher distribution seen in laptops followed by Desktops and other electronics</a:t>
            </a:r>
            <a:endParaRPr sz="1000" dirty="0">
              <a:solidFill>
                <a:schemeClr val="lt1"/>
              </a:solidFill>
              <a:latin typeface="Roboto"/>
              <a:ea typeface="Roboto"/>
              <a:cs typeface="Roboto"/>
              <a:sym typeface="Roboto"/>
            </a:endParaRPr>
          </a:p>
          <a:p>
            <a:pPr marL="457200" lvl="0" indent="-292100" algn="just" rtl="0">
              <a:lnSpc>
                <a:spcPct val="115000"/>
              </a:lnSpc>
              <a:spcBef>
                <a:spcPts val="0"/>
              </a:spcBef>
              <a:spcAft>
                <a:spcPts val="0"/>
              </a:spcAft>
              <a:buClr>
                <a:schemeClr val="lt1"/>
              </a:buClr>
              <a:buSzPts val="1000"/>
              <a:buFont typeface="Roboto"/>
              <a:buChar char="●"/>
            </a:pPr>
            <a:endParaRPr sz="1000" dirty="0">
              <a:solidFill>
                <a:schemeClr val="lt1"/>
              </a:solidFill>
              <a:latin typeface="Roboto"/>
              <a:ea typeface="Roboto"/>
              <a:cs typeface="Roboto"/>
              <a:sym typeface="Roboto"/>
            </a:endParaRPr>
          </a:p>
          <a:p>
            <a:pPr marL="457200" lvl="0" indent="-304800" algn="just" rtl="0">
              <a:lnSpc>
                <a:spcPct val="115000"/>
              </a:lnSpc>
              <a:spcBef>
                <a:spcPts val="0"/>
              </a:spcBef>
              <a:spcAft>
                <a:spcPts val="0"/>
              </a:spcAft>
              <a:buClr>
                <a:schemeClr val="lt1"/>
              </a:buClr>
              <a:buSzPts val="1200"/>
              <a:buFont typeface="Roboto"/>
              <a:buChar char="●"/>
            </a:pPr>
            <a:endParaRPr sz="1200" dirty="0">
              <a:solidFill>
                <a:schemeClr val="lt1"/>
              </a:solidFill>
              <a:latin typeface="Roboto"/>
              <a:ea typeface="Roboto"/>
              <a:cs typeface="Roboto"/>
              <a:sym typeface="Roboto"/>
            </a:endParaRPr>
          </a:p>
        </p:txBody>
      </p:sp>
      <p:sp>
        <p:nvSpPr>
          <p:cNvPr id="209" name="Google Shape;209;p37"/>
          <p:cNvSpPr txBox="1"/>
          <p:nvPr/>
        </p:nvSpPr>
        <p:spPr>
          <a:xfrm>
            <a:off x="1257607" y="2131351"/>
            <a:ext cx="7575900" cy="1046041"/>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The parts sent for repair generally vary between 0 to 5. At times, higher number of parts may be sent to resolve an issue, but this is generally a rare case, </a:t>
            </a:r>
            <a:r>
              <a:rPr lang="en-US" sz="1000" dirty="0">
                <a:solidFill>
                  <a:schemeClr val="lt1"/>
                </a:solidFill>
                <a:latin typeface="Roboto"/>
                <a:ea typeface="Roboto"/>
                <a:cs typeface="Roboto"/>
                <a:sym typeface="Roboto"/>
              </a:rPr>
              <a:t>however a probable situation,</a:t>
            </a:r>
            <a:r>
              <a:rPr lang="en" sz="1000" dirty="0">
                <a:solidFill>
                  <a:schemeClr val="lt1"/>
                </a:solidFill>
                <a:latin typeface="Roboto"/>
                <a:ea typeface="Roboto"/>
                <a:cs typeface="Roboto"/>
                <a:sym typeface="Roboto"/>
              </a:rPr>
              <a:t> as indicated by outliers in the boxplots.</a:t>
            </a:r>
          </a:p>
          <a:p>
            <a:pPr marL="457200" lvl="0" indent="-292100" algn="l" rtl="0">
              <a:lnSpc>
                <a:spcPct val="115000"/>
              </a:lnSpc>
              <a:spcBef>
                <a:spcPts val="0"/>
              </a:spcBef>
              <a:spcAft>
                <a:spcPts val="0"/>
              </a:spcAft>
              <a:buClr>
                <a:schemeClr val="lt1"/>
              </a:buClr>
              <a:buSzPts val="1000"/>
              <a:buFont typeface="Roboto"/>
              <a:buChar char="●"/>
            </a:pPr>
            <a:endParaRPr lang="en" sz="1000" dirty="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US" sz="1000" dirty="0">
                <a:solidFill>
                  <a:schemeClr val="lt1"/>
                </a:solidFill>
                <a:latin typeface="Roboto"/>
                <a:ea typeface="Roboto"/>
                <a:cs typeface="Roboto"/>
                <a:sym typeface="Roboto"/>
              </a:rPr>
              <a:t>Around 18% of the products came in for repair after the warranty had expired and the most common issues seen in                 </a:t>
            </a:r>
          </a:p>
          <a:p>
            <a:pPr lvl="0" indent="457200">
              <a:lnSpc>
                <a:spcPct val="115000"/>
              </a:lnSpc>
            </a:pPr>
            <a:r>
              <a:rPr lang="en-US" sz="1000" dirty="0">
                <a:solidFill>
                  <a:schemeClr val="lt1"/>
                </a:solidFill>
                <a:latin typeface="Roboto"/>
                <a:ea typeface="Roboto"/>
                <a:cs typeface="Roboto"/>
                <a:sym typeface="Roboto"/>
              </a:rPr>
              <a:t> products out of warranty are related to booting, OS, hard drive, touchpad, battery, physical damage, </a:t>
            </a:r>
            <a:r>
              <a:rPr lang="en-US" sz="1000" dirty="0" err="1">
                <a:solidFill>
                  <a:schemeClr val="lt1"/>
                </a:solidFill>
                <a:latin typeface="Roboto"/>
                <a:ea typeface="Roboto"/>
                <a:cs typeface="Roboto"/>
                <a:sym typeface="Roboto"/>
              </a:rPr>
              <a:t>etc</a:t>
            </a:r>
            <a:r>
              <a:rPr lang="en-US" sz="1000" dirty="0">
                <a:solidFill>
                  <a:schemeClr val="lt1"/>
                </a:solidFill>
                <a:latin typeface="Roboto"/>
                <a:ea typeface="Roboto"/>
                <a:cs typeface="Roboto"/>
                <a:sym typeface="Roboto"/>
              </a:rPr>
              <a:t> .</a:t>
            </a:r>
            <a:endParaRPr lang="en-US" sz="1300" dirty="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lang="en-US" sz="1000" dirty="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The most experienced agents are  located in Zonco’s Joke Shop, Lorien, Merope,Antares and Arcturus among other count</a:t>
            </a:r>
            <a:r>
              <a:rPr lang="en-US" sz="1000" dirty="0" err="1">
                <a:solidFill>
                  <a:schemeClr val="lt1"/>
                </a:solidFill>
                <a:latin typeface="Roboto"/>
                <a:ea typeface="Roboto"/>
                <a:cs typeface="Roboto"/>
                <a:sym typeface="Roboto"/>
              </a:rPr>
              <a:t>ries</a:t>
            </a:r>
            <a:r>
              <a:rPr lang="en-US" sz="1000" dirty="0">
                <a:solidFill>
                  <a:schemeClr val="lt1"/>
                </a:solidFill>
                <a:latin typeface="Roboto"/>
                <a:ea typeface="Roboto"/>
                <a:cs typeface="Roboto"/>
                <a:sym typeface="Roboto"/>
              </a:rPr>
              <a:t>.</a:t>
            </a:r>
            <a:endParaRPr sz="1000" dirty="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Overall, the hard repair type fo</a:t>
            </a:r>
            <a:r>
              <a:rPr lang="en-US" sz="1000" dirty="0">
                <a:solidFill>
                  <a:schemeClr val="lt1"/>
                </a:solidFill>
                <a:latin typeface="Roboto"/>
                <a:ea typeface="Roboto"/>
                <a:cs typeface="Roboto"/>
                <a:sym typeface="Roboto"/>
              </a:rPr>
              <a:t>r</a:t>
            </a:r>
            <a:r>
              <a:rPr lang="en" sz="1000" dirty="0">
                <a:solidFill>
                  <a:schemeClr val="lt1"/>
                </a:solidFill>
                <a:latin typeface="Roboto"/>
                <a:ea typeface="Roboto"/>
                <a:cs typeface="Roboto"/>
                <a:sym typeface="Roboto"/>
              </a:rPr>
              <a:t> various topics is more prominent than the soft repair type. The requests are higher in number for booting, general queries, OS, Hard drive and System performance issues. </a:t>
            </a:r>
          </a:p>
          <a:p>
            <a:pPr marL="457200" lvl="0" indent="-292100" algn="l" rtl="0">
              <a:lnSpc>
                <a:spcPct val="115000"/>
              </a:lnSpc>
              <a:spcBef>
                <a:spcPts val="0"/>
              </a:spcBef>
              <a:spcAft>
                <a:spcPts val="0"/>
              </a:spcAft>
              <a:buClr>
                <a:schemeClr val="lt1"/>
              </a:buClr>
              <a:buSzPts val="1000"/>
              <a:buFont typeface="Roboto"/>
              <a:buChar char="●"/>
            </a:pPr>
            <a:r>
              <a:rPr lang="en" sz="1000" dirty="0">
                <a:solidFill>
                  <a:schemeClr val="lt1"/>
                </a:solidFill>
                <a:latin typeface="Roboto"/>
                <a:ea typeface="Roboto"/>
                <a:cs typeface="Roboto"/>
                <a:sym typeface="Roboto"/>
              </a:rPr>
              <a:t>Maximum hard repair type requests are seen for booting and LCD/Monitor issues.</a:t>
            </a:r>
            <a:endParaRPr sz="1000" dirty="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311700" y="319000"/>
            <a:ext cx="86853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Business Questions</a:t>
            </a:r>
            <a:endParaRPr/>
          </a:p>
        </p:txBody>
      </p:sp>
      <p:sp>
        <p:nvSpPr>
          <p:cNvPr id="215" name="Google Shape;215;p38"/>
          <p:cNvSpPr txBox="1"/>
          <p:nvPr/>
        </p:nvSpPr>
        <p:spPr>
          <a:xfrm>
            <a:off x="311725" y="1471925"/>
            <a:ext cx="8387700" cy="3473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latin typeface="Roboto"/>
                <a:ea typeface="Roboto"/>
                <a:cs typeface="Roboto"/>
                <a:sym typeface="Roboto"/>
              </a:rPr>
              <a:t>A few more  interesting questions that can be answered looking at the data are:</a:t>
            </a:r>
            <a:endParaRPr dirty="0">
              <a:latin typeface="Roboto"/>
              <a:ea typeface="Roboto"/>
              <a:cs typeface="Roboto"/>
              <a:sym typeface="Roboto"/>
            </a:endParaRPr>
          </a:p>
          <a:p>
            <a:pPr marL="0" lvl="0" indent="0" algn="just" rtl="0">
              <a:spcBef>
                <a:spcPts val="0"/>
              </a:spcBef>
              <a:spcAft>
                <a:spcPts val="0"/>
              </a:spcAft>
              <a:buNone/>
            </a:pPr>
            <a:endParaRPr dirty="0">
              <a:latin typeface="Roboto"/>
              <a:ea typeface="Roboto"/>
              <a:cs typeface="Roboto"/>
              <a:sym typeface="Roboto"/>
            </a:endParaRPr>
          </a:p>
          <a:p>
            <a:pPr marL="457200" lvl="0" indent="-317500" algn="just" rtl="0">
              <a:spcBef>
                <a:spcPts val="0"/>
              </a:spcBef>
              <a:spcAft>
                <a:spcPts val="0"/>
              </a:spcAft>
              <a:buSzPts val="1400"/>
              <a:buFont typeface="Roboto"/>
              <a:buAutoNum type="arabicPeriod"/>
            </a:pPr>
            <a:r>
              <a:rPr lang="en" b="1" dirty="0">
                <a:latin typeface="Roboto"/>
                <a:ea typeface="Roboto"/>
                <a:cs typeface="Roboto"/>
                <a:sym typeface="Roboto"/>
              </a:rPr>
              <a:t>Which issues are likely to occur when the product is in warranty and when the warranty has expired?</a:t>
            </a:r>
            <a:endParaRPr b="1" dirty="0">
              <a:latin typeface="Roboto"/>
              <a:ea typeface="Roboto"/>
              <a:cs typeface="Roboto"/>
              <a:sym typeface="Roboto"/>
            </a:endParaRPr>
          </a:p>
          <a:p>
            <a:pPr marL="457200" lvl="0" indent="0" algn="just" rtl="0">
              <a:spcBef>
                <a:spcPts val="0"/>
              </a:spcBef>
              <a:spcAft>
                <a:spcPts val="0"/>
              </a:spcAft>
              <a:buNone/>
            </a:pPr>
            <a:r>
              <a:rPr lang="en" dirty="0">
                <a:latin typeface="Roboto"/>
                <a:ea typeface="Roboto"/>
                <a:cs typeface="Roboto"/>
                <a:sym typeface="Roboto"/>
              </a:rPr>
              <a:t>This analysis can help </a:t>
            </a:r>
            <a:r>
              <a:rPr lang="en-US" dirty="0">
                <a:latin typeface="Roboto"/>
                <a:ea typeface="Roboto"/>
                <a:cs typeface="Roboto"/>
                <a:sym typeface="Roboto"/>
              </a:rPr>
              <a:t>ABC</a:t>
            </a:r>
            <a:r>
              <a:rPr lang="en" dirty="0">
                <a:latin typeface="Roboto"/>
                <a:ea typeface="Roboto"/>
                <a:cs typeface="Roboto"/>
                <a:sym typeface="Roboto"/>
              </a:rPr>
              <a:t> in tracing the issues that are raised when in warranty, as this would incur monetary loss due to the increased maintenance cost for resolving the defect in the product. </a:t>
            </a:r>
            <a:endParaRPr dirty="0">
              <a:latin typeface="Roboto"/>
              <a:ea typeface="Roboto"/>
              <a:cs typeface="Roboto"/>
              <a:sym typeface="Roboto"/>
            </a:endParaRPr>
          </a:p>
          <a:p>
            <a:pPr marL="0" lvl="0" indent="0" algn="just" rtl="0">
              <a:spcBef>
                <a:spcPts val="0"/>
              </a:spcBef>
              <a:spcAft>
                <a:spcPts val="0"/>
              </a:spcAft>
              <a:buNone/>
            </a:pPr>
            <a:endParaRPr dirty="0">
              <a:latin typeface="Roboto"/>
              <a:ea typeface="Roboto"/>
              <a:cs typeface="Roboto"/>
              <a:sym typeface="Roboto"/>
            </a:endParaRPr>
          </a:p>
          <a:p>
            <a:pPr marL="139700" lvl="0" algn="just" rtl="0">
              <a:spcBef>
                <a:spcPts val="0"/>
              </a:spcBef>
              <a:spcAft>
                <a:spcPts val="0"/>
              </a:spcAft>
              <a:buSzPts val="1400"/>
            </a:pPr>
            <a:r>
              <a:rPr lang="en" b="1" dirty="0">
                <a:latin typeface="Roboto"/>
                <a:ea typeface="Roboto"/>
                <a:cs typeface="Roboto"/>
                <a:sym typeface="Roboto"/>
              </a:rPr>
              <a:t>2.    Which parts have been repeatedly replaced for each product type?</a:t>
            </a:r>
            <a:endParaRPr b="1" dirty="0">
              <a:latin typeface="Roboto"/>
              <a:ea typeface="Roboto"/>
              <a:cs typeface="Roboto"/>
              <a:sym typeface="Roboto"/>
            </a:endParaRPr>
          </a:p>
          <a:p>
            <a:pPr marL="457200" lvl="0" indent="0" algn="just" rtl="0">
              <a:spcBef>
                <a:spcPts val="0"/>
              </a:spcBef>
              <a:spcAft>
                <a:spcPts val="0"/>
              </a:spcAft>
              <a:buNone/>
            </a:pPr>
            <a:r>
              <a:rPr lang="en" dirty="0">
                <a:latin typeface="Roboto"/>
                <a:ea typeface="Roboto"/>
                <a:cs typeface="Roboto"/>
                <a:sym typeface="Roboto"/>
              </a:rPr>
              <a:t>As we have data on the repeat parts sent, we can also analyze which parts are repeatedly causing a problem and in turn affecting </a:t>
            </a:r>
            <a:r>
              <a:rPr lang="en-US" dirty="0">
                <a:latin typeface="Roboto"/>
                <a:ea typeface="Roboto"/>
                <a:cs typeface="Roboto"/>
                <a:sym typeface="Roboto"/>
              </a:rPr>
              <a:t>ABC</a:t>
            </a:r>
            <a:r>
              <a:rPr lang="en" dirty="0">
                <a:latin typeface="Roboto"/>
                <a:ea typeface="Roboto"/>
                <a:cs typeface="Roboto"/>
                <a:sym typeface="Roboto"/>
              </a:rPr>
              <a:t>’s maintenance and support expenditure.</a:t>
            </a:r>
            <a:endParaRPr dirty="0">
              <a:latin typeface="Roboto"/>
              <a:ea typeface="Roboto"/>
              <a:cs typeface="Roboto"/>
              <a:sym typeface="Roboto"/>
            </a:endParaRPr>
          </a:p>
          <a:p>
            <a:pPr marL="457200" lvl="0" indent="0" algn="just" rtl="0">
              <a:spcBef>
                <a:spcPts val="0"/>
              </a:spcBef>
              <a:spcAft>
                <a:spcPts val="0"/>
              </a:spcAft>
              <a:buNone/>
            </a:pPr>
            <a:endParaRPr dirty="0">
              <a:latin typeface="Roboto"/>
              <a:ea typeface="Roboto"/>
              <a:cs typeface="Roboto"/>
              <a:sym typeface="Roboto"/>
            </a:endParaRPr>
          </a:p>
          <a:p>
            <a:pPr marL="139700" lvl="0" algn="just" rtl="0">
              <a:spcBef>
                <a:spcPts val="0"/>
              </a:spcBef>
              <a:spcAft>
                <a:spcPts val="0"/>
              </a:spcAft>
              <a:buSzPts val="1400"/>
            </a:pPr>
            <a:r>
              <a:rPr lang="en" b="1" dirty="0">
                <a:latin typeface="Roboto"/>
                <a:ea typeface="Roboto"/>
                <a:cs typeface="Roboto"/>
                <a:sym typeface="Roboto"/>
              </a:rPr>
              <a:t>3.    How is the agent’s tenure correlated with the issue type? </a:t>
            </a:r>
            <a:endParaRPr b="1" dirty="0">
              <a:latin typeface="Roboto"/>
              <a:ea typeface="Roboto"/>
              <a:cs typeface="Roboto"/>
              <a:sym typeface="Roboto"/>
            </a:endParaRPr>
          </a:p>
          <a:p>
            <a:pPr marL="457200" lvl="0" indent="0" algn="just" rtl="0">
              <a:spcBef>
                <a:spcPts val="0"/>
              </a:spcBef>
              <a:spcAft>
                <a:spcPts val="0"/>
              </a:spcAft>
              <a:buNone/>
            </a:pPr>
            <a:r>
              <a:rPr lang="en" dirty="0">
                <a:latin typeface="Roboto"/>
                <a:ea typeface="Roboto"/>
                <a:cs typeface="Roboto"/>
                <a:sym typeface="Roboto"/>
              </a:rPr>
              <a:t>This analysis can help in understanding how much can the response time be reduced when the issue is handled by an experienced technician. Assigning critical issues to experienced agents can reduce </a:t>
            </a:r>
            <a:r>
              <a:rPr lang="en-US" dirty="0">
                <a:latin typeface="Roboto"/>
                <a:ea typeface="Roboto"/>
                <a:cs typeface="Roboto"/>
                <a:sym typeface="Roboto"/>
              </a:rPr>
              <a:t>waiting </a:t>
            </a:r>
            <a:r>
              <a:rPr lang="en" dirty="0">
                <a:latin typeface="Roboto"/>
                <a:ea typeface="Roboto"/>
                <a:cs typeface="Roboto"/>
                <a:sym typeface="Roboto"/>
              </a:rPr>
              <a:t>time </a:t>
            </a:r>
            <a:r>
              <a:rPr lang="en-US" dirty="0">
                <a:latin typeface="Roboto"/>
                <a:ea typeface="Roboto"/>
                <a:cs typeface="Roboto"/>
                <a:sym typeface="Roboto"/>
              </a:rPr>
              <a:t>of customers </a:t>
            </a:r>
            <a:r>
              <a:rPr lang="en" dirty="0">
                <a:latin typeface="Roboto"/>
                <a:ea typeface="Roboto"/>
                <a:cs typeface="Roboto"/>
                <a:sym typeface="Roboto"/>
              </a:rPr>
              <a:t>and possibly increase chances of </a:t>
            </a:r>
            <a:r>
              <a:rPr lang="en-US" dirty="0">
                <a:latin typeface="Roboto"/>
                <a:ea typeface="Roboto"/>
                <a:cs typeface="Roboto"/>
                <a:sym typeface="Roboto"/>
              </a:rPr>
              <a:t>having </a:t>
            </a:r>
            <a:r>
              <a:rPr lang="en" dirty="0">
                <a:latin typeface="Roboto"/>
                <a:ea typeface="Roboto"/>
                <a:cs typeface="Roboto"/>
                <a:sym typeface="Roboto"/>
              </a:rPr>
              <a:t>higher accuracy.</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245275" y="3024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Business Questions</a:t>
            </a:r>
            <a:endParaRPr/>
          </a:p>
        </p:txBody>
      </p:sp>
      <p:sp>
        <p:nvSpPr>
          <p:cNvPr id="221" name="Google Shape;221;p39"/>
          <p:cNvSpPr txBox="1"/>
          <p:nvPr/>
        </p:nvSpPr>
        <p:spPr>
          <a:xfrm>
            <a:off x="311725" y="1471925"/>
            <a:ext cx="8387700" cy="34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4.    Which issues demand more resources in terms of parts or agent time?</a:t>
            </a:r>
            <a:endParaRPr b="1" dirty="0">
              <a:latin typeface="Roboto"/>
              <a:ea typeface="Roboto"/>
              <a:cs typeface="Roboto"/>
              <a:sym typeface="Roboto"/>
            </a:endParaRPr>
          </a:p>
          <a:p>
            <a:pPr marL="0" lvl="0" indent="0" algn="just" rtl="0">
              <a:spcBef>
                <a:spcPts val="0"/>
              </a:spcBef>
              <a:spcAft>
                <a:spcPts val="0"/>
              </a:spcAft>
              <a:buNone/>
            </a:pPr>
            <a:r>
              <a:rPr lang="en" dirty="0">
                <a:latin typeface="Roboto"/>
                <a:ea typeface="Roboto"/>
                <a:cs typeface="Roboto"/>
                <a:sym typeface="Roboto"/>
              </a:rPr>
              <a:t>This analysis is important as it gives an insight into the critical issues that may incur high expenditure in terms o</a:t>
            </a:r>
            <a:r>
              <a:rPr lang="en-US" dirty="0">
                <a:latin typeface="Roboto"/>
                <a:ea typeface="Roboto"/>
                <a:cs typeface="Roboto"/>
                <a:sym typeface="Roboto"/>
              </a:rPr>
              <a:t>f</a:t>
            </a:r>
            <a:r>
              <a:rPr lang="en" dirty="0">
                <a:latin typeface="Roboto"/>
                <a:ea typeface="Roboto"/>
                <a:cs typeface="Roboto"/>
                <a:sym typeface="Roboto"/>
              </a:rPr>
              <a:t> time, </a:t>
            </a:r>
            <a:r>
              <a:rPr lang="en-US" dirty="0">
                <a:latin typeface="Roboto"/>
                <a:ea typeface="Roboto"/>
                <a:cs typeface="Roboto"/>
                <a:sym typeface="Roboto"/>
              </a:rPr>
              <a:t>hard repairs</a:t>
            </a:r>
            <a:r>
              <a:rPr lang="en" dirty="0">
                <a:latin typeface="Roboto"/>
                <a:ea typeface="Roboto"/>
                <a:cs typeface="Roboto"/>
                <a:sym typeface="Roboto"/>
              </a:rPr>
              <a:t> and money. Highly critical issues need to be eliminated in order to maintain a competitive position in the market and hold the customer’s interest in the product, </a:t>
            </a:r>
            <a:r>
              <a:rPr lang="en-US" dirty="0">
                <a:latin typeface="Roboto"/>
                <a:ea typeface="Roboto"/>
                <a:cs typeface="Roboto"/>
                <a:sym typeface="Roboto"/>
              </a:rPr>
              <a:t>as well as save on the unexpected expenditures under product maintenance, especially if the issue arises when the product is in warranty.</a:t>
            </a:r>
            <a:endParaRPr dirty="0">
              <a:latin typeface="Roboto"/>
              <a:ea typeface="Roboto"/>
              <a:cs typeface="Roboto"/>
              <a:sym typeface="Roboto"/>
            </a:endParaRPr>
          </a:p>
          <a:p>
            <a:pPr marL="0" lvl="0" indent="0" algn="just" rtl="0">
              <a:spcBef>
                <a:spcPts val="0"/>
              </a:spcBef>
              <a:spcAft>
                <a:spcPts val="0"/>
              </a:spcAft>
              <a:buNone/>
            </a:pPr>
            <a:endParaRPr lang="en-US" dirty="0">
              <a:latin typeface="Roboto"/>
              <a:ea typeface="Roboto"/>
              <a:cs typeface="Roboto"/>
              <a:sym typeface="Roboto"/>
            </a:endParaRPr>
          </a:p>
          <a:p>
            <a:pPr marL="0" lvl="0" indent="0" algn="just" rtl="0">
              <a:spcBef>
                <a:spcPts val="0"/>
              </a:spcBef>
              <a:spcAft>
                <a:spcPts val="0"/>
              </a:spcAft>
              <a:buNone/>
            </a:pPr>
            <a:endParaRPr dirty="0">
              <a:latin typeface="Roboto"/>
              <a:ea typeface="Roboto"/>
              <a:cs typeface="Roboto"/>
              <a:sym typeface="Roboto"/>
            </a:endParaRPr>
          </a:p>
          <a:p>
            <a:pPr marL="0" lvl="0" indent="0" algn="just" rtl="0">
              <a:spcBef>
                <a:spcPts val="0"/>
              </a:spcBef>
              <a:spcAft>
                <a:spcPts val="0"/>
              </a:spcAft>
              <a:buNone/>
            </a:pPr>
            <a:r>
              <a:rPr lang="en" b="1" dirty="0">
                <a:latin typeface="Roboto"/>
                <a:ea typeface="Roboto"/>
                <a:cs typeface="Roboto"/>
                <a:sym typeface="Roboto"/>
              </a:rPr>
              <a:t>5.   What are the most frequently seen issues for every product type and does </a:t>
            </a:r>
            <a:r>
              <a:rPr lang="en-US" b="1" dirty="0">
                <a:latin typeface="Roboto"/>
                <a:ea typeface="Roboto"/>
                <a:cs typeface="Roboto"/>
                <a:sym typeface="Roboto"/>
              </a:rPr>
              <a:t>ABC</a:t>
            </a:r>
            <a:r>
              <a:rPr lang="en" b="1" dirty="0">
                <a:latin typeface="Roboto"/>
                <a:ea typeface="Roboto"/>
                <a:cs typeface="Roboto"/>
                <a:sym typeface="Roboto"/>
              </a:rPr>
              <a:t> have solutions in place for each of them? What are some of the rarest issues encountered?</a:t>
            </a:r>
            <a:endParaRPr dirty="0">
              <a:latin typeface="Roboto"/>
              <a:ea typeface="Roboto"/>
              <a:cs typeface="Roboto"/>
              <a:sym typeface="Roboto"/>
            </a:endParaRPr>
          </a:p>
          <a:p>
            <a:pPr marL="0" lvl="0" indent="0" algn="just" rtl="0">
              <a:spcBef>
                <a:spcPts val="0"/>
              </a:spcBef>
              <a:spcAft>
                <a:spcPts val="0"/>
              </a:spcAft>
              <a:buNone/>
            </a:pPr>
            <a:r>
              <a:rPr lang="en" dirty="0">
                <a:latin typeface="Roboto"/>
                <a:ea typeface="Roboto"/>
                <a:cs typeface="Roboto"/>
                <a:sym typeface="Roboto"/>
              </a:rPr>
              <a:t>A product-wise analysis of the issues can help </a:t>
            </a:r>
            <a:r>
              <a:rPr lang="en-US" dirty="0">
                <a:latin typeface="Roboto"/>
                <a:ea typeface="Roboto"/>
                <a:cs typeface="Roboto"/>
                <a:sym typeface="Roboto"/>
              </a:rPr>
              <a:t>ABC</a:t>
            </a:r>
            <a:r>
              <a:rPr lang="en" dirty="0">
                <a:latin typeface="Roboto"/>
                <a:ea typeface="Roboto"/>
                <a:cs typeface="Roboto"/>
                <a:sym typeface="Roboto"/>
              </a:rPr>
              <a:t> in ensuring they are aware of the commonly faced problems and have well defined solutions in place, which would result in quicker response and higher customer satisfaction. </a:t>
            </a:r>
            <a:r>
              <a:rPr lang="en-US" dirty="0">
                <a:latin typeface="Roboto"/>
                <a:ea typeface="Roboto"/>
                <a:cs typeface="Roboto"/>
                <a:sym typeface="Roboto"/>
              </a:rPr>
              <a:t>ABC</a:t>
            </a:r>
            <a:r>
              <a:rPr lang="en" dirty="0">
                <a:latin typeface="Roboto"/>
                <a:ea typeface="Roboto"/>
                <a:cs typeface="Roboto"/>
                <a:sym typeface="Roboto"/>
              </a:rPr>
              <a:t>’s Research and Development team can work on resolving the rarely seen problems that may pave way for innovation and creative solutions.</a:t>
            </a:r>
            <a:endParaRPr dirty="0">
              <a:latin typeface="Roboto"/>
              <a:ea typeface="Roboto"/>
              <a:cs typeface="Roboto"/>
              <a:sym typeface="Roboto"/>
            </a:endParaRPr>
          </a:p>
          <a:p>
            <a:pPr marL="457200" lvl="0" indent="0" algn="just"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0"/>
          <p:cNvSpPr txBox="1">
            <a:spLocks noGrp="1"/>
          </p:cNvSpPr>
          <p:nvPr>
            <p:ph type="subTitle" idx="1"/>
          </p:nvPr>
        </p:nvSpPr>
        <p:spPr>
          <a:xfrm>
            <a:off x="2450700" y="1626985"/>
            <a:ext cx="4242600" cy="7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THANK  YOU!</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Agenda</a:t>
            </a:r>
            <a:endParaRPr sz="2800" b="1" dirty="0"/>
          </a:p>
        </p:txBody>
      </p:sp>
      <p:sp>
        <p:nvSpPr>
          <p:cNvPr id="116" name="Google Shape;116;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Introduction</a:t>
            </a:r>
            <a:endParaRPr sz="1800" dirty="0"/>
          </a:p>
          <a:p>
            <a:pPr lvl="0" indent="-342900">
              <a:buSzPts val="1800"/>
            </a:pPr>
            <a:r>
              <a:rPr lang="en" sz="1800" dirty="0"/>
              <a:t>Data Exploration &amp; Interpretation</a:t>
            </a:r>
            <a:endParaRPr sz="1800" dirty="0"/>
          </a:p>
          <a:p>
            <a:pPr marL="457200" lvl="0" indent="-342900" algn="l" rtl="0">
              <a:spcBef>
                <a:spcPts val="0"/>
              </a:spcBef>
              <a:spcAft>
                <a:spcPts val="0"/>
              </a:spcAft>
              <a:buSzPts val="1800"/>
              <a:buChar char="●"/>
            </a:pPr>
            <a:r>
              <a:rPr lang="en" sz="1800" dirty="0"/>
              <a:t>Key Findings</a:t>
            </a:r>
            <a:endParaRPr sz="1800" dirty="0"/>
          </a:p>
          <a:p>
            <a:pPr marL="457200" lvl="0" indent="-342900" algn="l" rtl="0">
              <a:spcBef>
                <a:spcPts val="0"/>
              </a:spcBef>
              <a:spcAft>
                <a:spcPts val="0"/>
              </a:spcAft>
              <a:buSzPts val="1800"/>
              <a:buChar char="●"/>
            </a:pPr>
            <a:r>
              <a:rPr lang="en" sz="1800" dirty="0"/>
              <a:t>Business Questions that can be answered</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1962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Introduction</a:t>
            </a:r>
            <a:endParaRPr sz="2800" b="1"/>
          </a:p>
        </p:txBody>
      </p:sp>
      <p:sp>
        <p:nvSpPr>
          <p:cNvPr id="122" name="Google Shape;122;p27"/>
          <p:cNvSpPr txBox="1">
            <a:spLocks noGrp="1"/>
          </p:cNvSpPr>
          <p:nvPr>
            <p:ph type="body" idx="4294967295"/>
          </p:nvPr>
        </p:nvSpPr>
        <p:spPr>
          <a:xfrm>
            <a:off x="311725" y="1316100"/>
            <a:ext cx="8289600" cy="382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dirty="0">
                <a:solidFill>
                  <a:schemeClr val="dk1"/>
                </a:solidFill>
              </a:rPr>
              <a:t>Goal : </a:t>
            </a:r>
            <a:r>
              <a:rPr lang="en" sz="1400" dirty="0">
                <a:solidFill>
                  <a:schemeClr val="dk1"/>
                </a:solidFill>
              </a:rPr>
              <a:t>To enhance customer satisfaction by identifying trends and patterns in the issues faced by customers </a:t>
            </a:r>
            <a:r>
              <a:rPr lang="en-US" sz="1400" dirty="0">
                <a:solidFill>
                  <a:schemeClr val="dk1"/>
                </a:solidFill>
              </a:rPr>
              <a:t>post product purchase </a:t>
            </a:r>
            <a:r>
              <a:rPr lang="en" sz="1400" dirty="0">
                <a:solidFill>
                  <a:schemeClr val="dk1"/>
                </a:solidFill>
              </a:rPr>
              <a:t>to provide better assistance </a:t>
            </a:r>
            <a:r>
              <a:rPr lang="en-US" sz="1400" dirty="0">
                <a:solidFill>
                  <a:schemeClr val="dk1"/>
                </a:solidFill>
              </a:rPr>
              <a:t>and</a:t>
            </a:r>
            <a:r>
              <a:rPr lang="en" sz="1400" dirty="0">
                <a:solidFill>
                  <a:schemeClr val="dk1"/>
                </a:solidFill>
              </a:rPr>
              <a:t>, quicker and accurate solutions. </a:t>
            </a:r>
            <a:endParaRPr sz="1400" dirty="0">
              <a:solidFill>
                <a:schemeClr val="dk1"/>
              </a:solidFill>
            </a:endParaRPr>
          </a:p>
          <a:p>
            <a:pPr marL="0" lvl="0" indent="0" algn="just" rtl="0">
              <a:spcBef>
                <a:spcPts val="0"/>
              </a:spcBef>
              <a:spcAft>
                <a:spcPts val="0"/>
              </a:spcAft>
              <a:buNone/>
            </a:pPr>
            <a:endParaRPr sz="1400" dirty="0">
              <a:solidFill>
                <a:schemeClr val="dk1"/>
              </a:solidFill>
            </a:endParaRPr>
          </a:p>
          <a:p>
            <a:pPr marL="457200" lvl="0" indent="-317500" algn="just" rtl="0">
              <a:spcBef>
                <a:spcPts val="0"/>
              </a:spcBef>
              <a:spcAft>
                <a:spcPts val="0"/>
              </a:spcAft>
              <a:buClr>
                <a:schemeClr val="dk1"/>
              </a:buClr>
              <a:buSzPts val="1400"/>
              <a:buChar char="●"/>
            </a:pPr>
            <a:r>
              <a:rPr lang="en" sz="1400" dirty="0">
                <a:solidFill>
                  <a:schemeClr val="dk1"/>
                </a:solidFill>
              </a:rPr>
              <a:t>The dataset at hand contains information on the after sales services offered to customers for the </a:t>
            </a:r>
            <a:r>
              <a:rPr lang="en-US" sz="1400" dirty="0">
                <a:solidFill>
                  <a:schemeClr val="dk1"/>
                </a:solidFill>
              </a:rPr>
              <a:t>issues they faced for the </a:t>
            </a:r>
            <a:r>
              <a:rPr lang="en" sz="1400" dirty="0">
                <a:solidFill>
                  <a:schemeClr val="dk1"/>
                </a:solidFill>
              </a:rPr>
              <a:t>product they purchased. </a:t>
            </a:r>
            <a:endParaRPr sz="1400" dirty="0">
              <a:solidFill>
                <a:schemeClr val="dk1"/>
              </a:solidFill>
            </a:endParaRPr>
          </a:p>
          <a:p>
            <a:pPr marL="457200" lvl="0" indent="0" algn="just" rtl="0">
              <a:spcBef>
                <a:spcPts val="0"/>
              </a:spcBef>
              <a:spcAft>
                <a:spcPts val="0"/>
              </a:spcAft>
              <a:buNone/>
            </a:pPr>
            <a:endParaRPr sz="1400" dirty="0">
              <a:solidFill>
                <a:schemeClr val="dk1"/>
              </a:solidFill>
            </a:endParaRPr>
          </a:p>
          <a:p>
            <a:pPr marL="457200" lvl="0" indent="-317500" algn="just" rtl="0">
              <a:spcBef>
                <a:spcPts val="0"/>
              </a:spcBef>
              <a:spcAft>
                <a:spcPts val="0"/>
              </a:spcAft>
              <a:buClr>
                <a:schemeClr val="dk1"/>
              </a:buClr>
              <a:buSzPts val="1400"/>
              <a:buChar char="●"/>
            </a:pPr>
            <a:r>
              <a:rPr lang="en" sz="1400" dirty="0">
                <a:solidFill>
                  <a:schemeClr val="dk1"/>
                </a:solidFill>
              </a:rPr>
              <a:t>This data deals with tech support warranties, issue type, problems faced, parts replaced, etc. </a:t>
            </a:r>
            <a:endParaRPr sz="1400" dirty="0">
              <a:solidFill>
                <a:schemeClr val="dk1"/>
              </a:solidFill>
            </a:endParaRPr>
          </a:p>
          <a:p>
            <a:pPr marL="457200" lvl="0" indent="0" algn="just" rtl="0">
              <a:spcBef>
                <a:spcPts val="0"/>
              </a:spcBef>
              <a:spcAft>
                <a:spcPts val="0"/>
              </a:spcAft>
              <a:buNone/>
            </a:pPr>
            <a:endParaRPr sz="1400" dirty="0">
              <a:solidFill>
                <a:schemeClr val="dk1"/>
              </a:solidFill>
            </a:endParaRPr>
          </a:p>
          <a:p>
            <a:pPr marL="457200" lvl="0" indent="-317500" algn="just" rtl="0">
              <a:spcBef>
                <a:spcPts val="0"/>
              </a:spcBef>
              <a:spcAft>
                <a:spcPts val="0"/>
              </a:spcAft>
              <a:buClr>
                <a:schemeClr val="dk1"/>
              </a:buClr>
              <a:buSzPts val="1400"/>
              <a:buChar char="●"/>
            </a:pPr>
            <a:r>
              <a:rPr lang="en" sz="1400" dirty="0">
                <a:solidFill>
                  <a:schemeClr val="dk1"/>
                </a:solidFill>
              </a:rPr>
              <a:t>To maximize the customer satisfaction index, </a:t>
            </a:r>
            <a:r>
              <a:rPr lang="en-US" sz="1400" dirty="0">
                <a:solidFill>
                  <a:schemeClr val="dk1"/>
                </a:solidFill>
              </a:rPr>
              <a:t>ABC</a:t>
            </a:r>
            <a:r>
              <a:rPr lang="en" sz="1400" dirty="0">
                <a:solidFill>
                  <a:schemeClr val="dk1"/>
                </a:solidFill>
              </a:rPr>
              <a:t> needs to have a thorough analysis of their existing customer experience data and then find key insights or trends in the data that would aid in quicker and streamlined service, happy customers and increased profitability.</a:t>
            </a:r>
            <a:endParaRPr sz="1400" dirty="0">
              <a:solidFill>
                <a:schemeClr val="dk1"/>
              </a:solidFill>
            </a:endParaRPr>
          </a:p>
          <a:p>
            <a:pPr marL="457200" lvl="0" indent="0" algn="just" rtl="0">
              <a:spcBef>
                <a:spcPts val="0"/>
              </a:spcBef>
              <a:spcAft>
                <a:spcPts val="0"/>
              </a:spcAft>
              <a:buNone/>
            </a:pPr>
            <a:endParaRPr sz="1400" dirty="0">
              <a:solidFill>
                <a:schemeClr val="dk1"/>
              </a:solidFill>
            </a:endParaRPr>
          </a:p>
          <a:p>
            <a:pPr marL="457200" lvl="0" indent="-317500" algn="just" rtl="0">
              <a:spcBef>
                <a:spcPts val="0"/>
              </a:spcBef>
              <a:spcAft>
                <a:spcPts val="0"/>
              </a:spcAft>
              <a:buClr>
                <a:schemeClr val="dk1"/>
              </a:buClr>
              <a:buSzPts val="1400"/>
              <a:buChar char="●"/>
            </a:pPr>
            <a:r>
              <a:rPr lang="en" sz="1400" dirty="0">
                <a:solidFill>
                  <a:schemeClr val="dk1"/>
                </a:solidFill>
              </a:rPr>
              <a:t>The dataset contains 100000 rows and 19 features which have been analyzed in great depth to come up with interesting findings.</a:t>
            </a:r>
            <a:endParaRPr sz="1400" dirty="0">
              <a:solidFill>
                <a:schemeClr val="dk1"/>
              </a:solidFill>
            </a:endParaRPr>
          </a:p>
          <a:p>
            <a:pPr marL="0" lvl="0" indent="0" algn="just" rtl="0">
              <a:spcBef>
                <a:spcPts val="0"/>
              </a:spcBef>
              <a:spcAft>
                <a:spcPts val="0"/>
              </a:spcAft>
              <a:buNone/>
            </a:pPr>
            <a:endParaRPr sz="1400" dirty="0"/>
          </a:p>
          <a:p>
            <a:pPr marL="0" lvl="0" indent="0" algn="l" rtl="0">
              <a:spcBef>
                <a:spcPts val="0"/>
              </a:spcBef>
              <a:spcAft>
                <a:spcPts val="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Exploration</a:t>
            </a:r>
            <a:endParaRPr b="1"/>
          </a:p>
          <a:p>
            <a:pPr marL="0" lvl="0" indent="0" algn="l" rtl="0">
              <a:spcBef>
                <a:spcPts val="0"/>
              </a:spcBef>
              <a:spcAft>
                <a:spcPts val="0"/>
              </a:spcAft>
              <a:buNone/>
            </a:pPr>
            <a:endParaRPr sz="4200"/>
          </a:p>
        </p:txBody>
      </p:sp>
      <p:sp>
        <p:nvSpPr>
          <p:cNvPr id="128" name="Google Shape;128;p28"/>
          <p:cNvSpPr txBox="1">
            <a:spLocks noGrp="1"/>
          </p:cNvSpPr>
          <p:nvPr>
            <p:ph type="body" idx="4294967295"/>
          </p:nvPr>
        </p:nvSpPr>
        <p:spPr>
          <a:xfrm>
            <a:off x="311724" y="1450813"/>
            <a:ext cx="8770804" cy="3797381"/>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AutoNum type="arabicPeriod"/>
            </a:pPr>
            <a:r>
              <a:rPr lang="en" sz="1400" b="1" dirty="0">
                <a:solidFill>
                  <a:schemeClr val="lt2"/>
                </a:solidFill>
              </a:rPr>
              <a:t>Data preprocessing - Cleaning and Transformation</a:t>
            </a:r>
          </a:p>
          <a:p>
            <a:pPr marL="139700" lvl="0" indent="0" algn="l" rtl="0">
              <a:spcBef>
                <a:spcPts val="0"/>
              </a:spcBef>
              <a:spcAft>
                <a:spcPts val="0"/>
              </a:spcAft>
              <a:buClr>
                <a:schemeClr val="lt2"/>
              </a:buClr>
              <a:buSzPts val="1400"/>
              <a:buNone/>
            </a:pPr>
            <a:r>
              <a:rPr lang="en" dirty="0">
                <a:solidFill>
                  <a:schemeClr val="lt2"/>
                </a:solidFill>
              </a:rPr>
              <a:t>The first step in analysis is to clean and preprocess the data for yielding accurate results in the analysis phase.</a:t>
            </a:r>
          </a:p>
          <a:p>
            <a:pPr marL="139700" lvl="0" indent="0" algn="l" rtl="0">
              <a:spcBef>
                <a:spcPts val="0"/>
              </a:spcBef>
              <a:spcAft>
                <a:spcPts val="0"/>
              </a:spcAft>
              <a:buClr>
                <a:schemeClr val="lt2"/>
              </a:buClr>
              <a:buSzPts val="1400"/>
              <a:buNone/>
            </a:pPr>
            <a:r>
              <a:rPr lang="en" dirty="0">
                <a:solidFill>
                  <a:schemeClr val="lt2"/>
                </a:solidFill>
              </a:rPr>
              <a:t>Data cleaning involved -</a:t>
            </a:r>
            <a:endParaRPr dirty="0">
              <a:solidFill>
                <a:schemeClr val="lt2"/>
              </a:solidFill>
            </a:endParaRPr>
          </a:p>
          <a:p>
            <a:pPr marL="457200" lvl="0" indent="-311150" algn="just" rtl="0">
              <a:spcBef>
                <a:spcPts val="0"/>
              </a:spcBef>
              <a:spcAft>
                <a:spcPts val="0"/>
              </a:spcAft>
              <a:buClr>
                <a:schemeClr val="lt2"/>
              </a:buClr>
              <a:buSzPts val="1300"/>
              <a:buAutoNum type="arabicPeriod"/>
            </a:pPr>
            <a:r>
              <a:rPr lang="en" b="1" dirty="0">
                <a:solidFill>
                  <a:schemeClr val="lt2"/>
                </a:solidFill>
              </a:rPr>
              <a:t>Handling null values</a:t>
            </a:r>
            <a:endParaRPr b="1" dirty="0">
              <a:solidFill>
                <a:schemeClr val="lt2"/>
              </a:solidFill>
            </a:endParaRPr>
          </a:p>
          <a:p>
            <a:pPr marL="0" lvl="0" indent="0" algn="just" rtl="0">
              <a:spcBef>
                <a:spcPts val="0"/>
              </a:spcBef>
              <a:spcAft>
                <a:spcPts val="0"/>
              </a:spcAft>
              <a:buNone/>
            </a:pPr>
            <a:r>
              <a:rPr lang="en" dirty="0">
                <a:solidFill>
                  <a:schemeClr val="lt2"/>
                </a:solidFill>
              </a:rPr>
              <a:t>Null values in ‘country’, ‘region’, ’product_type’, constituted less than 1% of the total data and hence they were removed as they don’t impact the analysis. Also, data without product_type would not give meaningful insights.</a:t>
            </a:r>
            <a:endParaRPr dirty="0">
              <a:solidFill>
                <a:schemeClr val="lt2"/>
              </a:solidFill>
            </a:endParaRPr>
          </a:p>
          <a:p>
            <a:pPr marL="0" lvl="0" indent="0" algn="just" rtl="0">
              <a:spcBef>
                <a:spcPts val="0"/>
              </a:spcBef>
              <a:spcAft>
                <a:spcPts val="0"/>
              </a:spcAft>
              <a:buNone/>
            </a:pPr>
            <a:r>
              <a:rPr lang="en" dirty="0">
                <a:solidFill>
                  <a:schemeClr val="lt2"/>
                </a:solidFill>
              </a:rPr>
              <a:t>Nulls in Categorical variables like ‘topic_category’ and ‘issue_type’ were filled with ‘Unknown’ as the values couldn’t be replaced with one particular value due to the variability and independence in the data.</a:t>
            </a:r>
            <a:endParaRPr dirty="0">
              <a:solidFill>
                <a:schemeClr val="lt2"/>
              </a:solidFill>
            </a:endParaRPr>
          </a:p>
          <a:p>
            <a:pPr marL="146050" lvl="0" indent="0" algn="just" rtl="0">
              <a:spcBef>
                <a:spcPts val="0"/>
              </a:spcBef>
              <a:spcAft>
                <a:spcPts val="0"/>
              </a:spcAft>
              <a:buClr>
                <a:schemeClr val="lt2"/>
              </a:buClr>
              <a:buSzPts val="1300"/>
              <a:buNone/>
            </a:pPr>
            <a:r>
              <a:rPr lang="en" b="1" dirty="0">
                <a:solidFill>
                  <a:schemeClr val="lt2"/>
                </a:solidFill>
              </a:rPr>
              <a:t>2.    Inconsistency in the data </a:t>
            </a:r>
            <a:endParaRPr b="1" dirty="0">
              <a:solidFill>
                <a:schemeClr val="lt2"/>
              </a:solidFill>
            </a:endParaRPr>
          </a:p>
          <a:p>
            <a:pPr marL="0" lvl="0" indent="0" algn="just" rtl="0">
              <a:spcBef>
                <a:spcPts val="0"/>
              </a:spcBef>
              <a:spcAft>
                <a:spcPts val="0"/>
              </a:spcAft>
              <a:buNone/>
            </a:pPr>
            <a:r>
              <a:rPr lang="en" dirty="0">
                <a:solidFill>
                  <a:schemeClr val="lt2"/>
                </a:solidFill>
              </a:rPr>
              <a:t>Inconsistencies were removed in the ‘contact_type’ column to ensure uniformity in the data</a:t>
            </a:r>
            <a:endParaRPr b="1" dirty="0">
              <a:solidFill>
                <a:schemeClr val="lt2"/>
              </a:solidFill>
            </a:endParaRPr>
          </a:p>
          <a:p>
            <a:pPr marL="457200" lvl="0" indent="0" algn="just" rtl="0">
              <a:spcBef>
                <a:spcPts val="0"/>
              </a:spcBef>
              <a:spcAft>
                <a:spcPts val="0"/>
              </a:spcAft>
              <a:buNone/>
            </a:pPr>
            <a:endParaRPr b="1" dirty="0">
              <a:solidFill>
                <a:schemeClr val="lt2"/>
              </a:solidFill>
            </a:endParaRPr>
          </a:p>
          <a:p>
            <a:pPr marL="0" lvl="0" indent="0" algn="just" rtl="0">
              <a:spcBef>
                <a:spcPts val="0"/>
              </a:spcBef>
              <a:spcAft>
                <a:spcPts val="0"/>
              </a:spcAft>
              <a:buNone/>
            </a:pPr>
            <a:r>
              <a:rPr lang="en" sz="1400" b="1" dirty="0">
                <a:solidFill>
                  <a:schemeClr val="lt2"/>
                </a:solidFill>
              </a:rPr>
              <a:t>2.     </a:t>
            </a:r>
            <a:r>
              <a:rPr lang="en-US" sz="1400" b="1" dirty="0">
                <a:solidFill>
                  <a:schemeClr val="lt2"/>
                </a:solidFill>
              </a:rPr>
              <a:t>Exploratory Data Analysis</a:t>
            </a:r>
          </a:p>
          <a:p>
            <a:pPr marL="0" lvl="0" indent="0" algn="just" rtl="0">
              <a:spcBef>
                <a:spcPts val="0"/>
              </a:spcBef>
              <a:spcAft>
                <a:spcPts val="0"/>
              </a:spcAft>
              <a:buNone/>
            </a:pPr>
            <a:r>
              <a:rPr lang="en" dirty="0">
                <a:solidFill>
                  <a:schemeClr val="lt2"/>
                </a:solidFill>
              </a:rPr>
              <a:t>In the following slides, we’ll see some in-depth analysis of the dataset to gain some useful insights.</a:t>
            </a:r>
            <a:endParaRPr dirty="0">
              <a:solidFill>
                <a:schemeClr val="lt2"/>
              </a:solidFill>
            </a:endParaRPr>
          </a:p>
          <a:p>
            <a:pPr marL="0" lvl="0" indent="0" algn="l" rtl="0">
              <a:spcBef>
                <a:spcPts val="1600"/>
              </a:spcBef>
              <a:spcAft>
                <a:spcPts val="1600"/>
              </a:spcAft>
              <a:buNone/>
            </a:pPr>
            <a:endParaRPr dirty="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a:off x="311700" y="3052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 Understanding the data</a:t>
            </a:r>
            <a:endParaRPr/>
          </a:p>
        </p:txBody>
      </p:sp>
      <p:pic>
        <p:nvPicPr>
          <p:cNvPr id="134" name="Google Shape;134;p29"/>
          <p:cNvPicPr preferRelativeResize="0"/>
          <p:nvPr/>
        </p:nvPicPr>
        <p:blipFill>
          <a:blip r:embed="rId3">
            <a:alphaModFix/>
          </a:blip>
          <a:stretch>
            <a:fillRect/>
          </a:stretch>
        </p:blipFill>
        <p:spPr>
          <a:xfrm>
            <a:off x="311725" y="1455475"/>
            <a:ext cx="3670325" cy="3552875"/>
          </a:xfrm>
          <a:prstGeom prst="rect">
            <a:avLst/>
          </a:prstGeom>
          <a:noFill/>
          <a:ln>
            <a:noFill/>
          </a:ln>
        </p:spPr>
      </p:pic>
      <p:sp>
        <p:nvSpPr>
          <p:cNvPr id="135" name="Google Shape;135;p29"/>
          <p:cNvSpPr txBox="1"/>
          <p:nvPr/>
        </p:nvSpPr>
        <p:spPr>
          <a:xfrm>
            <a:off x="4402725" y="1747125"/>
            <a:ext cx="4429500" cy="30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latin typeface="Roboto"/>
                <a:ea typeface="Roboto"/>
                <a:cs typeface="Roboto"/>
                <a:sym typeface="Roboto"/>
              </a:rPr>
              <a:t>Plot: Request count for each Product type</a:t>
            </a:r>
            <a:endParaRPr sz="1500" b="1" dirty="0">
              <a:latin typeface="Roboto"/>
              <a:ea typeface="Roboto"/>
              <a:cs typeface="Roboto"/>
              <a:sym typeface="Roboto"/>
            </a:endParaRPr>
          </a:p>
          <a:p>
            <a:pPr marL="0" lvl="0" indent="0" algn="l" rtl="0">
              <a:spcBef>
                <a:spcPts val="0"/>
              </a:spcBef>
              <a:spcAft>
                <a:spcPts val="0"/>
              </a:spcAft>
              <a:buNone/>
            </a:pPr>
            <a:endParaRPr sz="1500" b="1" dirty="0">
              <a:latin typeface="Roboto"/>
              <a:ea typeface="Roboto"/>
              <a:cs typeface="Roboto"/>
              <a:sym typeface="Roboto"/>
            </a:endParaRPr>
          </a:p>
          <a:p>
            <a:pPr marL="0" lvl="0" indent="0" algn="l" rtl="0">
              <a:spcBef>
                <a:spcPts val="0"/>
              </a:spcBef>
              <a:spcAft>
                <a:spcPts val="0"/>
              </a:spcAft>
              <a:buNone/>
            </a:pPr>
            <a:r>
              <a:rPr lang="en" sz="1500" b="1" dirty="0">
                <a:latin typeface="Roboto"/>
                <a:ea typeface="Roboto"/>
                <a:cs typeface="Roboto"/>
                <a:sym typeface="Roboto"/>
              </a:rPr>
              <a:t>Interpretation:</a:t>
            </a:r>
            <a:endParaRPr sz="1500" b="1"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just" rtl="0">
              <a:spcBef>
                <a:spcPts val="0"/>
              </a:spcBef>
              <a:spcAft>
                <a:spcPts val="0"/>
              </a:spcAft>
              <a:buNone/>
            </a:pPr>
            <a:r>
              <a:rPr lang="en" dirty="0">
                <a:highlight>
                  <a:srgbClr val="FFFFFF"/>
                </a:highlight>
              </a:rPr>
              <a:t>The plot shows that maximum number of requests (60000+) have come in for laptops. This is followed by Desktops and lastly by other Electronics. </a:t>
            </a:r>
            <a:endParaRPr dirty="0">
              <a:highlight>
                <a:srgbClr val="FFFFFF"/>
              </a:highlight>
            </a:endParaRPr>
          </a:p>
          <a:p>
            <a:pPr marL="0" lvl="0" indent="0" algn="just" rtl="0">
              <a:spcBef>
                <a:spcPts val="0"/>
              </a:spcBef>
              <a:spcAft>
                <a:spcPts val="0"/>
              </a:spcAft>
              <a:buNone/>
            </a:pPr>
            <a:endParaRPr dirty="0">
              <a:highlight>
                <a:srgbClr val="FFFFFF"/>
              </a:highlight>
            </a:endParaRPr>
          </a:p>
          <a:p>
            <a:pPr marL="0" lvl="0" indent="0" algn="just" rtl="0">
              <a:spcBef>
                <a:spcPts val="0"/>
              </a:spcBef>
              <a:spcAft>
                <a:spcPts val="0"/>
              </a:spcAft>
              <a:buNone/>
            </a:pPr>
            <a:endParaRPr dirty="0">
              <a:highlight>
                <a:srgbClr val="FFFFFF"/>
              </a:highlight>
            </a:endParaRPr>
          </a:p>
          <a:p>
            <a:pPr marL="0" lvl="0" indent="0" algn="just" rtl="0">
              <a:spcBef>
                <a:spcPts val="0"/>
              </a:spcBef>
              <a:spcAft>
                <a:spcPts val="0"/>
              </a:spcAft>
              <a:buNone/>
            </a:pPr>
            <a:r>
              <a:rPr lang="en" dirty="0">
                <a:highlight>
                  <a:srgbClr val="FFFFFF"/>
                </a:highlight>
              </a:rPr>
              <a:t>This data can be useful for </a:t>
            </a:r>
            <a:r>
              <a:rPr lang="en-US" dirty="0">
                <a:highlight>
                  <a:srgbClr val="FFFFFF"/>
                </a:highlight>
              </a:rPr>
              <a:t>ABC</a:t>
            </a:r>
            <a:r>
              <a:rPr lang="en" dirty="0">
                <a:highlight>
                  <a:srgbClr val="FFFFFF"/>
                </a:highlight>
              </a:rPr>
              <a:t> to manage the tech support team. </a:t>
            </a:r>
            <a:r>
              <a:rPr lang="en-US" dirty="0">
                <a:highlight>
                  <a:srgbClr val="FFFFFF"/>
                </a:highlight>
              </a:rPr>
              <a:t>ABC</a:t>
            </a:r>
            <a:r>
              <a:rPr lang="en" dirty="0">
                <a:highlight>
                  <a:srgbClr val="FFFFFF"/>
                </a:highlight>
              </a:rPr>
              <a:t> can hire more technicians skilled in Laptop repairs owing to higher demand.</a:t>
            </a:r>
            <a:endParaRPr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311700" y="3052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Repair type by Product type</a:t>
            </a:r>
            <a:endParaRPr/>
          </a:p>
        </p:txBody>
      </p:sp>
      <p:pic>
        <p:nvPicPr>
          <p:cNvPr id="141" name="Google Shape;141;p30"/>
          <p:cNvPicPr preferRelativeResize="0"/>
          <p:nvPr/>
        </p:nvPicPr>
        <p:blipFill>
          <a:blip r:embed="rId3">
            <a:alphaModFix/>
          </a:blip>
          <a:stretch>
            <a:fillRect/>
          </a:stretch>
        </p:blipFill>
        <p:spPr>
          <a:xfrm>
            <a:off x="311700" y="1598638"/>
            <a:ext cx="4857150" cy="2595661"/>
          </a:xfrm>
          <a:prstGeom prst="rect">
            <a:avLst/>
          </a:prstGeom>
          <a:noFill/>
          <a:ln>
            <a:noFill/>
          </a:ln>
        </p:spPr>
      </p:pic>
      <p:sp>
        <p:nvSpPr>
          <p:cNvPr id="142" name="Google Shape;142;p30"/>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30"/>
          <p:cNvSpPr txBox="1"/>
          <p:nvPr/>
        </p:nvSpPr>
        <p:spPr>
          <a:xfrm>
            <a:off x="5674625" y="17611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latin typeface="Roboto"/>
                <a:ea typeface="Roboto"/>
                <a:cs typeface="Roboto"/>
                <a:sym typeface="Roboto"/>
              </a:rPr>
              <a:t>Interpretation:</a:t>
            </a:r>
            <a:endParaRPr sz="1500" b="1" dirty="0">
              <a:latin typeface="Roboto"/>
              <a:ea typeface="Roboto"/>
              <a:cs typeface="Roboto"/>
              <a:sym typeface="Roboto"/>
            </a:endParaRPr>
          </a:p>
          <a:p>
            <a:pPr marL="0" lvl="0" indent="0" algn="l" rtl="0">
              <a:spcBef>
                <a:spcPts val="0"/>
              </a:spcBef>
              <a:spcAft>
                <a:spcPts val="0"/>
              </a:spcAft>
              <a:buNone/>
            </a:pPr>
            <a:endParaRPr sz="1500" b="1" dirty="0">
              <a:latin typeface="Roboto"/>
              <a:ea typeface="Roboto"/>
              <a:cs typeface="Roboto"/>
              <a:sym typeface="Roboto"/>
            </a:endParaRPr>
          </a:p>
          <a:p>
            <a:pPr marL="0" lvl="0" indent="0" algn="just" rtl="0">
              <a:spcBef>
                <a:spcPts val="0"/>
              </a:spcBef>
              <a:spcAft>
                <a:spcPts val="0"/>
              </a:spcAft>
              <a:buNone/>
            </a:pPr>
            <a:r>
              <a:rPr lang="en" dirty="0">
                <a:highlight>
                  <a:srgbClr val="FFFFFF"/>
                </a:highlight>
              </a:rPr>
              <a:t>The plot shows distribution of the repair type, filtered by product type. </a:t>
            </a:r>
            <a:endParaRPr dirty="0">
              <a:highlight>
                <a:srgbClr val="FFFFFF"/>
              </a:highlight>
            </a:endParaRPr>
          </a:p>
          <a:p>
            <a:pPr marL="0" lvl="0" indent="0" algn="just" rtl="0">
              <a:spcBef>
                <a:spcPts val="0"/>
              </a:spcBef>
              <a:spcAft>
                <a:spcPts val="0"/>
              </a:spcAft>
              <a:buNone/>
            </a:pPr>
            <a:endParaRPr dirty="0">
              <a:highlight>
                <a:srgbClr val="FFFFFF"/>
              </a:highlight>
            </a:endParaRPr>
          </a:p>
          <a:p>
            <a:pPr marL="0" lvl="0" indent="0" algn="just" rtl="0">
              <a:spcBef>
                <a:spcPts val="0"/>
              </a:spcBef>
              <a:spcAft>
                <a:spcPts val="0"/>
              </a:spcAft>
              <a:buNone/>
            </a:pPr>
            <a:r>
              <a:rPr lang="en" dirty="0">
                <a:highlight>
                  <a:srgbClr val="FFFFFF"/>
                </a:highlight>
              </a:rPr>
              <a:t>We can see that laptops repair requests are highest in both Hard and Soft repair type.</a:t>
            </a:r>
            <a:endParaRPr dirty="0"/>
          </a:p>
          <a:p>
            <a:pPr marL="0" lvl="0" indent="0" algn="just" rtl="0">
              <a:spcBef>
                <a:spcPts val="0"/>
              </a:spcBef>
              <a:spcAft>
                <a:spcPts val="0"/>
              </a:spcAft>
              <a:buNone/>
            </a:pPr>
            <a:endParaRPr sz="1500" b="1" dirty="0">
              <a:latin typeface="Roboto"/>
              <a:ea typeface="Roboto"/>
              <a:cs typeface="Roboto"/>
              <a:sym typeface="Roboto"/>
            </a:endParaRPr>
          </a:p>
          <a:p>
            <a:pPr marL="0" lvl="0" indent="0" algn="just" rtl="0">
              <a:spcBef>
                <a:spcPts val="0"/>
              </a:spcBef>
              <a:spcAft>
                <a:spcPts val="0"/>
              </a:spcAft>
              <a:buNone/>
            </a:pPr>
            <a:r>
              <a:rPr lang="en" dirty="0">
                <a:latin typeface="Roboto"/>
                <a:ea typeface="Roboto"/>
                <a:cs typeface="Roboto"/>
                <a:sym typeface="Roboto"/>
              </a:rPr>
              <a:t>This tells us that Laptop issues are crucial and need to be a top priority to avoid heavy expenditures or loss to business.</a:t>
            </a: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Contact type by Product type</a:t>
            </a:r>
            <a:endParaRPr/>
          </a:p>
        </p:txBody>
      </p:sp>
      <p:pic>
        <p:nvPicPr>
          <p:cNvPr id="149" name="Google Shape;149;p31"/>
          <p:cNvPicPr preferRelativeResize="0"/>
          <p:nvPr/>
        </p:nvPicPr>
        <p:blipFill>
          <a:blip r:embed="rId3">
            <a:alphaModFix/>
          </a:blip>
          <a:stretch>
            <a:fillRect/>
          </a:stretch>
        </p:blipFill>
        <p:spPr>
          <a:xfrm>
            <a:off x="152400" y="1277025"/>
            <a:ext cx="3836855" cy="3714075"/>
          </a:xfrm>
          <a:prstGeom prst="rect">
            <a:avLst/>
          </a:prstGeom>
          <a:noFill/>
          <a:ln>
            <a:noFill/>
          </a:ln>
        </p:spPr>
      </p:pic>
      <p:sp>
        <p:nvSpPr>
          <p:cNvPr id="150" name="Google Shape;150;p31"/>
          <p:cNvSpPr txBox="1"/>
          <p:nvPr/>
        </p:nvSpPr>
        <p:spPr>
          <a:xfrm>
            <a:off x="4262950" y="1453600"/>
            <a:ext cx="4569300" cy="30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latin typeface="Roboto"/>
                <a:ea typeface="Roboto"/>
                <a:cs typeface="Roboto"/>
                <a:sym typeface="Roboto"/>
              </a:rPr>
              <a:t>Interpretation:</a:t>
            </a:r>
            <a:endParaRPr sz="1500" b="1"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The plot  tells us that the most preferred mode of communication is voice/calls for all the product types.</a:t>
            </a: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The next preferred mode of communication is chats. Emails are barely used to communicate issues.</a:t>
            </a: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US" dirty="0">
                <a:highlight>
                  <a:srgbClr val="FFFFFF"/>
                </a:highlight>
                <a:latin typeface="Roboto" panose="020B0604020202020204" charset="0"/>
                <a:ea typeface="Roboto" panose="020B0604020202020204" charset="0"/>
              </a:rPr>
              <a:t>ABC</a:t>
            </a:r>
            <a:r>
              <a:rPr lang="en" dirty="0">
                <a:highlight>
                  <a:srgbClr val="FFFFFF"/>
                </a:highlight>
                <a:latin typeface="Roboto" panose="020B0604020202020204" charset="0"/>
                <a:ea typeface="Roboto" panose="020B0604020202020204" charset="0"/>
              </a:rPr>
              <a:t> can use this information to manage it's customer care as they now know that most requests will be coming through phone calls.</a:t>
            </a:r>
            <a:endParaRPr dirty="0">
              <a:latin typeface="Roboto" panose="020B0604020202020204" charset="0"/>
              <a:ea typeface="Roboto" panose="020B0604020202020204" charset="0"/>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by Topic Category</a:t>
            </a:r>
            <a:endParaRPr/>
          </a:p>
        </p:txBody>
      </p:sp>
      <p:pic>
        <p:nvPicPr>
          <p:cNvPr id="156" name="Google Shape;156;p32"/>
          <p:cNvPicPr preferRelativeResize="0"/>
          <p:nvPr/>
        </p:nvPicPr>
        <p:blipFill>
          <a:blip r:embed="rId3">
            <a:alphaModFix/>
          </a:blip>
          <a:stretch>
            <a:fillRect/>
          </a:stretch>
        </p:blipFill>
        <p:spPr>
          <a:xfrm>
            <a:off x="311725" y="1422300"/>
            <a:ext cx="4440424" cy="3555799"/>
          </a:xfrm>
          <a:prstGeom prst="rect">
            <a:avLst/>
          </a:prstGeom>
          <a:noFill/>
          <a:ln>
            <a:noFill/>
          </a:ln>
        </p:spPr>
      </p:pic>
      <p:sp>
        <p:nvSpPr>
          <p:cNvPr id="157" name="Google Shape;157;p32"/>
          <p:cNvSpPr txBox="1"/>
          <p:nvPr/>
        </p:nvSpPr>
        <p:spPr>
          <a:xfrm>
            <a:off x="5101550" y="1537450"/>
            <a:ext cx="3815700" cy="32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highlight>
                  <a:srgbClr val="FFFFFF"/>
                </a:highlight>
              </a:rPr>
              <a:t>Interpretation:</a:t>
            </a:r>
            <a:endParaRPr b="1" dirty="0">
              <a:highlight>
                <a:srgbClr val="FFFFFF"/>
              </a:highlight>
            </a:endParaRPr>
          </a:p>
          <a:p>
            <a:pPr marL="0" lvl="0" indent="0" algn="l" rtl="0">
              <a:spcBef>
                <a:spcPts val="0"/>
              </a:spcBef>
              <a:spcAft>
                <a:spcPts val="0"/>
              </a:spcAft>
              <a:buNone/>
            </a:pPr>
            <a:endParaRPr dirty="0">
              <a:highlight>
                <a:srgbClr val="FFFFFF"/>
              </a:highlight>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The plot shows the number of requests for each product, categorized by the topic_category. </a:t>
            </a: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endParaRPr dirty="0">
              <a:highlight>
                <a:srgbClr val="FFFFFF"/>
              </a:highlight>
              <a:latin typeface="Roboto" panose="020B0604020202020204" charset="0"/>
              <a:ea typeface="Roboto" panose="020B0604020202020204" charset="0"/>
            </a:endParaRPr>
          </a:p>
          <a:p>
            <a:pPr marL="0" lvl="0" indent="0" algn="just" rtl="0">
              <a:spcBef>
                <a:spcPts val="0"/>
              </a:spcBef>
              <a:spcAft>
                <a:spcPts val="0"/>
              </a:spcAft>
              <a:buNone/>
            </a:pPr>
            <a:r>
              <a:rPr lang="en" dirty="0">
                <a:highlight>
                  <a:srgbClr val="FFFFFF"/>
                </a:highlight>
                <a:latin typeface="Roboto" panose="020B0604020202020204" charset="0"/>
                <a:ea typeface="Roboto" panose="020B0604020202020204" charset="0"/>
              </a:rPr>
              <a:t>We can again infer that overall, maximum requests have come in for laptops and major problems faced are 'Booting','OS', 'Hard drive', 'Touchpad', 'LCD/Monitor' and 'System Performance'.</a:t>
            </a:r>
            <a:endParaRPr dirty="0">
              <a:latin typeface="Roboto" panose="020B0604020202020204" charset="0"/>
              <a:ea typeface="Robot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311700" y="2912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Count by Region</a:t>
            </a:r>
            <a:endParaRPr/>
          </a:p>
        </p:txBody>
      </p:sp>
      <p:pic>
        <p:nvPicPr>
          <p:cNvPr id="163" name="Google Shape;163;p33"/>
          <p:cNvPicPr preferRelativeResize="0"/>
          <p:nvPr/>
        </p:nvPicPr>
        <p:blipFill>
          <a:blip r:embed="rId3">
            <a:alphaModFix/>
          </a:blip>
          <a:stretch>
            <a:fillRect/>
          </a:stretch>
        </p:blipFill>
        <p:spPr>
          <a:xfrm>
            <a:off x="152400" y="1277025"/>
            <a:ext cx="4063996" cy="3714075"/>
          </a:xfrm>
          <a:prstGeom prst="rect">
            <a:avLst/>
          </a:prstGeom>
          <a:noFill/>
          <a:ln>
            <a:noFill/>
          </a:ln>
        </p:spPr>
      </p:pic>
      <p:sp>
        <p:nvSpPr>
          <p:cNvPr id="164" name="Google Shape;164;p33"/>
          <p:cNvSpPr txBox="1"/>
          <p:nvPr/>
        </p:nvSpPr>
        <p:spPr>
          <a:xfrm>
            <a:off x="4233900" y="1344262"/>
            <a:ext cx="4757700" cy="3799238"/>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b="1" dirty="0">
                <a:highlight>
                  <a:srgbClr val="FFFFFF"/>
                </a:highlight>
                <a:latin typeface="Roboto" panose="020B0604020202020204" charset="0"/>
                <a:ea typeface="Roboto" panose="020B0604020202020204" charset="0"/>
              </a:rPr>
              <a:t>Interpretation</a:t>
            </a:r>
            <a:r>
              <a:rPr lang="en" sz="1100" dirty="0">
                <a:highlight>
                  <a:srgbClr val="FFFFFF"/>
                </a:highlight>
                <a:latin typeface="Roboto" panose="020B0604020202020204" charset="0"/>
                <a:ea typeface="Roboto" panose="020B0604020202020204" charset="0"/>
              </a:rPr>
              <a:t>: The box plot shows us the distribution of part count in various regions, grouped by product type. We can see th</a:t>
            </a:r>
            <a:r>
              <a:rPr lang="en-US" sz="1100" dirty="0">
                <a:highlight>
                  <a:srgbClr val="FFFFFF"/>
                </a:highlight>
                <a:latin typeface="Roboto" panose="020B0604020202020204" charset="0"/>
                <a:ea typeface="Roboto" panose="020B0604020202020204" charset="0"/>
              </a:rPr>
              <a:t>at the</a:t>
            </a:r>
            <a:r>
              <a:rPr lang="en" sz="1100" dirty="0">
                <a:highlight>
                  <a:srgbClr val="FFFFFF"/>
                </a:highlight>
                <a:latin typeface="Roboto" panose="020B0604020202020204" charset="0"/>
                <a:ea typeface="Roboto" panose="020B0604020202020204" charset="0"/>
              </a:rPr>
              <a:t> part count sent for laptops is visibly the highest for all regions (ex</a:t>
            </a:r>
            <a:r>
              <a:rPr lang="en-US" sz="1100" dirty="0" err="1">
                <a:highlight>
                  <a:srgbClr val="FFFFFF"/>
                </a:highlight>
                <a:latin typeface="Roboto" panose="020B0604020202020204" charset="0"/>
                <a:ea typeface="Roboto" panose="020B0604020202020204" charset="0"/>
              </a:rPr>
              <a:t>cept</a:t>
            </a:r>
            <a:r>
              <a:rPr lang="en-US" sz="1100" dirty="0">
                <a:highlight>
                  <a:srgbClr val="FFFFFF"/>
                </a:highlight>
                <a:latin typeface="Roboto" panose="020B0604020202020204" charset="0"/>
                <a:ea typeface="Roboto" panose="020B0604020202020204" charset="0"/>
              </a:rPr>
              <a:t> Milky Way where part count for Desktops are also in the same range) </a:t>
            </a:r>
            <a:r>
              <a:rPr lang="en" sz="1100" dirty="0">
                <a:highlight>
                  <a:srgbClr val="FFFFFF"/>
                </a:highlight>
                <a:latin typeface="Roboto" panose="020B0604020202020204" charset="0"/>
                <a:ea typeface="Roboto" panose="020B0604020202020204" charset="0"/>
              </a:rPr>
              <a:t>with minimum value being 0 and median value being 1.</a:t>
            </a:r>
            <a:endParaRPr sz="1100" dirty="0">
              <a:highlight>
                <a:srgbClr val="FFFFFF"/>
              </a:highlight>
              <a:latin typeface="Roboto" panose="020B0604020202020204" charset="0"/>
              <a:ea typeface="Roboto" panose="020B0604020202020204" charset="0"/>
            </a:endParaRPr>
          </a:p>
          <a:p>
            <a:pPr marL="0" lvl="0" indent="0" algn="just" rtl="0">
              <a:lnSpc>
                <a:spcPct val="115000"/>
              </a:lnSpc>
              <a:spcBef>
                <a:spcPts val="1100"/>
              </a:spcBef>
              <a:spcAft>
                <a:spcPts val="0"/>
              </a:spcAft>
              <a:buNone/>
            </a:pPr>
            <a:r>
              <a:rPr lang="en" sz="1100" b="1" dirty="0">
                <a:highlight>
                  <a:srgbClr val="FFFFFF"/>
                </a:highlight>
                <a:latin typeface="Roboto" panose="020B0604020202020204" charset="0"/>
                <a:ea typeface="Roboto" panose="020B0604020202020204" charset="0"/>
              </a:rPr>
              <a:t>For Hogwarts and Middle Earth Region:</a:t>
            </a:r>
            <a:r>
              <a:rPr lang="en" sz="1100" dirty="0">
                <a:highlight>
                  <a:srgbClr val="FFFFFF"/>
                </a:highlight>
                <a:latin typeface="Roboto" panose="020B0604020202020204" charset="0"/>
                <a:ea typeface="Roboto" panose="020B0604020202020204" charset="0"/>
              </a:rPr>
              <a:t> The maximum part count is 5, 2 and 2 for Laptop, Desktop and other electronics respectively. </a:t>
            </a:r>
            <a:endParaRPr sz="1100" dirty="0">
              <a:highlight>
                <a:srgbClr val="FFFFFF"/>
              </a:highlight>
              <a:latin typeface="Roboto" panose="020B0604020202020204" charset="0"/>
              <a:ea typeface="Roboto" panose="020B0604020202020204" charset="0"/>
            </a:endParaRPr>
          </a:p>
          <a:p>
            <a:pPr marL="0" lvl="0" indent="0" algn="just" rtl="0">
              <a:lnSpc>
                <a:spcPct val="115000"/>
              </a:lnSpc>
              <a:spcBef>
                <a:spcPts val="1100"/>
              </a:spcBef>
              <a:spcAft>
                <a:spcPts val="0"/>
              </a:spcAft>
              <a:buNone/>
            </a:pPr>
            <a:r>
              <a:rPr lang="en" sz="1100" dirty="0">
                <a:highlight>
                  <a:srgbClr val="FFFFFF"/>
                </a:highlight>
                <a:latin typeface="Roboto" panose="020B0604020202020204" charset="0"/>
                <a:ea typeface="Roboto" panose="020B0604020202020204" charset="0"/>
              </a:rPr>
              <a:t>We can see the presence of outliers. This corresponds to a situation when the required part count exceeds 5 in case of laptops and exceeds 2 in the case of Desktops and other electronics.</a:t>
            </a:r>
            <a:endParaRPr sz="1100" dirty="0">
              <a:highlight>
                <a:srgbClr val="FFFFFF"/>
              </a:highlight>
              <a:latin typeface="Roboto" panose="020B0604020202020204" charset="0"/>
              <a:ea typeface="Roboto" panose="020B0604020202020204" charset="0"/>
            </a:endParaRPr>
          </a:p>
          <a:p>
            <a:pPr marL="0" lvl="0" indent="0" algn="just" rtl="0">
              <a:lnSpc>
                <a:spcPct val="115000"/>
              </a:lnSpc>
              <a:spcBef>
                <a:spcPts val="1100"/>
              </a:spcBef>
              <a:spcAft>
                <a:spcPts val="0"/>
              </a:spcAft>
              <a:buNone/>
            </a:pPr>
            <a:r>
              <a:rPr lang="en" sz="1100" b="1" dirty="0">
                <a:highlight>
                  <a:srgbClr val="FFFFFF"/>
                </a:highlight>
                <a:latin typeface="Roboto" panose="020B0604020202020204" charset="0"/>
                <a:ea typeface="Roboto" panose="020B0604020202020204" charset="0"/>
              </a:rPr>
              <a:t>For the Milky way Region: </a:t>
            </a:r>
            <a:r>
              <a:rPr lang="en" sz="1100" dirty="0">
                <a:highlight>
                  <a:srgbClr val="FFFFFF"/>
                </a:highlight>
                <a:latin typeface="Roboto" panose="020B0604020202020204" charset="0"/>
                <a:ea typeface="Roboto" panose="020B0604020202020204" charset="0"/>
              </a:rPr>
              <a:t>The maximum part count is 7, 5 and 2 for Laptop, Desktop and other electronics respectively. The quartiles indicate that the range of part count is more widespread for Laptops, ranging from 0 to 7.We can also see the presence of outliers. This corresponds to a situation when the required part count exceeds 7 in case of laptops and exceeds 5 in the case of Desktops and other electronics.</a:t>
            </a:r>
            <a:endParaRPr sz="1100" dirty="0">
              <a:highlight>
                <a:srgbClr val="FFFFFF"/>
              </a:highlight>
              <a:latin typeface="Roboto" panose="020B0604020202020204" charset="0"/>
              <a:ea typeface="Roboto" panose="020B0604020202020204" charset="0"/>
            </a:endParaRPr>
          </a:p>
          <a:p>
            <a:pPr marL="0" lvl="0" indent="0" algn="l" rtl="0">
              <a:spcBef>
                <a:spcPts val="0"/>
              </a:spcBef>
              <a:spcAft>
                <a:spcPts val="0"/>
              </a:spcAft>
              <a:buNone/>
            </a:pPr>
            <a:endParaRPr sz="1050" dirty="0">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1804</Words>
  <Application>Microsoft Office PowerPoint</Application>
  <PresentationFormat>On-screen Show (16:9)</PresentationFormat>
  <Paragraphs>128</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Merriweather</vt:lpstr>
      <vt:lpstr>Arial</vt:lpstr>
      <vt:lpstr>Roboto</vt:lpstr>
      <vt:lpstr>Simple Light</vt:lpstr>
      <vt:lpstr>Paradigm</vt:lpstr>
      <vt:lpstr>ABC- After Sales Customer Service  Dataset Analysis      </vt:lpstr>
      <vt:lpstr>Agenda</vt:lpstr>
      <vt:lpstr>Introduction</vt:lpstr>
      <vt:lpstr>Data Exploration </vt:lpstr>
      <vt:lpstr>Exploratory Data Analysis- Understanding the data</vt:lpstr>
      <vt:lpstr>Repair type by Product type</vt:lpstr>
      <vt:lpstr>Contact type by Product type</vt:lpstr>
      <vt:lpstr>Product by Topic Category</vt:lpstr>
      <vt:lpstr>Parts Count by Region</vt:lpstr>
      <vt:lpstr>Distribution of products serviced in /out of warranty</vt:lpstr>
      <vt:lpstr>Agents’ Tenure by Country</vt:lpstr>
      <vt:lpstr>Analysis of Manager Involvement for a repair type</vt:lpstr>
      <vt:lpstr>Key Findings</vt:lpstr>
      <vt:lpstr>Additional Business Questions</vt:lpstr>
      <vt:lpstr>Additional Business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 After Sales Customer Service  Dataset Analysis   Data Science Graduate Role - Skills Assessment    </dc:title>
  <cp:lastModifiedBy>Shreya Apte</cp:lastModifiedBy>
  <cp:revision>6</cp:revision>
  <dcterms:modified xsi:type="dcterms:W3CDTF">2021-02-25T17:37:17Z</dcterms:modified>
</cp:coreProperties>
</file>