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38"/>
  </p:notesMasterIdLst>
  <p:sldIdLst>
    <p:sldId id="256" r:id="rId5"/>
    <p:sldId id="284" r:id="rId6"/>
    <p:sldId id="257" r:id="rId7"/>
    <p:sldId id="258" r:id="rId8"/>
    <p:sldId id="259" r:id="rId9"/>
    <p:sldId id="260" r:id="rId10"/>
    <p:sldId id="262" r:id="rId11"/>
    <p:sldId id="286" r:id="rId12"/>
    <p:sldId id="263" r:id="rId13"/>
    <p:sldId id="2142532974" r:id="rId14"/>
    <p:sldId id="268" r:id="rId15"/>
    <p:sldId id="2142532973" r:id="rId16"/>
    <p:sldId id="2142532976" r:id="rId17"/>
    <p:sldId id="273" r:id="rId18"/>
    <p:sldId id="264" r:id="rId19"/>
    <p:sldId id="265" r:id="rId20"/>
    <p:sldId id="266" r:id="rId21"/>
    <p:sldId id="267" r:id="rId22"/>
    <p:sldId id="271" r:id="rId23"/>
    <p:sldId id="272" r:id="rId24"/>
    <p:sldId id="277" r:id="rId25"/>
    <p:sldId id="274" r:id="rId26"/>
    <p:sldId id="278" r:id="rId27"/>
    <p:sldId id="279" r:id="rId28"/>
    <p:sldId id="280" r:id="rId29"/>
    <p:sldId id="281" r:id="rId30"/>
    <p:sldId id="282" r:id="rId31"/>
    <p:sldId id="283" r:id="rId32"/>
    <p:sldId id="275" r:id="rId33"/>
    <p:sldId id="269" r:id="rId34"/>
    <p:sldId id="270" r:id="rId35"/>
    <p:sldId id="2142532975" r:id="rId36"/>
    <p:sldId id="276" r:id="rId37"/>
  </p:sldIdLst>
  <p:sldSz cx="12192000" cy="6858000"/>
  <p:notesSz cx="6858000" cy="9144000"/>
  <p:embeddedFontLst>
    <p:embeddedFont>
      <p:font typeface="Lato" panose="020F0502020204030203" pitchFamily="34" charset="0"/>
      <p:regular r:id="rId39"/>
      <p:bold r:id="rId40"/>
      <p:italic r:id="rId41"/>
      <p:boldItalic r:id="rId42"/>
    </p:embeddedFont>
    <p:embeddedFont>
      <p:font typeface="Lato Black" panose="020F0502020204030203" pitchFamily="34" charset="0"/>
      <p:bold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192">
          <p15:clr>
            <a:srgbClr val="A4A3A4"/>
          </p15:clr>
        </p15:guide>
        <p15:guide id="2" orient="horz" pos="696">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5" roundtripDataSignature="AMtx7mjwOJTnGgVl52Of81ka/Nq/IksS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55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F06135-0238-4748-AEFE-D86FA2741F17}" v="2216" dt="2025-09-18T20:01:56.313"/>
  </p1510:revLst>
</p1510:revInfo>
</file>

<file path=ppt/tableStyles.xml><?xml version="1.0" encoding="utf-8"?>
<a:tblStyleLst xmlns:a="http://schemas.openxmlformats.org/drawingml/2006/main" def="{0250C347-2F74-4318-8B6A-1FAA383F21B6}">
  <a:tblStyle styleId="{0250C347-2F74-4318-8B6A-1FAA383F21B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BA96F50D-70C1-4D4F-A3DB-B6E76E45BDBE}" styleName="Table_1">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192"/>
        <p:guide orient="horz" pos="696"/>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4.fntdata"/><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font" Target="fonts/font2.fntdata"/><Relationship Id="rId45"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5.fntdata"/><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font" Target="fonts/font3.fntdata"/><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04_0.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04_0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a:t>Agentic AI TAM Analysis </a:t>
            </a:r>
            <a:r>
              <a:rPr lang="en-US" sz="1600" baseline="0"/>
              <a:t>($) 43.8% CAGR</a:t>
            </a:r>
            <a:endParaRPr lang="en-US" sz="1600"/>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Low Forecast</c:v>
                </c:pt>
              </c:strCache>
            </c:strRef>
          </c:tx>
          <c:spPr>
            <a:solidFill>
              <a:schemeClr val="accent1"/>
            </a:solidFill>
            <a:ln>
              <a:noFill/>
            </a:ln>
            <a:effectLst/>
            <a:sp3d/>
          </c:spPr>
          <c:invertIfNegative val="0"/>
          <c:cat>
            <c:numRef>
              <c:f>Sheet1!$A$2:$A$5</c:f>
              <c:numCache>
                <c:formatCode>General</c:formatCode>
                <c:ptCount val="4"/>
                <c:pt idx="0">
                  <c:v>2025</c:v>
                </c:pt>
                <c:pt idx="1">
                  <c:v>2026</c:v>
                </c:pt>
                <c:pt idx="2">
                  <c:v>2027</c:v>
                </c:pt>
                <c:pt idx="3">
                  <c:v>2028</c:v>
                </c:pt>
              </c:numCache>
            </c:numRef>
          </c:cat>
          <c:val>
            <c:numRef>
              <c:f>Sheet1!$B$2:$B$5</c:f>
              <c:numCache>
                <c:formatCode>#,##0</c:formatCode>
                <c:ptCount val="4"/>
                <c:pt idx="0">
                  <c:v>702000000</c:v>
                </c:pt>
                <c:pt idx="1">
                  <c:v>1000000000</c:v>
                </c:pt>
                <c:pt idx="2">
                  <c:v>1450000000</c:v>
                </c:pt>
                <c:pt idx="3">
                  <c:v>2080000000</c:v>
                </c:pt>
              </c:numCache>
            </c:numRef>
          </c:val>
          <c:extLst>
            <c:ext xmlns:c16="http://schemas.microsoft.com/office/drawing/2014/chart" uri="{C3380CC4-5D6E-409C-BE32-E72D297353CC}">
              <c16:uniqueId val="{00000000-A173-465C-AEBE-1007A062B9C0}"/>
            </c:ext>
          </c:extLst>
        </c:ser>
        <c:ser>
          <c:idx val="1"/>
          <c:order val="1"/>
          <c:tx>
            <c:strRef>
              <c:f>Sheet1!$C$1</c:f>
              <c:strCache>
                <c:ptCount val="1"/>
                <c:pt idx="0">
                  <c:v>High Forecast</c:v>
                </c:pt>
              </c:strCache>
            </c:strRef>
          </c:tx>
          <c:spPr>
            <a:solidFill>
              <a:schemeClr val="accent2"/>
            </a:solidFill>
            <a:ln>
              <a:noFill/>
            </a:ln>
            <a:effectLst/>
            <a:sp3d/>
          </c:spPr>
          <c:invertIfNegative val="0"/>
          <c:cat>
            <c:numRef>
              <c:f>Sheet1!$A$2:$A$5</c:f>
              <c:numCache>
                <c:formatCode>General</c:formatCode>
                <c:ptCount val="4"/>
                <c:pt idx="0">
                  <c:v>2025</c:v>
                </c:pt>
                <c:pt idx="1">
                  <c:v>2026</c:v>
                </c:pt>
                <c:pt idx="2">
                  <c:v>2027</c:v>
                </c:pt>
                <c:pt idx="3">
                  <c:v>2028</c:v>
                </c:pt>
              </c:numCache>
            </c:numRef>
          </c:cat>
          <c:val>
            <c:numRef>
              <c:f>Sheet1!$C$2:$C$5</c:f>
              <c:numCache>
                <c:formatCode>#,##0</c:formatCode>
                <c:ptCount val="4"/>
                <c:pt idx="0">
                  <c:v>1170000000</c:v>
                </c:pt>
                <c:pt idx="1">
                  <c:v>1680000000</c:v>
                </c:pt>
                <c:pt idx="2">
                  <c:v>2410000000</c:v>
                </c:pt>
                <c:pt idx="3">
                  <c:v>3460000000</c:v>
                </c:pt>
              </c:numCache>
            </c:numRef>
          </c:val>
          <c:extLst>
            <c:ext xmlns:c16="http://schemas.microsoft.com/office/drawing/2014/chart" uri="{C3380CC4-5D6E-409C-BE32-E72D297353CC}">
              <c16:uniqueId val="{00000001-A173-465C-AEBE-1007A062B9C0}"/>
            </c:ext>
          </c:extLst>
        </c:ser>
        <c:dLbls>
          <c:showLegendKey val="0"/>
          <c:showVal val="0"/>
          <c:showCatName val="0"/>
          <c:showSerName val="0"/>
          <c:showPercent val="0"/>
          <c:showBubbleSize val="0"/>
        </c:dLbls>
        <c:gapWidth val="150"/>
        <c:shape val="box"/>
        <c:axId val="1028792703"/>
        <c:axId val="1028790303"/>
        <c:axId val="0"/>
      </c:bar3DChart>
      <c:catAx>
        <c:axId val="102879270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8790303"/>
        <c:crosses val="autoZero"/>
        <c:auto val="1"/>
        <c:lblAlgn val="ctr"/>
        <c:lblOffset val="100"/>
        <c:noMultiLvlLbl val="0"/>
      </c:catAx>
      <c:valAx>
        <c:axId val="102879030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287927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b="0" i="0" u="none" strike="noStrike" kern="1200" spc="0" baseline="0">
                <a:solidFill>
                  <a:srgbClr val="000000">
                    <a:lumMod val="65000"/>
                    <a:lumOff val="35000"/>
                  </a:srgbClr>
                </a:solidFill>
              </a:rPr>
              <a:t>AI Agent TAM Analysis ($) 39.4% CAGR</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Low Forecast</c:v>
                </c:pt>
              </c:strCache>
            </c:strRef>
          </c:tx>
          <c:spPr>
            <a:solidFill>
              <a:schemeClr val="accent1"/>
            </a:solidFill>
            <a:ln>
              <a:noFill/>
            </a:ln>
            <a:effectLst/>
            <a:sp3d/>
          </c:spPr>
          <c:invertIfNegative val="0"/>
          <c:cat>
            <c:numRef>
              <c:f>Sheet1!$A$2:$A$5</c:f>
              <c:numCache>
                <c:formatCode>General</c:formatCode>
                <c:ptCount val="4"/>
                <c:pt idx="0">
                  <c:v>2025</c:v>
                </c:pt>
                <c:pt idx="1">
                  <c:v>2026</c:v>
                </c:pt>
                <c:pt idx="2">
                  <c:v>2027</c:v>
                </c:pt>
                <c:pt idx="3">
                  <c:v>2028</c:v>
                </c:pt>
              </c:numCache>
            </c:numRef>
          </c:cat>
          <c:val>
            <c:numRef>
              <c:f>Sheet1!$B$2:$B$5</c:f>
              <c:numCache>
                <c:formatCode>#,##0</c:formatCode>
                <c:ptCount val="4"/>
                <c:pt idx="0">
                  <c:v>170200000</c:v>
                </c:pt>
                <c:pt idx="1">
                  <c:v>237250000</c:v>
                </c:pt>
                <c:pt idx="2">
                  <c:v>330740000</c:v>
                </c:pt>
                <c:pt idx="3">
                  <c:v>461050000</c:v>
                </c:pt>
              </c:numCache>
            </c:numRef>
          </c:val>
          <c:extLst>
            <c:ext xmlns:c16="http://schemas.microsoft.com/office/drawing/2014/chart" uri="{C3380CC4-5D6E-409C-BE32-E72D297353CC}">
              <c16:uniqueId val="{00000000-1660-4212-8286-2EA5A89DC7A0}"/>
            </c:ext>
          </c:extLst>
        </c:ser>
        <c:ser>
          <c:idx val="1"/>
          <c:order val="1"/>
          <c:tx>
            <c:strRef>
              <c:f>Sheet1!$C$1</c:f>
              <c:strCache>
                <c:ptCount val="1"/>
                <c:pt idx="0">
                  <c:v>High Forecast</c:v>
                </c:pt>
              </c:strCache>
            </c:strRef>
          </c:tx>
          <c:spPr>
            <a:solidFill>
              <a:schemeClr val="accent2"/>
            </a:solidFill>
            <a:ln>
              <a:noFill/>
            </a:ln>
            <a:effectLst/>
            <a:sp3d/>
          </c:spPr>
          <c:invertIfNegative val="0"/>
          <c:cat>
            <c:numRef>
              <c:f>Sheet1!$A$2:$A$5</c:f>
              <c:numCache>
                <c:formatCode>General</c:formatCode>
                <c:ptCount val="4"/>
                <c:pt idx="0">
                  <c:v>2025</c:v>
                </c:pt>
                <c:pt idx="1">
                  <c:v>2026</c:v>
                </c:pt>
                <c:pt idx="2">
                  <c:v>2027</c:v>
                </c:pt>
                <c:pt idx="3">
                  <c:v>2028</c:v>
                </c:pt>
              </c:numCache>
            </c:numRef>
          </c:cat>
          <c:val>
            <c:numRef>
              <c:f>Sheet1!$C$2:$C$5</c:f>
              <c:numCache>
                <c:formatCode>#,##0</c:formatCode>
                <c:ptCount val="4"/>
                <c:pt idx="0">
                  <c:v>283700000</c:v>
                </c:pt>
                <c:pt idx="1">
                  <c:v>395480000</c:v>
                </c:pt>
                <c:pt idx="2">
                  <c:v>551300000</c:v>
                </c:pt>
                <c:pt idx="3">
                  <c:v>768500000</c:v>
                </c:pt>
              </c:numCache>
            </c:numRef>
          </c:val>
          <c:extLst>
            <c:ext xmlns:c16="http://schemas.microsoft.com/office/drawing/2014/chart" uri="{C3380CC4-5D6E-409C-BE32-E72D297353CC}">
              <c16:uniqueId val="{00000001-1660-4212-8286-2EA5A89DC7A0}"/>
            </c:ext>
          </c:extLst>
        </c:ser>
        <c:dLbls>
          <c:showLegendKey val="0"/>
          <c:showVal val="0"/>
          <c:showCatName val="0"/>
          <c:showSerName val="0"/>
          <c:showPercent val="0"/>
          <c:showBubbleSize val="0"/>
        </c:dLbls>
        <c:gapWidth val="150"/>
        <c:shape val="box"/>
        <c:axId val="1082181007"/>
        <c:axId val="1082197807"/>
        <c:axId val="0"/>
      </c:bar3DChart>
      <c:catAx>
        <c:axId val="108218100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2197807"/>
        <c:crossesAt val="0"/>
        <c:auto val="1"/>
        <c:lblAlgn val="ctr"/>
        <c:lblOffset val="100"/>
        <c:noMultiLvlLbl val="0"/>
      </c:catAx>
      <c:valAx>
        <c:axId val="1082197807"/>
        <c:scaling>
          <c:orientation val="minMax"/>
          <c:max val="350000000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08218100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news.lockheedmartin.com/2024-07-08-lockheed-martin-awarded-contract-to-develop-artificial-intelligence-tools-for-darpa?utm_source=chatgpt.com"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militaryembedded.com/ai/machine-learning/ai-tools-to-be-developed-for-darpa-by-lockheed-martin?utm_source=chatgpt.com" TargetMode="External"/><Relationship Id="rId4" Type="http://schemas.openxmlformats.org/officeDocument/2006/relationships/hyperlink" Target="https://www.cdomagazine.tech/us-federal-news-bureau/lockheed-martin-to-develop-ai-tools-for-darpas-dynamic-airborne-missions?utm_source=chatgpt.com" TargetMode="Externa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news.lockheedmartin.com/2024-07-08-lockheed-martin-awarded-contract-to-develop-artificial-intelligence-tools-for-darpa?utm_source=chatgpt.com" TargetMode="External"/><Relationship Id="rId2" Type="http://schemas.openxmlformats.org/officeDocument/2006/relationships/slide" Target="../slides/slide28.xml"/><Relationship Id="rId1" Type="http://schemas.openxmlformats.org/officeDocument/2006/relationships/notesMaster" Target="../notesMasters/notesMaster1.xml"/><Relationship Id="rId5" Type="http://schemas.openxmlformats.org/officeDocument/2006/relationships/hyperlink" Target="https://militaryembedded.com/ai/machine-learning/ai-tools-to-be-developed-for-darpa-by-lockheed-martin?utm_source=chatgpt.com" TargetMode="External"/><Relationship Id="rId4" Type="http://schemas.openxmlformats.org/officeDocument/2006/relationships/hyperlink" Target="https://www.cdomagazine.tech/us-federal-news-bureau/lockheed-martin-to-develop-ai-tools-for-darpas-dynamic-airborne-missions?utm_source=chatgpt.com" TargetMode="Externa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0" name="Google Shape;35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72" name="Google Shape;27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2549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80" name="Google Shape;28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955308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89" name="Google Shape;28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1057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42444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3764fb5d9b1_0_8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g3764fb5d9b1_0_8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Calibri"/>
              <a:buNone/>
            </a:pPr>
            <a:r>
              <a:rPr lang="en-US" sz="1100" u="sng">
                <a:solidFill>
                  <a:schemeClr val="hlink"/>
                </a:solidFill>
                <a:latin typeface="Arial"/>
                <a:ea typeface="Arial"/>
                <a:cs typeface="Arial"/>
                <a:sym typeface="Arial"/>
              </a:rPr>
              <a:t>Search to see if they have anything in the state of Virginia - any awards </a:t>
            </a:r>
            <a:endParaRPr sz="1100" u="sng">
              <a:solidFill>
                <a:schemeClr val="hlink"/>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u="sng">
              <a:solidFill>
                <a:schemeClr val="hlink"/>
              </a:solidFill>
              <a:latin typeface="Arial"/>
              <a:ea typeface="Arial"/>
              <a:cs typeface="Arial"/>
              <a:sym typeface="Arial"/>
            </a:endParaRPr>
          </a:p>
          <a:p>
            <a:pPr marL="0" lvl="0" indent="0" algn="l" rtl="0">
              <a:spcBef>
                <a:spcPts val="0"/>
              </a:spcBef>
              <a:spcAft>
                <a:spcPts val="0"/>
              </a:spcAft>
              <a:buClr>
                <a:schemeClr val="dk1"/>
              </a:buClr>
              <a:buSzPts val="1200"/>
              <a:buFont typeface="Calibri"/>
              <a:buNone/>
            </a:pPr>
            <a:endParaRPr/>
          </a:p>
        </p:txBody>
      </p:sp>
      <p:sp>
        <p:nvSpPr>
          <p:cNvPr id="333" name="Google Shape;333;g3764fb5d9b1_0_8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19</a:t>
            </a:fld>
            <a:endParaRPr/>
          </a:p>
        </p:txBody>
      </p:sp>
    </p:spTree>
    <p:extLst>
      <p:ext uri="{BB962C8B-B14F-4D97-AF65-F5344CB8AC3E}">
        <p14:creationId xmlns:p14="http://schemas.microsoft.com/office/powerpoint/2010/main" val="293914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3764fb5d9b1_0_1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0" name="Google Shape;340;g3764fb5d9b1_0_16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Calibri"/>
              <a:buNone/>
            </a:pPr>
            <a:r>
              <a:rPr lang="en-US" sz="1100" u="sng">
                <a:solidFill>
                  <a:schemeClr val="hlink"/>
                </a:solidFill>
                <a:latin typeface="Arial"/>
                <a:ea typeface="Arial"/>
                <a:cs typeface="Arial"/>
                <a:sym typeface="Arial"/>
              </a:rPr>
              <a:t>focus on state and local </a:t>
            </a:r>
            <a:endParaRPr sz="1100" u="sng">
              <a:solidFill>
                <a:schemeClr val="hlink"/>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u="sng">
              <a:solidFill>
                <a:schemeClr val="hlink"/>
              </a:solidFill>
              <a:latin typeface="Arial"/>
              <a:ea typeface="Arial"/>
              <a:cs typeface="Arial"/>
              <a:sym typeface="Arial"/>
            </a:endParaRPr>
          </a:p>
          <a:p>
            <a:pPr marL="0" lvl="0" indent="0" algn="l" rtl="0">
              <a:spcBef>
                <a:spcPts val="0"/>
              </a:spcBef>
              <a:spcAft>
                <a:spcPts val="0"/>
              </a:spcAft>
              <a:buClr>
                <a:schemeClr val="dk1"/>
              </a:buClr>
              <a:buSzPts val="1200"/>
              <a:buFont typeface="Calibri"/>
              <a:buNone/>
            </a:pPr>
            <a:endParaRPr/>
          </a:p>
        </p:txBody>
      </p:sp>
      <p:sp>
        <p:nvSpPr>
          <p:cNvPr id="341" name="Google Shape;341;g3764fb5d9b1_0_16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20</a:t>
            </a:fld>
            <a:endParaRPr/>
          </a:p>
        </p:txBody>
      </p:sp>
    </p:spTree>
    <p:extLst>
      <p:ext uri="{BB962C8B-B14F-4D97-AF65-F5344CB8AC3E}">
        <p14:creationId xmlns:p14="http://schemas.microsoft.com/office/powerpoint/2010/main" val="32453155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3764fb5d9b1_0_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g3764fb5d9b1_0_3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Calibri"/>
              <a:buNone/>
            </a:pPr>
            <a:endParaRPr sz="1100" u="sng">
              <a:solidFill>
                <a:schemeClr val="hlink"/>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u="sng">
              <a:solidFill>
                <a:schemeClr val="hlink"/>
              </a:solidFill>
              <a:latin typeface="Arial"/>
              <a:ea typeface="Arial"/>
              <a:cs typeface="Arial"/>
              <a:sym typeface="Arial"/>
            </a:endParaRPr>
          </a:p>
          <a:p>
            <a:pPr marL="0" lvl="0" indent="0" algn="l" rtl="0">
              <a:spcBef>
                <a:spcPts val="0"/>
              </a:spcBef>
              <a:spcAft>
                <a:spcPts val="0"/>
              </a:spcAft>
              <a:buClr>
                <a:schemeClr val="dk1"/>
              </a:buClr>
              <a:buSzPts val="1200"/>
              <a:buFont typeface="Calibri"/>
              <a:buNone/>
            </a:pPr>
            <a:endParaRPr/>
          </a:p>
        </p:txBody>
      </p:sp>
      <p:sp>
        <p:nvSpPr>
          <p:cNvPr id="349" name="Google Shape;349;g3764fb5d9b1_0_32: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21</a:t>
            </a:fld>
            <a:endParaRPr/>
          </a:p>
        </p:txBody>
      </p:sp>
    </p:spTree>
    <p:extLst>
      <p:ext uri="{BB962C8B-B14F-4D97-AF65-F5344CB8AC3E}">
        <p14:creationId xmlns:p14="http://schemas.microsoft.com/office/powerpoint/2010/main" val="3948845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3764fb5d9b1_0_1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6" name="Google Shape;356;g3764fb5d9b1_0_15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Calibri"/>
              <a:buNone/>
            </a:pPr>
            <a:endParaRPr sz="1100" u="sng">
              <a:solidFill>
                <a:schemeClr val="hlink"/>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u="sng">
              <a:solidFill>
                <a:schemeClr val="hlink"/>
              </a:solidFill>
              <a:latin typeface="Arial"/>
              <a:ea typeface="Arial"/>
              <a:cs typeface="Arial"/>
              <a:sym typeface="Arial"/>
            </a:endParaRPr>
          </a:p>
          <a:p>
            <a:pPr marL="0" lvl="0" indent="0" algn="l" rtl="0">
              <a:spcBef>
                <a:spcPts val="0"/>
              </a:spcBef>
              <a:spcAft>
                <a:spcPts val="0"/>
              </a:spcAft>
              <a:buClr>
                <a:schemeClr val="dk1"/>
              </a:buClr>
              <a:buSzPts val="1200"/>
              <a:buFont typeface="Calibri"/>
              <a:buNone/>
            </a:pPr>
            <a:endParaRPr/>
          </a:p>
        </p:txBody>
      </p:sp>
      <p:sp>
        <p:nvSpPr>
          <p:cNvPr id="357" name="Google Shape;357;g3764fb5d9b1_0_15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22</a:t>
            </a:fld>
            <a:endParaRPr/>
          </a:p>
        </p:txBody>
      </p:sp>
    </p:spTree>
    <p:extLst>
      <p:ext uri="{BB962C8B-B14F-4D97-AF65-F5344CB8AC3E}">
        <p14:creationId xmlns:p14="http://schemas.microsoft.com/office/powerpoint/2010/main" val="33442975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3764fb5d9b1_0_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4" name="Google Shape;364;g3764fb5d9b1_0_4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100" u="sng">
                <a:solidFill>
                  <a:schemeClr val="hlink"/>
                </a:solidFill>
                <a:latin typeface="Arial"/>
                <a:ea typeface="Arial"/>
                <a:cs typeface="Arial"/>
                <a:sym typeface="Arial"/>
              </a:rPr>
              <a:t>see if they have anything in Virginia, Arizona - </a:t>
            </a:r>
            <a:endParaRPr sz="1100" u="sng">
              <a:solidFill>
                <a:schemeClr val="hlink"/>
              </a:solidFill>
              <a:latin typeface="Arial"/>
              <a:ea typeface="Arial"/>
              <a:cs typeface="Arial"/>
              <a:sym typeface="Arial"/>
            </a:endParaRPr>
          </a:p>
          <a:p>
            <a:pPr marL="0" lvl="0" indent="0" algn="l" rtl="0">
              <a:spcBef>
                <a:spcPts val="0"/>
              </a:spcBef>
              <a:spcAft>
                <a:spcPts val="0"/>
              </a:spcAft>
              <a:buClr>
                <a:schemeClr val="dk1"/>
              </a:buClr>
              <a:buSzPts val="1200"/>
              <a:buFont typeface="Calibri"/>
              <a:buNone/>
            </a:pPr>
            <a:endParaRPr/>
          </a:p>
        </p:txBody>
      </p:sp>
      <p:sp>
        <p:nvSpPr>
          <p:cNvPr id="365" name="Google Shape;365;g3764fb5d9b1_0_4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23</a:t>
            </a:fld>
            <a:endParaRPr/>
          </a:p>
        </p:txBody>
      </p:sp>
    </p:spTree>
    <p:extLst>
      <p:ext uri="{BB962C8B-B14F-4D97-AF65-F5344CB8AC3E}">
        <p14:creationId xmlns:p14="http://schemas.microsoft.com/office/powerpoint/2010/main" val="1132424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764fb5d9b1_0_1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2" name="Google Shape;372;g3764fb5d9b1_0_13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sz="1100" u="sng">
              <a:solidFill>
                <a:schemeClr val="hlink"/>
              </a:solidFill>
              <a:latin typeface="Arial"/>
              <a:ea typeface="Arial"/>
              <a:cs typeface="Arial"/>
              <a:sym typeface="Arial"/>
            </a:endParaRPr>
          </a:p>
          <a:p>
            <a:pPr marL="0" lvl="0" indent="0" algn="l" rtl="0">
              <a:spcBef>
                <a:spcPts val="0"/>
              </a:spcBef>
              <a:spcAft>
                <a:spcPts val="0"/>
              </a:spcAft>
              <a:buClr>
                <a:schemeClr val="dk1"/>
              </a:buClr>
              <a:buSzPts val="1200"/>
              <a:buFont typeface="Calibri"/>
              <a:buNone/>
            </a:pPr>
            <a:endParaRPr/>
          </a:p>
        </p:txBody>
      </p:sp>
      <p:sp>
        <p:nvSpPr>
          <p:cNvPr id="373" name="Google Shape;373;g3764fb5d9b1_0_13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24</a:t>
            </a:fld>
            <a:endParaRPr/>
          </a:p>
        </p:txBody>
      </p:sp>
    </p:spTree>
    <p:extLst>
      <p:ext uri="{BB962C8B-B14F-4D97-AF65-F5344CB8AC3E}">
        <p14:creationId xmlns:p14="http://schemas.microsoft.com/office/powerpoint/2010/main" val="1841783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g3764fb5d9b1_0_1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0" name="Google Shape;380;g3764fb5d9b1_0_11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81" name="Google Shape;381;g3764fb5d9b1_0_11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25</a:t>
            </a:fld>
            <a:endParaRPr/>
          </a:p>
        </p:txBody>
      </p:sp>
    </p:spTree>
    <p:extLst>
      <p:ext uri="{BB962C8B-B14F-4D97-AF65-F5344CB8AC3E}">
        <p14:creationId xmlns:p14="http://schemas.microsoft.com/office/powerpoint/2010/main" val="10912903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3764fb5d9b1_0_1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8" name="Google Shape;388;g3764fb5d9b1_0_12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r>
              <a:rPr lang="en-US"/>
              <a:t>in Maryland State - DMI - do research on them - and another company - Zach will provide the name </a:t>
            </a:r>
            <a:endParaRPr/>
          </a:p>
        </p:txBody>
      </p:sp>
      <p:sp>
        <p:nvSpPr>
          <p:cNvPr id="389" name="Google Shape;389;g3764fb5d9b1_0_12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26</a:t>
            </a:fld>
            <a:endParaRPr/>
          </a:p>
        </p:txBody>
      </p:sp>
    </p:spTree>
    <p:extLst>
      <p:ext uri="{BB962C8B-B14F-4D97-AF65-F5344CB8AC3E}">
        <p14:creationId xmlns:p14="http://schemas.microsoft.com/office/powerpoint/2010/main" val="42646563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p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100" u="sng">
                <a:solidFill>
                  <a:schemeClr val="hlink"/>
                </a:solidFill>
                <a:latin typeface="Arial"/>
                <a:ea typeface="Arial"/>
                <a:cs typeface="Arial"/>
                <a:sym typeface="Arial"/>
                <a:hlinkClick r:id="rId3"/>
              </a:rPr>
              <a:t>Lockheed Martin News</a:t>
            </a:r>
            <a:br>
              <a:rPr lang="en-US" sz="1100" u="sng">
                <a:solidFill>
                  <a:schemeClr val="hlink"/>
                </a:solidFill>
                <a:latin typeface="Arial"/>
                <a:ea typeface="Arial"/>
                <a:cs typeface="Arial"/>
                <a:sym typeface="Arial"/>
                <a:hlinkClick r:id="rId3"/>
              </a:rPr>
            </a:br>
            <a:endParaRPr sz="1100" u="sng">
              <a:solidFill>
                <a:schemeClr val="hlink"/>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u="sng">
                <a:solidFill>
                  <a:schemeClr val="hlink"/>
                </a:solidFill>
                <a:latin typeface="Arial"/>
                <a:ea typeface="Arial"/>
                <a:cs typeface="Arial"/>
                <a:sym typeface="Arial"/>
                <a:hlinkClick r:id="rId4"/>
              </a:rPr>
              <a:t>CDO Magazine</a:t>
            </a:r>
            <a:br>
              <a:rPr lang="en-US" sz="1100" u="sng">
                <a:solidFill>
                  <a:schemeClr val="hlink"/>
                </a:solidFill>
                <a:latin typeface="Arial"/>
                <a:ea typeface="Arial"/>
                <a:cs typeface="Arial"/>
                <a:sym typeface="Arial"/>
                <a:hlinkClick r:id="rId4"/>
              </a:rPr>
            </a:br>
            <a:endParaRPr sz="1100" u="sng">
              <a:solidFill>
                <a:schemeClr val="hlink"/>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u="sng">
                <a:solidFill>
                  <a:schemeClr val="hlink"/>
                </a:solidFill>
                <a:latin typeface="Arial"/>
                <a:ea typeface="Arial"/>
                <a:cs typeface="Arial"/>
                <a:sym typeface="Arial"/>
                <a:hlinkClick r:id="rId5"/>
              </a:rPr>
              <a:t>Military Embedded</a:t>
            </a:r>
            <a:endParaRPr sz="1100" u="sng">
              <a:solidFill>
                <a:schemeClr val="hlink"/>
              </a:solidFill>
              <a:latin typeface="Arial"/>
              <a:ea typeface="Arial"/>
              <a:cs typeface="Arial"/>
              <a:sym typeface="Arial"/>
            </a:endParaRPr>
          </a:p>
          <a:p>
            <a:pPr marL="0" lvl="0" indent="0" algn="l" rtl="0">
              <a:spcBef>
                <a:spcPts val="0"/>
              </a:spcBef>
              <a:spcAft>
                <a:spcPts val="0"/>
              </a:spcAft>
              <a:buClr>
                <a:schemeClr val="dk1"/>
              </a:buClr>
              <a:buSzPts val="1200"/>
              <a:buFont typeface="Calibri"/>
              <a:buNone/>
            </a:pPr>
            <a:endParaRPr/>
          </a:p>
        </p:txBody>
      </p:sp>
      <p:sp>
        <p:nvSpPr>
          <p:cNvPr id="397" name="Google Shape;397;p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27</a:t>
            </a:fld>
            <a:endParaRPr/>
          </a:p>
        </p:txBody>
      </p:sp>
    </p:spTree>
    <p:extLst>
      <p:ext uri="{BB962C8B-B14F-4D97-AF65-F5344CB8AC3E}">
        <p14:creationId xmlns:p14="http://schemas.microsoft.com/office/powerpoint/2010/main" val="9910568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3764fb5d9b1_0_10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4" name="Google Shape;404;g3764fb5d9b1_0_10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US" sz="1100" u="sng">
                <a:solidFill>
                  <a:schemeClr val="hlink"/>
                </a:solidFill>
                <a:latin typeface="Arial"/>
                <a:ea typeface="Arial"/>
                <a:cs typeface="Arial"/>
                <a:sym typeface="Arial"/>
                <a:hlinkClick r:id="rId3"/>
              </a:rPr>
              <a:t>Lockheed Martin News</a:t>
            </a:r>
            <a:br>
              <a:rPr lang="en-US" sz="1100" u="sng">
                <a:solidFill>
                  <a:schemeClr val="hlink"/>
                </a:solidFill>
                <a:latin typeface="Arial"/>
                <a:ea typeface="Arial"/>
                <a:cs typeface="Arial"/>
                <a:sym typeface="Arial"/>
                <a:hlinkClick r:id="rId3"/>
              </a:rPr>
            </a:br>
            <a:endParaRPr sz="1100" u="sng">
              <a:solidFill>
                <a:schemeClr val="hlink"/>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u="sng">
                <a:solidFill>
                  <a:schemeClr val="hlink"/>
                </a:solidFill>
                <a:latin typeface="Arial"/>
                <a:ea typeface="Arial"/>
                <a:cs typeface="Arial"/>
                <a:sym typeface="Arial"/>
                <a:hlinkClick r:id="rId4"/>
              </a:rPr>
              <a:t>CDO Magazine</a:t>
            </a:r>
            <a:br>
              <a:rPr lang="en-US" sz="1100" u="sng">
                <a:solidFill>
                  <a:schemeClr val="hlink"/>
                </a:solidFill>
                <a:latin typeface="Arial"/>
                <a:ea typeface="Arial"/>
                <a:cs typeface="Arial"/>
                <a:sym typeface="Arial"/>
                <a:hlinkClick r:id="rId4"/>
              </a:rPr>
            </a:br>
            <a:endParaRPr sz="1100" u="sng">
              <a:solidFill>
                <a:schemeClr val="hlink"/>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r>
              <a:rPr lang="en-US" sz="1100" u="sng">
                <a:solidFill>
                  <a:schemeClr val="hlink"/>
                </a:solidFill>
                <a:latin typeface="Arial"/>
                <a:ea typeface="Arial"/>
                <a:cs typeface="Arial"/>
                <a:sym typeface="Arial"/>
                <a:hlinkClick r:id="rId5"/>
              </a:rPr>
              <a:t>Military Embedded</a:t>
            </a:r>
            <a:endParaRPr sz="1100" u="sng">
              <a:solidFill>
                <a:schemeClr val="hlink"/>
              </a:solidFill>
              <a:latin typeface="Arial"/>
              <a:ea typeface="Arial"/>
              <a:cs typeface="Arial"/>
              <a:sym typeface="Arial"/>
            </a:endParaRPr>
          </a:p>
          <a:p>
            <a:pPr marL="0" lvl="0" indent="0" algn="l" rtl="0">
              <a:spcBef>
                <a:spcPts val="0"/>
              </a:spcBef>
              <a:spcAft>
                <a:spcPts val="0"/>
              </a:spcAft>
              <a:buClr>
                <a:schemeClr val="dk1"/>
              </a:buClr>
              <a:buSzPts val="1200"/>
              <a:buFont typeface="Calibri"/>
              <a:buNone/>
            </a:pPr>
            <a:endParaRPr/>
          </a:p>
        </p:txBody>
      </p:sp>
      <p:sp>
        <p:nvSpPr>
          <p:cNvPr id="405" name="Google Shape;405;g3764fb5d9b1_0_10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28</a:t>
            </a:fld>
            <a:endParaRPr/>
          </a:p>
        </p:txBody>
      </p:sp>
    </p:spTree>
    <p:extLst>
      <p:ext uri="{BB962C8B-B14F-4D97-AF65-F5344CB8AC3E}">
        <p14:creationId xmlns:p14="http://schemas.microsoft.com/office/powerpoint/2010/main" val="17086157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3455c3e657a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2" name="Google Shape;362;g3455c3e657a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3" name="Google Shape;363;g3455c3e657a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29</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764fb5d9b1_0_1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6" name="Google Shape;316;g3764fb5d9b1_0_18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Calibri"/>
              <a:buNone/>
            </a:pPr>
            <a:endParaRPr sz="1100" u="sng">
              <a:solidFill>
                <a:schemeClr val="hlink"/>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u="sng">
              <a:solidFill>
                <a:schemeClr val="hlink"/>
              </a:solidFill>
              <a:latin typeface="Arial"/>
              <a:ea typeface="Arial"/>
              <a:cs typeface="Arial"/>
              <a:sym typeface="Arial"/>
            </a:endParaRPr>
          </a:p>
          <a:p>
            <a:pPr marL="0" lvl="0" indent="0" algn="l" rtl="0">
              <a:spcBef>
                <a:spcPts val="0"/>
              </a:spcBef>
              <a:spcAft>
                <a:spcPts val="0"/>
              </a:spcAft>
              <a:buClr>
                <a:schemeClr val="dk1"/>
              </a:buClr>
              <a:buSzPts val="1200"/>
              <a:buFont typeface="Calibri"/>
              <a:buNone/>
            </a:pPr>
            <a:endParaRPr/>
          </a:p>
        </p:txBody>
      </p:sp>
      <p:sp>
        <p:nvSpPr>
          <p:cNvPr id="317" name="Google Shape;317;g3764fb5d9b1_0_181: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30</a:t>
            </a:fld>
            <a:endParaRPr/>
          </a:p>
        </p:txBody>
      </p:sp>
    </p:spTree>
    <p:extLst>
      <p:ext uri="{BB962C8B-B14F-4D97-AF65-F5344CB8AC3E}">
        <p14:creationId xmlns:p14="http://schemas.microsoft.com/office/powerpoint/2010/main" val="2218135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764fb5d9b1_0_19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g3764fb5d9b1_0_19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Calibri"/>
              <a:buNone/>
            </a:pPr>
            <a:endParaRPr sz="1100" u="sng">
              <a:solidFill>
                <a:schemeClr val="hlink"/>
              </a:solidFill>
              <a:latin typeface="Arial"/>
              <a:ea typeface="Arial"/>
              <a:cs typeface="Arial"/>
              <a:sym typeface="Arial"/>
            </a:endParaRPr>
          </a:p>
          <a:p>
            <a:pPr marL="0" lvl="0" indent="0" algn="l" rtl="0">
              <a:spcBef>
                <a:spcPts val="0"/>
              </a:spcBef>
              <a:spcAft>
                <a:spcPts val="0"/>
              </a:spcAft>
              <a:buClr>
                <a:schemeClr val="dk1"/>
              </a:buClr>
              <a:buSzPts val="1100"/>
              <a:buFont typeface="Arial"/>
              <a:buNone/>
            </a:pPr>
            <a:endParaRPr sz="1100" u="sng">
              <a:solidFill>
                <a:schemeClr val="hlink"/>
              </a:solidFill>
              <a:latin typeface="Arial"/>
              <a:ea typeface="Arial"/>
              <a:cs typeface="Arial"/>
              <a:sym typeface="Arial"/>
            </a:endParaRPr>
          </a:p>
          <a:p>
            <a:pPr marL="0" lvl="0" indent="0" algn="l" rtl="0">
              <a:spcBef>
                <a:spcPts val="0"/>
              </a:spcBef>
              <a:spcAft>
                <a:spcPts val="0"/>
              </a:spcAft>
              <a:buClr>
                <a:schemeClr val="dk1"/>
              </a:buClr>
              <a:buSzPts val="1200"/>
              <a:buFont typeface="Calibri"/>
              <a:buNone/>
            </a:pPr>
            <a:endParaRPr/>
          </a:p>
        </p:txBody>
      </p:sp>
      <p:sp>
        <p:nvSpPr>
          <p:cNvPr id="325" name="Google Shape;325;g3764fb5d9b1_0_19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31</a:t>
            </a:fld>
            <a:endParaRPr/>
          </a:p>
        </p:txBody>
      </p:sp>
    </p:spTree>
    <p:extLst>
      <p:ext uri="{BB962C8B-B14F-4D97-AF65-F5344CB8AC3E}">
        <p14:creationId xmlns:p14="http://schemas.microsoft.com/office/powerpoint/2010/main" val="1349931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3764fb5d9b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70" name="Google Shape;370;g3764fb5d9b1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371" name="Google Shape;371;g3764fb5d9b1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3" name="Google Shape;19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0" name="Google Shape;20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a:t>Market share refers to US State government portion of total US spending on Agentic AI. See Zach’s Whitepaper. Clarify/replace wording of “Market Share”</a:t>
            </a:r>
            <a:endParaRPr/>
          </a:p>
        </p:txBody>
      </p:sp>
      <p:sp>
        <p:nvSpPr>
          <p:cNvPr id="207" name="Google Shape;20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3" name="Google Shape;22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4" name="Google Shape;22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7</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2" name="Google Shape;23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3" name="Google Shape;23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9</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p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308" name="Google Shape;308;p1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11</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4708A-35AC-EB0D-3D94-BD60DED7C5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C45017-20A6-8942-DE63-B8FC5C8FF6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D3EA57-0470-397E-FE86-F2293427EB8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B950D07-AFDE-11A5-1BA9-5DDDA360B6D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A39EF9-0A1C-4603-B265-13AFC3D78AF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8269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Lato Black"/>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ntro slide image type 2">
  <p:cSld name="Intro slide image type 2">
    <p:spTree>
      <p:nvGrpSpPr>
        <p:cNvPr id="1" name="Shape 86"/>
        <p:cNvGrpSpPr/>
        <p:nvPr/>
      </p:nvGrpSpPr>
      <p:grpSpPr>
        <a:xfrm>
          <a:off x="0" y="0"/>
          <a:ext cx="0" cy="0"/>
          <a:chOff x="0" y="0"/>
          <a:chExt cx="0" cy="0"/>
        </a:xfrm>
      </p:grpSpPr>
      <p:sp>
        <p:nvSpPr>
          <p:cNvPr id="87" name="Google Shape;87;p33"/>
          <p:cNvSpPr/>
          <p:nvPr/>
        </p:nvSpPr>
        <p:spPr>
          <a:xfrm>
            <a:off x="112847" y="104601"/>
            <a:ext cx="11966306" cy="6648798"/>
          </a:xfrm>
          <a:prstGeom prst="roundRect">
            <a:avLst>
              <a:gd name="adj" fmla="val 593"/>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8" name="Google Shape;88;p33"/>
          <p:cNvSpPr txBox="1">
            <a:spLocks noGrp="1"/>
          </p:cNvSpPr>
          <p:nvPr>
            <p:ph type="body" idx="1"/>
          </p:nvPr>
        </p:nvSpPr>
        <p:spPr>
          <a:xfrm>
            <a:off x="5194858" y="2188542"/>
            <a:ext cx="6094812" cy="1063063"/>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4000"/>
              <a:buNone/>
              <a:defRPr sz="4000" b="1" i="0">
                <a:solidFill>
                  <a:schemeClr val="lt1"/>
                </a:solidFill>
                <a:latin typeface="Lato Black"/>
                <a:ea typeface="Lato Black"/>
                <a:cs typeface="Lato Black"/>
                <a:sym typeface="Lato Black"/>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33"/>
          <p:cNvSpPr txBox="1">
            <a:spLocks noGrp="1"/>
          </p:cNvSpPr>
          <p:nvPr>
            <p:ph type="body" idx="2"/>
          </p:nvPr>
        </p:nvSpPr>
        <p:spPr>
          <a:xfrm>
            <a:off x="5982509" y="5002822"/>
            <a:ext cx="5307161" cy="46252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800"/>
              <a:buNone/>
              <a:defRPr sz="2800" b="0" i="0">
                <a:solidFill>
                  <a:schemeClr val="lt1"/>
                </a:solidFill>
                <a:latin typeface="Lato"/>
                <a:ea typeface="Lato"/>
                <a:cs typeface="Lato"/>
                <a:sym typeface="La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33"/>
          <p:cNvSpPr txBox="1">
            <a:spLocks noGrp="1"/>
          </p:cNvSpPr>
          <p:nvPr>
            <p:ph type="body" idx="3"/>
          </p:nvPr>
        </p:nvSpPr>
        <p:spPr>
          <a:xfrm>
            <a:off x="5982509" y="5477673"/>
            <a:ext cx="5307161" cy="307297"/>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1700"/>
              <a:buNone/>
              <a:defRPr sz="1700" b="0" i="0">
                <a:solidFill>
                  <a:schemeClr val="lt1"/>
                </a:solidFill>
                <a:latin typeface="Lato"/>
                <a:ea typeface="Lato"/>
                <a:cs typeface="Lato"/>
                <a:sym typeface="La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33"/>
          <p:cNvSpPr txBox="1">
            <a:spLocks noGrp="1"/>
          </p:cNvSpPr>
          <p:nvPr>
            <p:ph type="body" idx="4"/>
          </p:nvPr>
        </p:nvSpPr>
        <p:spPr>
          <a:xfrm>
            <a:off x="5982509" y="5784972"/>
            <a:ext cx="5307161" cy="239841"/>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1400"/>
              <a:buNone/>
              <a:defRPr sz="1400" b="0" i="0">
                <a:solidFill>
                  <a:schemeClr val="lt1"/>
                </a:solidFill>
                <a:latin typeface="Lato"/>
                <a:ea typeface="Lato"/>
                <a:cs typeface="Lato"/>
                <a:sym typeface="La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2" name="Google Shape;92;p33"/>
          <p:cNvPicPr preferRelativeResize="0"/>
          <p:nvPr/>
        </p:nvPicPr>
        <p:blipFill rotWithShape="1">
          <a:blip r:embed="rId3">
            <a:alphaModFix/>
          </a:blip>
          <a:srcRect/>
          <a:stretch/>
        </p:blipFill>
        <p:spPr>
          <a:xfrm>
            <a:off x="6971167" y="894298"/>
            <a:ext cx="4318503" cy="75373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Intro slide image type 2">
  <p:cSld name="1_Intro slide image type 2">
    <p:spTree>
      <p:nvGrpSpPr>
        <p:cNvPr id="1" name="Shape 93"/>
        <p:cNvGrpSpPr/>
        <p:nvPr/>
      </p:nvGrpSpPr>
      <p:grpSpPr>
        <a:xfrm>
          <a:off x="0" y="0"/>
          <a:ext cx="0" cy="0"/>
          <a:chOff x="0" y="0"/>
          <a:chExt cx="0" cy="0"/>
        </a:xfrm>
      </p:grpSpPr>
      <p:sp>
        <p:nvSpPr>
          <p:cNvPr id="94" name="Google Shape;94;p34"/>
          <p:cNvSpPr/>
          <p:nvPr/>
        </p:nvSpPr>
        <p:spPr>
          <a:xfrm>
            <a:off x="112847" y="104601"/>
            <a:ext cx="11966306" cy="6648798"/>
          </a:xfrm>
          <a:prstGeom prst="roundRect">
            <a:avLst>
              <a:gd name="adj" fmla="val 593"/>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 name="Google Shape;95;p34"/>
          <p:cNvSpPr txBox="1">
            <a:spLocks noGrp="1"/>
          </p:cNvSpPr>
          <p:nvPr>
            <p:ph type="body" idx="1"/>
          </p:nvPr>
        </p:nvSpPr>
        <p:spPr>
          <a:xfrm>
            <a:off x="5194858" y="2188542"/>
            <a:ext cx="6094812" cy="1063063"/>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4000"/>
              <a:buNone/>
              <a:defRPr sz="4000" b="1" i="0">
                <a:solidFill>
                  <a:schemeClr val="lt1"/>
                </a:solidFill>
                <a:latin typeface="Lato Black"/>
                <a:ea typeface="Lato Black"/>
                <a:cs typeface="Lato Black"/>
                <a:sym typeface="Lato Black"/>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34"/>
          <p:cNvSpPr txBox="1">
            <a:spLocks noGrp="1"/>
          </p:cNvSpPr>
          <p:nvPr>
            <p:ph type="body" idx="2"/>
          </p:nvPr>
        </p:nvSpPr>
        <p:spPr>
          <a:xfrm>
            <a:off x="5982509" y="5002822"/>
            <a:ext cx="5307161" cy="462520"/>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2800"/>
              <a:buNone/>
              <a:defRPr sz="2800" b="0" i="0">
                <a:solidFill>
                  <a:schemeClr val="lt1"/>
                </a:solidFill>
                <a:latin typeface="Lato"/>
                <a:ea typeface="Lato"/>
                <a:cs typeface="Lato"/>
                <a:sym typeface="La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34"/>
          <p:cNvSpPr txBox="1">
            <a:spLocks noGrp="1"/>
          </p:cNvSpPr>
          <p:nvPr>
            <p:ph type="body" idx="3"/>
          </p:nvPr>
        </p:nvSpPr>
        <p:spPr>
          <a:xfrm>
            <a:off x="5982509" y="5477673"/>
            <a:ext cx="5307161" cy="307297"/>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1700"/>
              <a:buNone/>
              <a:defRPr sz="1700" b="0" i="0">
                <a:solidFill>
                  <a:schemeClr val="lt1"/>
                </a:solidFill>
                <a:latin typeface="Lato"/>
                <a:ea typeface="Lato"/>
                <a:cs typeface="Lato"/>
                <a:sym typeface="La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34"/>
          <p:cNvSpPr txBox="1">
            <a:spLocks noGrp="1"/>
          </p:cNvSpPr>
          <p:nvPr>
            <p:ph type="body" idx="4"/>
          </p:nvPr>
        </p:nvSpPr>
        <p:spPr>
          <a:xfrm>
            <a:off x="5982509" y="5784972"/>
            <a:ext cx="5307161" cy="239841"/>
          </a:xfrm>
          <a:prstGeom prst="rect">
            <a:avLst/>
          </a:prstGeom>
          <a:noFill/>
          <a:ln>
            <a:noFill/>
          </a:ln>
        </p:spPr>
        <p:txBody>
          <a:bodyPr spcFirstLastPara="1" wrap="square" lIns="91425" tIns="45700" rIns="91425" bIns="45700" anchor="t" anchorCtr="0">
            <a:noAutofit/>
          </a:bodyPr>
          <a:lstStyle>
            <a:lvl1pPr marL="457200" lvl="0" indent="-228600" algn="r">
              <a:lnSpc>
                <a:spcPct val="90000"/>
              </a:lnSpc>
              <a:spcBef>
                <a:spcPts val="1000"/>
              </a:spcBef>
              <a:spcAft>
                <a:spcPts val="0"/>
              </a:spcAft>
              <a:buClr>
                <a:schemeClr val="lt1"/>
              </a:buClr>
              <a:buSzPts val="1400"/>
              <a:buNone/>
              <a:defRPr sz="1400" b="0" i="0">
                <a:solidFill>
                  <a:schemeClr val="lt1"/>
                </a:solidFill>
                <a:latin typeface="Lato"/>
                <a:ea typeface="Lato"/>
                <a:cs typeface="Lato"/>
                <a:sym typeface="La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Content text slide type 2">
  <p:cSld name="1_Content text slide type 2">
    <p:spTree>
      <p:nvGrpSpPr>
        <p:cNvPr id="1" name="Shape 108"/>
        <p:cNvGrpSpPr/>
        <p:nvPr/>
      </p:nvGrpSpPr>
      <p:grpSpPr>
        <a:xfrm>
          <a:off x="0" y="0"/>
          <a:ext cx="0" cy="0"/>
          <a:chOff x="0" y="0"/>
          <a:chExt cx="0" cy="0"/>
        </a:xfrm>
      </p:grpSpPr>
      <p:sp>
        <p:nvSpPr>
          <p:cNvPr id="109" name="Google Shape;109;p36"/>
          <p:cNvSpPr txBox="1">
            <a:spLocks noGrp="1"/>
          </p:cNvSpPr>
          <p:nvPr>
            <p:ph type="body" idx="1"/>
          </p:nvPr>
        </p:nvSpPr>
        <p:spPr>
          <a:xfrm>
            <a:off x="814676" y="1247795"/>
            <a:ext cx="5281324" cy="457198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555555"/>
              </a:buClr>
              <a:buSzPts val="1400"/>
              <a:buNone/>
              <a:defRPr sz="1400">
                <a:solidFill>
                  <a:srgbClr val="555555"/>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36"/>
          <p:cNvSpPr txBox="1">
            <a:spLocks noGrp="1"/>
          </p:cNvSpPr>
          <p:nvPr>
            <p:ph type="body" idx="2"/>
          </p:nvPr>
        </p:nvSpPr>
        <p:spPr>
          <a:xfrm>
            <a:off x="6572195" y="1247795"/>
            <a:ext cx="5234084" cy="45876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555555"/>
              </a:buClr>
              <a:buSzPts val="1400"/>
              <a:buNone/>
              <a:defRPr sz="1400">
                <a:solidFill>
                  <a:srgbClr val="555555"/>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36"/>
          <p:cNvSpPr txBox="1"/>
          <p:nvPr/>
        </p:nvSpPr>
        <p:spPr>
          <a:xfrm>
            <a:off x="10731134" y="6130108"/>
            <a:ext cx="1011286" cy="353943"/>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700"/>
              <a:buFont typeface="Arial"/>
              <a:buNone/>
            </a:pPr>
            <a:fld id="{00000000-1234-1234-1234-123412341234}" type="slidenum">
              <a:rPr lang="en-US" sz="1700" b="1" i="0" u="none" strike="noStrike" cap="none">
                <a:solidFill>
                  <a:srgbClr val="59A6E5"/>
                </a:solidFill>
                <a:latin typeface="Lato"/>
                <a:ea typeface="Lato"/>
                <a:cs typeface="Lato"/>
                <a:sym typeface="Lato"/>
              </a:rPr>
              <a:t>‹#›</a:t>
            </a:fld>
            <a:endParaRPr sz="1700" b="1" i="0" u="none" strike="noStrike" cap="none">
              <a:solidFill>
                <a:srgbClr val="59A6E5"/>
              </a:solidFill>
              <a:latin typeface="Lato"/>
              <a:ea typeface="Lato"/>
              <a:cs typeface="Lato"/>
              <a:sym typeface="Lato"/>
            </a:endParaRPr>
          </a:p>
        </p:txBody>
      </p:sp>
      <p:sp>
        <p:nvSpPr>
          <p:cNvPr id="112" name="Google Shape;112;p36"/>
          <p:cNvSpPr txBox="1">
            <a:spLocks noGrp="1"/>
          </p:cNvSpPr>
          <p:nvPr>
            <p:ph type="ctrTitle"/>
          </p:nvPr>
        </p:nvSpPr>
        <p:spPr>
          <a:xfrm>
            <a:off x="435836" y="479484"/>
            <a:ext cx="6719048" cy="4778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C51"/>
              </a:buClr>
              <a:buSzPts val="2200"/>
              <a:buFont typeface="Lato Black"/>
              <a:buNone/>
              <a:defRPr sz="2200">
                <a:solidFill>
                  <a:srgbClr val="002C5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36"/>
          <p:cNvSpPr txBox="1">
            <a:spLocks noGrp="1"/>
          </p:cNvSpPr>
          <p:nvPr>
            <p:ph type="subTitle" idx="3"/>
          </p:nvPr>
        </p:nvSpPr>
        <p:spPr>
          <a:xfrm>
            <a:off x="435837" y="250112"/>
            <a:ext cx="6719047" cy="245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59A6E5"/>
              </a:buClr>
              <a:buSzPts val="1150"/>
              <a:buNone/>
              <a:defRPr sz="1150" b="1" i="0">
                <a:solidFill>
                  <a:srgbClr val="59A6E5"/>
                </a:solidFill>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14" name="Google Shape;114;p36"/>
          <p:cNvSpPr/>
          <p:nvPr/>
        </p:nvSpPr>
        <p:spPr>
          <a:xfrm>
            <a:off x="517890" y="6484122"/>
            <a:ext cx="11288389" cy="383863"/>
          </a:xfrm>
          <a:prstGeom prst="round2SameRect">
            <a:avLst>
              <a:gd name="adj1" fmla="val 14186"/>
              <a:gd name="adj2" fmla="val 0"/>
            </a:avLst>
          </a:prstGeom>
          <a:gradFill>
            <a:gsLst>
              <a:gs pos="0">
                <a:srgbClr val="59A6E5"/>
              </a:gs>
              <a:gs pos="24000">
                <a:srgbClr val="59A6E5"/>
              </a:gs>
              <a:gs pos="75000">
                <a:srgbClr val="002C51"/>
              </a:gs>
              <a:gs pos="100000">
                <a:srgbClr val="002C5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5" name="Google Shape;115;p36"/>
          <p:cNvSpPr txBox="1"/>
          <p:nvPr/>
        </p:nvSpPr>
        <p:spPr>
          <a:xfrm>
            <a:off x="593260" y="6556618"/>
            <a:ext cx="3180191" cy="1969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80"/>
              <a:buFont typeface="Arial"/>
              <a:buNone/>
            </a:pPr>
            <a:r>
              <a:rPr lang="en-US" sz="680" b="1" i="0" u="none" strike="noStrike" cap="none">
                <a:solidFill>
                  <a:schemeClr val="lt1"/>
                </a:solidFill>
                <a:latin typeface="Lato"/>
                <a:ea typeface="Lato"/>
                <a:cs typeface="Lato"/>
                <a:sym typeface="Lato"/>
              </a:rPr>
              <a:t>CONFIDENTIAL AND PROPRIETARY INFORMATION: DO NOT DISTRIBUTE</a:t>
            </a:r>
            <a:endParaRPr sz="680" b="1" i="0" u="none" strike="noStrike" cap="none">
              <a:solidFill>
                <a:schemeClr val="lt1"/>
              </a:solidFill>
              <a:latin typeface="Lato"/>
              <a:ea typeface="Lato"/>
              <a:cs typeface="Lato"/>
              <a:sym typeface="Lato"/>
            </a:endParaRPr>
          </a:p>
        </p:txBody>
      </p:sp>
      <p:pic>
        <p:nvPicPr>
          <p:cNvPr id="116" name="Google Shape;116;p36"/>
          <p:cNvPicPr preferRelativeResize="0"/>
          <p:nvPr/>
        </p:nvPicPr>
        <p:blipFill rotWithShape="1">
          <a:blip r:embed="rId2">
            <a:alphaModFix/>
          </a:blip>
          <a:srcRect/>
          <a:stretch/>
        </p:blipFill>
        <p:spPr>
          <a:xfrm>
            <a:off x="10715110" y="6591566"/>
            <a:ext cx="892778" cy="168904"/>
          </a:xfrm>
          <a:prstGeom prst="rect">
            <a:avLst/>
          </a:prstGeom>
          <a:noFill/>
          <a:ln>
            <a:noFill/>
          </a:ln>
        </p:spPr>
      </p:pic>
      <p:sp>
        <p:nvSpPr>
          <p:cNvPr id="117" name="Google Shape;117;p36"/>
          <p:cNvSpPr/>
          <p:nvPr/>
        </p:nvSpPr>
        <p:spPr>
          <a:xfrm>
            <a:off x="517890" y="960257"/>
            <a:ext cx="11288390" cy="36000"/>
          </a:xfrm>
          <a:prstGeom prst="roundRect">
            <a:avLst>
              <a:gd name="adj" fmla="val 50000"/>
            </a:avLst>
          </a:prstGeom>
          <a:gradFill>
            <a:gsLst>
              <a:gs pos="0">
                <a:srgbClr val="59A6E5"/>
              </a:gs>
              <a:gs pos="24000">
                <a:srgbClr val="59A6E5"/>
              </a:gs>
              <a:gs pos="75000">
                <a:srgbClr val="002C51"/>
              </a:gs>
              <a:gs pos="100000">
                <a:srgbClr val="002C5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ntent slide+image type 2">
  <p:cSld name="Content slide+image type 2">
    <p:spTree>
      <p:nvGrpSpPr>
        <p:cNvPr id="1" name="Shape 118"/>
        <p:cNvGrpSpPr/>
        <p:nvPr/>
      </p:nvGrpSpPr>
      <p:grpSpPr>
        <a:xfrm>
          <a:off x="0" y="0"/>
          <a:ext cx="0" cy="0"/>
          <a:chOff x="0" y="0"/>
          <a:chExt cx="0" cy="0"/>
        </a:xfrm>
      </p:grpSpPr>
      <p:sp>
        <p:nvSpPr>
          <p:cNvPr id="119" name="Google Shape;119;p37"/>
          <p:cNvSpPr>
            <a:spLocks noGrp="1"/>
          </p:cNvSpPr>
          <p:nvPr>
            <p:ph type="pic" idx="2"/>
          </p:nvPr>
        </p:nvSpPr>
        <p:spPr>
          <a:xfrm>
            <a:off x="7576835" y="2290763"/>
            <a:ext cx="4219575" cy="3279775"/>
          </a:xfrm>
          <a:prstGeom prst="roundRect">
            <a:avLst>
              <a:gd name="adj" fmla="val 2203"/>
            </a:avLst>
          </a:prstGeom>
          <a:solidFill>
            <a:srgbClr val="BFBFBF"/>
          </a:solidFill>
          <a:ln>
            <a:noFill/>
          </a:ln>
        </p:spPr>
      </p:sp>
      <p:sp>
        <p:nvSpPr>
          <p:cNvPr id="120" name="Google Shape;120;p37"/>
          <p:cNvSpPr txBox="1">
            <a:spLocks noGrp="1"/>
          </p:cNvSpPr>
          <p:nvPr>
            <p:ph type="body" idx="1"/>
          </p:nvPr>
        </p:nvSpPr>
        <p:spPr>
          <a:xfrm>
            <a:off x="7586449" y="5734977"/>
            <a:ext cx="4219830" cy="355904"/>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555555"/>
              </a:buClr>
              <a:buSzPts val="1100"/>
              <a:buNone/>
              <a:defRPr sz="1100" b="0" i="1">
                <a:solidFill>
                  <a:srgbClr val="555555"/>
                </a:solidFill>
                <a:latin typeface="Lato"/>
                <a:ea typeface="Lato"/>
                <a:cs typeface="Lato"/>
                <a:sym typeface="La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37"/>
          <p:cNvSpPr txBox="1">
            <a:spLocks noGrp="1"/>
          </p:cNvSpPr>
          <p:nvPr>
            <p:ph type="body" idx="3"/>
          </p:nvPr>
        </p:nvSpPr>
        <p:spPr>
          <a:xfrm>
            <a:off x="814676" y="1222693"/>
            <a:ext cx="5281324" cy="459708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555555"/>
              </a:buClr>
              <a:buSzPts val="1400"/>
              <a:buNone/>
              <a:defRPr sz="1400">
                <a:solidFill>
                  <a:srgbClr val="555555"/>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37"/>
          <p:cNvSpPr txBox="1"/>
          <p:nvPr/>
        </p:nvSpPr>
        <p:spPr>
          <a:xfrm>
            <a:off x="10731134" y="6130108"/>
            <a:ext cx="1011286" cy="353943"/>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700"/>
              <a:buFont typeface="Arial"/>
              <a:buNone/>
            </a:pPr>
            <a:fld id="{00000000-1234-1234-1234-123412341234}" type="slidenum">
              <a:rPr lang="en-US" sz="1700" b="1" i="0" u="none" strike="noStrike" cap="none">
                <a:solidFill>
                  <a:srgbClr val="59A6E5"/>
                </a:solidFill>
                <a:latin typeface="Lato"/>
                <a:ea typeface="Lato"/>
                <a:cs typeface="Lato"/>
                <a:sym typeface="Lato"/>
              </a:rPr>
              <a:t>‹#›</a:t>
            </a:fld>
            <a:endParaRPr sz="1700" b="1" i="0" u="none" strike="noStrike" cap="none">
              <a:solidFill>
                <a:srgbClr val="59A6E5"/>
              </a:solidFill>
              <a:latin typeface="Lato"/>
              <a:ea typeface="Lato"/>
              <a:cs typeface="Lato"/>
              <a:sym typeface="Lato"/>
            </a:endParaRPr>
          </a:p>
        </p:txBody>
      </p:sp>
      <p:sp>
        <p:nvSpPr>
          <p:cNvPr id="123" name="Google Shape;123;p37"/>
          <p:cNvSpPr txBox="1">
            <a:spLocks noGrp="1"/>
          </p:cNvSpPr>
          <p:nvPr>
            <p:ph type="ctrTitle"/>
          </p:nvPr>
        </p:nvSpPr>
        <p:spPr>
          <a:xfrm>
            <a:off x="435836" y="479484"/>
            <a:ext cx="6719048" cy="4778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C51"/>
              </a:buClr>
              <a:buSzPts val="2200"/>
              <a:buFont typeface="Lato Black"/>
              <a:buNone/>
              <a:defRPr sz="2200">
                <a:solidFill>
                  <a:srgbClr val="002C5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37"/>
          <p:cNvSpPr txBox="1">
            <a:spLocks noGrp="1"/>
          </p:cNvSpPr>
          <p:nvPr>
            <p:ph type="subTitle" idx="4"/>
          </p:nvPr>
        </p:nvSpPr>
        <p:spPr>
          <a:xfrm>
            <a:off x="435837" y="250112"/>
            <a:ext cx="6719047" cy="245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59A6E5"/>
              </a:buClr>
              <a:buSzPts val="1150"/>
              <a:buNone/>
              <a:defRPr sz="1150" b="1" i="0">
                <a:solidFill>
                  <a:srgbClr val="59A6E5"/>
                </a:solidFill>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25" name="Google Shape;125;p37"/>
          <p:cNvSpPr/>
          <p:nvPr/>
        </p:nvSpPr>
        <p:spPr>
          <a:xfrm>
            <a:off x="517890" y="6484122"/>
            <a:ext cx="11288389" cy="383863"/>
          </a:xfrm>
          <a:prstGeom prst="round2SameRect">
            <a:avLst>
              <a:gd name="adj1" fmla="val 14186"/>
              <a:gd name="adj2" fmla="val 0"/>
            </a:avLst>
          </a:prstGeom>
          <a:gradFill>
            <a:gsLst>
              <a:gs pos="0">
                <a:srgbClr val="59A6E5"/>
              </a:gs>
              <a:gs pos="24000">
                <a:srgbClr val="59A6E5"/>
              </a:gs>
              <a:gs pos="75000">
                <a:srgbClr val="002C51"/>
              </a:gs>
              <a:gs pos="100000">
                <a:srgbClr val="002C5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6" name="Google Shape;126;p37"/>
          <p:cNvSpPr txBox="1"/>
          <p:nvPr/>
        </p:nvSpPr>
        <p:spPr>
          <a:xfrm>
            <a:off x="593260" y="6556618"/>
            <a:ext cx="3180191" cy="1969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80"/>
              <a:buFont typeface="Arial"/>
              <a:buNone/>
            </a:pPr>
            <a:r>
              <a:rPr lang="en-US" sz="680" b="1" i="0" u="none" strike="noStrike" cap="none">
                <a:solidFill>
                  <a:schemeClr val="lt1"/>
                </a:solidFill>
                <a:latin typeface="Lato"/>
                <a:ea typeface="Lato"/>
                <a:cs typeface="Lato"/>
                <a:sym typeface="Lato"/>
              </a:rPr>
              <a:t>CONFIDENTIAL AND PROPRIETARY INFORMATION: DO NOT DISTRIBUTE</a:t>
            </a:r>
            <a:endParaRPr sz="680" b="1" i="0" u="none" strike="noStrike" cap="none">
              <a:solidFill>
                <a:schemeClr val="lt1"/>
              </a:solidFill>
              <a:latin typeface="Lato"/>
              <a:ea typeface="Lato"/>
              <a:cs typeface="Lato"/>
              <a:sym typeface="Lato"/>
            </a:endParaRPr>
          </a:p>
        </p:txBody>
      </p:sp>
      <p:pic>
        <p:nvPicPr>
          <p:cNvPr id="127" name="Google Shape;127;p37"/>
          <p:cNvPicPr preferRelativeResize="0"/>
          <p:nvPr/>
        </p:nvPicPr>
        <p:blipFill rotWithShape="1">
          <a:blip r:embed="rId2">
            <a:alphaModFix/>
          </a:blip>
          <a:srcRect/>
          <a:stretch/>
        </p:blipFill>
        <p:spPr>
          <a:xfrm>
            <a:off x="10715110" y="6591566"/>
            <a:ext cx="892778" cy="168904"/>
          </a:xfrm>
          <a:prstGeom prst="rect">
            <a:avLst/>
          </a:prstGeom>
          <a:noFill/>
          <a:ln>
            <a:noFill/>
          </a:ln>
        </p:spPr>
      </p:pic>
      <p:sp>
        <p:nvSpPr>
          <p:cNvPr id="128" name="Google Shape;128;p37"/>
          <p:cNvSpPr/>
          <p:nvPr/>
        </p:nvSpPr>
        <p:spPr>
          <a:xfrm>
            <a:off x="517890" y="960257"/>
            <a:ext cx="11288390" cy="36000"/>
          </a:xfrm>
          <a:prstGeom prst="roundRect">
            <a:avLst>
              <a:gd name="adj" fmla="val 50000"/>
            </a:avLst>
          </a:prstGeom>
          <a:gradFill>
            <a:gsLst>
              <a:gs pos="0">
                <a:srgbClr val="59A6E5"/>
              </a:gs>
              <a:gs pos="24000">
                <a:srgbClr val="59A6E5"/>
              </a:gs>
              <a:gs pos="75000">
                <a:srgbClr val="002C51"/>
              </a:gs>
              <a:gs pos="100000">
                <a:srgbClr val="002C5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ntent slide smartArt Type 2">
  <p:cSld name="Content slide smartArt Type 2">
    <p:spTree>
      <p:nvGrpSpPr>
        <p:cNvPr id="1" name="Shape 129"/>
        <p:cNvGrpSpPr/>
        <p:nvPr/>
      </p:nvGrpSpPr>
      <p:grpSpPr>
        <a:xfrm>
          <a:off x="0" y="0"/>
          <a:ext cx="0" cy="0"/>
          <a:chOff x="0" y="0"/>
          <a:chExt cx="0" cy="0"/>
        </a:xfrm>
      </p:grpSpPr>
      <p:sp>
        <p:nvSpPr>
          <p:cNvPr id="130" name="Google Shape;130;p38"/>
          <p:cNvSpPr txBox="1"/>
          <p:nvPr/>
        </p:nvSpPr>
        <p:spPr>
          <a:xfrm>
            <a:off x="10731134" y="6130108"/>
            <a:ext cx="1011286" cy="353943"/>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700"/>
              <a:buFont typeface="Arial"/>
              <a:buNone/>
            </a:pPr>
            <a:fld id="{00000000-1234-1234-1234-123412341234}" type="slidenum">
              <a:rPr lang="en-US" sz="1700" b="1" i="0" u="none" strike="noStrike" cap="none">
                <a:solidFill>
                  <a:srgbClr val="59A6E5"/>
                </a:solidFill>
                <a:latin typeface="Lato"/>
                <a:ea typeface="Lato"/>
                <a:cs typeface="Lato"/>
                <a:sym typeface="Lato"/>
              </a:rPr>
              <a:t>‹#›</a:t>
            </a:fld>
            <a:endParaRPr sz="1700" b="1" i="0" u="none" strike="noStrike" cap="none">
              <a:solidFill>
                <a:srgbClr val="59A6E5"/>
              </a:solidFill>
              <a:latin typeface="Lato"/>
              <a:ea typeface="Lato"/>
              <a:cs typeface="Lato"/>
              <a:sym typeface="Lato"/>
            </a:endParaRPr>
          </a:p>
        </p:txBody>
      </p:sp>
      <p:sp>
        <p:nvSpPr>
          <p:cNvPr id="131" name="Google Shape;131;p38"/>
          <p:cNvSpPr>
            <a:spLocks noGrp="1"/>
          </p:cNvSpPr>
          <p:nvPr>
            <p:ph type="dgm" idx="2"/>
          </p:nvPr>
        </p:nvSpPr>
        <p:spPr>
          <a:xfrm>
            <a:off x="6096000" y="1202690"/>
            <a:ext cx="5578110" cy="490765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012C4F"/>
              </a:buClr>
              <a:buSzPts val="1800"/>
              <a:buFont typeface="Arial"/>
              <a:buNone/>
              <a:defRPr sz="1800" b="0" i="0" u="none" strike="noStrike" cap="none">
                <a:solidFill>
                  <a:srgbClr val="012C4F"/>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2" name="Google Shape;132;p38"/>
          <p:cNvSpPr txBox="1">
            <a:spLocks noGrp="1"/>
          </p:cNvSpPr>
          <p:nvPr>
            <p:ph type="ctrTitle"/>
          </p:nvPr>
        </p:nvSpPr>
        <p:spPr>
          <a:xfrm>
            <a:off x="435836" y="479484"/>
            <a:ext cx="6719048" cy="4778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C51"/>
              </a:buClr>
              <a:buSzPts val="2200"/>
              <a:buFont typeface="Lato Black"/>
              <a:buNone/>
              <a:defRPr sz="2200">
                <a:solidFill>
                  <a:srgbClr val="002C5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3" name="Google Shape;133;p38"/>
          <p:cNvSpPr txBox="1">
            <a:spLocks noGrp="1"/>
          </p:cNvSpPr>
          <p:nvPr>
            <p:ph type="subTitle" idx="1"/>
          </p:nvPr>
        </p:nvSpPr>
        <p:spPr>
          <a:xfrm>
            <a:off x="435837" y="250112"/>
            <a:ext cx="6719047" cy="245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59A6E5"/>
              </a:buClr>
              <a:buSzPts val="1150"/>
              <a:buNone/>
              <a:defRPr sz="1150" b="1" i="0">
                <a:solidFill>
                  <a:srgbClr val="59A6E5"/>
                </a:solidFill>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34" name="Google Shape;134;p38"/>
          <p:cNvSpPr/>
          <p:nvPr/>
        </p:nvSpPr>
        <p:spPr>
          <a:xfrm>
            <a:off x="517890" y="6484122"/>
            <a:ext cx="11288389" cy="383863"/>
          </a:xfrm>
          <a:prstGeom prst="round2SameRect">
            <a:avLst>
              <a:gd name="adj1" fmla="val 14186"/>
              <a:gd name="adj2" fmla="val 0"/>
            </a:avLst>
          </a:prstGeom>
          <a:gradFill>
            <a:gsLst>
              <a:gs pos="0">
                <a:srgbClr val="59A6E5"/>
              </a:gs>
              <a:gs pos="24000">
                <a:srgbClr val="59A6E5"/>
              </a:gs>
              <a:gs pos="75000">
                <a:srgbClr val="002C51"/>
              </a:gs>
              <a:gs pos="100000">
                <a:srgbClr val="002C5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5" name="Google Shape;135;p38"/>
          <p:cNvSpPr txBox="1"/>
          <p:nvPr/>
        </p:nvSpPr>
        <p:spPr>
          <a:xfrm>
            <a:off x="593260" y="6556618"/>
            <a:ext cx="3180191" cy="1969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80"/>
              <a:buFont typeface="Arial"/>
              <a:buNone/>
            </a:pPr>
            <a:r>
              <a:rPr lang="en-US" sz="680" b="1" i="0" u="none" strike="noStrike" cap="none">
                <a:solidFill>
                  <a:schemeClr val="lt1"/>
                </a:solidFill>
                <a:latin typeface="Lato"/>
                <a:ea typeface="Lato"/>
                <a:cs typeface="Lato"/>
                <a:sym typeface="Lato"/>
              </a:rPr>
              <a:t>CONFIDENTIAL AND PROPRIETARY INFORMATION: DO NOT DISTRIBUTE</a:t>
            </a:r>
            <a:endParaRPr sz="680" b="1" i="0" u="none" strike="noStrike" cap="none">
              <a:solidFill>
                <a:schemeClr val="lt1"/>
              </a:solidFill>
              <a:latin typeface="Lato"/>
              <a:ea typeface="Lato"/>
              <a:cs typeface="Lato"/>
              <a:sym typeface="Lato"/>
            </a:endParaRPr>
          </a:p>
        </p:txBody>
      </p:sp>
      <p:pic>
        <p:nvPicPr>
          <p:cNvPr id="136" name="Google Shape;136;p38"/>
          <p:cNvPicPr preferRelativeResize="0"/>
          <p:nvPr/>
        </p:nvPicPr>
        <p:blipFill rotWithShape="1">
          <a:blip r:embed="rId2">
            <a:alphaModFix/>
          </a:blip>
          <a:srcRect/>
          <a:stretch/>
        </p:blipFill>
        <p:spPr>
          <a:xfrm>
            <a:off x="10715110" y="6591566"/>
            <a:ext cx="892778" cy="168904"/>
          </a:xfrm>
          <a:prstGeom prst="rect">
            <a:avLst/>
          </a:prstGeom>
          <a:noFill/>
          <a:ln>
            <a:noFill/>
          </a:ln>
        </p:spPr>
      </p:pic>
      <p:sp>
        <p:nvSpPr>
          <p:cNvPr id="137" name="Google Shape;137;p38"/>
          <p:cNvSpPr/>
          <p:nvPr/>
        </p:nvSpPr>
        <p:spPr>
          <a:xfrm>
            <a:off x="517890" y="960257"/>
            <a:ext cx="11288390" cy="36000"/>
          </a:xfrm>
          <a:prstGeom prst="roundRect">
            <a:avLst>
              <a:gd name="adj" fmla="val 50000"/>
            </a:avLst>
          </a:prstGeom>
          <a:gradFill>
            <a:gsLst>
              <a:gs pos="0">
                <a:srgbClr val="59A6E5"/>
              </a:gs>
              <a:gs pos="24000">
                <a:srgbClr val="59A6E5"/>
              </a:gs>
              <a:gs pos="75000">
                <a:srgbClr val="002C51"/>
              </a:gs>
              <a:gs pos="100000">
                <a:srgbClr val="002C5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8" name="Google Shape;138;p38"/>
          <p:cNvSpPr txBox="1">
            <a:spLocks noGrp="1"/>
          </p:cNvSpPr>
          <p:nvPr>
            <p:ph type="body" idx="3"/>
          </p:nvPr>
        </p:nvSpPr>
        <p:spPr>
          <a:xfrm>
            <a:off x="562441" y="1208859"/>
            <a:ext cx="5234084" cy="490148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555555"/>
              </a:buClr>
              <a:buSzPts val="1400"/>
              <a:buNone/>
              <a:defRPr sz="1400">
                <a:solidFill>
                  <a:srgbClr val="555555"/>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ontent text slide type 2">
  <p:cSld name="Content text slide type 2">
    <p:spTree>
      <p:nvGrpSpPr>
        <p:cNvPr id="1" name="Shape 139"/>
        <p:cNvGrpSpPr/>
        <p:nvPr/>
      </p:nvGrpSpPr>
      <p:grpSpPr>
        <a:xfrm>
          <a:off x="0" y="0"/>
          <a:ext cx="0" cy="0"/>
          <a:chOff x="0" y="0"/>
          <a:chExt cx="0" cy="0"/>
        </a:xfrm>
      </p:grpSpPr>
      <p:sp>
        <p:nvSpPr>
          <p:cNvPr id="140" name="Google Shape;140;p39"/>
          <p:cNvSpPr txBox="1"/>
          <p:nvPr/>
        </p:nvSpPr>
        <p:spPr>
          <a:xfrm>
            <a:off x="10731134" y="6130108"/>
            <a:ext cx="1011286" cy="353943"/>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700"/>
              <a:buFont typeface="Arial"/>
              <a:buNone/>
            </a:pPr>
            <a:fld id="{00000000-1234-1234-1234-123412341234}" type="slidenum">
              <a:rPr lang="en-US" sz="1700" b="1" i="0" u="none" strike="noStrike" cap="none">
                <a:solidFill>
                  <a:srgbClr val="59A6E5"/>
                </a:solidFill>
                <a:latin typeface="Lato"/>
                <a:ea typeface="Lato"/>
                <a:cs typeface="Lato"/>
                <a:sym typeface="Lato"/>
              </a:rPr>
              <a:t>‹#›</a:t>
            </a:fld>
            <a:endParaRPr sz="1700" b="1" i="0" u="none" strike="noStrike" cap="none">
              <a:solidFill>
                <a:srgbClr val="59A6E5"/>
              </a:solidFill>
              <a:latin typeface="Lato"/>
              <a:ea typeface="Lato"/>
              <a:cs typeface="Lato"/>
              <a:sym typeface="Lato"/>
            </a:endParaRPr>
          </a:p>
        </p:txBody>
      </p:sp>
      <p:sp>
        <p:nvSpPr>
          <p:cNvPr id="141" name="Google Shape;141;p39"/>
          <p:cNvSpPr txBox="1">
            <a:spLocks noGrp="1"/>
          </p:cNvSpPr>
          <p:nvPr>
            <p:ph type="ctrTitle"/>
          </p:nvPr>
        </p:nvSpPr>
        <p:spPr>
          <a:xfrm>
            <a:off x="435836" y="479484"/>
            <a:ext cx="6719048" cy="4778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002C51"/>
              </a:buClr>
              <a:buSzPts val="2200"/>
              <a:buFont typeface="Lato Black"/>
              <a:buNone/>
              <a:defRPr sz="2200">
                <a:solidFill>
                  <a:srgbClr val="002C5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39"/>
          <p:cNvSpPr txBox="1">
            <a:spLocks noGrp="1"/>
          </p:cNvSpPr>
          <p:nvPr>
            <p:ph type="subTitle" idx="1"/>
          </p:nvPr>
        </p:nvSpPr>
        <p:spPr>
          <a:xfrm>
            <a:off x="435837" y="250112"/>
            <a:ext cx="6719047" cy="245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59A6E5"/>
              </a:buClr>
              <a:buSzPts val="1150"/>
              <a:buNone/>
              <a:defRPr sz="1150" b="1" i="0">
                <a:solidFill>
                  <a:srgbClr val="59A6E5"/>
                </a:solidFill>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3" name="Google Shape;143;p39"/>
          <p:cNvSpPr/>
          <p:nvPr/>
        </p:nvSpPr>
        <p:spPr>
          <a:xfrm>
            <a:off x="517890" y="6484122"/>
            <a:ext cx="11288389" cy="383863"/>
          </a:xfrm>
          <a:prstGeom prst="round2SameRect">
            <a:avLst>
              <a:gd name="adj1" fmla="val 14186"/>
              <a:gd name="adj2" fmla="val 0"/>
            </a:avLst>
          </a:prstGeom>
          <a:gradFill>
            <a:gsLst>
              <a:gs pos="0">
                <a:srgbClr val="59A6E5"/>
              </a:gs>
              <a:gs pos="24000">
                <a:srgbClr val="59A6E5"/>
              </a:gs>
              <a:gs pos="75000">
                <a:srgbClr val="002C51"/>
              </a:gs>
              <a:gs pos="100000">
                <a:srgbClr val="002C5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4" name="Google Shape;144;p39"/>
          <p:cNvSpPr txBox="1"/>
          <p:nvPr/>
        </p:nvSpPr>
        <p:spPr>
          <a:xfrm>
            <a:off x="593260" y="6556618"/>
            <a:ext cx="3180191" cy="1969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80"/>
              <a:buFont typeface="Arial"/>
              <a:buNone/>
            </a:pPr>
            <a:r>
              <a:rPr lang="en-US" sz="680" b="1" i="0" u="none" strike="noStrike" cap="none">
                <a:solidFill>
                  <a:schemeClr val="lt1"/>
                </a:solidFill>
                <a:latin typeface="Lato"/>
                <a:ea typeface="Lato"/>
                <a:cs typeface="Lato"/>
                <a:sym typeface="Lato"/>
              </a:rPr>
              <a:t>CONFIDENTIAL AND PROPRIETARY INFORMATION: DO NOT DISTRIBUTE</a:t>
            </a:r>
            <a:endParaRPr sz="680" b="1" i="0" u="none" strike="noStrike" cap="none">
              <a:solidFill>
                <a:schemeClr val="lt1"/>
              </a:solidFill>
              <a:latin typeface="Lato"/>
              <a:ea typeface="Lato"/>
              <a:cs typeface="Lato"/>
              <a:sym typeface="Lato"/>
            </a:endParaRPr>
          </a:p>
        </p:txBody>
      </p:sp>
      <p:pic>
        <p:nvPicPr>
          <p:cNvPr id="145" name="Google Shape;145;p39"/>
          <p:cNvPicPr preferRelativeResize="0"/>
          <p:nvPr/>
        </p:nvPicPr>
        <p:blipFill rotWithShape="1">
          <a:blip r:embed="rId2">
            <a:alphaModFix/>
          </a:blip>
          <a:srcRect/>
          <a:stretch/>
        </p:blipFill>
        <p:spPr>
          <a:xfrm>
            <a:off x="10715110" y="6591566"/>
            <a:ext cx="892778" cy="168904"/>
          </a:xfrm>
          <a:prstGeom prst="rect">
            <a:avLst/>
          </a:prstGeom>
          <a:noFill/>
          <a:ln>
            <a:noFill/>
          </a:ln>
        </p:spPr>
      </p:pic>
      <p:sp>
        <p:nvSpPr>
          <p:cNvPr id="146" name="Google Shape;146;p39"/>
          <p:cNvSpPr/>
          <p:nvPr/>
        </p:nvSpPr>
        <p:spPr>
          <a:xfrm>
            <a:off x="517890" y="960257"/>
            <a:ext cx="11288390" cy="36000"/>
          </a:xfrm>
          <a:prstGeom prst="roundRect">
            <a:avLst>
              <a:gd name="adj" fmla="val 50000"/>
            </a:avLst>
          </a:prstGeom>
          <a:gradFill>
            <a:gsLst>
              <a:gs pos="0">
                <a:srgbClr val="59A6E5"/>
              </a:gs>
              <a:gs pos="24000">
                <a:srgbClr val="59A6E5"/>
              </a:gs>
              <a:gs pos="75000">
                <a:srgbClr val="002C51"/>
              </a:gs>
              <a:gs pos="100000">
                <a:srgbClr val="002C5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 name="Google Shape;147;p39"/>
          <p:cNvSpPr txBox="1">
            <a:spLocks noGrp="1"/>
          </p:cNvSpPr>
          <p:nvPr>
            <p:ph type="body" idx="2"/>
          </p:nvPr>
        </p:nvSpPr>
        <p:spPr>
          <a:xfrm>
            <a:off x="814676" y="1247795"/>
            <a:ext cx="5281324" cy="457198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555555"/>
              </a:buClr>
              <a:buSzPts val="1400"/>
              <a:buNone/>
              <a:defRPr sz="1400">
                <a:solidFill>
                  <a:srgbClr val="555555"/>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39"/>
          <p:cNvSpPr txBox="1">
            <a:spLocks noGrp="1"/>
          </p:cNvSpPr>
          <p:nvPr>
            <p:ph type="body" idx="3"/>
          </p:nvPr>
        </p:nvSpPr>
        <p:spPr>
          <a:xfrm>
            <a:off x="6572195" y="1247795"/>
            <a:ext cx="5234084" cy="45876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555555"/>
              </a:buClr>
              <a:buSzPts val="1400"/>
              <a:buNone/>
              <a:defRPr sz="1400">
                <a:solidFill>
                  <a:srgbClr val="555555"/>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image 2">
  <p:cSld name="Title slide image 2">
    <p:spTree>
      <p:nvGrpSpPr>
        <p:cNvPr id="1" name="Shape 149"/>
        <p:cNvGrpSpPr/>
        <p:nvPr/>
      </p:nvGrpSpPr>
      <p:grpSpPr>
        <a:xfrm>
          <a:off x="0" y="0"/>
          <a:ext cx="0" cy="0"/>
          <a:chOff x="0" y="0"/>
          <a:chExt cx="0" cy="0"/>
        </a:xfrm>
      </p:grpSpPr>
      <p:sp>
        <p:nvSpPr>
          <p:cNvPr id="150" name="Google Shape;150;p40"/>
          <p:cNvSpPr/>
          <p:nvPr/>
        </p:nvSpPr>
        <p:spPr>
          <a:xfrm>
            <a:off x="112847" y="104601"/>
            <a:ext cx="11966306" cy="6648798"/>
          </a:xfrm>
          <a:prstGeom prst="roundRect">
            <a:avLst>
              <a:gd name="adj" fmla="val 593"/>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1" name="Google Shape;151;p40"/>
          <p:cNvSpPr txBox="1">
            <a:spLocks noGrp="1"/>
          </p:cNvSpPr>
          <p:nvPr>
            <p:ph type="body" idx="1"/>
          </p:nvPr>
        </p:nvSpPr>
        <p:spPr>
          <a:xfrm>
            <a:off x="1082842" y="4901773"/>
            <a:ext cx="8142533" cy="10630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5400"/>
              <a:buNone/>
              <a:defRPr sz="5400" b="1" i="0">
                <a:solidFill>
                  <a:schemeClr val="lt1"/>
                </a:solidFill>
                <a:latin typeface="Lato Black"/>
                <a:ea typeface="Lato Black"/>
                <a:cs typeface="Lato Black"/>
                <a:sym typeface="Lato Black"/>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52" name="Google Shape;152;p40"/>
          <p:cNvPicPr preferRelativeResize="0"/>
          <p:nvPr/>
        </p:nvPicPr>
        <p:blipFill rotWithShape="1">
          <a:blip r:embed="rId3">
            <a:alphaModFix/>
          </a:blip>
          <a:srcRect/>
          <a:stretch/>
        </p:blipFill>
        <p:spPr>
          <a:xfrm>
            <a:off x="10308176" y="385009"/>
            <a:ext cx="1401775" cy="28035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_Title slide image 3">
  <p:cSld name="1_Title slide image 3">
    <p:spTree>
      <p:nvGrpSpPr>
        <p:cNvPr id="1" name="Shape 153"/>
        <p:cNvGrpSpPr/>
        <p:nvPr/>
      </p:nvGrpSpPr>
      <p:grpSpPr>
        <a:xfrm>
          <a:off x="0" y="0"/>
          <a:ext cx="0" cy="0"/>
          <a:chOff x="0" y="0"/>
          <a:chExt cx="0" cy="0"/>
        </a:xfrm>
      </p:grpSpPr>
      <p:sp>
        <p:nvSpPr>
          <p:cNvPr id="154" name="Google Shape;154;p41"/>
          <p:cNvSpPr/>
          <p:nvPr/>
        </p:nvSpPr>
        <p:spPr>
          <a:xfrm>
            <a:off x="112847" y="104601"/>
            <a:ext cx="11966306" cy="6648798"/>
          </a:xfrm>
          <a:prstGeom prst="roundRect">
            <a:avLst>
              <a:gd name="adj" fmla="val 593"/>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55" name="Google Shape;155;p41"/>
          <p:cNvSpPr txBox="1">
            <a:spLocks noGrp="1"/>
          </p:cNvSpPr>
          <p:nvPr>
            <p:ph type="body" idx="1"/>
          </p:nvPr>
        </p:nvSpPr>
        <p:spPr>
          <a:xfrm>
            <a:off x="1082842" y="4901773"/>
            <a:ext cx="8142533" cy="10630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5400"/>
              <a:buNone/>
              <a:defRPr sz="5400" b="1" i="0">
                <a:solidFill>
                  <a:schemeClr val="lt1"/>
                </a:solidFill>
                <a:latin typeface="Lato Black"/>
                <a:ea typeface="Lato Black"/>
                <a:cs typeface="Lato Black"/>
                <a:sym typeface="Lato Black"/>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156" name="Google Shape;156;p41"/>
          <p:cNvPicPr preferRelativeResize="0"/>
          <p:nvPr/>
        </p:nvPicPr>
        <p:blipFill rotWithShape="1">
          <a:blip r:embed="rId3">
            <a:alphaModFix/>
          </a:blip>
          <a:srcRect/>
          <a:stretch/>
        </p:blipFill>
        <p:spPr>
          <a:xfrm>
            <a:off x="10308176" y="385009"/>
            <a:ext cx="1401775" cy="28035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hank you slide">
  <p:cSld name="Thank you slide">
    <p:spTree>
      <p:nvGrpSpPr>
        <p:cNvPr id="1" name="Shape 157"/>
        <p:cNvGrpSpPr/>
        <p:nvPr/>
      </p:nvGrpSpPr>
      <p:grpSpPr>
        <a:xfrm>
          <a:off x="0" y="0"/>
          <a:ext cx="0" cy="0"/>
          <a:chOff x="0" y="0"/>
          <a:chExt cx="0" cy="0"/>
        </a:xfrm>
      </p:grpSpPr>
      <p:sp>
        <p:nvSpPr>
          <p:cNvPr id="158" name="Google Shape;158;p42"/>
          <p:cNvSpPr/>
          <p:nvPr/>
        </p:nvSpPr>
        <p:spPr>
          <a:xfrm>
            <a:off x="112846" y="80851"/>
            <a:ext cx="11966306" cy="6648798"/>
          </a:xfrm>
          <a:prstGeom prst="roundRect">
            <a:avLst>
              <a:gd name="adj" fmla="val 593"/>
            </a:avLst>
          </a:prstGeom>
          <a:gradFill>
            <a:gsLst>
              <a:gs pos="0">
                <a:srgbClr val="59A6E5"/>
              </a:gs>
              <a:gs pos="79000">
                <a:srgbClr val="012C4F"/>
              </a:gs>
              <a:gs pos="100000">
                <a:srgbClr val="012C4F"/>
              </a:gs>
            </a:gsLst>
            <a:lin ang="189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59" name="Google Shape;159;p42"/>
          <p:cNvPicPr preferRelativeResize="0"/>
          <p:nvPr/>
        </p:nvPicPr>
        <p:blipFill rotWithShape="1">
          <a:blip r:embed="rId2">
            <a:alphaModFix/>
          </a:blip>
          <a:srcRect/>
          <a:stretch/>
        </p:blipFill>
        <p:spPr>
          <a:xfrm>
            <a:off x="8917290" y="685345"/>
            <a:ext cx="2577470" cy="657341"/>
          </a:xfrm>
          <a:prstGeom prst="rect">
            <a:avLst/>
          </a:prstGeom>
          <a:noFill/>
          <a:ln>
            <a:noFill/>
          </a:ln>
        </p:spPr>
      </p:pic>
      <p:sp>
        <p:nvSpPr>
          <p:cNvPr id="160" name="Google Shape;160;p42"/>
          <p:cNvSpPr txBox="1"/>
          <p:nvPr/>
        </p:nvSpPr>
        <p:spPr>
          <a:xfrm>
            <a:off x="2681484" y="2802933"/>
            <a:ext cx="6718195" cy="156966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9600"/>
              <a:buFont typeface="Arial"/>
              <a:buNone/>
            </a:pPr>
            <a:r>
              <a:rPr lang="en-US" sz="9600" b="1" i="0" u="none" strike="noStrike" cap="none">
                <a:solidFill>
                  <a:schemeClr val="lt1"/>
                </a:solidFill>
                <a:latin typeface="Lato Black"/>
                <a:ea typeface="Lato Black"/>
                <a:cs typeface="Lato Black"/>
                <a:sym typeface="Lato Black"/>
              </a:rPr>
              <a:t>Thank You</a:t>
            </a:r>
            <a:endParaRPr sz="1400" b="0" i="0" u="none" strike="noStrike" cap="none">
              <a:solidFill>
                <a:srgbClr val="000000"/>
              </a:solidFill>
              <a:latin typeface="Arial"/>
              <a:ea typeface="Arial"/>
              <a:cs typeface="Arial"/>
              <a:sym typeface="Arial"/>
            </a:endParaRPr>
          </a:p>
        </p:txBody>
      </p:sp>
      <p:sp>
        <p:nvSpPr>
          <p:cNvPr id="161" name="Google Shape;161;p42"/>
          <p:cNvSpPr txBox="1"/>
          <p:nvPr/>
        </p:nvSpPr>
        <p:spPr>
          <a:xfrm>
            <a:off x="2736902" y="4311024"/>
            <a:ext cx="6718195"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Lato"/>
                <a:ea typeface="Lato"/>
                <a:cs typeface="Lato"/>
                <a:sym typeface="Lato"/>
              </a:rPr>
              <a:t>www.amida.com</a:t>
            </a:r>
            <a:endParaRPr sz="1400" b="0" i="0" u="none" strike="noStrike" cap="none">
              <a:solidFill>
                <a:srgbClr val="000000"/>
              </a:solidFill>
              <a:latin typeface="Arial"/>
              <a:ea typeface="Arial"/>
              <a:cs typeface="Arial"/>
              <a:sym typeface="Arial"/>
            </a:endParaRPr>
          </a:p>
        </p:txBody>
      </p:sp>
      <p:sp>
        <p:nvSpPr>
          <p:cNvPr id="162" name="Google Shape;162;p42"/>
          <p:cNvSpPr txBox="1"/>
          <p:nvPr/>
        </p:nvSpPr>
        <p:spPr>
          <a:xfrm>
            <a:off x="1717070" y="6233211"/>
            <a:ext cx="8757858" cy="33855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chemeClr val="lt1"/>
                </a:solidFill>
                <a:latin typeface="Lato"/>
                <a:ea typeface="Lato"/>
                <a:cs typeface="Lato"/>
                <a:sym typeface="Lato"/>
              </a:rPr>
              <a:t>contact@amida.com            (202) 735-1798</a:t>
            </a:r>
            <a:endParaRPr sz="1400" b="0" i="0" u="none" strike="noStrike" cap="none">
              <a:solidFill>
                <a:srgbClr val="000000"/>
              </a:solidFill>
              <a:latin typeface="Arial"/>
              <a:ea typeface="Arial"/>
              <a:cs typeface="Arial"/>
              <a:sym typeface="Arial"/>
            </a:endParaRPr>
          </a:p>
        </p:txBody>
      </p:sp>
      <p:pic>
        <p:nvPicPr>
          <p:cNvPr id="163" name="Google Shape;163;p42"/>
          <p:cNvPicPr preferRelativeResize="0"/>
          <p:nvPr/>
        </p:nvPicPr>
        <p:blipFill rotWithShape="1">
          <a:blip r:embed="rId3">
            <a:alphaModFix/>
          </a:blip>
          <a:srcRect/>
          <a:stretch/>
        </p:blipFill>
        <p:spPr>
          <a:xfrm>
            <a:off x="3867912" y="6330483"/>
            <a:ext cx="274652" cy="164791"/>
          </a:xfrm>
          <a:prstGeom prst="rect">
            <a:avLst/>
          </a:prstGeom>
          <a:noFill/>
          <a:ln>
            <a:noFill/>
          </a:ln>
        </p:spPr>
      </p:pic>
      <p:pic>
        <p:nvPicPr>
          <p:cNvPr id="164" name="Google Shape;164;p42"/>
          <p:cNvPicPr preferRelativeResize="0"/>
          <p:nvPr/>
        </p:nvPicPr>
        <p:blipFill rotWithShape="1">
          <a:blip r:embed="rId4">
            <a:alphaModFix/>
          </a:blip>
          <a:srcRect/>
          <a:stretch/>
        </p:blipFill>
        <p:spPr>
          <a:xfrm>
            <a:off x="6180383" y="6291362"/>
            <a:ext cx="247480" cy="24748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Title Only" type="titleOnly">
  <p:cSld name="TITLE_ONLY">
    <p:spTree>
      <p:nvGrpSpPr>
        <p:cNvPr id="1" name="Shape 165"/>
        <p:cNvGrpSpPr/>
        <p:nvPr/>
      </p:nvGrpSpPr>
      <p:grpSpPr>
        <a:xfrm>
          <a:off x="0" y="0"/>
          <a:ext cx="0" cy="0"/>
          <a:chOff x="0" y="0"/>
          <a:chExt cx="0" cy="0"/>
        </a:xfrm>
      </p:grpSpPr>
      <p:sp>
        <p:nvSpPr>
          <p:cNvPr id="166" name="Google Shape;166;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800"/>
              <a:buFont typeface="Calibri"/>
              <a:buNone/>
              <a:defRPr sz="2800" b="1" i="0">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68" name="Google Shape;168;p43"/>
          <p:cNvSpPr txBox="1">
            <a:spLocks noGrp="1"/>
          </p:cNvSpPr>
          <p:nvPr>
            <p:ph type="ftr" idx="11"/>
          </p:nvPr>
        </p:nvSpPr>
        <p:spPr>
          <a:xfrm>
            <a:off x="838200" y="6025896"/>
            <a:ext cx="73152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69" name="Google Shape;169;p43"/>
          <p:cNvPicPr preferRelativeResize="0"/>
          <p:nvPr/>
        </p:nvPicPr>
        <p:blipFill rotWithShape="1">
          <a:blip r:embed="rId2">
            <a:alphaModFix/>
          </a:blip>
          <a:srcRect/>
          <a:stretch/>
        </p:blipFill>
        <p:spPr>
          <a:xfrm>
            <a:off x="0" y="6537580"/>
            <a:ext cx="12188952" cy="31775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 slide empty Type 1">
  <p:cSld name="Content slide empty Type 1">
    <p:spTree>
      <p:nvGrpSpPr>
        <p:cNvPr id="1" name="Shape 21"/>
        <p:cNvGrpSpPr/>
        <p:nvPr/>
      </p:nvGrpSpPr>
      <p:grpSpPr>
        <a:xfrm>
          <a:off x="0" y="0"/>
          <a:ext cx="0" cy="0"/>
          <a:chOff x="0" y="0"/>
          <a:chExt cx="0" cy="0"/>
        </a:xfrm>
      </p:grpSpPr>
      <p:sp>
        <p:nvSpPr>
          <p:cNvPr id="22" name="Google Shape;22;p24"/>
          <p:cNvSpPr txBox="1"/>
          <p:nvPr/>
        </p:nvSpPr>
        <p:spPr>
          <a:xfrm>
            <a:off x="10853531" y="6450436"/>
            <a:ext cx="1011286" cy="353943"/>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700"/>
              <a:buFont typeface="Arial"/>
              <a:buNone/>
            </a:pPr>
            <a:fld id="{00000000-1234-1234-1234-123412341234}" type="slidenum">
              <a:rPr lang="en-US" sz="1700" b="1" i="0" u="none" strike="noStrike" cap="none">
                <a:solidFill>
                  <a:srgbClr val="59A6E5"/>
                </a:solidFill>
                <a:latin typeface="Lato"/>
                <a:ea typeface="Lato"/>
                <a:cs typeface="Lato"/>
                <a:sym typeface="Lato"/>
              </a:rPr>
              <a:t>‹#›</a:t>
            </a:fld>
            <a:endParaRPr sz="1700" b="1" i="0" u="none" strike="noStrike" cap="none">
              <a:solidFill>
                <a:srgbClr val="59A6E5"/>
              </a:solidFill>
              <a:latin typeface="Lato"/>
              <a:ea typeface="Lato"/>
              <a:cs typeface="Lato"/>
              <a:sym typeface="Lato"/>
            </a:endParaRPr>
          </a:p>
        </p:txBody>
      </p:sp>
      <p:sp>
        <p:nvSpPr>
          <p:cNvPr id="23" name="Google Shape;23;p24"/>
          <p:cNvSpPr/>
          <p:nvPr/>
        </p:nvSpPr>
        <p:spPr>
          <a:xfrm>
            <a:off x="330642" y="145507"/>
            <a:ext cx="11861358" cy="858741"/>
          </a:xfrm>
          <a:prstGeom prst="roundRect">
            <a:avLst>
              <a:gd name="adj" fmla="val 5672"/>
            </a:avLst>
          </a:prstGeom>
          <a:gradFill>
            <a:gsLst>
              <a:gs pos="0">
                <a:srgbClr val="59A6E5"/>
              </a:gs>
              <a:gs pos="24000">
                <a:srgbClr val="59A6E5"/>
              </a:gs>
              <a:gs pos="75000">
                <a:srgbClr val="002C51"/>
              </a:gs>
              <a:gs pos="100000">
                <a:srgbClr val="002C5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4" name="Google Shape;24;p24"/>
          <p:cNvSpPr txBox="1"/>
          <p:nvPr/>
        </p:nvSpPr>
        <p:spPr>
          <a:xfrm>
            <a:off x="827929" y="6607402"/>
            <a:ext cx="3180191" cy="1969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80"/>
              <a:buFont typeface="Arial"/>
              <a:buNone/>
            </a:pPr>
            <a:r>
              <a:rPr lang="en-US" sz="680" b="1" i="0" u="none" strike="noStrike" cap="none">
                <a:solidFill>
                  <a:srgbClr val="59A6E5"/>
                </a:solidFill>
                <a:latin typeface="Lato"/>
                <a:ea typeface="Lato"/>
                <a:cs typeface="Lato"/>
                <a:sym typeface="Lato"/>
              </a:rPr>
              <a:t>CONFIDENTIAL AND PROPRIETARY INFORMATION: DO NOT DISTRIBUTE</a:t>
            </a:r>
            <a:endParaRPr sz="680" b="1" i="0" u="none" strike="noStrike" cap="none">
              <a:solidFill>
                <a:srgbClr val="59A6E5"/>
              </a:solidFill>
              <a:latin typeface="Lato"/>
              <a:ea typeface="Lato"/>
              <a:cs typeface="Lato"/>
              <a:sym typeface="Lato"/>
            </a:endParaRPr>
          </a:p>
        </p:txBody>
      </p:sp>
      <p:pic>
        <p:nvPicPr>
          <p:cNvPr id="25" name="Google Shape;25;p24"/>
          <p:cNvPicPr preferRelativeResize="0"/>
          <p:nvPr/>
        </p:nvPicPr>
        <p:blipFill rotWithShape="1">
          <a:blip r:embed="rId2">
            <a:alphaModFix/>
          </a:blip>
          <a:srcRect/>
          <a:stretch/>
        </p:blipFill>
        <p:spPr>
          <a:xfrm>
            <a:off x="9938945" y="447095"/>
            <a:ext cx="1730616" cy="327414"/>
          </a:xfrm>
          <a:prstGeom prst="rect">
            <a:avLst/>
          </a:prstGeom>
          <a:noFill/>
          <a:ln>
            <a:noFill/>
          </a:ln>
        </p:spPr>
      </p:pic>
      <p:sp>
        <p:nvSpPr>
          <p:cNvPr id="26" name="Google Shape;26;p24"/>
          <p:cNvSpPr txBox="1">
            <a:spLocks noGrp="1"/>
          </p:cNvSpPr>
          <p:nvPr>
            <p:ph type="ctrTitle"/>
          </p:nvPr>
        </p:nvSpPr>
        <p:spPr>
          <a:xfrm>
            <a:off x="330906" y="464494"/>
            <a:ext cx="6719048" cy="4778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200"/>
              <a:buFont typeface="Lato Black"/>
              <a:buNone/>
              <a:defRPr sz="2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4"/>
          <p:cNvSpPr txBox="1">
            <a:spLocks noGrp="1"/>
          </p:cNvSpPr>
          <p:nvPr>
            <p:ph type="subTitle" idx="1"/>
          </p:nvPr>
        </p:nvSpPr>
        <p:spPr>
          <a:xfrm>
            <a:off x="390002" y="39974"/>
            <a:ext cx="6719047" cy="380262"/>
          </a:xfrm>
          <a:prstGeom prst="rect">
            <a:avLst/>
          </a:prstGeom>
          <a:noFill/>
          <a:ln>
            <a:noFill/>
          </a:ln>
        </p:spPr>
        <p:txBody>
          <a:bodyPr spcFirstLastPara="1" wrap="square" lIns="91425" tIns="0" rIns="91425" bIns="45700" anchor="t" anchorCtr="0">
            <a:noAutofit/>
          </a:bodyPr>
          <a:lstStyle>
            <a:lvl1pPr lvl="0" algn="l">
              <a:lnSpc>
                <a:spcPct val="90000"/>
              </a:lnSpc>
              <a:spcBef>
                <a:spcPts val="1000"/>
              </a:spcBef>
              <a:spcAft>
                <a:spcPts val="0"/>
              </a:spcAft>
              <a:buClr>
                <a:schemeClr val="lt1"/>
              </a:buClr>
              <a:buSzPts val="1150"/>
              <a:buNone/>
              <a:defRPr sz="1400" b="1" i="0">
                <a:solidFill>
                  <a:schemeClr val="lt1"/>
                </a:solidFill>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8" name="Google Shape;28;p24"/>
          <p:cNvSpPr txBox="1">
            <a:spLocks noGrp="1"/>
          </p:cNvSpPr>
          <p:nvPr>
            <p:ph type="body" idx="2"/>
          </p:nvPr>
        </p:nvSpPr>
        <p:spPr>
          <a:xfrm>
            <a:off x="330906" y="1126746"/>
            <a:ext cx="11411514" cy="528415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555555"/>
              </a:buClr>
              <a:buSzPts val="1400"/>
              <a:buNone/>
              <a:defRPr sz="1400">
                <a:solidFill>
                  <a:srgbClr val="555555"/>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3_Title and Content">
  <p:cSld name="3_Title and Content">
    <p:spTree>
      <p:nvGrpSpPr>
        <p:cNvPr id="1" name="Shape 170"/>
        <p:cNvGrpSpPr/>
        <p:nvPr/>
      </p:nvGrpSpPr>
      <p:grpSpPr>
        <a:xfrm>
          <a:off x="0" y="0"/>
          <a:ext cx="0" cy="0"/>
          <a:chOff x="0" y="0"/>
          <a:chExt cx="0" cy="0"/>
        </a:xfrm>
      </p:grpSpPr>
      <p:sp>
        <p:nvSpPr>
          <p:cNvPr id="171" name="Google Shape;171;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4400"/>
              <a:buFont typeface="Calibri"/>
              <a:buNone/>
              <a:defRPr>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72" name="Google Shape;172;p44" descr="Dynamic Integrated Services"/>
          <p:cNvPicPr preferRelativeResize="0"/>
          <p:nvPr/>
        </p:nvPicPr>
        <p:blipFill rotWithShape="1">
          <a:blip r:embed="rId2">
            <a:alphaModFix/>
          </a:blip>
          <a:srcRect/>
          <a:stretch/>
        </p:blipFill>
        <p:spPr>
          <a:xfrm>
            <a:off x="457200" y="6249061"/>
            <a:ext cx="1170878" cy="463674"/>
          </a:xfrm>
          <a:prstGeom prst="rect">
            <a:avLst/>
          </a:prstGeom>
          <a:noFill/>
          <a:ln>
            <a:noFill/>
          </a:ln>
        </p:spPr>
      </p:pic>
      <p:sp>
        <p:nvSpPr>
          <p:cNvPr id="173" name="Google Shape;173;p44"/>
          <p:cNvSpPr txBox="1">
            <a:spLocks noGrp="1"/>
          </p:cNvSpPr>
          <p:nvPr>
            <p:ph type="sldNum" idx="12"/>
          </p:nvPr>
        </p:nvSpPr>
        <p:spPr>
          <a:xfrm>
            <a:off x="11257808" y="6334048"/>
            <a:ext cx="46584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600"/>
              <a:buFont typeface="Arial"/>
              <a:buNone/>
              <a:defRPr sz="1600" b="1" i="0" u="none" strike="noStrike" cap="none">
                <a:solidFill>
                  <a:schemeClr val="dk2"/>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600"/>
              <a:buFont typeface="Arial"/>
              <a:buNone/>
              <a:defRPr sz="1600" b="1" i="0" u="none" strike="noStrike" cap="none">
                <a:solidFill>
                  <a:schemeClr val="dk2"/>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600"/>
              <a:buFont typeface="Arial"/>
              <a:buNone/>
              <a:defRPr sz="1600" b="1" i="0" u="none" strike="noStrike" cap="none">
                <a:solidFill>
                  <a:schemeClr val="dk2"/>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600"/>
              <a:buFont typeface="Arial"/>
              <a:buNone/>
              <a:defRPr sz="1600" b="1" i="0" u="none" strike="noStrike" cap="none">
                <a:solidFill>
                  <a:schemeClr val="dk2"/>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600"/>
              <a:buFont typeface="Arial"/>
              <a:buNone/>
              <a:defRPr sz="1600" b="1" i="0" u="none" strike="noStrike" cap="none">
                <a:solidFill>
                  <a:schemeClr val="dk2"/>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600"/>
              <a:buFont typeface="Arial"/>
              <a:buNone/>
              <a:defRPr sz="1600" b="1" i="0" u="none" strike="noStrike" cap="none">
                <a:solidFill>
                  <a:schemeClr val="dk2"/>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600"/>
              <a:buFont typeface="Arial"/>
              <a:buNone/>
              <a:defRPr sz="1600" b="1" i="0" u="none" strike="noStrike" cap="none">
                <a:solidFill>
                  <a:schemeClr val="dk2"/>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600"/>
              <a:buFont typeface="Arial"/>
              <a:buNone/>
              <a:defRPr sz="1600" b="1" i="0" u="none" strike="noStrike" cap="none">
                <a:solidFill>
                  <a:schemeClr val="dk2"/>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600"/>
              <a:buFont typeface="Arial"/>
              <a:buNone/>
              <a:defRPr sz="1600" b="1" i="0" u="none" strike="noStrike" cap="none">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74" name="Google Shape;174;p44"/>
          <p:cNvSpPr txBox="1"/>
          <p:nvPr/>
        </p:nvSpPr>
        <p:spPr>
          <a:xfrm>
            <a:off x="6487884" y="6334048"/>
            <a:ext cx="4686300" cy="365125"/>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000"/>
              <a:buFont typeface="Calibri"/>
              <a:buNone/>
            </a:pPr>
            <a:r>
              <a:rPr lang="en-US" sz="1000" b="0" i="0" u="none" strike="noStrike" cap="none">
                <a:solidFill>
                  <a:srgbClr val="000000"/>
                </a:solidFill>
                <a:latin typeface="Calibri"/>
                <a:ea typeface="Calibri"/>
                <a:cs typeface="Calibri"/>
                <a:sym typeface="Calibri"/>
              </a:rPr>
              <a:t>© Dynamic Integrated Services  |  All rights reserved</a:t>
            </a:r>
            <a:endParaRPr sz="1400" b="0" i="0" u="none" strike="noStrike" cap="none">
              <a:solidFill>
                <a:srgbClr val="000000"/>
              </a:solidFill>
              <a:latin typeface="Arial"/>
              <a:ea typeface="Arial"/>
              <a:cs typeface="Arial"/>
              <a:sym typeface="Arial"/>
            </a:endParaRPr>
          </a:p>
        </p:txBody>
      </p:sp>
      <p:cxnSp>
        <p:nvCxnSpPr>
          <p:cNvPr id="175" name="Google Shape;175;p44"/>
          <p:cNvCxnSpPr/>
          <p:nvPr/>
        </p:nvCxnSpPr>
        <p:spPr>
          <a:xfrm>
            <a:off x="457200" y="6092042"/>
            <a:ext cx="11277600" cy="0"/>
          </a:xfrm>
          <a:prstGeom prst="straightConnector1">
            <a:avLst/>
          </a:prstGeom>
          <a:noFill/>
          <a:ln w="9525" cap="flat" cmpd="sng">
            <a:solidFill>
              <a:srgbClr val="7F7F7F"/>
            </a:solidFill>
            <a:prstDash val="solid"/>
            <a:miter lim="800000"/>
            <a:headEnd type="none" w="sm" len="sm"/>
            <a:tailEnd type="none" w="sm" len="sm"/>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Content slide empty Type 1">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C762BB3A-670F-1844-ADAC-0D23BAAC7BC0}"/>
              </a:ext>
            </a:extLst>
          </p:cNvPr>
          <p:cNvSpPr txBox="1">
            <a:spLocks/>
          </p:cNvSpPr>
          <p:nvPr userDrawn="1"/>
        </p:nvSpPr>
        <p:spPr>
          <a:xfrm>
            <a:off x="10853531" y="6450436"/>
            <a:ext cx="1011286" cy="353943"/>
          </a:xfrm>
          <a:prstGeom prst="rect">
            <a:avLst/>
          </a:prstGeom>
        </p:spPr>
        <p:txBody>
          <a:bodyPr vert="horz" lIns="91440" tIns="45720" rIns="91440" bIns="45720" rtlCol="0" anchor="ctr"/>
          <a:lstStyle>
            <a:defPPr>
              <a:defRPr lang="en-PT"/>
            </a:defPPr>
            <a:lvl1pPr marL="0" algn="r" defTabSz="914400" rtl="0" eaLnBrk="1" latinLnBrk="0" hangingPunct="1">
              <a:defRPr sz="1700" b="1" i="0" kern="1200">
                <a:solidFill>
                  <a:srgbClr val="378CD1"/>
                </a:solidFill>
                <a:latin typeface="Lato" panose="020F0502020204030203" pitchFamily="34" charset="77"/>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29A02E9-9D02-B94D-BDEA-F56F8B3E7BFD}" type="slidenum">
              <a:rPr lang="en-PT" smtClean="0">
                <a:solidFill>
                  <a:srgbClr val="59A6E5"/>
                </a:solidFill>
              </a:rPr>
              <a:pPr/>
              <a:t>‹#›</a:t>
            </a:fld>
            <a:endParaRPr lang="en-PT">
              <a:solidFill>
                <a:srgbClr val="59A6E5"/>
              </a:solidFill>
            </a:endParaRPr>
          </a:p>
        </p:txBody>
      </p:sp>
      <p:sp>
        <p:nvSpPr>
          <p:cNvPr id="8" name="Rounded Rectangle 7">
            <a:extLst>
              <a:ext uri="{FF2B5EF4-FFF2-40B4-BE49-F238E27FC236}">
                <a16:creationId xmlns:a16="http://schemas.microsoft.com/office/drawing/2014/main" id="{83F8BBD6-88F7-8E4A-9A93-E611E5C201DA}"/>
              </a:ext>
            </a:extLst>
          </p:cNvPr>
          <p:cNvSpPr/>
          <p:nvPr userDrawn="1"/>
        </p:nvSpPr>
        <p:spPr>
          <a:xfrm>
            <a:off x="169959" y="181431"/>
            <a:ext cx="11861358" cy="858741"/>
          </a:xfrm>
          <a:prstGeom prst="roundRect">
            <a:avLst>
              <a:gd name="adj" fmla="val 5672"/>
            </a:avLst>
          </a:prstGeom>
          <a:gradFill>
            <a:gsLst>
              <a:gs pos="24000">
                <a:srgbClr val="59A6E5"/>
              </a:gs>
              <a:gs pos="75000">
                <a:srgbClr val="002C5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T"/>
          </a:p>
        </p:txBody>
      </p:sp>
      <p:sp>
        <p:nvSpPr>
          <p:cNvPr id="9" name="TextBox 8">
            <a:extLst>
              <a:ext uri="{FF2B5EF4-FFF2-40B4-BE49-F238E27FC236}">
                <a16:creationId xmlns:a16="http://schemas.microsoft.com/office/drawing/2014/main" id="{3F6FC6AD-B701-0541-A184-77FAEE2C9C42}"/>
              </a:ext>
            </a:extLst>
          </p:cNvPr>
          <p:cNvSpPr txBox="1"/>
          <p:nvPr userDrawn="1"/>
        </p:nvSpPr>
        <p:spPr>
          <a:xfrm>
            <a:off x="827929" y="6607402"/>
            <a:ext cx="3180191" cy="196977"/>
          </a:xfrm>
          <a:prstGeom prst="rect">
            <a:avLst/>
          </a:prstGeom>
          <a:noFill/>
        </p:spPr>
        <p:txBody>
          <a:bodyPr wrap="square" rtlCol="0">
            <a:spAutoFit/>
          </a:bodyPr>
          <a:lstStyle/>
          <a:p>
            <a:r>
              <a:rPr lang="en-GB" sz="680" b="1">
                <a:solidFill>
                  <a:srgbClr val="59A6E5"/>
                </a:solidFill>
                <a:latin typeface="Lato" panose="020F0502020204030203" pitchFamily="34" charset="77"/>
              </a:rPr>
              <a:t>CONFIDENTIAL AND PROPRIETARY INFORMATION: DO NOT DISTRIBUTE</a:t>
            </a:r>
            <a:endParaRPr lang="en-PT" sz="680" b="1">
              <a:solidFill>
                <a:srgbClr val="59A6E5"/>
              </a:solidFill>
              <a:latin typeface="Lato" panose="020F0502020204030203" pitchFamily="34" charset="77"/>
            </a:endParaRPr>
          </a:p>
        </p:txBody>
      </p:sp>
      <p:pic>
        <p:nvPicPr>
          <p:cNvPr id="10" name="Picture 9">
            <a:extLst>
              <a:ext uri="{FF2B5EF4-FFF2-40B4-BE49-F238E27FC236}">
                <a16:creationId xmlns:a16="http://schemas.microsoft.com/office/drawing/2014/main" id="{87AB7346-A9B1-E04F-941B-B675DA0360DA}"/>
              </a:ext>
            </a:extLst>
          </p:cNvPr>
          <p:cNvPicPr>
            <a:picLocks noChangeAspect="1"/>
          </p:cNvPicPr>
          <p:nvPr userDrawn="1"/>
        </p:nvPicPr>
        <p:blipFill>
          <a:blip r:embed="rId2"/>
          <a:srcRect/>
          <a:stretch/>
        </p:blipFill>
        <p:spPr>
          <a:xfrm>
            <a:off x="9938945" y="447095"/>
            <a:ext cx="1730616" cy="327414"/>
          </a:xfrm>
          <a:prstGeom prst="rect">
            <a:avLst/>
          </a:prstGeom>
        </p:spPr>
      </p:pic>
      <p:sp>
        <p:nvSpPr>
          <p:cNvPr id="2" name="Title 1">
            <a:extLst>
              <a:ext uri="{FF2B5EF4-FFF2-40B4-BE49-F238E27FC236}">
                <a16:creationId xmlns:a16="http://schemas.microsoft.com/office/drawing/2014/main" id="{6697311A-497A-1840-B689-27D6470A3596}"/>
              </a:ext>
            </a:extLst>
          </p:cNvPr>
          <p:cNvSpPr>
            <a:spLocks noGrp="1"/>
          </p:cNvSpPr>
          <p:nvPr>
            <p:ph type="ctrTitle"/>
          </p:nvPr>
        </p:nvSpPr>
        <p:spPr>
          <a:xfrm>
            <a:off x="330906" y="464494"/>
            <a:ext cx="6719048" cy="477837"/>
          </a:xfrm>
        </p:spPr>
        <p:txBody>
          <a:bodyPr anchor="b"/>
          <a:lstStyle>
            <a:lvl1pPr algn="l">
              <a:defRPr sz="2200">
                <a:solidFill>
                  <a:schemeClr val="bg1"/>
                </a:solidFill>
              </a:defRPr>
            </a:lvl1pPr>
          </a:lstStyle>
          <a:p>
            <a:r>
              <a:rPr lang="en-GB"/>
              <a:t>Click to edit Master title style</a:t>
            </a:r>
            <a:endParaRPr lang="en-PT"/>
          </a:p>
        </p:txBody>
      </p:sp>
      <p:sp>
        <p:nvSpPr>
          <p:cNvPr id="3" name="Subtitle 2">
            <a:extLst>
              <a:ext uri="{FF2B5EF4-FFF2-40B4-BE49-F238E27FC236}">
                <a16:creationId xmlns:a16="http://schemas.microsoft.com/office/drawing/2014/main" id="{292A8AF6-E47D-864B-8DFA-2C46FAEB88F1}"/>
              </a:ext>
            </a:extLst>
          </p:cNvPr>
          <p:cNvSpPr>
            <a:spLocks noGrp="1"/>
          </p:cNvSpPr>
          <p:nvPr>
            <p:ph type="subTitle" idx="1"/>
          </p:nvPr>
        </p:nvSpPr>
        <p:spPr>
          <a:xfrm>
            <a:off x="323925" y="268005"/>
            <a:ext cx="6719047" cy="245424"/>
          </a:xfrm>
        </p:spPr>
        <p:txBody>
          <a:bodyPr>
            <a:normAutofit/>
          </a:bodyPr>
          <a:lstStyle>
            <a:lvl1pPr marL="0" indent="0" algn="l">
              <a:buNone/>
              <a:defRPr sz="1150" b="1" i="0">
                <a:solidFill>
                  <a:schemeClr val="bg1"/>
                </a:solidFill>
                <a:latin typeface="Lato" panose="020F0502020204030203" pitchFamily="34"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T"/>
          </a:p>
        </p:txBody>
      </p:sp>
      <p:sp>
        <p:nvSpPr>
          <p:cNvPr id="4" name="Text Placeholder 13">
            <a:extLst>
              <a:ext uri="{FF2B5EF4-FFF2-40B4-BE49-F238E27FC236}">
                <a16:creationId xmlns:a16="http://schemas.microsoft.com/office/drawing/2014/main" id="{2020BA70-82F0-8D8A-5167-951A8EBE1A48}"/>
              </a:ext>
            </a:extLst>
          </p:cNvPr>
          <p:cNvSpPr>
            <a:spLocks noGrp="1"/>
          </p:cNvSpPr>
          <p:nvPr>
            <p:ph type="body" sz="quarter" idx="10"/>
          </p:nvPr>
        </p:nvSpPr>
        <p:spPr>
          <a:xfrm>
            <a:off x="330906" y="1126746"/>
            <a:ext cx="11411514" cy="5284159"/>
          </a:xfrm>
        </p:spPr>
        <p:txBody>
          <a:bodyPr>
            <a:normAutofit/>
          </a:bodyPr>
          <a:lstStyle>
            <a:lvl1pPr>
              <a:lnSpc>
                <a:spcPct val="100000"/>
              </a:lnSpc>
              <a:defRPr sz="1400">
                <a:solidFill>
                  <a:srgbClr val="555555"/>
                </a:solidFill>
              </a:defRPr>
            </a:lvl1pPr>
          </a:lstStyle>
          <a:p>
            <a:pPr lvl="0"/>
            <a:r>
              <a:rPr lang="en-GB"/>
              <a:t>Click to edit Master text styles</a:t>
            </a:r>
            <a:endParaRPr lang="en-PT"/>
          </a:p>
        </p:txBody>
      </p:sp>
    </p:spTree>
    <p:extLst>
      <p:ext uri="{BB962C8B-B14F-4D97-AF65-F5344CB8AC3E}">
        <p14:creationId xmlns:p14="http://schemas.microsoft.com/office/powerpoint/2010/main" val="72718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slide smartArt Type 1">
  <p:cSld name="1_Content slide smartArt Type 1">
    <p:spTree>
      <p:nvGrpSpPr>
        <p:cNvPr id="1" name="Shape 29"/>
        <p:cNvGrpSpPr/>
        <p:nvPr/>
      </p:nvGrpSpPr>
      <p:grpSpPr>
        <a:xfrm>
          <a:off x="0" y="0"/>
          <a:ext cx="0" cy="0"/>
          <a:chOff x="0" y="0"/>
          <a:chExt cx="0" cy="0"/>
        </a:xfrm>
      </p:grpSpPr>
      <p:sp>
        <p:nvSpPr>
          <p:cNvPr id="30" name="Google Shape;30;p25"/>
          <p:cNvSpPr txBox="1"/>
          <p:nvPr/>
        </p:nvSpPr>
        <p:spPr>
          <a:xfrm>
            <a:off x="10853531" y="6450436"/>
            <a:ext cx="1011286" cy="353943"/>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59A6E5"/>
              </a:buClr>
              <a:buSzPts val="1700"/>
              <a:buFont typeface="Lato"/>
              <a:buNone/>
            </a:pPr>
            <a:fld id="{00000000-1234-1234-1234-123412341234}" type="slidenum">
              <a:rPr lang="en-US" sz="1700" b="1" i="0" u="none" strike="noStrike" cap="none">
                <a:solidFill>
                  <a:srgbClr val="59A6E5"/>
                </a:solidFill>
                <a:latin typeface="Lato"/>
                <a:ea typeface="Lato"/>
                <a:cs typeface="Lato"/>
                <a:sym typeface="Lato"/>
              </a:rPr>
              <a:t>‹#›</a:t>
            </a:fld>
            <a:endParaRPr sz="1700" b="1" i="0" u="none" strike="noStrike" cap="none">
              <a:solidFill>
                <a:srgbClr val="59A6E5"/>
              </a:solidFill>
              <a:latin typeface="Lato"/>
              <a:ea typeface="Lato"/>
              <a:cs typeface="Lato"/>
              <a:sym typeface="Lato"/>
            </a:endParaRPr>
          </a:p>
        </p:txBody>
      </p:sp>
      <p:sp>
        <p:nvSpPr>
          <p:cNvPr id="31" name="Google Shape;31;p25"/>
          <p:cNvSpPr/>
          <p:nvPr/>
        </p:nvSpPr>
        <p:spPr>
          <a:xfrm>
            <a:off x="169959" y="181431"/>
            <a:ext cx="11861358" cy="858741"/>
          </a:xfrm>
          <a:prstGeom prst="roundRect">
            <a:avLst>
              <a:gd name="adj" fmla="val 5672"/>
            </a:avLst>
          </a:prstGeom>
          <a:gradFill>
            <a:gsLst>
              <a:gs pos="0">
                <a:srgbClr val="59A6E5"/>
              </a:gs>
              <a:gs pos="24000">
                <a:srgbClr val="59A6E5"/>
              </a:gs>
              <a:gs pos="75000">
                <a:srgbClr val="002C51"/>
              </a:gs>
              <a:gs pos="100000">
                <a:srgbClr val="002C5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32" name="Google Shape;32;p25"/>
          <p:cNvSpPr txBox="1"/>
          <p:nvPr/>
        </p:nvSpPr>
        <p:spPr>
          <a:xfrm>
            <a:off x="827929" y="6607402"/>
            <a:ext cx="3180191" cy="1969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59A6E5"/>
              </a:buClr>
              <a:buSzPts val="680"/>
              <a:buFont typeface="Lato"/>
              <a:buNone/>
            </a:pPr>
            <a:r>
              <a:rPr lang="en-US" sz="680" b="1" i="0" u="none" strike="noStrike" cap="none">
                <a:solidFill>
                  <a:srgbClr val="59A6E5"/>
                </a:solidFill>
                <a:latin typeface="Lato"/>
                <a:ea typeface="Lato"/>
                <a:cs typeface="Lato"/>
                <a:sym typeface="Lato"/>
              </a:rPr>
              <a:t>CONFIDENTIAL AND PROPRIETARY INFORMATION: DO NOT DISTRIBUTE</a:t>
            </a:r>
            <a:endParaRPr sz="680" b="1" i="0" u="none" strike="noStrike" cap="none">
              <a:solidFill>
                <a:srgbClr val="59A6E5"/>
              </a:solidFill>
              <a:latin typeface="Lato"/>
              <a:ea typeface="Lato"/>
              <a:cs typeface="Lato"/>
              <a:sym typeface="Lato"/>
            </a:endParaRPr>
          </a:p>
        </p:txBody>
      </p:sp>
      <p:pic>
        <p:nvPicPr>
          <p:cNvPr id="33" name="Google Shape;33;p25"/>
          <p:cNvPicPr preferRelativeResize="0"/>
          <p:nvPr/>
        </p:nvPicPr>
        <p:blipFill rotWithShape="1">
          <a:blip r:embed="rId2">
            <a:alphaModFix/>
          </a:blip>
          <a:srcRect/>
          <a:stretch/>
        </p:blipFill>
        <p:spPr>
          <a:xfrm>
            <a:off x="9938945" y="447095"/>
            <a:ext cx="1730616" cy="327414"/>
          </a:xfrm>
          <a:prstGeom prst="rect">
            <a:avLst/>
          </a:prstGeom>
          <a:noFill/>
          <a:ln>
            <a:noFill/>
          </a:ln>
        </p:spPr>
      </p:pic>
      <p:sp>
        <p:nvSpPr>
          <p:cNvPr id="34" name="Google Shape;34;p25"/>
          <p:cNvSpPr txBox="1">
            <a:spLocks noGrp="1"/>
          </p:cNvSpPr>
          <p:nvPr>
            <p:ph type="ctrTitle"/>
          </p:nvPr>
        </p:nvSpPr>
        <p:spPr>
          <a:xfrm>
            <a:off x="330906" y="464494"/>
            <a:ext cx="6719048" cy="4778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200"/>
              <a:buFont typeface="Lato Black"/>
              <a:buNone/>
              <a:defRPr sz="2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5"/>
          <p:cNvSpPr txBox="1">
            <a:spLocks noGrp="1"/>
          </p:cNvSpPr>
          <p:nvPr>
            <p:ph type="subTitle" idx="1"/>
          </p:nvPr>
        </p:nvSpPr>
        <p:spPr>
          <a:xfrm>
            <a:off x="323925" y="268005"/>
            <a:ext cx="6719047" cy="245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1150"/>
              <a:buNone/>
              <a:defRPr sz="1150" b="1" i="0">
                <a:solidFill>
                  <a:schemeClr val="lt1"/>
                </a:solidFill>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25"/>
          <p:cNvSpPr>
            <a:spLocks noGrp="1"/>
          </p:cNvSpPr>
          <p:nvPr>
            <p:ph type="dgm" idx="2"/>
          </p:nvPr>
        </p:nvSpPr>
        <p:spPr>
          <a:xfrm>
            <a:off x="330200" y="1258888"/>
            <a:ext cx="11701463" cy="499586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012C4F"/>
              </a:buClr>
              <a:buSzPts val="1800"/>
              <a:buFont typeface="Arial"/>
              <a:buNone/>
              <a:defRPr sz="1800" b="0" i="0" u="none" strike="noStrike" cap="none">
                <a:solidFill>
                  <a:srgbClr val="012C4F"/>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ext slide type 1">
  <p:cSld name="1_Content text slide type 1">
    <p:spTree>
      <p:nvGrpSpPr>
        <p:cNvPr id="1" name="Shape 37"/>
        <p:cNvGrpSpPr/>
        <p:nvPr/>
      </p:nvGrpSpPr>
      <p:grpSpPr>
        <a:xfrm>
          <a:off x="0" y="0"/>
          <a:ext cx="0" cy="0"/>
          <a:chOff x="0" y="0"/>
          <a:chExt cx="0" cy="0"/>
        </a:xfrm>
      </p:grpSpPr>
      <p:sp>
        <p:nvSpPr>
          <p:cNvPr id="38" name="Google Shape;38;p26"/>
          <p:cNvSpPr txBox="1"/>
          <p:nvPr/>
        </p:nvSpPr>
        <p:spPr>
          <a:xfrm>
            <a:off x="10853531" y="6450436"/>
            <a:ext cx="1011286" cy="353943"/>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59A6E5"/>
              </a:buClr>
              <a:buSzPts val="1700"/>
              <a:buFont typeface="Lato"/>
              <a:buNone/>
            </a:pPr>
            <a:fld id="{00000000-1234-1234-1234-123412341234}" type="slidenum">
              <a:rPr lang="en-US" sz="1700" b="1" i="0" u="none" strike="noStrike" cap="none">
                <a:solidFill>
                  <a:srgbClr val="59A6E5"/>
                </a:solidFill>
                <a:latin typeface="Lato"/>
                <a:ea typeface="Lato"/>
                <a:cs typeface="Lato"/>
                <a:sym typeface="Lato"/>
              </a:rPr>
              <a:t>‹#›</a:t>
            </a:fld>
            <a:endParaRPr sz="1700" b="1" i="0" u="none" strike="noStrike" cap="none">
              <a:solidFill>
                <a:srgbClr val="59A6E5"/>
              </a:solidFill>
              <a:latin typeface="Lato"/>
              <a:ea typeface="Lato"/>
              <a:cs typeface="Lato"/>
              <a:sym typeface="Lato"/>
            </a:endParaRPr>
          </a:p>
        </p:txBody>
      </p:sp>
      <p:sp>
        <p:nvSpPr>
          <p:cNvPr id="39" name="Google Shape;39;p26"/>
          <p:cNvSpPr/>
          <p:nvPr/>
        </p:nvSpPr>
        <p:spPr>
          <a:xfrm>
            <a:off x="169959" y="181431"/>
            <a:ext cx="11861358" cy="858741"/>
          </a:xfrm>
          <a:prstGeom prst="roundRect">
            <a:avLst>
              <a:gd name="adj" fmla="val 5672"/>
            </a:avLst>
          </a:prstGeom>
          <a:gradFill>
            <a:gsLst>
              <a:gs pos="0">
                <a:srgbClr val="59A6E5"/>
              </a:gs>
              <a:gs pos="24000">
                <a:srgbClr val="59A6E5"/>
              </a:gs>
              <a:gs pos="75000">
                <a:srgbClr val="002C51"/>
              </a:gs>
              <a:gs pos="100000">
                <a:srgbClr val="002C5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40" name="Google Shape;40;p26"/>
          <p:cNvSpPr txBox="1"/>
          <p:nvPr/>
        </p:nvSpPr>
        <p:spPr>
          <a:xfrm>
            <a:off x="827929" y="6607402"/>
            <a:ext cx="3180191" cy="1969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59A6E5"/>
              </a:buClr>
              <a:buSzPts val="680"/>
              <a:buFont typeface="Lato"/>
              <a:buNone/>
            </a:pPr>
            <a:r>
              <a:rPr lang="en-US" sz="680" b="1" i="0" u="none" strike="noStrike" cap="none">
                <a:solidFill>
                  <a:srgbClr val="59A6E5"/>
                </a:solidFill>
                <a:latin typeface="Lato"/>
                <a:ea typeface="Lato"/>
                <a:cs typeface="Lato"/>
                <a:sym typeface="Lato"/>
              </a:rPr>
              <a:t>CONFIDENTIAL AND PROPRIETARY INFORMATION: DO NOT DISTRIBUTE</a:t>
            </a:r>
            <a:endParaRPr sz="680" b="1" i="0" u="none" strike="noStrike" cap="none">
              <a:solidFill>
                <a:srgbClr val="59A6E5"/>
              </a:solidFill>
              <a:latin typeface="Lato"/>
              <a:ea typeface="Lato"/>
              <a:cs typeface="Lato"/>
              <a:sym typeface="Lato"/>
            </a:endParaRPr>
          </a:p>
        </p:txBody>
      </p:sp>
      <p:pic>
        <p:nvPicPr>
          <p:cNvPr id="41" name="Google Shape;41;p26"/>
          <p:cNvPicPr preferRelativeResize="0"/>
          <p:nvPr/>
        </p:nvPicPr>
        <p:blipFill rotWithShape="1">
          <a:blip r:embed="rId2">
            <a:alphaModFix/>
          </a:blip>
          <a:srcRect/>
          <a:stretch/>
        </p:blipFill>
        <p:spPr>
          <a:xfrm>
            <a:off x="9938945" y="447095"/>
            <a:ext cx="1730616" cy="327414"/>
          </a:xfrm>
          <a:prstGeom prst="rect">
            <a:avLst/>
          </a:prstGeom>
          <a:noFill/>
          <a:ln>
            <a:noFill/>
          </a:ln>
        </p:spPr>
      </p:pic>
      <p:sp>
        <p:nvSpPr>
          <p:cNvPr id="42" name="Google Shape;42;p26"/>
          <p:cNvSpPr txBox="1">
            <a:spLocks noGrp="1"/>
          </p:cNvSpPr>
          <p:nvPr>
            <p:ph type="ctrTitle"/>
          </p:nvPr>
        </p:nvSpPr>
        <p:spPr>
          <a:xfrm>
            <a:off x="330906" y="464494"/>
            <a:ext cx="6719048" cy="4778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200"/>
              <a:buFont typeface="Lato Black"/>
              <a:buNone/>
              <a:defRPr sz="2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6"/>
          <p:cNvSpPr txBox="1">
            <a:spLocks noGrp="1"/>
          </p:cNvSpPr>
          <p:nvPr>
            <p:ph type="subTitle" idx="1"/>
          </p:nvPr>
        </p:nvSpPr>
        <p:spPr>
          <a:xfrm>
            <a:off x="323925" y="268005"/>
            <a:ext cx="6719047" cy="245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1150"/>
              <a:buNone/>
              <a:defRPr sz="1150" b="1" i="0">
                <a:solidFill>
                  <a:schemeClr val="lt1"/>
                </a:solidFill>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4" name="Google Shape;44;p26"/>
          <p:cNvSpPr txBox="1">
            <a:spLocks noGrp="1"/>
          </p:cNvSpPr>
          <p:nvPr>
            <p:ph type="body" idx="2"/>
          </p:nvPr>
        </p:nvSpPr>
        <p:spPr>
          <a:xfrm>
            <a:off x="814676" y="1323235"/>
            <a:ext cx="5281324" cy="44965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555555"/>
              </a:buClr>
              <a:buSzPts val="1400"/>
              <a:buNone/>
              <a:defRPr sz="1400">
                <a:solidFill>
                  <a:srgbClr val="555555"/>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6"/>
          <p:cNvSpPr txBox="1">
            <a:spLocks noGrp="1"/>
          </p:cNvSpPr>
          <p:nvPr>
            <p:ph type="body" idx="3"/>
          </p:nvPr>
        </p:nvSpPr>
        <p:spPr>
          <a:xfrm>
            <a:off x="6572195" y="1338867"/>
            <a:ext cx="5281324" cy="44965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555555"/>
              </a:buClr>
              <a:buSzPts val="1400"/>
              <a:buNone/>
              <a:defRPr sz="1400">
                <a:solidFill>
                  <a:srgbClr val="555555"/>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slide graphic 1">
  <p:cSld name="Title slide graphic 1">
    <p:spTree>
      <p:nvGrpSpPr>
        <p:cNvPr id="1" name="Shape 55"/>
        <p:cNvGrpSpPr/>
        <p:nvPr/>
      </p:nvGrpSpPr>
      <p:grpSpPr>
        <a:xfrm>
          <a:off x="0" y="0"/>
          <a:ext cx="0" cy="0"/>
          <a:chOff x="0" y="0"/>
          <a:chExt cx="0" cy="0"/>
        </a:xfrm>
      </p:grpSpPr>
      <p:sp>
        <p:nvSpPr>
          <p:cNvPr id="56" name="Google Shape;56;p28"/>
          <p:cNvSpPr/>
          <p:nvPr/>
        </p:nvSpPr>
        <p:spPr>
          <a:xfrm>
            <a:off x="112847" y="104601"/>
            <a:ext cx="11966306" cy="6648798"/>
          </a:xfrm>
          <a:prstGeom prst="roundRect">
            <a:avLst>
              <a:gd name="adj" fmla="val 593"/>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57" name="Google Shape;57;p28"/>
          <p:cNvSpPr txBox="1">
            <a:spLocks noGrp="1"/>
          </p:cNvSpPr>
          <p:nvPr>
            <p:ph type="body" idx="1"/>
          </p:nvPr>
        </p:nvSpPr>
        <p:spPr>
          <a:xfrm>
            <a:off x="1278785" y="2234773"/>
            <a:ext cx="8142533" cy="10630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5400"/>
              <a:buNone/>
              <a:defRPr sz="5400" b="1" i="0">
                <a:solidFill>
                  <a:schemeClr val="lt1"/>
                </a:solidFill>
                <a:latin typeface="Lato Black"/>
                <a:ea typeface="Lato Black"/>
                <a:cs typeface="Lato Black"/>
                <a:sym typeface="Lato Black"/>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8" name="Google Shape;58;p28"/>
          <p:cNvPicPr preferRelativeResize="0"/>
          <p:nvPr/>
        </p:nvPicPr>
        <p:blipFill rotWithShape="1">
          <a:blip r:embed="rId3">
            <a:alphaModFix/>
          </a:blip>
          <a:srcRect/>
          <a:stretch/>
        </p:blipFill>
        <p:spPr>
          <a:xfrm>
            <a:off x="10308176" y="6263295"/>
            <a:ext cx="1401775" cy="28035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ntro slide image type 1">
  <p:cSld name="Intro slide image type 1">
    <p:spTree>
      <p:nvGrpSpPr>
        <p:cNvPr id="1" name="Shape 59"/>
        <p:cNvGrpSpPr/>
        <p:nvPr/>
      </p:nvGrpSpPr>
      <p:grpSpPr>
        <a:xfrm>
          <a:off x="0" y="0"/>
          <a:ext cx="0" cy="0"/>
          <a:chOff x="0" y="0"/>
          <a:chExt cx="0" cy="0"/>
        </a:xfrm>
      </p:grpSpPr>
      <p:sp>
        <p:nvSpPr>
          <p:cNvPr id="60" name="Google Shape;60;p29"/>
          <p:cNvSpPr/>
          <p:nvPr/>
        </p:nvSpPr>
        <p:spPr>
          <a:xfrm>
            <a:off x="112847" y="104601"/>
            <a:ext cx="11966306" cy="6648798"/>
          </a:xfrm>
          <a:prstGeom prst="roundRect">
            <a:avLst>
              <a:gd name="adj" fmla="val 593"/>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1" name="Google Shape;61;p29"/>
          <p:cNvSpPr txBox="1">
            <a:spLocks noGrp="1"/>
          </p:cNvSpPr>
          <p:nvPr>
            <p:ph type="body" idx="1"/>
          </p:nvPr>
        </p:nvSpPr>
        <p:spPr>
          <a:xfrm>
            <a:off x="112848" y="3981128"/>
            <a:ext cx="11966305" cy="1063063"/>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4000"/>
              <a:buNone/>
              <a:defRPr sz="4000" b="1" i="0">
                <a:solidFill>
                  <a:schemeClr val="lt1"/>
                </a:solidFill>
                <a:latin typeface="Lato Black"/>
                <a:ea typeface="Lato Black"/>
                <a:cs typeface="Lato Black"/>
                <a:sym typeface="Lato Black"/>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29"/>
          <p:cNvSpPr txBox="1">
            <a:spLocks noGrp="1"/>
          </p:cNvSpPr>
          <p:nvPr>
            <p:ph type="body" idx="2"/>
          </p:nvPr>
        </p:nvSpPr>
        <p:spPr>
          <a:xfrm>
            <a:off x="112848" y="5566187"/>
            <a:ext cx="11966305" cy="462520"/>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2800"/>
              <a:buNone/>
              <a:defRPr sz="2800" b="0" i="0">
                <a:solidFill>
                  <a:schemeClr val="lt1"/>
                </a:solidFill>
                <a:latin typeface="Lato"/>
                <a:ea typeface="Lato"/>
                <a:cs typeface="Lato"/>
                <a:sym typeface="La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29"/>
          <p:cNvSpPr txBox="1">
            <a:spLocks noGrp="1"/>
          </p:cNvSpPr>
          <p:nvPr>
            <p:ph type="body" idx="3"/>
          </p:nvPr>
        </p:nvSpPr>
        <p:spPr>
          <a:xfrm>
            <a:off x="112848" y="6041038"/>
            <a:ext cx="11966305" cy="307297"/>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700"/>
              <a:buNone/>
              <a:defRPr sz="1700" b="0" i="0">
                <a:solidFill>
                  <a:schemeClr val="lt1"/>
                </a:solidFill>
                <a:latin typeface="Lato"/>
                <a:ea typeface="Lato"/>
                <a:cs typeface="Lato"/>
                <a:sym typeface="La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29"/>
          <p:cNvSpPr txBox="1">
            <a:spLocks noGrp="1"/>
          </p:cNvSpPr>
          <p:nvPr>
            <p:ph type="body" idx="4"/>
          </p:nvPr>
        </p:nvSpPr>
        <p:spPr>
          <a:xfrm>
            <a:off x="112848" y="6348337"/>
            <a:ext cx="11966305" cy="239841"/>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chemeClr val="lt1"/>
              </a:buClr>
              <a:buSzPts val="1400"/>
              <a:buNone/>
              <a:defRPr sz="1400" b="0" i="0">
                <a:solidFill>
                  <a:schemeClr val="lt1"/>
                </a:solidFill>
                <a:latin typeface="Lato"/>
                <a:ea typeface="Lato"/>
                <a:cs typeface="Lato"/>
                <a:sym typeface="La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slide+image type 1">
  <p:cSld name="Content slide+image type 1">
    <p:spTree>
      <p:nvGrpSpPr>
        <p:cNvPr id="1" name="Shape 65"/>
        <p:cNvGrpSpPr/>
        <p:nvPr/>
      </p:nvGrpSpPr>
      <p:grpSpPr>
        <a:xfrm>
          <a:off x="0" y="0"/>
          <a:ext cx="0" cy="0"/>
          <a:chOff x="0" y="0"/>
          <a:chExt cx="0" cy="0"/>
        </a:xfrm>
      </p:grpSpPr>
      <p:sp>
        <p:nvSpPr>
          <p:cNvPr id="66" name="Google Shape;66;p30"/>
          <p:cNvSpPr txBox="1"/>
          <p:nvPr/>
        </p:nvSpPr>
        <p:spPr>
          <a:xfrm>
            <a:off x="10853531" y="6450436"/>
            <a:ext cx="1011286" cy="353943"/>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700"/>
              <a:buFont typeface="Arial"/>
              <a:buNone/>
            </a:pPr>
            <a:fld id="{00000000-1234-1234-1234-123412341234}" type="slidenum">
              <a:rPr lang="en-US" sz="1700" b="1" i="0" u="none" strike="noStrike" cap="none">
                <a:solidFill>
                  <a:srgbClr val="59A6E5"/>
                </a:solidFill>
                <a:latin typeface="Lato"/>
                <a:ea typeface="Lato"/>
                <a:cs typeface="Lato"/>
                <a:sym typeface="Lato"/>
              </a:rPr>
              <a:t>‹#›</a:t>
            </a:fld>
            <a:endParaRPr sz="1700" b="1" i="0" u="none" strike="noStrike" cap="none">
              <a:solidFill>
                <a:srgbClr val="59A6E5"/>
              </a:solidFill>
              <a:latin typeface="Lato"/>
              <a:ea typeface="Lato"/>
              <a:cs typeface="Lato"/>
              <a:sym typeface="Lato"/>
            </a:endParaRPr>
          </a:p>
        </p:txBody>
      </p:sp>
      <p:sp>
        <p:nvSpPr>
          <p:cNvPr id="67" name="Google Shape;67;p30"/>
          <p:cNvSpPr/>
          <p:nvPr/>
        </p:nvSpPr>
        <p:spPr>
          <a:xfrm>
            <a:off x="169959" y="181431"/>
            <a:ext cx="11861358" cy="858741"/>
          </a:xfrm>
          <a:prstGeom prst="roundRect">
            <a:avLst>
              <a:gd name="adj" fmla="val 5672"/>
            </a:avLst>
          </a:prstGeom>
          <a:gradFill>
            <a:gsLst>
              <a:gs pos="0">
                <a:srgbClr val="59A6E5"/>
              </a:gs>
              <a:gs pos="24000">
                <a:srgbClr val="59A6E5"/>
              </a:gs>
              <a:gs pos="75000">
                <a:srgbClr val="002C51"/>
              </a:gs>
              <a:gs pos="100000">
                <a:srgbClr val="002C5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68" name="Google Shape;68;p30"/>
          <p:cNvSpPr txBox="1"/>
          <p:nvPr/>
        </p:nvSpPr>
        <p:spPr>
          <a:xfrm>
            <a:off x="827929" y="6607402"/>
            <a:ext cx="3180191" cy="1969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80"/>
              <a:buFont typeface="Arial"/>
              <a:buNone/>
            </a:pPr>
            <a:r>
              <a:rPr lang="en-US" sz="680" b="1" i="0" u="none" strike="noStrike" cap="none">
                <a:solidFill>
                  <a:srgbClr val="59A6E5"/>
                </a:solidFill>
                <a:latin typeface="Lato"/>
                <a:ea typeface="Lato"/>
                <a:cs typeface="Lato"/>
                <a:sym typeface="Lato"/>
              </a:rPr>
              <a:t>CONFIDENTIAL AND PROPRIETARY INFORMATION: DO NOT DISTRIBUTE</a:t>
            </a:r>
            <a:endParaRPr sz="680" b="1" i="0" u="none" strike="noStrike" cap="none">
              <a:solidFill>
                <a:srgbClr val="59A6E5"/>
              </a:solidFill>
              <a:latin typeface="Lato"/>
              <a:ea typeface="Lato"/>
              <a:cs typeface="Lato"/>
              <a:sym typeface="Lato"/>
            </a:endParaRPr>
          </a:p>
        </p:txBody>
      </p:sp>
      <p:pic>
        <p:nvPicPr>
          <p:cNvPr id="69" name="Google Shape;69;p30"/>
          <p:cNvPicPr preferRelativeResize="0"/>
          <p:nvPr/>
        </p:nvPicPr>
        <p:blipFill rotWithShape="1">
          <a:blip r:embed="rId2">
            <a:alphaModFix/>
          </a:blip>
          <a:srcRect/>
          <a:stretch/>
        </p:blipFill>
        <p:spPr>
          <a:xfrm>
            <a:off x="9938945" y="447095"/>
            <a:ext cx="1730616" cy="327414"/>
          </a:xfrm>
          <a:prstGeom prst="rect">
            <a:avLst/>
          </a:prstGeom>
          <a:noFill/>
          <a:ln>
            <a:noFill/>
          </a:ln>
        </p:spPr>
      </p:pic>
      <p:sp>
        <p:nvSpPr>
          <p:cNvPr id="70" name="Google Shape;70;p30"/>
          <p:cNvSpPr txBox="1">
            <a:spLocks noGrp="1"/>
          </p:cNvSpPr>
          <p:nvPr>
            <p:ph type="ctrTitle"/>
          </p:nvPr>
        </p:nvSpPr>
        <p:spPr>
          <a:xfrm>
            <a:off x="330906" y="464494"/>
            <a:ext cx="6719048" cy="4778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200"/>
              <a:buFont typeface="Lato Black"/>
              <a:buNone/>
              <a:defRPr sz="2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0"/>
          <p:cNvSpPr txBox="1">
            <a:spLocks noGrp="1"/>
          </p:cNvSpPr>
          <p:nvPr>
            <p:ph type="subTitle" idx="1"/>
          </p:nvPr>
        </p:nvSpPr>
        <p:spPr>
          <a:xfrm>
            <a:off x="323925" y="268005"/>
            <a:ext cx="6719047" cy="245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1150"/>
              <a:buNone/>
              <a:defRPr sz="1150" b="1" i="0">
                <a:solidFill>
                  <a:schemeClr val="lt1"/>
                </a:solidFill>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72" name="Google Shape;72;p30"/>
          <p:cNvSpPr txBox="1">
            <a:spLocks noGrp="1"/>
          </p:cNvSpPr>
          <p:nvPr>
            <p:ph type="body" idx="2"/>
          </p:nvPr>
        </p:nvSpPr>
        <p:spPr>
          <a:xfrm>
            <a:off x="7522590" y="5734977"/>
            <a:ext cx="4219830" cy="355904"/>
          </a:xfrm>
          <a:prstGeom prst="rect">
            <a:avLst/>
          </a:prstGeom>
          <a:noFill/>
          <a:ln>
            <a:noFill/>
          </a:ln>
        </p:spPr>
        <p:txBody>
          <a:bodyPr spcFirstLastPara="1" wrap="square" lIns="91425" tIns="45700" rIns="91425" bIns="45700" anchor="t" anchorCtr="0">
            <a:noAutofit/>
          </a:bodyPr>
          <a:lstStyle>
            <a:lvl1pPr marL="457200" lvl="0" indent="-228600" algn="ctr">
              <a:lnSpc>
                <a:spcPct val="90000"/>
              </a:lnSpc>
              <a:spcBef>
                <a:spcPts val="1000"/>
              </a:spcBef>
              <a:spcAft>
                <a:spcPts val="0"/>
              </a:spcAft>
              <a:buClr>
                <a:srgbClr val="555555"/>
              </a:buClr>
              <a:buSzPts val="1200"/>
              <a:buNone/>
              <a:defRPr sz="1200" b="0" i="1">
                <a:solidFill>
                  <a:srgbClr val="555555"/>
                </a:solidFill>
                <a:latin typeface="Lato"/>
                <a:ea typeface="Lato"/>
                <a:cs typeface="Lato"/>
                <a:sym typeface="Lato"/>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30"/>
          <p:cNvSpPr txBox="1">
            <a:spLocks noGrp="1"/>
          </p:cNvSpPr>
          <p:nvPr>
            <p:ph type="body" idx="3"/>
          </p:nvPr>
        </p:nvSpPr>
        <p:spPr>
          <a:xfrm>
            <a:off x="814676" y="1323235"/>
            <a:ext cx="5281324" cy="44965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555555"/>
              </a:buClr>
              <a:buSzPts val="1400"/>
              <a:buNone/>
              <a:defRPr sz="1400">
                <a:solidFill>
                  <a:srgbClr val="555555"/>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slide smartArt Type 1">
  <p:cSld name="Content slide smartArt Type 1">
    <p:spTree>
      <p:nvGrpSpPr>
        <p:cNvPr id="1" name="Shape 74"/>
        <p:cNvGrpSpPr/>
        <p:nvPr/>
      </p:nvGrpSpPr>
      <p:grpSpPr>
        <a:xfrm>
          <a:off x="0" y="0"/>
          <a:ext cx="0" cy="0"/>
          <a:chOff x="0" y="0"/>
          <a:chExt cx="0" cy="0"/>
        </a:xfrm>
      </p:grpSpPr>
      <p:sp>
        <p:nvSpPr>
          <p:cNvPr id="75" name="Google Shape;75;p31"/>
          <p:cNvSpPr txBox="1"/>
          <p:nvPr/>
        </p:nvSpPr>
        <p:spPr>
          <a:xfrm>
            <a:off x="10853531" y="6450436"/>
            <a:ext cx="1011286" cy="353943"/>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1700"/>
              <a:buFont typeface="Arial"/>
              <a:buNone/>
            </a:pPr>
            <a:fld id="{00000000-1234-1234-1234-123412341234}" type="slidenum">
              <a:rPr lang="en-US" sz="1700" b="1" i="0" u="none" strike="noStrike" cap="none">
                <a:solidFill>
                  <a:srgbClr val="59A6E5"/>
                </a:solidFill>
                <a:latin typeface="Lato"/>
                <a:ea typeface="Lato"/>
                <a:cs typeface="Lato"/>
                <a:sym typeface="Lato"/>
              </a:rPr>
              <a:t>‹#›</a:t>
            </a:fld>
            <a:endParaRPr sz="1700" b="1" i="0" u="none" strike="noStrike" cap="none">
              <a:solidFill>
                <a:srgbClr val="59A6E5"/>
              </a:solidFill>
              <a:latin typeface="Lato"/>
              <a:ea typeface="Lato"/>
              <a:cs typeface="Lato"/>
              <a:sym typeface="Lato"/>
            </a:endParaRPr>
          </a:p>
        </p:txBody>
      </p:sp>
      <p:sp>
        <p:nvSpPr>
          <p:cNvPr id="76" name="Google Shape;76;p31"/>
          <p:cNvSpPr/>
          <p:nvPr/>
        </p:nvSpPr>
        <p:spPr>
          <a:xfrm>
            <a:off x="169959" y="181431"/>
            <a:ext cx="11861358" cy="858741"/>
          </a:xfrm>
          <a:prstGeom prst="roundRect">
            <a:avLst>
              <a:gd name="adj" fmla="val 5672"/>
            </a:avLst>
          </a:prstGeom>
          <a:gradFill>
            <a:gsLst>
              <a:gs pos="0">
                <a:srgbClr val="59A6E5"/>
              </a:gs>
              <a:gs pos="24000">
                <a:srgbClr val="59A6E5"/>
              </a:gs>
              <a:gs pos="75000">
                <a:srgbClr val="002C51"/>
              </a:gs>
              <a:gs pos="100000">
                <a:srgbClr val="002C51"/>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7" name="Google Shape;77;p31"/>
          <p:cNvSpPr txBox="1"/>
          <p:nvPr/>
        </p:nvSpPr>
        <p:spPr>
          <a:xfrm>
            <a:off x="827929" y="6607402"/>
            <a:ext cx="3180191" cy="1969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680"/>
              <a:buFont typeface="Arial"/>
              <a:buNone/>
            </a:pPr>
            <a:r>
              <a:rPr lang="en-US" sz="680" b="1" i="0" u="none" strike="noStrike" cap="none">
                <a:solidFill>
                  <a:srgbClr val="59A6E5"/>
                </a:solidFill>
                <a:latin typeface="Lato"/>
                <a:ea typeface="Lato"/>
                <a:cs typeface="Lato"/>
                <a:sym typeface="Lato"/>
              </a:rPr>
              <a:t>CONFIDENTIAL AND PROPRIETARY INFORMATION: DO NOT DISTRIBUTE</a:t>
            </a:r>
            <a:endParaRPr sz="680" b="1" i="0" u="none" strike="noStrike" cap="none">
              <a:solidFill>
                <a:srgbClr val="59A6E5"/>
              </a:solidFill>
              <a:latin typeface="Lato"/>
              <a:ea typeface="Lato"/>
              <a:cs typeface="Lato"/>
              <a:sym typeface="Lato"/>
            </a:endParaRPr>
          </a:p>
        </p:txBody>
      </p:sp>
      <p:pic>
        <p:nvPicPr>
          <p:cNvPr id="78" name="Google Shape;78;p31"/>
          <p:cNvPicPr preferRelativeResize="0"/>
          <p:nvPr/>
        </p:nvPicPr>
        <p:blipFill rotWithShape="1">
          <a:blip r:embed="rId2">
            <a:alphaModFix/>
          </a:blip>
          <a:srcRect/>
          <a:stretch/>
        </p:blipFill>
        <p:spPr>
          <a:xfrm>
            <a:off x="9938945" y="447095"/>
            <a:ext cx="1730616" cy="327414"/>
          </a:xfrm>
          <a:prstGeom prst="rect">
            <a:avLst/>
          </a:prstGeom>
          <a:noFill/>
          <a:ln>
            <a:noFill/>
          </a:ln>
        </p:spPr>
      </p:pic>
      <p:sp>
        <p:nvSpPr>
          <p:cNvPr id="79" name="Google Shape;79;p31"/>
          <p:cNvSpPr txBox="1">
            <a:spLocks noGrp="1"/>
          </p:cNvSpPr>
          <p:nvPr>
            <p:ph type="ctrTitle"/>
          </p:nvPr>
        </p:nvSpPr>
        <p:spPr>
          <a:xfrm>
            <a:off x="330906" y="464494"/>
            <a:ext cx="6719048" cy="4778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2200"/>
              <a:buFont typeface="Lato Black"/>
              <a:buNone/>
              <a:defRPr sz="22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1"/>
          <p:cNvSpPr txBox="1">
            <a:spLocks noGrp="1"/>
          </p:cNvSpPr>
          <p:nvPr>
            <p:ph type="subTitle" idx="1"/>
          </p:nvPr>
        </p:nvSpPr>
        <p:spPr>
          <a:xfrm>
            <a:off x="323925" y="268005"/>
            <a:ext cx="6719047" cy="245424"/>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1150"/>
              <a:buNone/>
              <a:defRPr sz="1150" b="1" i="0">
                <a:solidFill>
                  <a:schemeClr val="lt1"/>
                </a:solidFill>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81" name="Google Shape;81;p31"/>
          <p:cNvSpPr>
            <a:spLocks noGrp="1"/>
          </p:cNvSpPr>
          <p:nvPr>
            <p:ph type="dgm" idx="2"/>
          </p:nvPr>
        </p:nvSpPr>
        <p:spPr>
          <a:xfrm>
            <a:off x="330200" y="1258888"/>
            <a:ext cx="11701463" cy="499586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rgbClr val="012C4F"/>
              </a:buClr>
              <a:buSzPts val="1800"/>
              <a:buFont typeface="Arial"/>
              <a:buNone/>
              <a:defRPr sz="1800" b="0" i="0" u="none" strike="noStrike" cap="none">
                <a:solidFill>
                  <a:srgbClr val="012C4F"/>
                </a:solidFill>
                <a:latin typeface="Lato"/>
                <a:ea typeface="Lato"/>
                <a:cs typeface="Lato"/>
                <a:sym typeface="Lato"/>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image 1">
  <p:cSld name="Title slide image 1">
    <p:spTree>
      <p:nvGrpSpPr>
        <p:cNvPr id="1" name="Shape 82"/>
        <p:cNvGrpSpPr/>
        <p:nvPr/>
      </p:nvGrpSpPr>
      <p:grpSpPr>
        <a:xfrm>
          <a:off x="0" y="0"/>
          <a:ext cx="0" cy="0"/>
          <a:chOff x="0" y="0"/>
          <a:chExt cx="0" cy="0"/>
        </a:xfrm>
      </p:grpSpPr>
      <p:sp>
        <p:nvSpPr>
          <p:cNvPr id="83" name="Google Shape;83;p32"/>
          <p:cNvSpPr/>
          <p:nvPr/>
        </p:nvSpPr>
        <p:spPr>
          <a:xfrm>
            <a:off x="112847" y="104601"/>
            <a:ext cx="11966306" cy="6648798"/>
          </a:xfrm>
          <a:prstGeom prst="roundRect">
            <a:avLst>
              <a:gd name="adj" fmla="val 593"/>
            </a:avLst>
          </a:prstGeom>
          <a:blipFill rotWithShape="1">
            <a:blip r:embed="rId2">
              <a:alphaModFix/>
            </a:blip>
            <a:stretch>
              <a:fillRect/>
            </a:stretch>
          </a:blip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4" name="Google Shape;84;p32"/>
          <p:cNvSpPr txBox="1">
            <a:spLocks noGrp="1"/>
          </p:cNvSpPr>
          <p:nvPr>
            <p:ph type="body" idx="1"/>
          </p:nvPr>
        </p:nvSpPr>
        <p:spPr>
          <a:xfrm>
            <a:off x="1278785" y="2234773"/>
            <a:ext cx="8142533" cy="1063063"/>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5400"/>
              <a:buNone/>
              <a:defRPr sz="5400" b="1" i="0">
                <a:solidFill>
                  <a:schemeClr val="lt1"/>
                </a:solidFill>
                <a:latin typeface="Lato Black"/>
                <a:ea typeface="Lato Black"/>
                <a:cs typeface="Lato Black"/>
                <a:sym typeface="Lato Black"/>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85" name="Google Shape;85;p32"/>
          <p:cNvPicPr preferRelativeResize="0"/>
          <p:nvPr/>
        </p:nvPicPr>
        <p:blipFill rotWithShape="1">
          <a:blip r:embed="rId3">
            <a:alphaModFix/>
          </a:blip>
          <a:srcRect/>
          <a:stretch/>
        </p:blipFill>
        <p:spPr>
          <a:xfrm>
            <a:off x="10308176" y="6263295"/>
            <a:ext cx="1401775" cy="28035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Lato Black"/>
              <a:buNone/>
              <a:defRPr sz="4400" b="1" i="0" u="none" strike="noStrike" cap="none">
                <a:solidFill>
                  <a:schemeClr val="dk1"/>
                </a:solidFill>
                <a:latin typeface="Lato Black"/>
                <a:ea typeface="Lato Black"/>
                <a:cs typeface="Lato Black"/>
                <a:sym typeface="Lato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90000"/>
              </a:lnSpc>
              <a:spcBef>
                <a:spcPts val="10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ai.amida.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saic.com/who-we-serve/contracts-and-schedules?utm_source=chatgpt.com" TargetMode="External"/><Relationship Id="rId7" Type="http://schemas.openxmlformats.org/officeDocument/2006/relationships/hyperlink" Target="https://www.gdit.com/about-gdit/press-releases/gdit-expands-investment-in-ai-cyber-and-mission-software-centers-of-excellence/?utm_source=chatgpt.com"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hyperlink" Target="https://govtribe.com/topic-insights/palantir-government-solutions?utm_source=chatgpt.com" TargetMode="External"/><Relationship Id="rId5" Type="http://schemas.openxmlformats.org/officeDocument/2006/relationships/hyperlink" Target="https://www.cgi.com/us/en-us/state-local-government?utm_source=chatgpt.com" TargetMode="External"/><Relationship Id="rId4" Type="http://schemas.openxmlformats.org/officeDocument/2006/relationships/hyperlink" Target="https://www.deloitte.com/us/en/Insights/industry/public-sector/use-of-ai-in-government.html?utm_source=chatgpt.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ai.amida.com/"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statescoop.com/texas-awards-170m-contract-to-saic-for-it-cybersecurity-services/?utm_source=chatgpt.com"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hyperlink" Target="https://www.saic.com/who-we-serve/contracts-and-schedules?utm_source=chatgpt.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www2.deloitte.com/us/en/insights/industry/public-sector/automation-and-generative-ai-in-government/generative-ai-to-transform-government-procurement.html?utm_source=chatgpt.com"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hyperlink" Target="https://www.prnewswire.com/news-releases/deloitte-adds-aws-generative-ai-services-to-its-digital-service-delivery-platform-to-empower-health-and-human-services-agencies-302211440.html?utm_source=chatgpt.com" TargetMode="External"/><Relationship Id="rId5" Type="http://schemas.openxmlformats.org/officeDocument/2006/relationships/hyperlink" Target="https://dir.texas.gov/contracts/vendors/deloitte-consulting-llp?utm_source=chatgpt.com" TargetMode="External"/><Relationship Id="rId4" Type="http://schemas.openxmlformats.org/officeDocument/2006/relationships/hyperlink" Target="https://www.deloitte.com/us/en/insights/industry/government-public-sector-services/automation-and-generative-ai-in-government.html?utm_source=chatgpt.com"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www.cgi.com/us/en-us/blog/state-and-local-government/three-practical-ai-applications-revolutionizing-government-services?utm_source=chatgpt.com"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en.wikipedia.org/wiki/Palantir_Technologies?utm_source=chatgpt.com"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ww.thedailybeast.com/the-most-terrifying-company-in-america-is-probably-one-youve-never-heard-of/?utm_source=chatgpt.com"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hyperlink" Target="https://www.gdit.com/about-gdit/press-releases/gdit-releases-governmentwide-ai-solution-to-combat-fraud-waste-and-abuse/?utm_source=chatgpt.com"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hyperlink" Target="https://www.executivebiz.com/articles/gdit-dave-vennergrund-agentic-ai-guide-federal-agencies?utm_source=chatgpt.com" TargetMode="External"/><Relationship Id="rId4" Type="http://schemas.openxmlformats.org/officeDocument/2006/relationships/hyperlink" Target="https://www.gdit.com/about-gdit/press-releases/gdit-expands-investment-in-ai-cyber-and-mission-software-centers-of-excellence/?utm_source=chatgpt.com"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amida.sharepoint.com/:w:/r/sites/MarketingandKnowledgeManagement/_layouts/15/Doc.aspx?sourcedoc=%7B955E67C4-219D-4D91-8DFE-30C255FD99F3%7D&amp;file=amida%20agentic%20ai%20tam%20analysis%20-%20aug%2014%202025%20-zdw.docx&amp;action=default&amp;mobileredirect=true" TargetMode="External"/><Relationship Id="rId4" Type="http://schemas.openxmlformats.org/officeDocument/2006/relationships/chart" Target="../charts/char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iq.govwin.com/neo/opportunity/view/206453" TargetMode="External"/><Relationship Id="rId7" Type="http://schemas.openxmlformats.org/officeDocument/2006/relationships/hyperlink" Target="https://iq.govwin.com/neo/opportunity/view/251630" TargetMode="External"/><Relationship Id="rId2" Type="http://schemas.openxmlformats.org/officeDocument/2006/relationships/hyperlink" Target="https://iq.govwin.com/neo/opportunity/view/244222" TargetMode="External"/><Relationship Id="rId1" Type="http://schemas.openxmlformats.org/officeDocument/2006/relationships/slideLayout" Target="../slideLayouts/slideLayout3.xml"/><Relationship Id="rId6" Type="http://schemas.openxmlformats.org/officeDocument/2006/relationships/hyperlink" Target="https://iq.govwin.com/neo/opportunity/view/256933?sm=YjhkNTNiMzMtMWFjNS00MDgzLWI3MTUtZTc4ZDkwZjc2N2Qy" TargetMode="External"/><Relationship Id="rId5" Type="http://schemas.openxmlformats.org/officeDocument/2006/relationships/hyperlink" Target="https://iq.govwin.com/neo/opportunity/view/256570" TargetMode="External"/><Relationship Id="rId4" Type="http://schemas.openxmlformats.org/officeDocument/2006/relationships/hyperlink" Target="https://iq.govwin.com/neo/opportunity/view/255643"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pic>
        <p:nvPicPr>
          <p:cNvPr id="180" name="Google Shape;180;p1" descr="A close-up of a logo&#10;&#10;Description automatically generated"/>
          <p:cNvPicPr preferRelativeResize="0"/>
          <p:nvPr/>
        </p:nvPicPr>
        <p:blipFill rotWithShape="1">
          <a:blip r:embed="rId3">
            <a:alphaModFix/>
          </a:blip>
          <a:srcRect/>
          <a:stretch/>
        </p:blipFill>
        <p:spPr>
          <a:xfrm>
            <a:off x="14843" y="0"/>
            <a:ext cx="12162315" cy="6858000"/>
          </a:xfrm>
          <a:prstGeom prst="rect">
            <a:avLst/>
          </a:prstGeom>
          <a:noFill/>
          <a:ln>
            <a:noFill/>
          </a:ln>
        </p:spPr>
      </p:pic>
      <p:sp>
        <p:nvSpPr>
          <p:cNvPr id="181" name="Google Shape;181;p1"/>
          <p:cNvSpPr/>
          <p:nvPr/>
        </p:nvSpPr>
        <p:spPr>
          <a:xfrm>
            <a:off x="1012858" y="4105347"/>
            <a:ext cx="10214368" cy="1086726"/>
          </a:xfrm>
          <a:prstGeom prst="rect">
            <a:avLst/>
          </a:prstGeom>
          <a:noFill/>
          <a:ln>
            <a:noFill/>
          </a:ln>
        </p:spPr>
        <p:txBody>
          <a:bodyPr spcFirstLastPara="1" wrap="square" lIns="91425" tIns="45700" rIns="91425" bIns="45700" anchor="t" anchorCtr="0">
            <a:noAutofit/>
          </a:bodyPr>
          <a:lstStyle/>
          <a:p>
            <a:pPr algn="ctr">
              <a:lnSpc>
                <a:spcPct val="90000"/>
              </a:lnSpc>
              <a:buClr>
                <a:schemeClr val="lt1"/>
              </a:buClr>
              <a:buSzPts val="4000"/>
            </a:pPr>
            <a:r>
              <a:rPr lang="en-US" sz="2800" b="1" i="0" u="none" strike="noStrike" cap="none">
                <a:solidFill>
                  <a:schemeClr val="lt1"/>
                </a:solidFill>
                <a:latin typeface="Lato"/>
                <a:ea typeface="Lato Black"/>
                <a:cs typeface="Lato Black"/>
                <a:sym typeface="Lato Black"/>
              </a:rPr>
              <a:t>Strategy Planning Briefing</a:t>
            </a:r>
            <a:r>
              <a:rPr lang="en-US" sz="2800" b="1">
                <a:solidFill>
                  <a:schemeClr val="lt1"/>
                </a:solidFill>
                <a:latin typeface="Lato"/>
                <a:ea typeface="Lato Black"/>
                <a:cs typeface="Lato Black"/>
                <a:sym typeface="Lato Black"/>
              </a:rPr>
              <a:t>: How we build a defensible, profitable business with AI when our competitors have access to the exact same tools</a:t>
            </a:r>
            <a:endParaRPr lang="en-US" sz="2800" b="0" i="0" u="none" strike="noStrike" cap="none">
              <a:solidFill>
                <a:schemeClr val="lt1"/>
              </a:solidFill>
              <a:latin typeface="Lato"/>
              <a:ea typeface="Arial"/>
              <a:cs typeface="Arial"/>
            </a:endParaRPr>
          </a:p>
        </p:txBody>
      </p:sp>
      <p:sp>
        <p:nvSpPr>
          <p:cNvPr id="182" name="Google Shape;182;p1"/>
          <p:cNvSpPr/>
          <p:nvPr/>
        </p:nvSpPr>
        <p:spPr>
          <a:xfrm>
            <a:off x="211432" y="5463249"/>
            <a:ext cx="11966305" cy="462520"/>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2800"/>
              <a:buFont typeface="Arial"/>
              <a:buNone/>
            </a:pPr>
            <a:r>
              <a:rPr lang="en-US" sz="2800" b="0" i="0" u="none" strike="noStrike" cap="none">
                <a:solidFill>
                  <a:schemeClr val="lt1"/>
                </a:solidFill>
                <a:latin typeface="Lato"/>
                <a:ea typeface="Lato"/>
                <a:cs typeface="Lato"/>
                <a:sym typeface="Lato"/>
              </a:rPr>
              <a:t>Amida Agentic AI </a:t>
            </a:r>
            <a:r>
              <a:rPr lang="en-US" sz="2800">
                <a:solidFill>
                  <a:schemeClr val="lt1"/>
                </a:solidFill>
                <a:latin typeface="Lato"/>
                <a:ea typeface="Lato"/>
                <a:cs typeface="Lato"/>
                <a:sym typeface="Lato"/>
              </a:rPr>
              <a:t>Strategy Map and OKRs</a:t>
            </a:r>
            <a:endParaRPr sz="1400" b="0" i="0" u="none" strike="noStrike" cap="none">
              <a:solidFill>
                <a:srgbClr val="000000"/>
              </a:solidFill>
              <a:latin typeface="Arial"/>
              <a:ea typeface="Arial"/>
              <a:cs typeface="Arial"/>
              <a:sym typeface="Arial"/>
            </a:endParaRPr>
          </a:p>
        </p:txBody>
      </p:sp>
      <p:sp>
        <p:nvSpPr>
          <p:cNvPr id="183" name="Google Shape;183;p1"/>
          <p:cNvSpPr/>
          <p:nvPr/>
        </p:nvSpPr>
        <p:spPr>
          <a:xfrm>
            <a:off x="112847" y="6150533"/>
            <a:ext cx="11966305" cy="239841"/>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chemeClr val="lt1"/>
              </a:buClr>
              <a:buSzPts val="1400"/>
              <a:buFont typeface="Arial"/>
              <a:buNone/>
            </a:pPr>
            <a:r>
              <a:rPr lang="en-US" sz="1400" b="0" i="0" u="none" strike="noStrike" cap="none">
                <a:solidFill>
                  <a:schemeClr val="lt1"/>
                </a:solidFill>
                <a:latin typeface="Lato"/>
                <a:ea typeface="Lato"/>
                <a:cs typeface="Lato"/>
                <a:sym typeface="Lato"/>
              </a:rPr>
              <a:t>August </a:t>
            </a:r>
            <a:r>
              <a:rPr lang="en-US">
                <a:solidFill>
                  <a:schemeClr val="lt1"/>
                </a:solidFill>
                <a:latin typeface="Lato"/>
                <a:ea typeface="Lato"/>
                <a:cs typeface="Lato"/>
                <a:sym typeface="Lato"/>
              </a:rPr>
              <a:t>28</a:t>
            </a:r>
            <a:r>
              <a:rPr lang="en-US" sz="1400" b="0" i="0" u="none" strike="noStrike" cap="none">
                <a:solidFill>
                  <a:schemeClr val="lt1"/>
                </a:solidFill>
                <a:latin typeface="Lato"/>
                <a:ea typeface="Lato"/>
                <a:cs typeface="Lato"/>
                <a:sym typeface="Lato"/>
              </a:rPr>
              <a:t>, 2025</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917D-68E0-C968-DC05-86C1F52443A8}"/>
              </a:ext>
            </a:extLst>
          </p:cNvPr>
          <p:cNvSpPr>
            <a:spLocks noGrp="1"/>
          </p:cNvSpPr>
          <p:nvPr>
            <p:ph type="ctrTitle"/>
          </p:nvPr>
        </p:nvSpPr>
        <p:spPr>
          <a:xfrm>
            <a:off x="330906" y="464494"/>
            <a:ext cx="9625894" cy="477837"/>
          </a:xfrm>
        </p:spPr>
        <p:txBody>
          <a:bodyPr>
            <a:normAutofit/>
          </a:bodyPr>
          <a:lstStyle/>
          <a:p>
            <a:r>
              <a:rPr lang="en-US"/>
              <a:t>Key Strengths, Weaknesses and Opportunities using Balanced Scorecard</a:t>
            </a:r>
          </a:p>
        </p:txBody>
      </p:sp>
      <p:sp>
        <p:nvSpPr>
          <p:cNvPr id="3" name="Subtitle 2">
            <a:extLst>
              <a:ext uri="{FF2B5EF4-FFF2-40B4-BE49-F238E27FC236}">
                <a16:creationId xmlns:a16="http://schemas.microsoft.com/office/drawing/2014/main" id="{6AA77DE2-C1D9-DA24-64BE-48DD53D96A5A}"/>
              </a:ext>
            </a:extLst>
          </p:cNvPr>
          <p:cNvSpPr>
            <a:spLocks noGrp="1"/>
          </p:cNvSpPr>
          <p:nvPr>
            <p:ph type="subTitle" idx="1"/>
          </p:nvPr>
        </p:nvSpPr>
        <p:spPr/>
        <p:txBody>
          <a:bodyPr lIns="0" rIns="0" bIns="0">
            <a:normAutofit/>
          </a:bodyPr>
          <a:lstStyle/>
          <a:p>
            <a:r>
              <a:rPr lang="en-US"/>
              <a:t>Agentic AI Strategy</a:t>
            </a:r>
          </a:p>
        </p:txBody>
      </p:sp>
      <p:sp>
        <p:nvSpPr>
          <p:cNvPr id="5" name="TextBox 4">
            <a:extLst>
              <a:ext uri="{FF2B5EF4-FFF2-40B4-BE49-F238E27FC236}">
                <a16:creationId xmlns:a16="http://schemas.microsoft.com/office/drawing/2014/main" id="{C6A6BCE2-5F49-F9DD-4616-A65EE16CE1FB}"/>
              </a:ext>
            </a:extLst>
          </p:cNvPr>
          <p:cNvSpPr txBox="1"/>
          <p:nvPr/>
        </p:nvSpPr>
        <p:spPr>
          <a:xfrm>
            <a:off x="390002" y="1242302"/>
            <a:ext cx="3277378" cy="5047536"/>
          </a:xfrm>
          <a:prstGeom prst="rect">
            <a:avLst/>
          </a:prstGeom>
          <a:noFill/>
          <a:ln>
            <a:solidFill>
              <a:schemeClr val="tx1"/>
            </a:solidFill>
          </a:ln>
        </p:spPr>
        <p:txBody>
          <a:bodyPr wrap="square" rtlCol="0">
            <a:spAutoFit/>
          </a:bodyPr>
          <a:lstStyle/>
          <a:p>
            <a:pPr algn="ctr"/>
            <a:r>
              <a:rPr lang="en-US">
                <a:latin typeface="Lato"/>
                <a:ea typeface="Lato"/>
                <a:cs typeface="Lato"/>
              </a:rPr>
              <a:t>Key Strengths</a:t>
            </a:r>
          </a:p>
          <a:p>
            <a:endParaRPr lang="en-US">
              <a:latin typeface="Lato"/>
              <a:ea typeface="Lato"/>
              <a:cs typeface="Lato"/>
            </a:endParaRPr>
          </a:p>
          <a:p>
            <a:pPr marL="285750" indent="-285750">
              <a:buFont typeface="Arial" panose="020B0604020202020204" pitchFamily="34" charset="0"/>
              <a:buChar char="•"/>
            </a:pPr>
            <a:r>
              <a:rPr lang="en-US">
                <a:latin typeface="Lato"/>
                <a:ea typeface="Lato"/>
                <a:cs typeface="Lato"/>
              </a:rPr>
              <a:t>We are </a:t>
            </a:r>
            <a:r>
              <a:rPr lang="en-US" b="1">
                <a:latin typeface="Lato"/>
                <a:ea typeface="Lato"/>
                <a:cs typeface="Lato"/>
              </a:rPr>
              <a:t>focused</a:t>
            </a:r>
            <a:r>
              <a:rPr lang="en-US">
                <a:latin typeface="Lato"/>
                <a:ea typeface="Lato"/>
                <a:cs typeface="Lato"/>
              </a:rPr>
              <a:t> on leading edge projects in target states</a:t>
            </a:r>
          </a:p>
          <a:p>
            <a:pPr marL="285750" indent="-285750">
              <a:buFont typeface="Arial" panose="020B0604020202020204" pitchFamily="34" charset="0"/>
              <a:buChar char="•"/>
            </a:pPr>
            <a:r>
              <a:rPr lang="en-US">
                <a:latin typeface="Lato"/>
                <a:ea typeface="Lato"/>
                <a:cs typeface="Lato"/>
              </a:rPr>
              <a:t>We can bid compelling pricing, with flexible pricing for client hosting needs</a:t>
            </a:r>
          </a:p>
          <a:p>
            <a:pPr marL="285750" indent="-285750">
              <a:buFont typeface="Arial" panose="020B0604020202020204" pitchFamily="34" charset="0"/>
              <a:buChar char="•"/>
            </a:pPr>
            <a:r>
              <a:rPr lang="en-US">
                <a:latin typeface="Lato"/>
                <a:ea typeface="Lato"/>
                <a:cs typeface="Lato"/>
              </a:rPr>
              <a:t>Our graph technology is proven to be successful at removing bias in AI/ML model development and training that is directly applicable to agents and agentic AI</a:t>
            </a:r>
          </a:p>
          <a:p>
            <a:pPr marL="285750" indent="-285750">
              <a:buFont typeface="Arial" panose="020B0604020202020204" pitchFamily="34" charset="0"/>
              <a:buChar char="•"/>
            </a:pPr>
            <a:r>
              <a:rPr lang="en-US">
                <a:latin typeface="Lato"/>
                <a:ea typeface="Lato"/>
                <a:cs typeface="Lato"/>
              </a:rPr>
              <a:t>We have deep understanding of the government regulatory environment and requirements, especially in cybersec and interoperability and can produce secure-by-design solutions</a:t>
            </a:r>
          </a:p>
          <a:p>
            <a:pPr marL="285750" indent="-285750">
              <a:buFont typeface="Arial" panose="020B0604020202020204" pitchFamily="34" charset="0"/>
              <a:buChar char="•"/>
            </a:pPr>
            <a:r>
              <a:rPr lang="en-US">
                <a:latin typeface="Lato"/>
                <a:ea typeface="Lato"/>
                <a:cs typeface="Lato"/>
              </a:rPr>
              <a:t>From an organization standpoint, AI initiatives have strong support from leadership, especially for leading edge AI solutions that reflect our values</a:t>
            </a:r>
          </a:p>
        </p:txBody>
      </p:sp>
      <p:sp>
        <p:nvSpPr>
          <p:cNvPr id="6" name="TextBox 5">
            <a:extLst>
              <a:ext uri="{FF2B5EF4-FFF2-40B4-BE49-F238E27FC236}">
                <a16:creationId xmlns:a16="http://schemas.microsoft.com/office/drawing/2014/main" id="{59AAF54D-B4FF-A867-FC9E-5EB2C61B5AFF}"/>
              </a:ext>
            </a:extLst>
          </p:cNvPr>
          <p:cNvSpPr txBox="1"/>
          <p:nvPr/>
        </p:nvSpPr>
        <p:spPr>
          <a:xfrm>
            <a:off x="4034250" y="1252892"/>
            <a:ext cx="3695477" cy="5047536"/>
          </a:xfrm>
          <a:prstGeom prst="rect">
            <a:avLst/>
          </a:prstGeom>
          <a:noFill/>
          <a:ln>
            <a:solidFill>
              <a:schemeClr val="tx1"/>
            </a:solidFill>
          </a:ln>
        </p:spPr>
        <p:txBody>
          <a:bodyPr wrap="square" rtlCol="0">
            <a:spAutoFit/>
          </a:bodyPr>
          <a:lstStyle/>
          <a:p>
            <a:pPr algn="ctr"/>
            <a:r>
              <a:rPr lang="en-US">
                <a:latin typeface="Lato"/>
                <a:ea typeface="Lato"/>
                <a:cs typeface="Lato"/>
              </a:rPr>
              <a:t>Key Weaknesses</a:t>
            </a:r>
          </a:p>
          <a:p>
            <a:endParaRPr lang="en-US">
              <a:latin typeface="Lato"/>
              <a:ea typeface="Lato"/>
              <a:cs typeface="Lato"/>
            </a:endParaRPr>
          </a:p>
          <a:p>
            <a:pPr marL="285750" indent="-285750">
              <a:buFont typeface="Arial" panose="020B0604020202020204" pitchFamily="34" charset="0"/>
              <a:buChar char="•"/>
            </a:pPr>
            <a:r>
              <a:rPr lang="en-US">
                <a:latin typeface="Lato"/>
                <a:ea typeface="Lato"/>
                <a:cs typeface="Lato"/>
              </a:rPr>
              <a:t>We have limited resources available for investment with staffing growth tightly coupled to contract wins</a:t>
            </a:r>
          </a:p>
          <a:p>
            <a:pPr marL="285750" lvl="0" indent="-285750">
              <a:buFont typeface="Arial" panose="020B0604020202020204" pitchFamily="34" charset="0"/>
              <a:buChar char="•"/>
            </a:pPr>
            <a:r>
              <a:rPr lang="en-US">
                <a:latin typeface="Lato"/>
                <a:ea typeface="Lato"/>
                <a:cs typeface="Lato"/>
              </a:rPr>
              <a:t>Our sales content is vey technical and not consumable for non-IT mission, procurement, or program office staff</a:t>
            </a:r>
          </a:p>
          <a:p>
            <a:pPr marL="285750" lvl="0" indent="-285750">
              <a:buFont typeface="Arial" panose="020B0604020202020204" pitchFamily="34" charset="0"/>
              <a:buChar char="•"/>
            </a:pPr>
            <a:r>
              <a:rPr lang="en-US">
                <a:latin typeface="Lato"/>
                <a:ea typeface="Lato"/>
                <a:cs typeface="Lato"/>
              </a:rPr>
              <a:t>Our focus has been on technology versus program impact, so we do not have solutions with mission impact proof points</a:t>
            </a:r>
          </a:p>
          <a:p>
            <a:pPr marL="285750" indent="-285750">
              <a:buFont typeface="Arial" panose="020B0604020202020204" pitchFamily="34" charset="0"/>
              <a:buChar char="•"/>
            </a:pPr>
            <a:r>
              <a:rPr lang="en-US">
                <a:latin typeface="Lato"/>
                <a:ea typeface="Lato"/>
                <a:cs typeface="Lato"/>
              </a:rPr>
              <a:t>We need further development of a repeatable process for identifying target client agentic AI needs and creating direct engagement with target state POCs and stakeholders</a:t>
            </a:r>
          </a:p>
          <a:p>
            <a:pPr marL="285750" indent="-285750">
              <a:buFont typeface="Arial" panose="020B0604020202020204" pitchFamily="34" charset="0"/>
              <a:buChar char="•"/>
            </a:pPr>
            <a:r>
              <a:rPr lang="en-US">
                <a:latin typeface="Lato"/>
                <a:ea typeface="Lato"/>
                <a:cs typeface="Lato"/>
              </a:rPr>
              <a:t>We have multiple single points of failure in product development that create an inability to scale (e.g. development, bid and proposal, partnership relations, validation/approval of solution features and functionality)</a:t>
            </a:r>
          </a:p>
        </p:txBody>
      </p:sp>
      <p:sp>
        <p:nvSpPr>
          <p:cNvPr id="7" name="TextBox 6">
            <a:extLst>
              <a:ext uri="{FF2B5EF4-FFF2-40B4-BE49-F238E27FC236}">
                <a16:creationId xmlns:a16="http://schemas.microsoft.com/office/drawing/2014/main" id="{EC4F6E4E-9396-EDEC-9B96-42ABD548A615}"/>
              </a:ext>
            </a:extLst>
          </p:cNvPr>
          <p:cNvSpPr txBox="1"/>
          <p:nvPr/>
        </p:nvSpPr>
        <p:spPr>
          <a:xfrm>
            <a:off x="8106932" y="1248002"/>
            <a:ext cx="3780268" cy="5041836"/>
          </a:xfrm>
          <a:prstGeom prst="rect">
            <a:avLst/>
          </a:prstGeom>
          <a:noFill/>
          <a:ln>
            <a:solidFill>
              <a:schemeClr val="tx1"/>
            </a:solidFill>
          </a:ln>
        </p:spPr>
        <p:txBody>
          <a:bodyPr wrap="square" rtlCol="0">
            <a:noAutofit/>
          </a:bodyPr>
          <a:lstStyle/>
          <a:p>
            <a:pPr algn="ctr"/>
            <a:r>
              <a:rPr lang="en-US">
                <a:latin typeface="Lato"/>
                <a:ea typeface="Lato"/>
                <a:cs typeface="Lato"/>
              </a:rPr>
              <a:t>Key Opportunities</a:t>
            </a:r>
          </a:p>
          <a:p>
            <a:endParaRPr lang="en-US">
              <a:latin typeface="Lato"/>
              <a:ea typeface="Lato"/>
              <a:cs typeface="Lato"/>
            </a:endParaRPr>
          </a:p>
          <a:p>
            <a:pPr marL="285750" indent="-285750">
              <a:buFont typeface="Arial" panose="020B0604020202020204" pitchFamily="34" charset="0"/>
              <a:buChar char="•"/>
            </a:pPr>
            <a:r>
              <a:rPr lang="en-US">
                <a:latin typeface="Lato"/>
                <a:ea typeface="Lato"/>
                <a:cs typeface="Lato"/>
              </a:rPr>
              <a:t>Package solutions using market benchmarks for proof points (including technical, mission and productivity impact)</a:t>
            </a:r>
          </a:p>
          <a:p>
            <a:pPr marL="285750" indent="-285750">
              <a:buFont typeface="Arial" panose="020B0604020202020204" pitchFamily="34" charset="0"/>
              <a:buChar char="•"/>
            </a:pPr>
            <a:r>
              <a:rPr lang="en-US">
                <a:latin typeface="Lato"/>
                <a:ea typeface="Lato"/>
                <a:cs typeface="Lato"/>
              </a:rPr>
              <a:t>Investing in relationship building and BD for in target states, including one of the big 5 IT spending states with a specific path to a contract for that state</a:t>
            </a:r>
          </a:p>
          <a:p>
            <a:pPr marL="285750" indent="-285750">
              <a:buFont typeface="Arial" panose="020B0604020202020204" pitchFamily="34" charset="0"/>
              <a:buChar char="•"/>
            </a:pPr>
            <a:r>
              <a:rPr lang="en-US">
                <a:latin typeface="Lato"/>
                <a:ea typeface="Lato"/>
                <a:cs typeface="Lato"/>
              </a:rPr>
              <a:t>Develop partnerships with key companies (e.g. Google, Snowflake, ServiceNow) that have strong presence in target states and leverage relationships to increase understanding and initial wins</a:t>
            </a:r>
          </a:p>
          <a:p>
            <a:pPr marL="285750" indent="-285750">
              <a:buFont typeface="Arial" panose="020B0604020202020204" pitchFamily="34" charset="0"/>
              <a:buChar char="•"/>
            </a:pPr>
            <a:r>
              <a:rPr lang="en-US">
                <a:latin typeface="Lato"/>
                <a:ea typeface="Lato"/>
                <a:cs typeface="Lato"/>
              </a:rPr>
              <a:t>Create </a:t>
            </a:r>
            <a:r>
              <a:rPr lang="en-US" u="sng">
                <a:latin typeface="Lato"/>
                <a:ea typeface="Lato"/>
                <a:cs typeface="Lato"/>
                <a:hlinkClick r:id="rId2"/>
              </a:rPr>
              <a:t>ai.amida.com</a:t>
            </a:r>
            <a:r>
              <a:rPr lang="en-US">
                <a:latin typeface="Lato"/>
                <a:ea typeface="Lato"/>
                <a:cs typeface="Lato"/>
              </a:rPr>
              <a:t> interactive website to showcase our videos – could include client pick a use case and see how it works</a:t>
            </a:r>
          </a:p>
          <a:p>
            <a:pPr marL="285750" indent="-285750">
              <a:buFont typeface="Arial" panose="020B0604020202020204" pitchFamily="34" charset="0"/>
              <a:buChar char="•"/>
            </a:pPr>
            <a:r>
              <a:rPr lang="en-US">
                <a:latin typeface="Lato"/>
                <a:ea typeface="Lato"/>
                <a:cs typeface="Lato"/>
              </a:rPr>
              <a:t>Focus product development on prototypes for greenfield opportunities, including emerging best practices in agentic AI governance</a:t>
            </a:r>
          </a:p>
        </p:txBody>
      </p:sp>
    </p:spTree>
    <p:extLst>
      <p:ext uri="{BB962C8B-B14F-4D97-AF65-F5344CB8AC3E}">
        <p14:creationId xmlns:p14="http://schemas.microsoft.com/office/powerpoint/2010/main" val="455882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3"/>
          <p:cNvSpPr txBox="1">
            <a:spLocks noGrp="1"/>
          </p:cNvSpPr>
          <p:nvPr>
            <p:ph type="ctrTitle"/>
          </p:nvPr>
        </p:nvSpPr>
        <p:spPr>
          <a:xfrm>
            <a:off x="330898" y="464500"/>
            <a:ext cx="8690700" cy="4779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SzPct val="111111"/>
              <a:buNone/>
            </a:pPr>
            <a:r>
              <a:rPr lang="en-US"/>
              <a:t>Competitors Analysis - Major Federal Contractors &amp; Agentic AI Initiatives </a:t>
            </a:r>
            <a:endParaRPr/>
          </a:p>
        </p:txBody>
      </p:sp>
      <p:sp>
        <p:nvSpPr>
          <p:cNvPr id="311" name="Google Shape;311;p13"/>
          <p:cNvSpPr txBox="1">
            <a:spLocks noGrp="1"/>
          </p:cNvSpPr>
          <p:nvPr>
            <p:ph type="subTitle" idx="1"/>
          </p:nvPr>
        </p:nvSpPr>
        <p:spPr>
          <a:xfrm>
            <a:off x="323925" y="268005"/>
            <a:ext cx="6719100" cy="245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1000"/>
              </a:spcBef>
              <a:spcAft>
                <a:spcPts val="0"/>
              </a:spcAft>
              <a:buSzPts val="1150"/>
              <a:buNone/>
            </a:pPr>
            <a:endParaRPr/>
          </a:p>
        </p:txBody>
      </p:sp>
      <p:sp>
        <p:nvSpPr>
          <p:cNvPr id="312" name="Google Shape;312;p13"/>
          <p:cNvSpPr txBox="1"/>
          <p:nvPr/>
        </p:nvSpPr>
        <p:spPr>
          <a:xfrm>
            <a:off x="-532475" y="-387475"/>
            <a:ext cx="6846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Lato"/>
              <a:ea typeface="Lato"/>
              <a:cs typeface="Lato"/>
              <a:sym typeface="Lato"/>
            </a:endParaRPr>
          </a:p>
        </p:txBody>
      </p:sp>
      <p:graphicFrame>
        <p:nvGraphicFramePr>
          <p:cNvPr id="313" name="Google Shape;313;p13"/>
          <p:cNvGraphicFramePr/>
          <p:nvPr>
            <p:extLst>
              <p:ext uri="{D42A27DB-BD31-4B8C-83A1-F6EECF244321}">
                <p14:modId xmlns:p14="http://schemas.microsoft.com/office/powerpoint/2010/main" val="1145071796"/>
              </p:ext>
            </p:extLst>
          </p:nvPr>
        </p:nvGraphicFramePr>
        <p:xfrm>
          <a:off x="274320" y="1097280"/>
          <a:ext cx="11658601" cy="5239332"/>
        </p:xfrm>
        <a:graphic>
          <a:graphicData uri="http://schemas.openxmlformats.org/drawingml/2006/table">
            <a:tbl>
              <a:tblPr>
                <a:noFill/>
              </a:tblPr>
              <a:tblGrid>
                <a:gridCol w="1258778">
                  <a:extLst>
                    <a:ext uri="{9D8B030D-6E8A-4147-A177-3AD203B41FA5}">
                      <a16:colId xmlns:a16="http://schemas.microsoft.com/office/drawing/2014/main" val="20000"/>
                    </a:ext>
                  </a:extLst>
                </a:gridCol>
                <a:gridCol w="5484830">
                  <a:extLst>
                    <a:ext uri="{9D8B030D-6E8A-4147-A177-3AD203B41FA5}">
                      <a16:colId xmlns:a16="http://schemas.microsoft.com/office/drawing/2014/main" val="20001"/>
                    </a:ext>
                  </a:extLst>
                </a:gridCol>
                <a:gridCol w="4914993">
                  <a:extLst>
                    <a:ext uri="{9D8B030D-6E8A-4147-A177-3AD203B41FA5}">
                      <a16:colId xmlns:a16="http://schemas.microsoft.com/office/drawing/2014/main" val="20002"/>
                    </a:ext>
                  </a:extLst>
                </a:gridCol>
              </a:tblGrid>
              <a:tr h="349575">
                <a:tc>
                  <a:txBody>
                    <a:bodyPr/>
                    <a:lstStyle/>
                    <a:p>
                      <a:pPr marL="0" lvl="0" indent="0" algn="ctr" rtl="0">
                        <a:lnSpc>
                          <a:spcPct val="90000"/>
                        </a:lnSpc>
                        <a:spcBef>
                          <a:spcPts val="0"/>
                        </a:spcBef>
                        <a:spcAft>
                          <a:spcPts val="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Company</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solidFill>
                      <a:schemeClr val="accent5">
                        <a:lumMod val="60000"/>
                        <a:lumOff val="40000"/>
                      </a:schemeClr>
                    </a:solidFill>
                  </a:tcPr>
                </a:tc>
                <a:tc>
                  <a:txBody>
                    <a:bodyPr/>
                    <a:lstStyle/>
                    <a:p>
                      <a:pPr marL="0" lvl="0" indent="0" algn="ctr" rtl="0">
                        <a:lnSpc>
                          <a:spcPct val="90000"/>
                        </a:lnSpc>
                        <a:spcBef>
                          <a:spcPts val="0"/>
                        </a:spcBef>
                        <a:spcAft>
                          <a:spcPts val="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Agentic AI Capabilities</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solidFill>
                      <a:schemeClr val="accent5">
                        <a:lumMod val="60000"/>
                        <a:lumOff val="40000"/>
                      </a:schemeClr>
                    </a:solidFill>
                  </a:tcPr>
                </a:tc>
                <a:tc>
                  <a:txBody>
                    <a:bodyPr/>
                    <a:lstStyle/>
                    <a:p>
                      <a:pPr marL="0" lvl="0" indent="0" algn="ctr" rtl="0">
                        <a:lnSpc>
                          <a:spcPct val="90000"/>
                        </a:lnSpc>
                        <a:spcBef>
                          <a:spcPts val="0"/>
                        </a:spcBef>
                        <a:spcAft>
                          <a:spcPts val="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Current State &amp; Local Government Contracts</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solidFill>
                      <a:schemeClr val="accent5">
                        <a:lumMod val="60000"/>
                        <a:lumOff val="40000"/>
                      </a:schemeClr>
                    </a:solidFill>
                  </a:tcPr>
                </a:tc>
                <a:extLst>
                  <a:ext uri="{0D108BD9-81ED-4DB2-BD59-A6C34878D82A}">
                    <a16:rowId xmlns:a16="http://schemas.microsoft.com/office/drawing/2014/main" val="10000"/>
                  </a:ext>
                </a:extLst>
              </a:tr>
              <a:tr h="652775">
                <a:tc>
                  <a:txBody>
                    <a:bodyPr/>
                    <a:lstStyle/>
                    <a:p>
                      <a:pPr marL="0" lvl="0" indent="0" algn="l" rtl="0">
                        <a:lnSpc>
                          <a:spcPct val="90000"/>
                        </a:lnSpc>
                        <a:spcBef>
                          <a:spcPts val="0"/>
                        </a:spcBef>
                        <a:spcAft>
                          <a:spcPts val="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SAIC</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l" rtl="0">
                        <a:lnSpc>
                          <a:spcPct val="90000"/>
                        </a:lnSpc>
                        <a:spcBef>
                          <a:spcPts val="0"/>
                        </a:spcBef>
                        <a:spcAft>
                          <a:spcPts val="0"/>
                        </a:spcAft>
                        <a:buNone/>
                      </a:pPr>
                      <a:r>
                        <a:rPr lang="en-US" sz="1200">
                          <a:solidFill>
                            <a:srgbClr val="555555"/>
                          </a:solidFill>
                          <a:latin typeface="Lato" panose="020F0502020204030203" pitchFamily="34" charset="0"/>
                          <a:ea typeface="Lato" panose="020F0502020204030203" pitchFamily="34" charset="0"/>
                          <a:cs typeface="Lato" panose="020F0502020204030203" pitchFamily="34" charset="0"/>
                        </a:rPr>
                        <a:t>- </a:t>
                      </a:r>
                      <a:r>
                        <a:rPr lang="en-US" sz="1200" b="1">
                          <a:solidFill>
                            <a:srgbClr val="555555"/>
                          </a:solidFill>
                          <a:latin typeface="Lato" panose="020F0502020204030203" pitchFamily="34" charset="0"/>
                          <a:ea typeface="Lato" panose="020F0502020204030203" pitchFamily="34" charset="0"/>
                          <a:cs typeface="Lato" panose="020F0502020204030203" pitchFamily="34" charset="0"/>
                        </a:rPr>
                        <a:t>Document Tagging Solution:</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 SAIC's Data and AI Operation X (DAX) automates the tagging of unstructured documents, such as mission reports and intelligence briefs. Assessed as 'awardable' for Department of Defense work in the CDAO’s Tradewinds Solutions Marketplace.</a:t>
                      </a:r>
                      <a:endParaRPr sz="12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l" rtl="0">
                        <a:lnSpc>
                          <a:spcPct val="90000"/>
                        </a:lnSpc>
                        <a:spcBef>
                          <a:spcPts val="0"/>
                        </a:spcBef>
                        <a:spcAft>
                          <a:spcPts val="0"/>
                        </a:spcAft>
                        <a:buNone/>
                      </a:pPr>
                      <a:r>
                        <a:rPr lang="en-US" sz="1200">
                          <a:solidFill>
                            <a:srgbClr val="555555"/>
                          </a:solidFill>
                          <a:latin typeface="Lato" panose="020F0502020204030203" pitchFamily="34" charset="0"/>
                          <a:ea typeface="Lato" panose="020F0502020204030203" pitchFamily="34" charset="0"/>
                          <a:cs typeface="Lato" panose="020F0502020204030203" pitchFamily="34" charset="0"/>
                        </a:rPr>
                        <a:t>- </a:t>
                      </a:r>
                      <a:r>
                        <a:rPr lang="en-US" sz="1200" b="1">
                          <a:solidFill>
                            <a:srgbClr val="555555"/>
                          </a:solidFill>
                          <a:latin typeface="Lato" panose="020F0502020204030203" pitchFamily="34" charset="0"/>
                          <a:ea typeface="Lato" panose="020F0502020204030203" pitchFamily="34" charset="0"/>
                          <a:cs typeface="Lato" panose="020F0502020204030203" pitchFamily="34" charset="0"/>
                        </a:rPr>
                        <a:t>Contract Vehicle:</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 GSA IT Schedule 70 (GS-35F-486BA)- </a:t>
                      </a:r>
                      <a:r>
                        <a:rPr lang="en-US" sz="1200" b="1">
                          <a:solidFill>
                            <a:srgbClr val="555555"/>
                          </a:solidFill>
                          <a:latin typeface="Lato" panose="020F0502020204030203" pitchFamily="34" charset="0"/>
                          <a:ea typeface="Lato" panose="020F0502020204030203" pitchFamily="34" charset="0"/>
                          <a:cs typeface="Lato" panose="020F0502020204030203" pitchFamily="34" charset="0"/>
                        </a:rPr>
                        <a:t>Period:</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 Ongoing- </a:t>
                      </a:r>
                      <a:r>
                        <a:rPr lang="en-US" sz="1200" b="1">
                          <a:solidFill>
                            <a:srgbClr val="555555"/>
                          </a:solidFill>
                          <a:latin typeface="Lato" panose="020F0502020204030203" pitchFamily="34" charset="0"/>
                          <a:ea typeface="Lato" panose="020F0502020204030203" pitchFamily="34" charset="0"/>
                          <a:cs typeface="Lato" panose="020F0502020204030203" pitchFamily="34" charset="0"/>
                        </a:rPr>
                        <a:t>Scope:</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 Provides innovative IT solutions to federal, state, and local governments' IT needs (</a:t>
                      </a:r>
                      <a:r>
                        <a:rPr lang="en-US" sz="1200" u="sng">
                          <a:solidFill>
                            <a:schemeClr val="hlink"/>
                          </a:solidFill>
                          <a:latin typeface="Lato" panose="020F0502020204030203" pitchFamily="34" charset="0"/>
                          <a:ea typeface="Lato" panose="020F0502020204030203" pitchFamily="34" charset="0"/>
                          <a:cs typeface="Lato" panose="020F0502020204030203" pitchFamily="34" charset="0"/>
                          <a:hlinkClick r:id="rId3"/>
                        </a:rPr>
                        <a:t>saic.com</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a:t>
                      </a:r>
                      <a:endParaRPr sz="12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0001"/>
                  </a:ext>
                </a:extLst>
              </a:tr>
              <a:tr h="652775">
                <a:tc>
                  <a:txBody>
                    <a:bodyPr/>
                    <a:lstStyle/>
                    <a:p>
                      <a:pPr marL="0" lvl="0" indent="0" algn="l" rtl="0">
                        <a:lnSpc>
                          <a:spcPct val="90000"/>
                        </a:lnSpc>
                        <a:spcBef>
                          <a:spcPts val="0"/>
                        </a:spcBef>
                        <a:spcAft>
                          <a:spcPts val="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Deloitte</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l" rtl="0">
                        <a:lnSpc>
                          <a:spcPct val="90000"/>
                        </a:lnSpc>
                        <a:spcBef>
                          <a:spcPts val="0"/>
                        </a:spcBef>
                        <a:spcAft>
                          <a:spcPts val="0"/>
                        </a:spcAft>
                        <a:buNone/>
                      </a:pPr>
                      <a:r>
                        <a:rPr lang="en-US" sz="1200">
                          <a:solidFill>
                            <a:srgbClr val="555555"/>
                          </a:solidFill>
                          <a:latin typeface="Lato" panose="020F0502020204030203" pitchFamily="34" charset="0"/>
                          <a:ea typeface="Lato" panose="020F0502020204030203" pitchFamily="34" charset="0"/>
                          <a:cs typeface="Lato" panose="020F0502020204030203" pitchFamily="34" charset="0"/>
                        </a:rPr>
                        <a:t>- </a:t>
                      </a:r>
                      <a:r>
                        <a:rPr lang="en-US" sz="1200" b="1">
                          <a:solidFill>
                            <a:srgbClr val="555555"/>
                          </a:solidFill>
                          <a:latin typeface="Lato" panose="020F0502020204030203" pitchFamily="34" charset="0"/>
                          <a:ea typeface="Lato" panose="020F0502020204030203" pitchFamily="34" charset="0"/>
                          <a:cs typeface="Lato" panose="020F0502020204030203" pitchFamily="34" charset="0"/>
                        </a:rPr>
                        <a:t>Generative AI Integration:</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 Scaling Generative AI in U.S. state and local governments to enhance infrastructure, engage workforce, and support governance structures.</a:t>
                      </a:r>
                      <a:endParaRPr sz="12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l" rtl="0">
                        <a:lnSpc>
                          <a:spcPct val="90000"/>
                        </a:lnSpc>
                        <a:spcBef>
                          <a:spcPts val="0"/>
                        </a:spcBef>
                        <a:spcAft>
                          <a:spcPts val="0"/>
                        </a:spcAft>
                        <a:buNone/>
                      </a:pPr>
                      <a:r>
                        <a:rPr lang="en-US" sz="1200">
                          <a:solidFill>
                            <a:srgbClr val="555555"/>
                          </a:solidFill>
                          <a:latin typeface="Lato" panose="020F0502020204030203" pitchFamily="34" charset="0"/>
                          <a:ea typeface="Lato" panose="020F0502020204030203" pitchFamily="34" charset="0"/>
                          <a:cs typeface="Lato" panose="020F0502020204030203" pitchFamily="34" charset="0"/>
                        </a:rPr>
                        <a:t>- </a:t>
                      </a:r>
                      <a:r>
                        <a:rPr lang="en-US" sz="1200" b="1">
                          <a:solidFill>
                            <a:srgbClr val="555555"/>
                          </a:solidFill>
                          <a:latin typeface="Lato" panose="020F0502020204030203" pitchFamily="34" charset="0"/>
                          <a:ea typeface="Lato" panose="020F0502020204030203" pitchFamily="34" charset="0"/>
                          <a:cs typeface="Lato" panose="020F0502020204030203" pitchFamily="34" charset="0"/>
                        </a:rPr>
                        <a:t>Contract Vehicle:</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 Texas DIR Contract CPO-5139- </a:t>
                      </a:r>
                      <a:r>
                        <a:rPr lang="en-US" sz="1200" b="1">
                          <a:solidFill>
                            <a:srgbClr val="555555"/>
                          </a:solidFill>
                          <a:latin typeface="Lato" panose="020F0502020204030203" pitchFamily="34" charset="0"/>
                          <a:ea typeface="Lato" panose="020F0502020204030203" pitchFamily="34" charset="0"/>
                          <a:cs typeface="Lato" panose="020F0502020204030203" pitchFamily="34" charset="0"/>
                        </a:rPr>
                        <a:t>Period:</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 Ongoing- </a:t>
                      </a:r>
                      <a:r>
                        <a:rPr lang="en-US" sz="1200" b="1">
                          <a:solidFill>
                            <a:srgbClr val="555555"/>
                          </a:solidFill>
                          <a:latin typeface="Lato" panose="020F0502020204030203" pitchFamily="34" charset="0"/>
                          <a:ea typeface="Lato" panose="020F0502020204030203" pitchFamily="34" charset="0"/>
                          <a:cs typeface="Lato" panose="020F0502020204030203" pitchFamily="34" charset="0"/>
                        </a:rPr>
                        <a:t>Scope:</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 Integration of GenAI across multiple agencies for improved service delivery (</a:t>
                      </a:r>
                      <a:r>
                        <a:rPr lang="en-US" sz="1200" u="sng">
                          <a:solidFill>
                            <a:schemeClr val="hlink"/>
                          </a:solidFill>
                          <a:latin typeface="Lato" panose="020F0502020204030203" pitchFamily="34" charset="0"/>
                          <a:ea typeface="Lato" panose="020F0502020204030203" pitchFamily="34" charset="0"/>
                          <a:cs typeface="Lato" panose="020F0502020204030203" pitchFamily="34" charset="0"/>
                          <a:hlinkClick r:id="rId4"/>
                        </a:rPr>
                        <a:t>deloitte.com</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a:t>
                      </a:r>
                      <a:endParaRPr sz="12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0002"/>
                  </a:ext>
                </a:extLst>
              </a:tr>
              <a:tr h="492250">
                <a:tc>
                  <a:txBody>
                    <a:bodyPr/>
                    <a:lstStyle/>
                    <a:p>
                      <a:pPr marL="0" lvl="0" indent="0" algn="l" rtl="0">
                        <a:lnSpc>
                          <a:spcPct val="90000"/>
                        </a:lnSpc>
                        <a:spcBef>
                          <a:spcPts val="0"/>
                        </a:spcBef>
                        <a:spcAft>
                          <a:spcPts val="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CGI</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l" rtl="0">
                        <a:lnSpc>
                          <a:spcPct val="90000"/>
                        </a:lnSpc>
                        <a:spcBef>
                          <a:spcPts val="0"/>
                        </a:spcBef>
                        <a:spcAft>
                          <a:spcPts val="0"/>
                        </a:spcAft>
                        <a:buNone/>
                      </a:pPr>
                      <a:r>
                        <a:rPr lang="en-US" sz="1200">
                          <a:solidFill>
                            <a:srgbClr val="555555"/>
                          </a:solidFill>
                          <a:latin typeface="Lato" panose="020F0502020204030203" pitchFamily="34" charset="0"/>
                          <a:ea typeface="Lato" panose="020F0502020204030203" pitchFamily="34" charset="0"/>
                          <a:cs typeface="Lato" panose="020F0502020204030203" pitchFamily="34" charset="0"/>
                        </a:rPr>
                        <a:t>- </a:t>
                      </a:r>
                      <a:r>
                        <a:rPr lang="en-US" sz="1200" b="1">
                          <a:solidFill>
                            <a:srgbClr val="555555"/>
                          </a:solidFill>
                          <a:latin typeface="Lato" panose="020F0502020204030203" pitchFamily="34" charset="0"/>
                          <a:ea typeface="Lato" panose="020F0502020204030203" pitchFamily="34" charset="0"/>
                          <a:cs typeface="Lato" panose="020F0502020204030203" pitchFamily="34" charset="0"/>
                        </a:rPr>
                        <a:t>AI-Powered Tools:</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 Integrated AI tools for ERP, HR, finance, and procurement; enhances government staff efficiency and citizen service delivery.</a:t>
                      </a:r>
                      <a:endParaRPr sz="12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l" rtl="0">
                        <a:lnSpc>
                          <a:spcPct val="90000"/>
                        </a:lnSpc>
                        <a:spcBef>
                          <a:spcPts val="0"/>
                        </a:spcBef>
                        <a:spcAft>
                          <a:spcPts val="0"/>
                        </a:spcAft>
                        <a:buNone/>
                      </a:pPr>
                      <a:r>
                        <a:rPr lang="en-US" sz="1200">
                          <a:solidFill>
                            <a:srgbClr val="555555"/>
                          </a:solidFill>
                          <a:latin typeface="Lato" panose="020F0502020204030203" pitchFamily="34" charset="0"/>
                          <a:ea typeface="Lato" panose="020F0502020204030203" pitchFamily="34" charset="0"/>
                          <a:cs typeface="Lato" panose="020F0502020204030203" pitchFamily="34" charset="0"/>
                        </a:rPr>
                        <a:t>- </a:t>
                      </a:r>
                      <a:r>
                        <a:rPr lang="en-US" sz="1200" b="1">
                          <a:solidFill>
                            <a:srgbClr val="555555"/>
                          </a:solidFill>
                          <a:latin typeface="Lato" panose="020F0502020204030203" pitchFamily="34" charset="0"/>
                          <a:ea typeface="Lato" panose="020F0502020204030203" pitchFamily="34" charset="0"/>
                          <a:cs typeface="Lato" panose="020F0502020204030203" pitchFamily="34" charset="0"/>
                        </a:rPr>
                        <a:t>Contract Vehicle:</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 Texas DIR- </a:t>
                      </a:r>
                      <a:r>
                        <a:rPr lang="en-US" sz="1200" b="1">
                          <a:solidFill>
                            <a:srgbClr val="555555"/>
                          </a:solidFill>
                          <a:latin typeface="Lato" panose="020F0502020204030203" pitchFamily="34" charset="0"/>
                          <a:ea typeface="Lato" panose="020F0502020204030203" pitchFamily="34" charset="0"/>
                          <a:cs typeface="Lato" panose="020F0502020204030203" pitchFamily="34" charset="0"/>
                        </a:rPr>
                        <a:t>Period:</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 Ongoing- </a:t>
                      </a:r>
                      <a:r>
                        <a:rPr lang="en-US" sz="1200" b="1">
                          <a:solidFill>
                            <a:srgbClr val="555555"/>
                          </a:solidFill>
                          <a:latin typeface="Lato" panose="020F0502020204030203" pitchFamily="34" charset="0"/>
                          <a:ea typeface="Lato" panose="020F0502020204030203" pitchFamily="34" charset="0"/>
                          <a:cs typeface="Lato" panose="020F0502020204030203" pitchFamily="34" charset="0"/>
                        </a:rPr>
                        <a:t>Scope:</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 Digital strategy, system modernization, and organizational change management (</a:t>
                      </a:r>
                      <a:r>
                        <a:rPr lang="en-US" sz="1200" u="sng">
                          <a:solidFill>
                            <a:schemeClr val="hlink"/>
                          </a:solidFill>
                          <a:latin typeface="Lato" panose="020F0502020204030203" pitchFamily="34" charset="0"/>
                          <a:ea typeface="Lato" panose="020F0502020204030203" pitchFamily="34" charset="0"/>
                          <a:cs typeface="Lato" panose="020F0502020204030203" pitchFamily="34" charset="0"/>
                          <a:hlinkClick r:id="rId5"/>
                        </a:rPr>
                        <a:t>cgi.com</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a:t>
                      </a:r>
                      <a:endParaRPr sz="12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0003"/>
                  </a:ext>
                </a:extLst>
              </a:tr>
              <a:tr h="652775">
                <a:tc>
                  <a:txBody>
                    <a:bodyPr/>
                    <a:lstStyle/>
                    <a:p>
                      <a:pPr marL="0" lvl="0" indent="0" algn="l" rtl="0">
                        <a:lnSpc>
                          <a:spcPct val="90000"/>
                        </a:lnSpc>
                        <a:spcBef>
                          <a:spcPts val="0"/>
                        </a:spcBef>
                        <a:spcAft>
                          <a:spcPts val="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Palantir Technologies</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l" rtl="0">
                        <a:lnSpc>
                          <a:spcPct val="90000"/>
                        </a:lnSpc>
                        <a:spcBef>
                          <a:spcPts val="0"/>
                        </a:spcBef>
                        <a:spcAft>
                          <a:spcPts val="0"/>
                        </a:spcAft>
                        <a:buNone/>
                      </a:pPr>
                      <a:r>
                        <a:rPr lang="en-US" sz="1200">
                          <a:solidFill>
                            <a:srgbClr val="555555"/>
                          </a:solidFill>
                          <a:latin typeface="Lato" panose="020F0502020204030203" pitchFamily="34" charset="0"/>
                          <a:ea typeface="Lato" panose="020F0502020204030203" pitchFamily="34" charset="0"/>
                          <a:cs typeface="Lato" panose="020F0502020204030203" pitchFamily="34" charset="0"/>
                        </a:rPr>
                        <a:t>- </a:t>
                      </a:r>
                      <a:r>
                        <a:rPr lang="en-US" sz="1200" b="1">
                          <a:solidFill>
                            <a:srgbClr val="555555"/>
                          </a:solidFill>
                          <a:latin typeface="Lato" panose="020F0502020204030203" pitchFamily="34" charset="0"/>
                          <a:ea typeface="Lato" panose="020F0502020204030203" pitchFamily="34" charset="0"/>
                          <a:cs typeface="Lato" panose="020F0502020204030203" pitchFamily="34" charset="0"/>
                        </a:rPr>
                        <a:t>Data Integration and Analytics:</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 Platforms like Foundry and Gotham provide AI-driven analytics and decision support for complex government workflows.</a:t>
                      </a:r>
                      <a:endParaRPr sz="12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l" rtl="0">
                        <a:lnSpc>
                          <a:spcPct val="90000"/>
                        </a:lnSpc>
                        <a:spcBef>
                          <a:spcPts val="0"/>
                        </a:spcBef>
                        <a:spcAft>
                          <a:spcPts val="0"/>
                        </a:spcAft>
                        <a:buNone/>
                      </a:pPr>
                      <a:r>
                        <a:rPr lang="en-US" sz="1200">
                          <a:solidFill>
                            <a:srgbClr val="555555"/>
                          </a:solidFill>
                          <a:latin typeface="Lato" panose="020F0502020204030203" pitchFamily="34" charset="0"/>
                          <a:ea typeface="Lato" panose="020F0502020204030203" pitchFamily="34" charset="0"/>
                          <a:cs typeface="Lato" panose="020F0502020204030203" pitchFamily="34" charset="0"/>
                        </a:rPr>
                        <a:t>- </a:t>
                      </a:r>
                      <a:r>
                        <a:rPr lang="en-US" sz="1200" b="1">
                          <a:solidFill>
                            <a:srgbClr val="555555"/>
                          </a:solidFill>
                          <a:latin typeface="Lato" panose="020F0502020204030203" pitchFamily="34" charset="0"/>
                          <a:ea typeface="Lato" panose="020F0502020204030203" pitchFamily="34" charset="0"/>
                          <a:cs typeface="Lato" panose="020F0502020204030203" pitchFamily="34" charset="0"/>
                        </a:rPr>
                        <a:t>Client:</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 State of New Mexico </a:t>
                      </a:r>
                      <a:r>
                        <a:rPr lang="en-US" sz="1200" b="1">
                          <a:solidFill>
                            <a:srgbClr val="555555"/>
                          </a:solidFill>
                          <a:latin typeface="Lato" panose="020F0502020204030203" pitchFamily="34" charset="0"/>
                          <a:ea typeface="Lato" panose="020F0502020204030203" pitchFamily="34" charset="0"/>
                          <a:cs typeface="Lato" panose="020F0502020204030203" pitchFamily="34" charset="0"/>
                        </a:rPr>
                        <a:t>Contract Name:</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 Not specified- </a:t>
                      </a:r>
                      <a:r>
                        <a:rPr lang="en-US" sz="1200" b="1">
                          <a:solidFill>
                            <a:srgbClr val="555555"/>
                          </a:solidFill>
                          <a:latin typeface="Lato" panose="020F0502020204030203" pitchFamily="34" charset="0"/>
                          <a:ea typeface="Lato" panose="020F0502020204030203" pitchFamily="34" charset="0"/>
                          <a:cs typeface="Lato" panose="020F0502020204030203" pitchFamily="34" charset="0"/>
                        </a:rPr>
                        <a:t>Period:</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 2023 – 2027- </a:t>
                      </a:r>
                      <a:r>
                        <a:rPr lang="en-US" sz="1200" b="1">
                          <a:solidFill>
                            <a:srgbClr val="555555"/>
                          </a:solidFill>
                          <a:latin typeface="Lato" panose="020F0502020204030203" pitchFamily="34" charset="0"/>
                          <a:ea typeface="Lato" panose="020F0502020204030203" pitchFamily="34" charset="0"/>
                          <a:cs typeface="Lato" panose="020F0502020204030203" pitchFamily="34" charset="0"/>
                        </a:rPr>
                        <a:t>Scope:</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 Deployment of Palantir technologies for analytics and decision support (</a:t>
                      </a:r>
                      <a:r>
                        <a:rPr lang="en-US" sz="1200" u="sng">
                          <a:solidFill>
                            <a:schemeClr val="hlink"/>
                          </a:solidFill>
                          <a:latin typeface="Lato" panose="020F0502020204030203" pitchFamily="34" charset="0"/>
                          <a:ea typeface="Lato" panose="020F0502020204030203" pitchFamily="34" charset="0"/>
                          <a:cs typeface="Lato" panose="020F0502020204030203" pitchFamily="34" charset="0"/>
                        </a:rPr>
                        <a:t>carasoft</a:t>
                      </a:r>
                      <a:r>
                        <a:rPr lang="en-US" sz="1200" u="sng">
                          <a:solidFill>
                            <a:schemeClr val="hlink"/>
                          </a:solidFill>
                          <a:latin typeface="Lato" panose="020F0502020204030203" pitchFamily="34" charset="0"/>
                          <a:ea typeface="Lato" panose="020F0502020204030203" pitchFamily="34" charset="0"/>
                          <a:cs typeface="Lato" panose="020F0502020204030203" pitchFamily="34" charset="0"/>
                          <a:hlinkClick r:id="rId6"/>
                        </a:rPr>
                        <a:t>.com</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a:t>
                      </a:r>
                      <a:endParaRPr sz="12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0004"/>
                  </a:ext>
                </a:extLst>
              </a:tr>
              <a:tr h="652775">
                <a:tc>
                  <a:txBody>
                    <a:bodyPr/>
                    <a:lstStyle/>
                    <a:p>
                      <a:pPr marL="0" lvl="0" indent="0" algn="l" rtl="0">
                        <a:lnSpc>
                          <a:spcPct val="90000"/>
                        </a:lnSpc>
                        <a:spcBef>
                          <a:spcPts val="0"/>
                        </a:spcBef>
                        <a:spcAft>
                          <a:spcPts val="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GDIT &amp;</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Bef>
                          <a:spcPts val="0"/>
                        </a:spcBef>
                        <a:spcAft>
                          <a:spcPts val="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Accenture</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l" rtl="0">
                        <a:lnSpc>
                          <a:spcPct val="90000"/>
                        </a:lnSpc>
                        <a:spcBef>
                          <a:spcPts val="0"/>
                        </a:spcBef>
                        <a:spcAft>
                          <a:spcPts val="0"/>
                        </a:spcAft>
                        <a:buNone/>
                      </a:pPr>
                      <a:r>
                        <a:rPr lang="en-US" sz="1200">
                          <a:solidFill>
                            <a:srgbClr val="555555"/>
                          </a:solidFill>
                          <a:latin typeface="Lato" panose="020F0502020204030203" pitchFamily="34" charset="0"/>
                          <a:ea typeface="Lato" panose="020F0502020204030203" pitchFamily="34" charset="0"/>
                          <a:cs typeface="Lato" panose="020F0502020204030203" pitchFamily="34" charset="0"/>
                        </a:rPr>
                        <a:t>- </a:t>
                      </a:r>
                      <a:r>
                        <a:rPr lang="en-US" sz="1200" b="1">
                          <a:solidFill>
                            <a:srgbClr val="555555"/>
                          </a:solidFill>
                          <a:latin typeface="Lato" panose="020F0502020204030203" pitchFamily="34" charset="0"/>
                          <a:ea typeface="Lato" panose="020F0502020204030203" pitchFamily="34" charset="0"/>
                          <a:cs typeface="Lato" panose="020F0502020204030203" pitchFamily="34" charset="0"/>
                        </a:rPr>
                        <a:t>AI Center of Excellence:</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 Uses AI/ML, generative AI, and agentic AI to develop rapid, repeatable solutions for defense, civilian, healthcare, and intelligence missions.</a:t>
                      </a:r>
                      <a:endParaRPr sz="1200">
                        <a:solidFill>
                          <a:srgbClr val="555555"/>
                        </a:solidFill>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Bef>
                          <a:spcPts val="0"/>
                        </a:spcBef>
                        <a:spcAft>
                          <a:spcPts val="0"/>
                        </a:spcAft>
                        <a:buClr>
                          <a:schemeClr val="dk1"/>
                        </a:buClr>
                        <a:buSzPts val="1100"/>
                        <a:buFont typeface="Arial"/>
                        <a:buNone/>
                      </a:pPr>
                      <a:r>
                        <a:rPr lang="en-US" sz="1200">
                          <a:solidFill>
                            <a:srgbClr val="555555"/>
                          </a:solidFill>
                          <a:latin typeface="Lato" panose="020F0502020204030203" pitchFamily="34" charset="0"/>
                          <a:ea typeface="Lato" panose="020F0502020204030203" pitchFamily="34" charset="0"/>
                          <a:cs typeface="Lato" panose="020F0502020204030203" pitchFamily="34" charset="0"/>
                        </a:rPr>
                        <a:t>- AI-Powered Citizen Services: Enhances citizen experiences by designing secure, personalized, and efficient services.</a:t>
                      </a:r>
                      <a:endParaRPr sz="1200">
                        <a:solidFill>
                          <a:srgbClr val="555555"/>
                        </a:solidFill>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Bef>
                          <a:spcPts val="0"/>
                        </a:spcBef>
                        <a:spcAft>
                          <a:spcPts val="0"/>
                        </a:spcAft>
                        <a:buClr>
                          <a:schemeClr val="dk1"/>
                        </a:buClr>
                        <a:buSzPts val="1100"/>
                        <a:buFont typeface="Arial"/>
                        <a:buNone/>
                      </a:pPr>
                      <a:r>
                        <a:rPr lang="en-US" sz="1200">
                          <a:solidFill>
                            <a:srgbClr val="555555"/>
                          </a:solidFill>
                          <a:latin typeface="Lato" panose="020F0502020204030203" pitchFamily="34" charset="0"/>
                          <a:ea typeface="Lato" panose="020F0502020204030203" pitchFamily="34" charset="0"/>
                          <a:cs typeface="Lato" panose="020F0502020204030203" pitchFamily="34" charset="0"/>
                        </a:rPr>
                        <a:t>- Generative AI Integration: Implements generative AI in public sector workflows and upskills employees.</a:t>
                      </a:r>
                      <a:endParaRPr sz="1200">
                        <a:solidFill>
                          <a:srgbClr val="555555"/>
                        </a:solidFill>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Bef>
                          <a:spcPts val="0"/>
                        </a:spcBef>
                        <a:spcAft>
                          <a:spcPts val="0"/>
                        </a:spcAft>
                        <a:buClr>
                          <a:schemeClr val="dk1"/>
                        </a:buClr>
                        <a:buSzPts val="1100"/>
                        <a:buFont typeface="Arial"/>
                        <a:buNone/>
                      </a:pPr>
                      <a:r>
                        <a:rPr lang="en-US" sz="1200">
                          <a:solidFill>
                            <a:srgbClr val="555555"/>
                          </a:solidFill>
                          <a:latin typeface="Lato" panose="020F0502020204030203" pitchFamily="34" charset="0"/>
                          <a:ea typeface="Lato" panose="020F0502020204030203" pitchFamily="34" charset="0"/>
                          <a:cs typeface="Lato" panose="020F0502020204030203" pitchFamily="34" charset="0"/>
                        </a:rPr>
                        <a:t>- Federal AI Solution Factory: Rapid prototyping and piloting of AI solutions for federal and local agencies.</a:t>
                      </a:r>
                      <a:endParaRPr sz="1200">
                        <a:solidFill>
                          <a:srgbClr val="555555"/>
                        </a:solidFill>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Bef>
                          <a:spcPts val="0"/>
                        </a:spcBef>
                        <a:spcAft>
                          <a:spcPts val="0"/>
                        </a:spcAft>
                        <a:buNone/>
                      </a:pPr>
                      <a:r>
                        <a:rPr lang="en-US" sz="1200">
                          <a:solidFill>
                            <a:srgbClr val="555555"/>
                          </a:solidFill>
                          <a:latin typeface="Lato" panose="020F0502020204030203" pitchFamily="34" charset="0"/>
                          <a:ea typeface="Lato" panose="020F0502020204030203" pitchFamily="34" charset="0"/>
                          <a:cs typeface="Lato" panose="020F0502020204030203" pitchFamily="34" charset="0"/>
                        </a:rPr>
                        <a:t>- AI in Digital Archives &amp; Cybersecurity: AI-driven document digitization, analytics, and cybersecurity solutions.</a:t>
                      </a:r>
                      <a:endParaRPr sz="12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l" rtl="0">
                        <a:lnSpc>
                          <a:spcPct val="90000"/>
                        </a:lnSpc>
                        <a:spcBef>
                          <a:spcPts val="0"/>
                        </a:spcBef>
                        <a:spcAft>
                          <a:spcPts val="0"/>
                        </a:spcAft>
                        <a:buNone/>
                      </a:pPr>
                      <a:r>
                        <a:rPr lang="en-US" sz="1200">
                          <a:solidFill>
                            <a:srgbClr val="555555"/>
                          </a:solidFill>
                          <a:latin typeface="Lato" panose="020F0502020204030203" pitchFamily="34" charset="0"/>
                          <a:ea typeface="Lato" panose="020F0502020204030203" pitchFamily="34" charset="0"/>
                          <a:cs typeface="Lato" panose="020F0502020204030203" pitchFamily="34" charset="0"/>
                        </a:rPr>
                        <a:t>- </a:t>
                      </a:r>
                      <a:r>
                        <a:rPr lang="en-US" sz="1200" b="1">
                          <a:solidFill>
                            <a:srgbClr val="555555"/>
                          </a:solidFill>
                          <a:latin typeface="Lato" panose="020F0502020204030203" pitchFamily="34" charset="0"/>
                          <a:ea typeface="Lato" panose="020F0502020204030203" pitchFamily="34" charset="0"/>
                          <a:cs typeface="Lato" panose="020F0502020204030203" pitchFamily="34" charset="0"/>
                        </a:rPr>
                        <a:t>Contract Vehicle:</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 Not specified- </a:t>
                      </a:r>
                      <a:r>
                        <a:rPr lang="en-US" sz="1200" b="1">
                          <a:solidFill>
                            <a:srgbClr val="555555"/>
                          </a:solidFill>
                          <a:latin typeface="Lato" panose="020F0502020204030203" pitchFamily="34" charset="0"/>
                          <a:ea typeface="Lato" panose="020F0502020204030203" pitchFamily="34" charset="0"/>
                          <a:cs typeface="Lato" panose="020F0502020204030203" pitchFamily="34" charset="0"/>
                        </a:rPr>
                        <a:t>Period:</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 Ongoing- </a:t>
                      </a:r>
                      <a:r>
                        <a:rPr lang="en-US" sz="1200" b="1">
                          <a:solidFill>
                            <a:srgbClr val="555555"/>
                          </a:solidFill>
                          <a:latin typeface="Lato" panose="020F0502020204030203" pitchFamily="34" charset="0"/>
                          <a:ea typeface="Lato" panose="020F0502020204030203" pitchFamily="34" charset="0"/>
                          <a:cs typeface="Lato" panose="020F0502020204030203" pitchFamily="34" charset="0"/>
                        </a:rPr>
                        <a:t>Scope:</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 Provides AI solutions to state and local governments, including fraud detection, user experience, cybersecurity, and data sharing optimization (</a:t>
                      </a:r>
                      <a:r>
                        <a:rPr lang="en-US" sz="1200" u="sng">
                          <a:solidFill>
                            <a:schemeClr val="hlink"/>
                          </a:solidFill>
                          <a:latin typeface="Lato" panose="020F0502020204030203" pitchFamily="34" charset="0"/>
                          <a:ea typeface="Lato" panose="020F0502020204030203" pitchFamily="34" charset="0"/>
                          <a:cs typeface="Lato" panose="020F0502020204030203" pitchFamily="34" charset="0"/>
                          <a:hlinkClick r:id="rId7"/>
                        </a:rPr>
                        <a:t>gdit.com</a:t>
                      </a:r>
                      <a:r>
                        <a:rPr lang="en-US" sz="1200">
                          <a:solidFill>
                            <a:srgbClr val="555555"/>
                          </a:solidFill>
                          <a:latin typeface="Lato" panose="020F0502020204030203" pitchFamily="34" charset="0"/>
                          <a:ea typeface="Lato" panose="020F0502020204030203" pitchFamily="34" charset="0"/>
                          <a:cs typeface="Lato" panose="020F0502020204030203" pitchFamily="34" charset="0"/>
                        </a:rPr>
                        <a:t>)</a:t>
                      </a:r>
                      <a:endParaRPr sz="1200">
                        <a:solidFill>
                          <a:srgbClr val="555555"/>
                        </a:solidFill>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Bef>
                          <a:spcPts val="0"/>
                        </a:spcBef>
                        <a:spcAft>
                          <a:spcPts val="0"/>
                        </a:spcAft>
                        <a:buNone/>
                      </a:pPr>
                      <a:endParaRPr sz="1200">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Bef>
                          <a:spcPts val="0"/>
                        </a:spcBef>
                        <a:spcAft>
                          <a:spcPts val="0"/>
                        </a:spcAft>
                        <a:buNone/>
                      </a:pPr>
                      <a:r>
                        <a:rPr lang="en-US" sz="1200">
                          <a:solidFill>
                            <a:srgbClr val="555555"/>
                          </a:solidFill>
                          <a:latin typeface="Lato" panose="020F0502020204030203" pitchFamily="34" charset="0"/>
                          <a:ea typeface="Lato" panose="020F0502020204030203" pitchFamily="34" charset="0"/>
                          <a:cs typeface="Lato" panose="020F0502020204030203" pitchFamily="34" charset="0"/>
                        </a:rPr>
                        <a:t>Client: Multiple U.S. state and local agencies (specific contracts not publicly disclosed) - Period: Ongoing - Scope: AI integration across public services for improved citizen experience, operational efficiency, and security (accenture.com)</a:t>
                      </a:r>
                      <a:endParaRPr sz="12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9A102-D186-BE12-2DF2-60AD168B0F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A628F7-1F01-49D6-83F0-4584C09EF7BF}"/>
              </a:ext>
            </a:extLst>
          </p:cNvPr>
          <p:cNvSpPr>
            <a:spLocks noGrp="1"/>
          </p:cNvSpPr>
          <p:nvPr>
            <p:ph type="ctrTitle"/>
          </p:nvPr>
        </p:nvSpPr>
        <p:spPr>
          <a:xfrm>
            <a:off x="330906" y="464494"/>
            <a:ext cx="7797094" cy="477837"/>
          </a:xfrm>
        </p:spPr>
        <p:txBody>
          <a:bodyPr>
            <a:normAutofit fontScale="90000"/>
          </a:bodyPr>
          <a:lstStyle/>
          <a:p>
            <a:r>
              <a:rPr lang="en-US"/>
              <a:t>Map for Amida Product Leadership Strategy to Achieve OKRs </a:t>
            </a:r>
          </a:p>
        </p:txBody>
      </p:sp>
      <p:sp>
        <p:nvSpPr>
          <p:cNvPr id="3" name="Subtitle 2">
            <a:extLst>
              <a:ext uri="{FF2B5EF4-FFF2-40B4-BE49-F238E27FC236}">
                <a16:creationId xmlns:a16="http://schemas.microsoft.com/office/drawing/2014/main" id="{ED579B96-FF00-9FA8-0E63-0FE50322CA25}"/>
              </a:ext>
            </a:extLst>
          </p:cNvPr>
          <p:cNvSpPr>
            <a:spLocks noGrp="1"/>
          </p:cNvSpPr>
          <p:nvPr>
            <p:ph type="subTitle" idx="1"/>
          </p:nvPr>
        </p:nvSpPr>
        <p:spPr/>
        <p:txBody>
          <a:bodyPr>
            <a:normAutofit fontScale="25000" lnSpcReduction="20000"/>
          </a:bodyPr>
          <a:lstStyle/>
          <a:p>
            <a:r>
              <a:rPr lang="en-US"/>
              <a:t>Agentic AI 2025-2928 Strategy</a:t>
            </a:r>
          </a:p>
        </p:txBody>
      </p:sp>
      <p:sp>
        <p:nvSpPr>
          <p:cNvPr id="5" name="Oval 4">
            <a:extLst>
              <a:ext uri="{FF2B5EF4-FFF2-40B4-BE49-F238E27FC236}">
                <a16:creationId xmlns:a16="http://schemas.microsoft.com/office/drawing/2014/main" id="{FE5C00EC-25AC-C49D-11B4-F3BDA50F6FBE}"/>
              </a:ext>
            </a:extLst>
          </p:cNvPr>
          <p:cNvSpPr/>
          <p:nvPr/>
        </p:nvSpPr>
        <p:spPr>
          <a:xfrm>
            <a:off x="2835310" y="1058139"/>
            <a:ext cx="5638800" cy="689610"/>
          </a:xfrm>
          <a:prstGeom prst="ellipse">
            <a:avLst/>
          </a:prstGeom>
          <a:solidFill>
            <a:srgbClr val="002C51"/>
          </a:solidFill>
          <a:ln w="9525">
            <a:solidFill>
              <a:srgbClr val="55555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Lato" panose="020F0502020204030203" pitchFamily="34" charset="77"/>
                <a:ea typeface="+mn-ea"/>
                <a:cs typeface="+mn-cs"/>
              </a:rPr>
              <a:t>$300M Sales, $100M Backlog, $30M OP</a:t>
            </a:r>
          </a:p>
        </p:txBody>
      </p:sp>
      <p:sp>
        <p:nvSpPr>
          <p:cNvPr id="6" name="TextBox 5">
            <a:extLst>
              <a:ext uri="{FF2B5EF4-FFF2-40B4-BE49-F238E27FC236}">
                <a16:creationId xmlns:a16="http://schemas.microsoft.com/office/drawing/2014/main" id="{4E45CC87-9332-B303-4B9E-439C766E695A}"/>
              </a:ext>
            </a:extLst>
          </p:cNvPr>
          <p:cNvSpPr txBox="1"/>
          <p:nvPr/>
        </p:nvSpPr>
        <p:spPr>
          <a:xfrm>
            <a:off x="8870349" y="1731549"/>
            <a:ext cx="1912703" cy="307777"/>
          </a:xfrm>
          <a:prstGeom prst="rect">
            <a:avLst/>
          </a:prstGeom>
          <a:solidFill>
            <a:srgbClr val="002C51">
              <a:alpha val="82745"/>
            </a:srgbClr>
          </a:solidFill>
          <a:ln w="9525">
            <a:solidFill>
              <a:srgbClr val="555555"/>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Lato" panose="020F0502020204030203" pitchFamily="34" charset="77"/>
                <a:ea typeface="+mn-ea"/>
                <a:cs typeface="+mn-cs"/>
              </a:rPr>
              <a:t>Productivity Strategy</a:t>
            </a:r>
          </a:p>
        </p:txBody>
      </p:sp>
      <p:sp>
        <p:nvSpPr>
          <p:cNvPr id="7" name="TextBox 6">
            <a:extLst>
              <a:ext uri="{FF2B5EF4-FFF2-40B4-BE49-F238E27FC236}">
                <a16:creationId xmlns:a16="http://schemas.microsoft.com/office/drawing/2014/main" id="{E88D9060-48E2-EAF3-7C8F-FF11E359332E}"/>
              </a:ext>
            </a:extLst>
          </p:cNvPr>
          <p:cNvSpPr txBox="1"/>
          <p:nvPr/>
        </p:nvSpPr>
        <p:spPr>
          <a:xfrm>
            <a:off x="2692094" y="1786010"/>
            <a:ext cx="2260555" cy="307777"/>
          </a:xfrm>
          <a:prstGeom prst="rect">
            <a:avLst/>
          </a:prstGeom>
          <a:solidFill>
            <a:srgbClr val="002C51">
              <a:alpha val="82745"/>
            </a:srgbClr>
          </a:solidFill>
          <a:ln w="9525">
            <a:solidFill>
              <a:srgbClr val="555555"/>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schemeClr val="bg1"/>
                </a:solidFill>
                <a:effectLst/>
                <a:uLnTx/>
                <a:uFillTx/>
                <a:latin typeface="Lato" panose="020F0502020204030203" pitchFamily="34" charset="77"/>
                <a:ea typeface="+mn-ea"/>
                <a:cs typeface="+mn-cs"/>
              </a:rPr>
              <a:t>Revenue Growth Strategy</a:t>
            </a:r>
          </a:p>
        </p:txBody>
      </p:sp>
      <p:sp>
        <p:nvSpPr>
          <p:cNvPr id="8" name="Oval 7">
            <a:extLst>
              <a:ext uri="{FF2B5EF4-FFF2-40B4-BE49-F238E27FC236}">
                <a16:creationId xmlns:a16="http://schemas.microsoft.com/office/drawing/2014/main" id="{94A331BB-10E6-6041-E669-E0DAAEE01126}"/>
              </a:ext>
            </a:extLst>
          </p:cNvPr>
          <p:cNvSpPr/>
          <p:nvPr/>
        </p:nvSpPr>
        <p:spPr>
          <a:xfrm>
            <a:off x="3811504" y="2101671"/>
            <a:ext cx="4198457" cy="952143"/>
          </a:xfrm>
          <a:prstGeom prst="ellipse">
            <a:avLst/>
          </a:prstGeom>
          <a:solidFill>
            <a:srgbClr val="ECAB44"/>
          </a:solidFill>
          <a:ln w="9525">
            <a:solidFill>
              <a:srgbClr val="555555"/>
            </a:solid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sz="1100">
                <a:solidFill>
                  <a:schemeClr val="tx1"/>
                </a:solidFill>
                <a:latin typeface="Lato" panose="020F0502020204030203" pitchFamily="34" charset="77"/>
              </a:rPr>
              <a:t>Fill customer need for AI Governance Platform to Win Multi-year large contracts in at least 3 mid-Atlantic states and one top 5 IT spending state (e.g. Illinois)</a:t>
            </a:r>
          </a:p>
        </p:txBody>
      </p:sp>
      <p:sp>
        <p:nvSpPr>
          <p:cNvPr id="9" name="Oval 8">
            <a:extLst>
              <a:ext uri="{FF2B5EF4-FFF2-40B4-BE49-F238E27FC236}">
                <a16:creationId xmlns:a16="http://schemas.microsoft.com/office/drawing/2014/main" id="{879F863B-546D-F734-3E82-CA505E7C600D}"/>
              </a:ext>
            </a:extLst>
          </p:cNvPr>
          <p:cNvSpPr/>
          <p:nvPr/>
        </p:nvSpPr>
        <p:spPr>
          <a:xfrm>
            <a:off x="72390" y="2088059"/>
            <a:ext cx="3747770" cy="952143"/>
          </a:xfrm>
          <a:prstGeom prst="ellipse">
            <a:avLst/>
          </a:prstGeom>
          <a:solidFill>
            <a:srgbClr val="ECAB44"/>
          </a:solidFill>
          <a:ln w="9525">
            <a:solidFill>
              <a:srgbClr val="555555"/>
            </a:solid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ctr">
            <a:spAutoFit/>
          </a:bodyPr>
          <a:lstStyle/>
          <a:p>
            <a:pPr algn="ctr"/>
            <a:r>
              <a:rPr lang="en-US" sz="1100">
                <a:solidFill>
                  <a:schemeClr val="tx1"/>
                </a:solidFill>
                <a:latin typeface="Lato" panose="020F0502020204030203" pitchFamily="34" charset="77"/>
              </a:rPr>
              <a:t>Deploy rapid secure by design AI agents and Agentic AI pilots (Medicaid, regulatory, IT Ops) at multiple agencies in target states (Medicaid, regulatory, IT Ops)</a:t>
            </a:r>
          </a:p>
        </p:txBody>
      </p:sp>
      <p:sp>
        <p:nvSpPr>
          <p:cNvPr id="10" name="Oval 9">
            <a:extLst>
              <a:ext uri="{FF2B5EF4-FFF2-40B4-BE49-F238E27FC236}">
                <a16:creationId xmlns:a16="http://schemas.microsoft.com/office/drawing/2014/main" id="{D620D52A-4CF3-4185-7A85-B51CFE220D45}"/>
              </a:ext>
            </a:extLst>
          </p:cNvPr>
          <p:cNvSpPr/>
          <p:nvPr/>
        </p:nvSpPr>
        <p:spPr>
          <a:xfrm>
            <a:off x="8839197" y="2209427"/>
            <a:ext cx="2259562" cy="714107"/>
          </a:xfrm>
          <a:prstGeom prst="ellipse">
            <a:avLst/>
          </a:prstGeom>
          <a:solidFill>
            <a:srgbClr val="ECAB44"/>
          </a:solidFill>
          <a:ln w="9525">
            <a:solidFill>
              <a:srgbClr val="555555"/>
            </a:solidFill>
          </a:ln>
        </p:spPr>
        <p:style>
          <a:lnRef idx="2">
            <a:schemeClr val="accent1">
              <a:shade val="15000"/>
            </a:schemeClr>
          </a:lnRef>
          <a:fillRef idx="1">
            <a:schemeClr val="accent1"/>
          </a:fillRef>
          <a:effectRef idx="0">
            <a:schemeClr val="accent1"/>
          </a:effectRef>
          <a:fontRef idx="minor">
            <a:schemeClr val="lt1"/>
          </a:fontRef>
        </p:style>
        <p:txBody>
          <a:bodyPr wrap="square" lIns="0" tIns="0" rIns="0" bIns="0"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chemeClr val="tx1"/>
                </a:solidFill>
                <a:effectLst/>
                <a:uLnTx/>
                <a:uFillTx/>
                <a:latin typeface="Lato" panose="020F0502020204030203" pitchFamily="34" charset="77"/>
                <a:ea typeface="+mn-ea"/>
                <a:cs typeface="+mn-cs"/>
              </a:rPr>
              <a:t>Manage Life Cycle Product Development Costs</a:t>
            </a:r>
          </a:p>
        </p:txBody>
      </p:sp>
      <p:cxnSp>
        <p:nvCxnSpPr>
          <p:cNvPr id="12" name="Straight Connector 11">
            <a:extLst>
              <a:ext uri="{FF2B5EF4-FFF2-40B4-BE49-F238E27FC236}">
                <a16:creationId xmlns:a16="http://schemas.microsoft.com/office/drawing/2014/main" id="{6B691013-4910-813D-A9C7-5F88B6D7DC75}"/>
              </a:ext>
            </a:extLst>
          </p:cNvPr>
          <p:cNvCxnSpPr>
            <a:cxnSpLocks/>
          </p:cNvCxnSpPr>
          <p:nvPr/>
        </p:nvCxnSpPr>
        <p:spPr>
          <a:xfrm flipV="1">
            <a:off x="86735" y="2993354"/>
            <a:ext cx="12001727" cy="4684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D69FCD6-11C3-36EA-CDEB-94C8C72A97BD}"/>
              </a:ext>
            </a:extLst>
          </p:cNvPr>
          <p:cNvSpPr txBox="1"/>
          <p:nvPr/>
        </p:nvSpPr>
        <p:spPr>
          <a:xfrm>
            <a:off x="132305" y="3245144"/>
            <a:ext cx="99899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C51"/>
                </a:solidFill>
                <a:effectLst/>
                <a:uLnTx/>
                <a:uFillTx/>
                <a:latin typeface="Lato" panose="020F0502020204030203" pitchFamily="34" charset="77"/>
                <a:ea typeface="+mn-ea"/>
                <a:cs typeface="+mn-cs"/>
              </a:rPr>
              <a:t>Customer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C51"/>
                </a:solidFill>
                <a:effectLst/>
                <a:uLnTx/>
                <a:uFillTx/>
                <a:latin typeface="Lato" panose="020F0502020204030203" pitchFamily="34" charset="77"/>
                <a:ea typeface="+mn-ea"/>
                <a:cs typeface="+mn-cs"/>
              </a:rPr>
              <a:t>Perspective</a:t>
            </a:r>
          </a:p>
        </p:txBody>
      </p:sp>
      <p:cxnSp>
        <p:nvCxnSpPr>
          <p:cNvPr id="14" name="Straight Connector 13">
            <a:extLst>
              <a:ext uri="{FF2B5EF4-FFF2-40B4-BE49-F238E27FC236}">
                <a16:creationId xmlns:a16="http://schemas.microsoft.com/office/drawing/2014/main" id="{F0DD95FD-D149-E548-CA28-47DFB2892953}"/>
              </a:ext>
            </a:extLst>
          </p:cNvPr>
          <p:cNvCxnSpPr>
            <a:cxnSpLocks/>
          </p:cNvCxnSpPr>
          <p:nvPr/>
        </p:nvCxnSpPr>
        <p:spPr>
          <a:xfrm>
            <a:off x="87630" y="4032575"/>
            <a:ext cx="11882342"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6FDC0711-367B-937A-EB01-7F029A389BCC}"/>
              </a:ext>
            </a:extLst>
          </p:cNvPr>
          <p:cNvSpPr/>
          <p:nvPr/>
        </p:nvSpPr>
        <p:spPr>
          <a:xfrm>
            <a:off x="7569358" y="3080796"/>
            <a:ext cx="2785332" cy="427696"/>
          </a:xfrm>
          <a:prstGeom prst="ellipse">
            <a:avLst/>
          </a:prstGeom>
          <a:solidFill>
            <a:srgbClr val="ECAB44">
              <a:alpha val="70588"/>
            </a:srgbClr>
          </a:solidFill>
          <a:ln w="9525">
            <a:solidFill>
              <a:srgbClr val="55555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prstClr val="black"/>
                </a:solidFill>
                <a:latin typeface="Lato" panose="020F0502020204030203" pitchFamily="34" charset="77"/>
              </a:rPr>
              <a:t>Capture and exploit AI-related </a:t>
            </a:r>
            <a:r>
              <a:rPr kumimoji="0" lang="en-US" sz="1100" b="0" i="0" u="none" strike="noStrike" kern="1200" cap="none" spc="0" normalizeH="0" baseline="0" noProof="0">
                <a:ln>
                  <a:noFill/>
                </a:ln>
                <a:solidFill>
                  <a:prstClr val="black"/>
                </a:solidFill>
                <a:effectLst/>
                <a:uLnTx/>
                <a:uFillTx/>
                <a:latin typeface="Lato" panose="020F0502020204030203" pitchFamily="34" charset="77"/>
                <a:ea typeface="+mn-ea"/>
                <a:cs typeface="+mn-cs"/>
              </a:rPr>
              <a:t>Contract vehicles</a:t>
            </a:r>
          </a:p>
        </p:txBody>
      </p:sp>
      <p:sp>
        <p:nvSpPr>
          <p:cNvPr id="25" name="TextBox 24">
            <a:extLst>
              <a:ext uri="{FF2B5EF4-FFF2-40B4-BE49-F238E27FC236}">
                <a16:creationId xmlns:a16="http://schemas.microsoft.com/office/drawing/2014/main" id="{FDDA806B-43FC-06CD-E1C6-4E7868B9D964}"/>
              </a:ext>
            </a:extLst>
          </p:cNvPr>
          <p:cNvSpPr txBox="1"/>
          <p:nvPr/>
        </p:nvSpPr>
        <p:spPr>
          <a:xfrm>
            <a:off x="130736" y="4487521"/>
            <a:ext cx="112776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C51"/>
                </a:solidFill>
                <a:effectLst/>
                <a:uLnTx/>
                <a:uFillTx/>
                <a:latin typeface="Lato" panose="020F0502020204030203" pitchFamily="34" charset="77"/>
                <a:ea typeface="+mn-ea"/>
                <a:cs typeface="+mn-cs"/>
              </a:rPr>
              <a:t>Internal Process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C51"/>
                </a:solidFill>
                <a:effectLst/>
                <a:uLnTx/>
                <a:uFillTx/>
                <a:latin typeface="Lato" panose="020F0502020204030203" pitchFamily="34" charset="77"/>
                <a:ea typeface="+mn-ea"/>
                <a:cs typeface="+mn-cs"/>
              </a:rPr>
              <a:t>Perspective</a:t>
            </a:r>
          </a:p>
        </p:txBody>
      </p:sp>
      <p:sp>
        <p:nvSpPr>
          <p:cNvPr id="26" name="TextBox 25">
            <a:extLst>
              <a:ext uri="{FF2B5EF4-FFF2-40B4-BE49-F238E27FC236}">
                <a16:creationId xmlns:a16="http://schemas.microsoft.com/office/drawing/2014/main" id="{D2B40E4F-C488-2728-D1A1-65865A49CDEF}"/>
              </a:ext>
            </a:extLst>
          </p:cNvPr>
          <p:cNvSpPr txBox="1"/>
          <p:nvPr/>
        </p:nvSpPr>
        <p:spPr>
          <a:xfrm>
            <a:off x="1311371" y="4072623"/>
            <a:ext cx="2750555" cy="1446550"/>
          </a:xfrm>
          <a:prstGeom prst="rect">
            <a:avLst/>
          </a:prstGeom>
          <a:noFill/>
          <a:ln w="6350">
            <a:solidFill>
              <a:srgbClr val="555555"/>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555555"/>
                </a:solidFill>
                <a:effectLst/>
                <a:uLnTx/>
                <a:uFillTx/>
                <a:latin typeface="Lato" panose="020F0502020204030203" pitchFamily="34" charset="77"/>
                <a:ea typeface="+mn-ea"/>
                <a:cs typeface="+mn-cs"/>
              </a:rPr>
              <a:t>Business Development</a:t>
            </a:r>
          </a:p>
          <a:p>
            <a:pPr marL="173736" marR="0" lvl="0" indent="-17373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555555"/>
                </a:solidFill>
                <a:effectLst/>
                <a:uLnTx/>
                <a:uFillTx/>
                <a:latin typeface="Lato" panose="020F0502020204030203" pitchFamily="34" charset="77"/>
                <a:ea typeface="+mn-ea"/>
                <a:cs typeface="+mn-cs"/>
              </a:rPr>
              <a:t>Identify and engage with legislative and executive branch AI champions and stakeholders by offering governance, rapid POCs, Peter’s training, and whitepapers</a:t>
            </a:r>
          </a:p>
          <a:p>
            <a:pPr marL="173736" marR="0" lvl="0" indent="-17373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a:solidFill>
                  <a:srgbClr val="555555"/>
                </a:solidFill>
                <a:latin typeface="Lato" panose="020F0502020204030203" pitchFamily="34" charset="77"/>
              </a:rPr>
              <a:t>Mine AI and IT strategies to identify governance needs and roadmaps</a:t>
            </a:r>
            <a:endParaRPr kumimoji="0" lang="en-US" sz="1100" b="0" i="0" u="none" strike="noStrike" kern="1200" cap="none" spc="0" normalizeH="0" baseline="0" noProof="0">
              <a:ln>
                <a:noFill/>
              </a:ln>
              <a:solidFill>
                <a:srgbClr val="555555"/>
              </a:solidFill>
              <a:effectLst/>
              <a:uLnTx/>
              <a:uFillTx/>
              <a:latin typeface="Lato" panose="020F0502020204030203" pitchFamily="34" charset="77"/>
              <a:ea typeface="+mn-ea"/>
              <a:cs typeface="+mn-cs"/>
            </a:endParaRPr>
          </a:p>
        </p:txBody>
      </p:sp>
      <p:sp>
        <p:nvSpPr>
          <p:cNvPr id="27" name="TextBox 26">
            <a:extLst>
              <a:ext uri="{FF2B5EF4-FFF2-40B4-BE49-F238E27FC236}">
                <a16:creationId xmlns:a16="http://schemas.microsoft.com/office/drawing/2014/main" id="{20A12A15-07E5-14E6-0475-13023F747C6E}"/>
              </a:ext>
            </a:extLst>
          </p:cNvPr>
          <p:cNvSpPr txBox="1"/>
          <p:nvPr/>
        </p:nvSpPr>
        <p:spPr>
          <a:xfrm>
            <a:off x="4203931" y="4094562"/>
            <a:ext cx="2786743" cy="1442196"/>
          </a:xfrm>
          <a:prstGeom prst="rect">
            <a:avLst/>
          </a:prstGeom>
          <a:noFill/>
          <a:ln w="6350">
            <a:solidFill>
              <a:srgbClr val="555555"/>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555555"/>
                </a:solidFill>
                <a:effectLst/>
                <a:uLnTx/>
                <a:uFillTx/>
                <a:latin typeface="Lato" panose="020F0502020204030203" pitchFamily="34" charset="77"/>
                <a:ea typeface="+mn-ea"/>
                <a:cs typeface="+mn-cs"/>
              </a:rPr>
              <a:t>Client Engagement and Delivery Services</a:t>
            </a:r>
          </a:p>
          <a:p>
            <a:pPr marL="173736" indent="-173736">
              <a:buFont typeface="Arial" panose="020B0604020202020204" pitchFamily="34" charset="0"/>
              <a:buChar char="•"/>
              <a:defRPr/>
            </a:pPr>
            <a:r>
              <a:rPr lang="en-US" sz="1100">
                <a:solidFill>
                  <a:prstClr val="black"/>
                </a:solidFill>
                <a:latin typeface="Lato" panose="020F0502020204030203" pitchFamily="34" charset="77"/>
              </a:rPr>
              <a:t>Develop compelling 30 and 90-day Amida-client highly interactive POC offering</a:t>
            </a:r>
          </a:p>
          <a:p>
            <a:pPr marL="173736" indent="-173736">
              <a:buFont typeface="Arial" panose="020B0604020202020204" pitchFamily="34" charset="0"/>
              <a:buChar char="•"/>
              <a:defRPr/>
            </a:pPr>
            <a:r>
              <a:rPr lang="en-US" sz="1100">
                <a:solidFill>
                  <a:prstClr val="black"/>
                </a:solidFill>
                <a:latin typeface="Lato" panose="020F0502020204030203" pitchFamily="34" charset="77"/>
              </a:rPr>
              <a:t>Engage with NASCIO, MESC, and other stakeholder organizations</a:t>
            </a:r>
          </a:p>
          <a:p>
            <a:pPr marL="173736" indent="-173736">
              <a:buFont typeface="Arial" panose="020B0604020202020204" pitchFamily="34" charset="0"/>
              <a:buChar char="•"/>
              <a:defRPr/>
            </a:pPr>
            <a:r>
              <a:rPr lang="en-US" sz="1100">
                <a:solidFill>
                  <a:prstClr val="black"/>
                </a:solidFill>
                <a:latin typeface="Lato" panose="020F0502020204030203" pitchFamily="34" charset="77"/>
              </a:rPr>
              <a:t>Develop partnerships to help scale delivery (e.g. AWS, Neo4j, etc.)</a:t>
            </a:r>
          </a:p>
        </p:txBody>
      </p:sp>
      <p:sp>
        <p:nvSpPr>
          <p:cNvPr id="28" name="TextBox 27">
            <a:extLst>
              <a:ext uri="{FF2B5EF4-FFF2-40B4-BE49-F238E27FC236}">
                <a16:creationId xmlns:a16="http://schemas.microsoft.com/office/drawing/2014/main" id="{70F4AFC0-710B-98D3-D942-01BCA9EB7BBE}"/>
              </a:ext>
            </a:extLst>
          </p:cNvPr>
          <p:cNvSpPr txBox="1"/>
          <p:nvPr/>
        </p:nvSpPr>
        <p:spPr>
          <a:xfrm>
            <a:off x="7062268" y="4081245"/>
            <a:ext cx="3327568" cy="1446550"/>
          </a:xfrm>
          <a:prstGeom prst="rect">
            <a:avLst/>
          </a:prstGeom>
          <a:noFill/>
          <a:ln w="6350">
            <a:solidFill>
              <a:srgbClr val="555555"/>
            </a:solidFill>
          </a:ln>
        </p:spPr>
        <p:txBody>
          <a:bodyPr wrap="square" lIns="91440" tIns="45720" rIns="91440" bIns="4572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555555"/>
                </a:solidFill>
                <a:effectLst/>
                <a:uLnTx/>
                <a:uFillTx/>
                <a:latin typeface="Lato" panose="020F0502020204030203" pitchFamily="34" charset="77"/>
                <a:ea typeface="+mn-ea"/>
                <a:cs typeface="+mn-cs"/>
              </a:rPr>
              <a:t>Product Development</a:t>
            </a:r>
          </a:p>
          <a:p>
            <a:pPr marL="173355" indent="-173355">
              <a:buClrTx/>
              <a:buFont typeface="Arial" panose="020B0604020202020204" pitchFamily="34" charset="0"/>
              <a:buChar char="•"/>
              <a:defRPr/>
            </a:pPr>
            <a:r>
              <a:rPr lang="en-US" sz="1100" kern="1200">
                <a:solidFill>
                  <a:srgbClr val="555555"/>
                </a:solidFill>
                <a:latin typeface="Lato"/>
                <a:ea typeface="Lato"/>
                <a:cs typeface="Lato"/>
              </a:rPr>
              <a:t>Develop repeatable rapid prototype dev process</a:t>
            </a:r>
            <a:endParaRPr lang="en-US" sz="1100" b="0" i="0" u="none" strike="noStrike" kern="1200" cap="none" spc="0" normalizeH="0" baseline="0" noProof="0">
              <a:ln>
                <a:noFill/>
              </a:ln>
              <a:solidFill>
                <a:srgbClr val="555555"/>
              </a:solidFill>
              <a:effectLst/>
              <a:uLnTx/>
              <a:uFillTx/>
              <a:latin typeface="Lato"/>
              <a:ea typeface="Lato"/>
              <a:cs typeface="Lato"/>
            </a:endParaRPr>
          </a:p>
          <a:p>
            <a:pPr marL="173355" indent="-173355">
              <a:buClrTx/>
              <a:buFont typeface="Arial" panose="020B0604020202020204" pitchFamily="34" charset="0"/>
              <a:buChar char="•"/>
              <a:defRPr/>
            </a:pPr>
            <a:r>
              <a:rPr kumimoji="0" lang="en-US" sz="1100" b="0" i="0" u="none" strike="noStrike" kern="1200" cap="none" spc="0" normalizeH="0" baseline="0" noProof="0">
                <a:ln>
                  <a:noFill/>
                </a:ln>
                <a:solidFill>
                  <a:srgbClr val="555555"/>
                </a:solidFill>
                <a:effectLst/>
                <a:uLnTx/>
                <a:uFillTx/>
                <a:latin typeface="Lato"/>
                <a:ea typeface="Lato"/>
                <a:cs typeface="Lato"/>
              </a:rPr>
              <a:t>Provide mini business case assessment with  each solutions</a:t>
            </a:r>
            <a:r>
              <a:rPr lang="en-US" sz="1100" kern="1200">
                <a:solidFill>
                  <a:srgbClr val="555555"/>
                </a:solidFill>
                <a:latin typeface="Lato"/>
                <a:ea typeface="Lato"/>
                <a:cs typeface="Lato"/>
              </a:rPr>
              <a:t> and tie prototyping to benchmarks</a:t>
            </a:r>
            <a:endParaRPr lang="en-US" sz="1100" b="0" i="0" u="none" strike="noStrike" kern="1200" cap="none" spc="0" normalizeH="0" baseline="0" noProof="0">
              <a:ln>
                <a:noFill/>
              </a:ln>
              <a:solidFill>
                <a:srgbClr val="555555"/>
              </a:solidFill>
              <a:effectLst/>
              <a:uLnTx/>
              <a:uFillTx/>
              <a:latin typeface="Lato" panose="020F0502020204030203" pitchFamily="34" charset="77"/>
              <a:ea typeface="Lato"/>
              <a:cs typeface="Lato"/>
            </a:endParaRPr>
          </a:p>
          <a:p>
            <a:pPr marL="173355" marR="0" lvl="0" indent="-17335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a:solidFill>
                  <a:srgbClr val="555555"/>
                </a:solidFill>
                <a:latin typeface="Lato"/>
              </a:rPr>
              <a:t>With Marketing, create ai.amida.com interactive website to showcase our videos (could include client pick a use case and see how it works)</a:t>
            </a:r>
          </a:p>
        </p:txBody>
      </p:sp>
      <p:sp>
        <p:nvSpPr>
          <p:cNvPr id="29" name="TextBox 28">
            <a:extLst>
              <a:ext uri="{FF2B5EF4-FFF2-40B4-BE49-F238E27FC236}">
                <a16:creationId xmlns:a16="http://schemas.microsoft.com/office/drawing/2014/main" id="{DDE796D8-DB43-AA19-A408-32CBCDD2FAFC}"/>
              </a:ext>
            </a:extLst>
          </p:cNvPr>
          <p:cNvSpPr txBox="1"/>
          <p:nvPr/>
        </p:nvSpPr>
        <p:spPr>
          <a:xfrm>
            <a:off x="10472256" y="4072537"/>
            <a:ext cx="1615282" cy="1277273"/>
          </a:xfrm>
          <a:prstGeom prst="rect">
            <a:avLst/>
          </a:prstGeom>
          <a:noFill/>
          <a:ln w="6350">
            <a:solidFill>
              <a:srgbClr val="555555"/>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555555"/>
                </a:solidFill>
                <a:effectLst/>
                <a:uLnTx/>
                <a:uFillTx/>
                <a:latin typeface="Lato" panose="020F0502020204030203" pitchFamily="34" charset="77"/>
                <a:ea typeface="+mn-ea"/>
                <a:cs typeface="+mn-cs"/>
              </a:rPr>
              <a:t>Operations</a:t>
            </a:r>
          </a:p>
          <a:p>
            <a:pPr marL="173736" marR="0" lvl="0" indent="-17373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555555"/>
                </a:solidFill>
                <a:effectLst/>
                <a:uLnTx/>
                <a:uFillTx/>
                <a:latin typeface="Lato" panose="020F0502020204030203" pitchFamily="34" charset="77"/>
                <a:ea typeface="+mn-ea"/>
                <a:cs typeface="+mn-cs"/>
              </a:rPr>
              <a:t>Leverage ISO and HITrust</a:t>
            </a:r>
          </a:p>
          <a:p>
            <a:pPr marL="173736" marR="0" lvl="0" indent="-17373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555555"/>
                </a:solidFill>
                <a:effectLst/>
                <a:uLnTx/>
                <a:uFillTx/>
                <a:latin typeface="Lato" panose="020F0502020204030203" pitchFamily="34" charset="77"/>
                <a:ea typeface="+mn-ea"/>
                <a:cs typeface="+mn-cs"/>
              </a:rPr>
              <a:t>Define Licensing Model and pricing in line with market</a:t>
            </a:r>
          </a:p>
          <a:p>
            <a:pPr marL="173736" marR="0" lvl="0" indent="-17373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555555"/>
              </a:solidFill>
              <a:effectLst/>
              <a:uLnTx/>
              <a:uFillTx/>
              <a:latin typeface="Lato" panose="020F0502020204030203" pitchFamily="34" charset="77"/>
              <a:ea typeface="+mn-ea"/>
              <a:cs typeface="+mn-cs"/>
            </a:endParaRPr>
          </a:p>
        </p:txBody>
      </p:sp>
      <p:cxnSp>
        <p:nvCxnSpPr>
          <p:cNvPr id="30" name="Straight Connector 29">
            <a:extLst>
              <a:ext uri="{FF2B5EF4-FFF2-40B4-BE49-F238E27FC236}">
                <a16:creationId xmlns:a16="http://schemas.microsoft.com/office/drawing/2014/main" id="{25724192-8325-28F7-6402-5DCE1FFA7A38}"/>
              </a:ext>
            </a:extLst>
          </p:cNvPr>
          <p:cNvCxnSpPr>
            <a:cxnSpLocks/>
          </p:cNvCxnSpPr>
          <p:nvPr/>
        </p:nvCxnSpPr>
        <p:spPr>
          <a:xfrm flipV="1">
            <a:off x="95250" y="5560519"/>
            <a:ext cx="11993212" cy="56786"/>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FCAC6BF-E29B-1457-56E2-E1D86B7FF239}"/>
              </a:ext>
            </a:extLst>
          </p:cNvPr>
          <p:cNvSpPr txBox="1"/>
          <p:nvPr/>
        </p:nvSpPr>
        <p:spPr>
          <a:xfrm>
            <a:off x="134621" y="5795893"/>
            <a:ext cx="112776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C51"/>
                </a:solidFill>
                <a:effectLst/>
                <a:uLnTx/>
                <a:uFillTx/>
                <a:latin typeface="Lato" panose="020F0502020204030203" pitchFamily="34" charset="77"/>
                <a:ea typeface="+mn-ea"/>
                <a:cs typeface="+mn-cs"/>
              </a:rPr>
              <a:t>Innovation and Growth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2C51"/>
                </a:solidFill>
                <a:effectLst/>
                <a:uLnTx/>
                <a:uFillTx/>
                <a:latin typeface="Lato" panose="020F0502020204030203" pitchFamily="34" charset="77"/>
                <a:ea typeface="+mn-ea"/>
                <a:cs typeface="+mn-cs"/>
              </a:rPr>
              <a:t>Perspective</a:t>
            </a:r>
          </a:p>
        </p:txBody>
      </p:sp>
      <p:sp>
        <p:nvSpPr>
          <p:cNvPr id="33" name="TextBox 32">
            <a:extLst>
              <a:ext uri="{FF2B5EF4-FFF2-40B4-BE49-F238E27FC236}">
                <a16:creationId xmlns:a16="http://schemas.microsoft.com/office/drawing/2014/main" id="{348B5227-C50D-59C3-E6EB-0250CA720875}"/>
              </a:ext>
            </a:extLst>
          </p:cNvPr>
          <p:cNvSpPr txBox="1"/>
          <p:nvPr/>
        </p:nvSpPr>
        <p:spPr>
          <a:xfrm>
            <a:off x="1322528" y="5672623"/>
            <a:ext cx="4517978" cy="1107996"/>
          </a:xfrm>
          <a:prstGeom prst="rect">
            <a:avLst/>
          </a:prstGeom>
          <a:noFill/>
          <a:ln w="6350">
            <a:solidFill>
              <a:srgbClr val="555555"/>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555555"/>
                </a:solidFill>
                <a:effectLst/>
                <a:uLnTx/>
                <a:uFillTx/>
                <a:latin typeface="Lato" panose="020F0502020204030203" pitchFamily="34" charset="77"/>
                <a:ea typeface="+mn-ea"/>
                <a:cs typeface="+mn-cs"/>
              </a:rPr>
              <a:t>Knowledge Growth</a:t>
            </a:r>
            <a:endParaRPr kumimoji="0" lang="en-US" sz="1100" b="1" i="1" u="none" strike="noStrike" kern="1200" cap="none" spc="0" normalizeH="0" baseline="0" noProof="0">
              <a:ln>
                <a:noFill/>
              </a:ln>
              <a:solidFill>
                <a:srgbClr val="555555"/>
              </a:solidFill>
              <a:effectLst/>
              <a:uLnTx/>
              <a:uFillTx/>
              <a:latin typeface="Lato" panose="020F0502020204030203" pitchFamily="34" charset="77"/>
              <a:ea typeface="+mn-ea"/>
              <a:cs typeface="+mn-cs"/>
            </a:endParaRPr>
          </a:p>
          <a:p>
            <a:pPr marL="173736" marR="0" lvl="0" indent="-17373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rgbClr val="555555"/>
                </a:solidFill>
                <a:effectLst/>
                <a:uLnTx/>
                <a:uFillTx/>
                <a:latin typeface="Lato" panose="020F0502020204030203" pitchFamily="34" charset="77"/>
                <a:ea typeface="+mn-ea"/>
                <a:cs typeface="+mn-cs"/>
              </a:rPr>
              <a:t>Provide training on agentic AI as technology and practices evolve</a:t>
            </a:r>
          </a:p>
          <a:p>
            <a:pPr marL="173736" marR="0" lvl="0" indent="-17373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a:solidFill>
                  <a:srgbClr val="555555"/>
                </a:solidFill>
                <a:latin typeface="Lato" panose="020F0502020204030203" pitchFamily="34" charset="77"/>
              </a:rPr>
              <a:t>Conduct monthly brainstorming session with client team to identify emerging needs/use cases that can result in on-contract growth</a:t>
            </a:r>
            <a:endParaRPr kumimoji="0" lang="en-US" sz="1100" b="0" i="0" u="none" strike="noStrike" kern="1200" cap="none" spc="0" normalizeH="0" baseline="0" noProof="0">
              <a:ln>
                <a:noFill/>
              </a:ln>
              <a:solidFill>
                <a:srgbClr val="555555"/>
              </a:solidFill>
              <a:effectLst/>
              <a:uLnTx/>
              <a:uFillTx/>
              <a:latin typeface="Lato" panose="020F0502020204030203" pitchFamily="34" charset="77"/>
              <a:ea typeface="+mn-ea"/>
              <a:cs typeface="+mn-cs"/>
            </a:endParaRPr>
          </a:p>
          <a:p>
            <a:pPr marL="173736" marR="0" lvl="0" indent="-17373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a:solidFill>
                <a:srgbClr val="555555"/>
              </a:solidFill>
              <a:latin typeface="Lato" panose="020F0502020204030203" pitchFamily="34" charset="77"/>
            </a:endParaRPr>
          </a:p>
          <a:p>
            <a:pPr marL="173736" marR="0" lvl="0" indent="-173736"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100" b="0" i="0" u="none" strike="noStrike" kern="1200" cap="none" spc="0" normalizeH="0" baseline="0" noProof="0">
              <a:ln>
                <a:noFill/>
              </a:ln>
              <a:solidFill>
                <a:srgbClr val="555555"/>
              </a:solidFill>
              <a:effectLst/>
              <a:uLnTx/>
              <a:uFillTx/>
              <a:latin typeface="Lato" panose="020F0502020204030203" pitchFamily="34" charset="77"/>
              <a:ea typeface="+mn-ea"/>
              <a:cs typeface="+mn-cs"/>
            </a:endParaRPr>
          </a:p>
        </p:txBody>
      </p:sp>
      <p:sp>
        <p:nvSpPr>
          <p:cNvPr id="36" name="TextBox 35">
            <a:extLst>
              <a:ext uri="{FF2B5EF4-FFF2-40B4-BE49-F238E27FC236}">
                <a16:creationId xmlns:a16="http://schemas.microsoft.com/office/drawing/2014/main" id="{5D20C6C1-3D1C-A700-FCAB-C73E5A30F597}"/>
              </a:ext>
            </a:extLst>
          </p:cNvPr>
          <p:cNvSpPr txBox="1"/>
          <p:nvPr/>
        </p:nvSpPr>
        <p:spPr>
          <a:xfrm>
            <a:off x="6028801" y="5672623"/>
            <a:ext cx="4569369" cy="938719"/>
          </a:xfrm>
          <a:prstGeom prst="rect">
            <a:avLst/>
          </a:prstGeom>
          <a:noFill/>
          <a:ln w="6350">
            <a:solidFill>
              <a:srgbClr val="555555"/>
            </a:solidFill>
          </a:ln>
        </p:spPr>
        <p:txBody>
          <a:bodyPr wrap="square" lIns="91440" tIns="45720" rIns="91440" bIns="45720" rtlCol="0" anchor="t">
            <a:spAutoFit/>
          </a:bodyPr>
          <a:lstStyle/>
          <a:p>
            <a:pPr>
              <a:buClrTx/>
              <a:defRPr/>
            </a:pPr>
            <a:r>
              <a:rPr kumimoji="0" lang="en-US" sz="1100" b="1" i="0" u="none" strike="noStrike" kern="1200" cap="none" spc="0" normalizeH="0" baseline="0" noProof="0">
                <a:ln>
                  <a:noFill/>
                </a:ln>
                <a:solidFill>
                  <a:srgbClr val="555555"/>
                </a:solidFill>
                <a:effectLst/>
                <a:uLnTx/>
                <a:uFillTx/>
                <a:latin typeface="Lato"/>
                <a:ea typeface="Lato"/>
                <a:cs typeface="Lato"/>
              </a:rPr>
              <a:t>Product </a:t>
            </a:r>
            <a:r>
              <a:rPr lang="en-US" sz="1100" b="1" kern="1200">
                <a:solidFill>
                  <a:srgbClr val="555555"/>
                </a:solidFill>
                <a:latin typeface="Lato"/>
                <a:ea typeface="Lato"/>
                <a:cs typeface="Lato"/>
              </a:rPr>
              <a:t>Growth</a:t>
            </a:r>
            <a:endParaRPr lang="en-US" sz="1100" b="1" i="1" kern="1200">
              <a:solidFill>
                <a:srgbClr val="555555"/>
              </a:solidFill>
              <a:latin typeface="Lato"/>
              <a:ea typeface="Lato"/>
              <a:cs typeface="Lato"/>
            </a:endParaRPr>
          </a:p>
          <a:p>
            <a:pPr marL="173355" marR="0" lvl="0" indent="-173355" algn="l" defTabSz="914400" rtl="0">
              <a:lnSpc>
                <a:spcPct val="100000"/>
              </a:lnSpc>
              <a:spcBef>
                <a:spcPts val="0"/>
              </a:spcBef>
              <a:spcAft>
                <a:spcPts val="0"/>
              </a:spcAft>
              <a:buClrTx/>
              <a:buSzTx/>
              <a:buFont typeface="Arial" panose="020B0604020202020204" pitchFamily="34" charset="0"/>
              <a:buChar char="•"/>
              <a:tabLst/>
              <a:defRPr/>
            </a:pPr>
            <a:r>
              <a:rPr lang="en-US" sz="1100">
                <a:solidFill>
                  <a:srgbClr val="555555"/>
                </a:solidFill>
                <a:latin typeface="Lato"/>
                <a:ea typeface="+mn-ea"/>
              </a:rPr>
              <a:t>Continue</a:t>
            </a:r>
            <a:r>
              <a:rPr lang="en-US" sz="1100">
                <a:solidFill>
                  <a:srgbClr val="555555"/>
                </a:solidFill>
                <a:latin typeface="Lato"/>
              </a:rPr>
              <a:t> to support a dedicated R&amp;D team focused on agentic AI development and a set of high payoff AI agent use cases that reflect demand trends</a:t>
            </a:r>
            <a:endParaRPr lang="en-US" sz="1100" b="0" i="0" u="none" strike="noStrike" kern="1200" cap="none" spc="0" normalizeH="0" baseline="0" noProof="0">
              <a:ln>
                <a:noFill/>
              </a:ln>
              <a:solidFill>
                <a:srgbClr val="555555"/>
              </a:solidFill>
              <a:effectLst/>
              <a:uLnTx/>
              <a:uFillTx/>
              <a:latin typeface="Lato"/>
              <a:ea typeface="Lato"/>
              <a:cs typeface="Lato"/>
            </a:endParaRPr>
          </a:p>
          <a:p>
            <a:pPr marL="173355" marR="0" lvl="0" indent="-173355"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b="0" i="0" u="none" strike="noStrike" kern="1200" cap="none" spc="0" normalizeH="0" baseline="0" noProof="0">
              <a:ln>
                <a:noFill/>
              </a:ln>
              <a:solidFill>
                <a:srgbClr val="555555"/>
              </a:solidFill>
              <a:effectLst/>
              <a:uLnTx/>
              <a:uFillTx/>
              <a:latin typeface="Lato" panose="020F0502020204030203" pitchFamily="34" charset="77"/>
              <a:ea typeface="Lato" panose="020F0502020204030203" pitchFamily="34" charset="77"/>
              <a:cs typeface="Lato" panose="020F0502020204030203" pitchFamily="34" charset="77"/>
            </a:endParaRPr>
          </a:p>
        </p:txBody>
      </p:sp>
      <p:sp>
        <p:nvSpPr>
          <p:cNvPr id="41" name="Oval 40">
            <a:extLst>
              <a:ext uri="{FF2B5EF4-FFF2-40B4-BE49-F238E27FC236}">
                <a16:creationId xmlns:a16="http://schemas.microsoft.com/office/drawing/2014/main" id="{CA09C769-A698-124C-4CFB-E19A08F6A373}"/>
              </a:ext>
            </a:extLst>
          </p:cNvPr>
          <p:cNvSpPr/>
          <p:nvPr/>
        </p:nvSpPr>
        <p:spPr>
          <a:xfrm>
            <a:off x="1258496" y="3064179"/>
            <a:ext cx="4667245" cy="427696"/>
          </a:xfrm>
          <a:prstGeom prst="ellipse">
            <a:avLst/>
          </a:prstGeom>
          <a:solidFill>
            <a:srgbClr val="ECAB44">
              <a:alpha val="70588"/>
            </a:srgbClr>
          </a:solidFill>
          <a:ln w="9525">
            <a:solidFill>
              <a:srgbClr val="55555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prstClr val="black"/>
                </a:solidFill>
                <a:effectLst/>
                <a:uLnTx/>
                <a:uFillTx/>
                <a:latin typeface="Lato" panose="020F0502020204030203" pitchFamily="34" charset="77"/>
                <a:ea typeface="+mn-ea"/>
                <a:cs typeface="+mn-cs"/>
              </a:rPr>
              <a:t>Focus prototyping and use case demos to address client concerns with ROI and security</a:t>
            </a:r>
          </a:p>
        </p:txBody>
      </p:sp>
      <p:sp>
        <p:nvSpPr>
          <p:cNvPr id="42" name="Oval 41">
            <a:extLst>
              <a:ext uri="{FF2B5EF4-FFF2-40B4-BE49-F238E27FC236}">
                <a16:creationId xmlns:a16="http://schemas.microsoft.com/office/drawing/2014/main" id="{84874A0B-2875-0563-2ED8-98D6EB5EC3A3}"/>
              </a:ext>
            </a:extLst>
          </p:cNvPr>
          <p:cNvSpPr/>
          <p:nvPr/>
        </p:nvSpPr>
        <p:spPr>
          <a:xfrm>
            <a:off x="1242806" y="3532777"/>
            <a:ext cx="4698623" cy="427696"/>
          </a:xfrm>
          <a:prstGeom prst="ellipse">
            <a:avLst/>
          </a:prstGeom>
          <a:solidFill>
            <a:srgbClr val="ECAB44">
              <a:alpha val="70588"/>
            </a:srgbClr>
          </a:solidFill>
          <a:ln w="9525">
            <a:solidFill>
              <a:srgbClr val="55555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prstClr val="black"/>
                </a:solidFill>
                <a:latin typeface="Lato" panose="020F0502020204030203" pitchFamily="34" charset="77"/>
              </a:rPr>
              <a:t>Use </a:t>
            </a:r>
            <a:r>
              <a:rPr kumimoji="0" lang="en-US" sz="1100" b="0" i="0" u="none" strike="noStrike" kern="1200" cap="none" spc="0" normalizeH="0" baseline="0" noProof="0">
                <a:ln>
                  <a:noFill/>
                </a:ln>
                <a:solidFill>
                  <a:prstClr val="black"/>
                </a:solidFill>
                <a:effectLst/>
                <a:uLnTx/>
                <a:uFillTx/>
                <a:latin typeface="Lato" panose="020F0502020204030203" pitchFamily="34" charset="77"/>
                <a:ea typeface="+mn-ea"/>
                <a:cs typeface="+mn-cs"/>
              </a:rPr>
              <a:t>Platform Offering to support evolving state and federal AI governance concerns and strategies</a:t>
            </a:r>
          </a:p>
        </p:txBody>
      </p:sp>
      <p:sp>
        <p:nvSpPr>
          <p:cNvPr id="44" name="Oval 43">
            <a:extLst>
              <a:ext uri="{FF2B5EF4-FFF2-40B4-BE49-F238E27FC236}">
                <a16:creationId xmlns:a16="http://schemas.microsoft.com/office/drawing/2014/main" id="{170A50AF-6366-D14F-3918-2DBEF3C4473B}"/>
              </a:ext>
            </a:extLst>
          </p:cNvPr>
          <p:cNvSpPr/>
          <p:nvPr/>
        </p:nvSpPr>
        <p:spPr>
          <a:xfrm>
            <a:off x="7201425" y="3542152"/>
            <a:ext cx="3747769" cy="427696"/>
          </a:xfrm>
          <a:prstGeom prst="ellipse">
            <a:avLst/>
          </a:prstGeom>
          <a:solidFill>
            <a:srgbClr val="ECAB44">
              <a:alpha val="70588"/>
            </a:srgbClr>
          </a:solidFill>
          <a:ln w="9525">
            <a:solidFill>
              <a:srgbClr val="55555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a:solidFill>
                  <a:prstClr val="black"/>
                </a:solidFill>
                <a:latin typeface="Lato" panose="020F0502020204030203" pitchFamily="34" charset="77"/>
              </a:rPr>
              <a:t>Continuously evolve product for client mission and productivity value </a:t>
            </a:r>
            <a:endParaRPr kumimoji="0" lang="en-US" sz="1100" b="0" i="0" u="none" strike="noStrike" kern="1200" cap="none" spc="0" normalizeH="0" baseline="0" noProof="0">
              <a:ln>
                <a:noFill/>
              </a:ln>
              <a:solidFill>
                <a:prstClr val="black"/>
              </a:solidFill>
              <a:effectLst/>
              <a:uLnTx/>
              <a:uFillTx/>
              <a:latin typeface="Lato" panose="020F0502020204030203" pitchFamily="34" charset="77"/>
              <a:ea typeface="+mn-ea"/>
              <a:cs typeface="+mn-cs"/>
            </a:endParaRPr>
          </a:p>
        </p:txBody>
      </p:sp>
    </p:spTree>
    <p:extLst>
      <p:ext uri="{BB962C8B-B14F-4D97-AF65-F5344CB8AC3E}">
        <p14:creationId xmlns:p14="http://schemas.microsoft.com/office/powerpoint/2010/main" val="2172139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8EA73-1783-F2BF-0361-77E894075B69}"/>
              </a:ext>
            </a:extLst>
          </p:cNvPr>
          <p:cNvSpPr>
            <a:spLocks noGrp="1"/>
          </p:cNvSpPr>
          <p:nvPr>
            <p:ph type="ctrTitle"/>
          </p:nvPr>
        </p:nvSpPr>
        <p:spPr/>
        <p:txBody>
          <a:bodyPr/>
          <a:lstStyle/>
          <a:p>
            <a:r>
              <a:rPr lang="en-US"/>
              <a:t>Concluding Thoughts	</a:t>
            </a:r>
          </a:p>
        </p:txBody>
      </p:sp>
      <p:sp>
        <p:nvSpPr>
          <p:cNvPr id="3" name="Subtitle 2">
            <a:extLst>
              <a:ext uri="{FF2B5EF4-FFF2-40B4-BE49-F238E27FC236}">
                <a16:creationId xmlns:a16="http://schemas.microsoft.com/office/drawing/2014/main" id="{9C142A19-F0D9-2FEE-8714-37289733EAB5}"/>
              </a:ext>
            </a:extLst>
          </p:cNvPr>
          <p:cNvSpPr>
            <a:spLocks noGrp="1"/>
          </p:cNvSpPr>
          <p:nvPr>
            <p:ph type="subTitle" idx="1"/>
          </p:nvPr>
        </p:nvSpPr>
        <p:spPr/>
        <p:txBody>
          <a:bodyPr/>
          <a:lstStyle/>
          <a:p>
            <a:r>
              <a:rPr lang="en-US"/>
              <a:t>Agentic AI Strategy</a:t>
            </a:r>
          </a:p>
        </p:txBody>
      </p:sp>
      <p:sp>
        <p:nvSpPr>
          <p:cNvPr id="4" name="Text Placeholder 3">
            <a:extLst>
              <a:ext uri="{FF2B5EF4-FFF2-40B4-BE49-F238E27FC236}">
                <a16:creationId xmlns:a16="http://schemas.microsoft.com/office/drawing/2014/main" id="{D61DCB5F-3BF6-1206-0E61-8F83B86ADDE9}"/>
              </a:ext>
            </a:extLst>
          </p:cNvPr>
          <p:cNvSpPr>
            <a:spLocks noGrp="1"/>
          </p:cNvSpPr>
          <p:nvPr>
            <p:ph type="body" idx="2"/>
          </p:nvPr>
        </p:nvSpPr>
        <p:spPr/>
        <p:txBody>
          <a:bodyPr/>
          <a:lstStyle/>
          <a:p>
            <a:pPr marL="514350" indent="-285750">
              <a:buFont typeface="Arial" panose="020B0604020202020204" pitchFamily="34" charset="0"/>
              <a:buChar char="•"/>
            </a:pPr>
            <a:r>
              <a:rPr lang="en-US"/>
              <a:t>In the commercial world, many analysts believe that AI agents will be acquired by consumers and companies via an app store model. The equivalent for government is GitLab and other gov cloud services broadly and a TRM platform at the agency level. The Amida Agentic AI platform may be best sold as an AI Agent+ app store for agencies.</a:t>
            </a:r>
          </a:p>
          <a:p>
            <a:pPr marL="514350" indent="-285750">
              <a:buFont typeface="Arial" panose="020B0604020202020204" pitchFamily="34" charset="0"/>
              <a:buChar char="•"/>
            </a:pPr>
            <a:endParaRPr lang="en-US"/>
          </a:p>
          <a:p>
            <a:pPr marL="514350" indent="-285750">
              <a:buFont typeface="Arial" panose="020B0604020202020204" pitchFamily="34" charset="0"/>
              <a:buChar char="•"/>
            </a:pPr>
            <a:r>
              <a:rPr lang="en-US"/>
              <a:t>Companies developing AI Agents are concerned about the low barriers to entry for competitors and are using the term “MOAT” to reflect an AI agent offering, set of offerings, or platform that is protected from competitor. For Amida, the MOAT could be a result of our understanding and integration of data quality, standard-based interoperability, unique application of graph, or embedding of information protections.</a:t>
            </a:r>
          </a:p>
          <a:p>
            <a:pPr marL="514350" indent="-285750">
              <a:buFont typeface="Arial" panose="020B0604020202020204" pitchFamily="34" charset="0"/>
              <a:buChar char="•"/>
            </a:pPr>
            <a:endParaRPr lang="en-US"/>
          </a:p>
          <a:p>
            <a:pPr marL="514350" indent="-285750">
              <a:buFont typeface="Arial" panose="020B0604020202020204" pitchFamily="34" charset="0"/>
              <a:buChar char="•"/>
            </a:pPr>
            <a:r>
              <a:rPr lang="en-US"/>
              <a:t>Much like the early days of social media, there is a race to create as many as possible AI agents covering use cases that implement a company or government strategic reform initiatives. The thinking is that AI agents will be orchestrated across </a:t>
            </a:r>
            <a:r>
              <a:rPr lang="en-US" err="1"/>
              <a:t>worklfows</a:t>
            </a:r>
            <a:r>
              <a:rPr lang="en-US"/>
              <a:t> in the near term and Agentic AI will optimize workflows using interconnected AI agents that are continuously being improved manually or by the Agentic AI platform.  One-off AI agents will have little value in the emerging vision called the “Agentic Enterprise”. An Amida AI Platform that includes AI agent creation, on-boarding or integration, and continuing optimization with orchestration and governance will be a winning position with a sustainable Moat.    </a:t>
            </a:r>
          </a:p>
        </p:txBody>
      </p:sp>
    </p:spTree>
    <p:extLst>
      <p:ext uri="{BB962C8B-B14F-4D97-AF65-F5344CB8AC3E}">
        <p14:creationId xmlns:p14="http://schemas.microsoft.com/office/powerpoint/2010/main" val="3792828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0"/>
          <p:cNvSpPr txBox="1">
            <a:spLocks noGrp="1"/>
          </p:cNvSpPr>
          <p:nvPr>
            <p:ph type="body" idx="1"/>
          </p:nvPr>
        </p:nvSpPr>
        <p:spPr>
          <a:xfrm>
            <a:off x="1278785" y="2234773"/>
            <a:ext cx="8142533" cy="1063063"/>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5400"/>
              <a:buNone/>
            </a:pPr>
            <a:r>
              <a:rPr lang="en-US"/>
              <a:t>Backup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9"/>
          <p:cNvSpPr txBox="1">
            <a:spLocks noGrp="1"/>
          </p:cNvSpPr>
          <p:nvPr>
            <p:ph type="ctrTitle"/>
          </p:nvPr>
        </p:nvSpPr>
        <p:spPr>
          <a:xfrm>
            <a:off x="330905" y="464494"/>
            <a:ext cx="8778425" cy="4778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200"/>
              <a:buFont typeface="Lato Black"/>
              <a:buNone/>
            </a:pPr>
            <a:r>
              <a:rPr lang="en-US"/>
              <a:t>Financial – Target &gt;$300M backlog, 30%  GM</a:t>
            </a:r>
            <a:endParaRPr/>
          </a:p>
        </p:txBody>
      </p:sp>
      <p:sp>
        <p:nvSpPr>
          <p:cNvPr id="275" name="Google Shape;275;p9"/>
          <p:cNvSpPr txBox="1">
            <a:spLocks noGrp="1"/>
          </p:cNvSpPr>
          <p:nvPr>
            <p:ph type="subTitle" idx="1"/>
          </p:nvPr>
        </p:nvSpPr>
        <p:spPr>
          <a:xfrm>
            <a:off x="323925" y="268005"/>
            <a:ext cx="6719047" cy="245424"/>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1"/>
              </a:buClr>
              <a:buSzPts val="1100"/>
              <a:buNone/>
            </a:pPr>
            <a:r>
              <a:rPr lang="en-US"/>
              <a:t>Issue ID</a:t>
            </a:r>
            <a:endParaRPr/>
          </a:p>
        </p:txBody>
      </p:sp>
      <p:sp>
        <p:nvSpPr>
          <p:cNvPr id="276" name="Google Shape;276;p9"/>
          <p:cNvSpPr txBox="1">
            <a:spLocks noGrp="1"/>
          </p:cNvSpPr>
          <p:nvPr>
            <p:ph type="body" idx="2"/>
          </p:nvPr>
        </p:nvSpPr>
        <p:spPr>
          <a:xfrm>
            <a:off x="414625" y="1344575"/>
            <a:ext cx="5281200" cy="4860406"/>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600"/>
              </a:spcAft>
              <a:buClr>
                <a:schemeClr val="dk1"/>
              </a:buClr>
              <a:buSzPct val="100000"/>
              <a:buNone/>
            </a:pPr>
            <a:r>
              <a:rPr lang="en-US">
                <a:latin typeface="Lato" panose="020F0502020204030203" pitchFamily="34" charset="0"/>
                <a:ea typeface="Lato" panose="020F0502020204030203" pitchFamily="34" charset="0"/>
                <a:cs typeface="Lato" panose="020F0502020204030203" pitchFamily="34" charset="0"/>
                <a:sym typeface="Calibri"/>
              </a:rPr>
              <a:t>Revenues: Exceed $100M Revenues from the construct of converting AI Agent deals/customers into an Agentic AI Platform business</a:t>
            </a:r>
            <a:endParaRPr>
              <a:latin typeface="Lato" panose="020F0502020204030203" pitchFamily="34" charset="0"/>
              <a:ea typeface="Lato" panose="020F0502020204030203" pitchFamily="34" charset="0"/>
              <a:cs typeface="Lato" panose="020F0502020204030203" pitchFamily="34" charset="0"/>
              <a:sym typeface="Calibri"/>
            </a:endParaRPr>
          </a:p>
          <a:p>
            <a:pPr marL="0" lvl="0" indent="0" algn="l" rtl="0">
              <a:lnSpc>
                <a:spcPct val="90000"/>
              </a:lnSpc>
              <a:spcBef>
                <a:spcPts val="0"/>
              </a:spcBef>
              <a:spcAft>
                <a:spcPts val="600"/>
              </a:spcAft>
              <a:buClr>
                <a:schemeClr val="dk1"/>
              </a:buClr>
              <a:buSzPct val="100000"/>
              <a:buNone/>
            </a:pPr>
            <a:r>
              <a:rPr lang="en-US" b="1">
                <a:latin typeface="Lato" panose="020F0502020204030203" pitchFamily="34" charset="0"/>
                <a:ea typeface="Lato" panose="020F0502020204030203" pitchFamily="34" charset="0"/>
                <a:cs typeface="Lato" panose="020F0502020204030203" pitchFamily="34" charset="0"/>
                <a:sym typeface="Calibri"/>
              </a:rPr>
              <a:t>Strengths: Focused approach -- bidding on leading edge projects in target states; widely applicable framework for custom agents (auditability, observabliity, compliance, compatibility, enterprise-level) enabling land and expand growth</a:t>
            </a:r>
            <a:endParaRPr b="1">
              <a:latin typeface="Lato" panose="020F0502020204030203" pitchFamily="34" charset="0"/>
              <a:ea typeface="Lato" panose="020F0502020204030203" pitchFamily="34" charset="0"/>
              <a:cs typeface="Lato" panose="020F0502020204030203" pitchFamily="34" charset="0"/>
              <a:sym typeface="Calibri"/>
            </a:endParaRPr>
          </a:p>
          <a:p>
            <a:pPr marL="0" lvl="0" indent="0" algn="l" rtl="0">
              <a:lnSpc>
                <a:spcPct val="90000"/>
              </a:lnSpc>
              <a:spcBef>
                <a:spcPts val="0"/>
              </a:spcBef>
              <a:spcAft>
                <a:spcPts val="600"/>
              </a:spcAft>
              <a:buClr>
                <a:schemeClr val="dk1"/>
              </a:buClr>
              <a:buSzPct val="100000"/>
              <a:buNone/>
            </a:pPr>
            <a:r>
              <a:rPr lang="en-US" b="1">
                <a:latin typeface="Lato" panose="020F0502020204030203" pitchFamily="34" charset="0"/>
                <a:ea typeface="Lato" panose="020F0502020204030203" pitchFamily="34" charset="0"/>
                <a:cs typeface="Lato" panose="020F0502020204030203" pitchFamily="34" charset="0"/>
                <a:sym typeface="Calibri"/>
              </a:rPr>
              <a:t>Weaknesses: Development team size limitation; staffing growth tightly coupled with contract wins</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Bef>
                <a:spcPts val="0"/>
              </a:spcBef>
              <a:spcAft>
                <a:spcPts val="600"/>
              </a:spcAft>
              <a:buClr>
                <a:schemeClr val="dk1"/>
              </a:buClr>
              <a:buSzPct val="100000"/>
              <a:buNone/>
            </a:pPr>
            <a:r>
              <a:rPr lang="en-US" b="1">
                <a:latin typeface="Lato" panose="020F0502020204030203" pitchFamily="34" charset="0"/>
                <a:ea typeface="Lato" panose="020F0502020204030203" pitchFamily="34" charset="0"/>
                <a:cs typeface="Lato" panose="020F0502020204030203" pitchFamily="34" charset="0"/>
                <a:sym typeface="Calibri"/>
              </a:rPr>
              <a:t>Threats/Risks: Low initial spending by clients for new approaches; states have current investments that they don’t want to change; AI may not be suitable for some tasks; limited spending in mid-Atlantic states means we have to find other states to hit target; many companies have workflow builders for common items like email readers; future state market in flux and forecasting of contract vehicles difficult with even leaders saying that they are trying to figure out  how to buy and implement; procurements may be limited by bundling into existing contracts’ scope</a:t>
            </a:r>
            <a:endParaRPr b="1">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Bef>
                <a:spcPts val="0"/>
              </a:spcBef>
              <a:spcAft>
                <a:spcPts val="600"/>
              </a:spcAft>
              <a:buClr>
                <a:schemeClr val="dk1"/>
              </a:buClr>
              <a:buSzPct val="100000"/>
              <a:buNone/>
            </a:pPr>
            <a:r>
              <a:rPr lang="en-US" b="1">
                <a:latin typeface="Lato" panose="020F0502020204030203" pitchFamily="34" charset="0"/>
                <a:ea typeface="Lato" panose="020F0502020204030203" pitchFamily="34" charset="0"/>
                <a:cs typeface="Lato" panose="020F0502020204030203" pitchFamily="34" charset="0"/>
                <a:sym typeface="Calibri"/>
              </a:rPr>
              <a:t>Opportunities: have good benchmarks for testing and developing proof points; investing in relationship building and BD for states; apply framework to many use cases; partnerships; </a:t>
            </a:r>
            <a:endParaRPr>
              <a:latin typeface="Lato" panose="020F0502020204030203" pitchFamily="34" charset="0"/>
              <a:ea typeface="Lato" panose="020F0502020204030203" pitchFamily="34" charset="0"/>
              <a:cs typeface="Lato" panose="020F0502020204030203" pitchFamily="34" charset="0"/>
            </a:endParaRPr>
          </a:p>
        </p:txBody>
      </p:sp>
      <p:sp>
        <p:nvSpPr>
          <p:cNvPr id="277" name="Google Shape;277;p9"/>
          <p:cNvSpPr txBox="1">
            <a:spLocks noGrp="1"/>
          </p:cNvSpPr>
          <p:nvPr>
            <p:ph type="body" idx="3"/>
          </p:nvPr>
        </p:nvSpPr>
        <p:spPr>
          <a:xfrm>
            <a:off x="6172145" y="1342474"/>
            <a:ext cx="5281324" cy="4864608"/>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600"/>
              </a:spcAft>
              <a:buClr>
                <a:schemeClr val="dk1"/>
              </a:buClr>
              <a:buSzPts val="1800"/>
              <a:buNone/>
            </a:pPr>
            <a:r>
              <a:rPr lang="en-US">
                <a:latin typeface="Lato" panose="020F0502020204030203" pitchFamily="34" charset="0"/>
                <a:ea typeface="Lato" panose="020F0502020204030203" pitchFamily="34" charset="0"/>
                <a:cs typeface="Lato" panose="020F0502020204030203" pitchFamily="34" charset="0"/>
                <a:sym typeface="Calibri"/>
              </a:rPr>
              <a:t>Profitability: Reach or Exceed 30% Gross Margin</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Bef>
                <a:spcPts val="0"/>
              </a:spcBef>
              <a:spcAft>
                <a:spcPts val="600"/>
              </a:spcAft>
              <a:buClr>
                <a:schemeClr val="dk1"/>
              </a:buClr>
              <a:buSzPts val="1800"/>
              <a:buNone/>
            </a:pPr>
            <a:r>
              <a:rPr lang="en-US" b="1">
                <a:latin typeface="Lato" panose="020F0502020204030203" pitchFamily="34" charset="0"/>
                <a:ea typeface="Lato" panose="020F0502020204030203" pitchFamily="34" charset="0"/>
                <a:cs typeface="Lato" panose="020F0502020204030203" pitchFamily="34" charset="0"/>
                <a:sym typeface="Calibri"/>
              </a:rPr>
              <a:t>Strengths: compelling pricing, able to go low on entry pricing with easy and profitable upsell of additional features or use cases; flexible pricing for client hosting needs</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Bef>
                <a:spcPts val="0"/>
              </a:spcBef>
              <a:spcAft>
                <a:spcPts val="600"/>
              </a:spcAft>
              <a:buClr>
                <a:schemeClr val="dk1"/>
              </a:buClr>
              <a:buSzPts val="1800"/>
              <a:buNone/>
            </a:pPr>
            <a:r>
              <a:rPr lang="en-US" b="1">
                <a:latin typeface="Lato" panose="020F0502020204030203" pitchFamily="34" charset="0"/>
                <a:ea typeface="Lato" panose="020F0502020204030203" pitchFamily="34" charset="0"/>
                <a:cs typeface="Lato" panose="020F0502020204030203" pitchFamily="34" charset="0"/>
                <a:sym typeface="Calibri"/>
              </a:rPr>
              <a:t>Weaknesses: We have initial HITrust environment</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Bef>
                <a:spcPts val="0"/>
              </a:spcBef>
              <a:spcAft>
                <a:spcPts val="600"/>
              </a:spcAft>
              <a:buClr>
                <a:schemeClr val="dk1"/>
              </a:buClr>
              <a:buSzPts val="1800"/>
              <a:buNone/>
            </a:pPr>
            <a:r>
              <a:rPr lang="en-US" b="1">
                <a:latin typeface="Lato" panose="020F0502020204030203" pitchFamily="34" charset="0"/>
                <a:ea typeface="Lato" panose="020F0502020204030203" pitchFamily="34" charset="0"/>
                <a:cs typeface="Lato" panose="020F0502020204030203" pitchFamily="34" charset="0"/>
                <a:sym typeface="Calibri"/>
              </a:rPr>
              <a:t>Threats/Risks: developer wages explode; wage increases are speeding up</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Bef>
                <a:spcPts val="0"/>
              </a:spcBef>
              <a:spcAft>
                <a:spcPts val="600"/>
              </a:spcAft>
              <a:buClr>
                <a:schemeClr val="dk1"/>
              </a:buClr>
              <a:buSzPts val="1800"/>
              <a:buNone/>
            </a:pPr>
            <a:r>
              <a:rPr lang="en-US" b="1">
                <a:latin typeface="Lato" panose="020F0502020204030203" pitchFamily="34" charset="0"/>
                <a:ea typeface="Lato" panose="020F0502020204030203" pitchFamily="34" charset="0"/>
                <a:cs typeface="Lato" panose="020F0502020204030203" pitchFamily="34" charset="0"/>
                <a:sym typeface="Calibri"/>
              </a:rPr>
              <a:t>Opportunities: install on premise/in client environment (data doesn’t leave client environment); partnering to reduce our costs</a:t>
            </a:r>
            <a:endParaRPr>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280550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0"/>
          <p:cNvSpPr txBox="1">
            <a:spLocks noGrp="1"/>
          </p:cNvSpPr>
          <p:nvPr>
            <p:ph type="ctrTitle"/>
          </p:nvPr>
        </p:nvSpPr>
        <p:spPr>
          <a:xfrm>
            <a:off x="268686" y="464494"/>
            <a:ext cx="9100664" cy="4778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200"/>
              <a:buFont typeface="Lato Black"/>
              <a:buNone/>
            </a:pPr>
            <a:r>
              <a:rPr lang="en-US"/>
              <a:t>Customer Perspective: Backlog of $300M by 2028 end of Q2</a:t>
            </a:r>
            <a:endParaRPr/>
          </a:p>
        </p:txBody>
      </p:sp>
      <p:sp>
        <p:nvSpPr>
          <p:cNvPr id="283" name="Google Shape;283;p10"/>
          <p:cNvSpPr txBox="1">
            <a:spLocks noGrp="1"/>
          </p:cNvSpPr>
          <p:nvPr>
            <p:ph type="subTitle" idx="1"/>
          </p:nvPr>
        </p:nvSpPr>
        <p:spPr>
          <a:xfrm>
            <a:off x="323925" y="268005"/>
            <a:ext cx="6719047" cy="245424"/>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1"/>
              </a:buClr>
              <a:buSzPts val="1100"/>
              <a:buNone/>
            </a:pPr>
            <a:r>
              <a:rPr lang="en-US"/>
              <a:t>Retrospective Discussion</a:t>
            </a:r>
            <a:endParaRPr/>
          </a:p>
        </p:txBody>
      </p:sp>
      <p:sp>
        <p:nvSpPr>
          <p:cNvPr id="284" name="Google Shape;284;p10"/>
          <p:cNvSpPr txBox="1">
            <a:spLocks noGrp="1"/>
          </p:cNvSpPr>
          <p:nvPr>
            <p:ph type="body" idx="2"/>
          </p:nvPr>
        </p:nvSpPr>
        <p:spPr>
          <a:xfrm>
            <a:off x="357475" y="1331051"/>
            <a:ext cx="3494435" cy="449654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600"/>
              </a:spcAft>
              <a:buClr>
                <a:schemeClr val="dk1"/>
              </a:buClr>
              <a:buSzPct val="100000"/>
              <a:buNone/>
            </a:pPr>
            <a:r>
              <a:rPr lang="en-US" b="1" i="1">
                <a:latin typeface="Lato" panose="020F0502020204030203" pitchFamily="34" charset="0"/>
                <a:ea typeface="Lato" panose="020F0502020204030203" pitchFamily="34" charset="0"/>
                <a:cs typeface="Lato" panose="020F0502020204030203" pitchFamily="34" charset="0"/>
                <a:sym typeface="Calibri"/>
              </a:rPr>
              <a:t>Differentiated Products/ Services Value (price, quality, functionality)</a:t>
            </a:r>
            <a:r>
              <a:rPr lang="en-US">
                <a:latin typeface="Lato" panose="020F0502020204030203" pitchFamily="34" charset="0"/>
                <a:ea typeface="Lato" panose="020F0502020204030203" pitchFamily="34" charset="0"/>
                <a:cs typeface="Lato" panose="020F0502020204030203" pitchFamily="34" charset="0"/>
                <a:sym typeface="Calibri"/>
              </a:rPr>
              <a:t>  </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Bef>
                <a:spcPts val="0"/>
              </a:spcBef>
              <a:spcAft>
                <a:spcPts val="600"/>
              </a:spcAft>
              <a:buClr>
                <a:schemeClr val="dk1"/>
              </a:buClr>
              <a:buSzPct val="100000"/>
              <a:buNone/>
            </a:pPr>
            <a:r>
              <a:rPr lang="en-US" b="1">
                <a:latin typeface="Lato" panose="020F0502020204030203" pitchFamily="34" charset="0"/>
                <a:ea typeface="Lato" panose="020F0502020204030203" pitchFamily="34" charset="0"/>
                <a:cs typeface="Lato" panose="020F0502020204030203" pitchFamily="34" charset="0"/>
                <a:sym typeface="Calibri"/>
              </a:rPr>
              <a:t>Strengths: </a:t>
            </a:r>
            <a:r>
              <a:rPr lang="en-US">
                <a:latin typeface="Lato" panose="020F0502020204030203" pitchFamily="34" charset="0"/>
                <a:ea typeface="Lato" panose="020F0502020204030203" pitchFamily="34" charset="0"/>
                <a:cs typeface="Lato" panose="020F0502020204030203" pitchFamily="34" charset="0"/>
                <a:sym typeface="Calibri"/>
              </a:rPr>
              <a:t>Domain knowledge on healthcare/Medicaid, benefits enrollment, and microelectronic security; framework allows for price differentiation; quality and functionality tailored to explicit use case needs versus pre-canned product </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Bef>
                <a:spcPts val="0"/>
              </a:spcBef>
              <a:spcAft>
                <a:spcPts val="600"/>
              </a:spcAft>
              <a:buClr>
                <a:schemeClr val="dk1"/>
              </a:buClr>
              <a:buSzPct val="100000"/>
              <a:buNone/>
            </a:pPr>
            <a:r>
              <a:rPr lang="en-US" b="1">
                <a:latin typeface="Lato" panose="020F0502020204030203" pitchFamily="34" charset="0"/>
                <a:ea typeface="Lato" panose="020F0502020204030203" pitchFamily="34" charset="0"/>
                <a:cs typeface="Lato" panose="020F0502020204030203" pitchFamily="34" charset="0"/>
                <a:sym typeface="Calibri"/>
              </a:rPr>
              <a:t>Weaknesses: </a:t>
            </a:r>
            <a:r>
              <a:rPr lang="en-US">
                <a:latin typeface="Lato" panose="020F0502020204030203" pitchFamily="34" charset="0"/>
                <a:ea typeface="Lato" panose="020F0502020204030203" pitchFamily="34" charset="0"/>
                <a:cs typeface="Lato" panose="020F0502020204030203" pitchFamily="34" charset="0"/>
                <a:sym typeface="Calibri"/>
              </a:rPr>
              <a:t>No unique knowledge outside healthcare and benefits; small client footprint outside mid-Atlantic and none with big 5 IT spending states </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Bef>
                <a:spcPts val="0"/>
              </a:spcBef>
              <a:spcAft>
                <a:spcPts val="600"/>
              </a:spcAft>
              <a:buClr>
                <a:schemeClr val="dk1"/>
              </a:buClr>
              <a:buSzPct val="100000"/>
              <a:buNone/>
            </a:pPr>
            <a:r>
              <a:rPr lang="en-US" b="1">
                <a:latin typeface="Lato" panose="020F0502020204030203" pitchFamily="34" charset="0"/>
                <a:ea typeface="Lato" panose="020F0502020204030203" pitchFamily="34" charset="0"/>
                <a:cs typeface="Lato" panose="020F0502020204030203" pitchFamily="34" charset="0"/>
                <a:sym typeface="Calibri"/>
              </a:rPr>
              <a:t>Threats/Risks: </a:t>
            </a:r>
            <a:r>
              <a:rPr lang="en-US">
                <a:latin typeface="Lato" panose="020F0502020204030203" pitchFamily="34" charset="0"/>
                <a:ea typeface="Lato" panose="020F0502020204030203" pitchFamily="34" charset="0"/>
                <a:cs typeface="Lato" panose="020F0502020204030203" pitchFamily="34" charset="0"/>
                <a:sym typeface="Calibri"/>
              </a:rPr>
              <a:t>platform is industry agnostic with limited barriers; many states have preferred vendors</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Bef>
                <a:spcPts val="0"/>
              </a:spcBef>
              <a:spcAft>
                <a:spcPts val="600"/>
              </a:spcAft>
              <a:buClr>
                <a:schemeClr val="dk1"/>
              </a:buClr>
              <a:buSzPct val="100000"/>
              <a:buNone/>
            </a:pPr>
            <a:r>
              <a:rPr lang="en-US" b="1">
                <a:latin typeface="Lato" panose="020F0502020204030203" pitchFamily="34" charset="0"/>
                <a:ea typeface="Lato" panose="020F0502020204030203" pitchFamily="34" charset="0"/>
                <a:cs typeface="Lato" panose="020F0502020204030203" pitchFamily="34" charset="0"/>
                <a:sym typeface="Calibri"/>
              </a:rPr>
              <a:t>Opportunities: </a:t>
            </a:r>
            <a:r>
              <a:rPr lang="en-US">
                <a:latin typeface="Lato" panose="020F0502020204030203" pitchFamily="34" charset="0"/>
                <a:ea typeface="Lato" panose="020F0502020204030203" pitchFamily="34" charset="0"/>
                <a:cs typeface="Lato" panose="020F0502020204030203" pitchFamily="34" charset="0"/>
                <a:sym typeface="Calibri"/>
              </a:rPr>
              <a:t>formulate relationships and getting initial contracts in one of big 5 states</a:t>
            </a:r>
            <a:endParaRPr>
              <a:latin typeface="Lato" panose="020F0502020204030203" pitchFamily="34" charset="0"/>
              <a:ea typeface="Lato" panose="020F0502020204030203" pitchFamily="34" charset="0"/>
              <a:cs typeface="Lato" panose="020F0502020204030203" pitchFamily="34" charset="0"/>
            </a:endParaRPr>
          </a:p>
        </p:txBody>
      </p:sp>
      <p:sp>
        <p:nvSpPr>
          <p:cNvPr id="285" name="Google Shape;285;p10"/>
          <p:cNvSpPr txBox="1">
            <a:spLocks noGrp="1"/>
          </p:cNvSpPr>
          <p:nvPr>
            <p:ph type="body" idx="3"/>
          </p:nvPr>
        </p:nvSpPr>
        <p:spPr>
          <a:xfrm>
            <a:off x="8412480" y="1331051"/>
            <a:ext cx="3441038" cy="4496540"/>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rmAutofit/>
          </a:bodyPr>
          <a:lstStyle/>
          <a:p>
            <a:pPr marL="0" lvl="0" indent="0" algn="l" rtl="0">
              <a:lnSpc>
                <a:spcPct val="100000"/>
              </a:lnSpc>
              <a:spcBef>
                <a:spcPts val="0"/>
              </a:spcBef>
              <a:spcAft>
                <a:spcPts val="600"/>
              </a:spcAft>
              <a:buClr>
                <a:schemeClr val="dk1"/>
              </a:buClr>
              <a:buSzPts val="1800"/>
              <a:buNone/>
            </a:pPr>
            <a:r>
              <a:rPr lang="en-US" b="1" i="1">
                <a:latin typeface="Lato" panose="020F0502020204030203" pitchFamily="34" charset="0"/>
                <a:ea typeface="Lato" panose="020F0502020204030203" pitchFamily="34" charset="0"/>
                <a:cs typeface="Lato" panose="020F0502020204030203" pitchFamily="34" charset="0"/>
                <a:sym typeface="Calibri"/>
              </a:rPr>
              <a:t>Growing/Viral Branding: </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100000"/>
              </a:lnSpc>
              <a:spcBef>
                <a:spcPts val="0"/>
              </a:spcBef>
              <a:spcAft>
                <a:spcPts val="600"/>
              </a:spcAft>
              <a:buClr>
                <a:schemeClr val="dk1"/>
              </a:buClr>
              <a:buSzPts val="1800"/>
              <a:buNone/>
            </a:pPr>
            <a:r>
              <a:rPr lang="en-US" b="1">
                <a:latin typeface="Lato" panose="020F0502020204030203" pitchFamily="34" charset="0"/>
                <a:ea typeface="Lato" panose="020F0502020204030203" pitchFamily="34" charset="0"/>
                <a:cs typeface="Lato" panose="020F0502020204030203" pitchFamily="34" charset="0"/>
                <a:sym typeface="Calibri"/>
              </a:rPr>
              <a:t>Strengths: </a:t>
            </a:r>
            <a:r>
              <a:rPr lang="en-US">
                <a:latin typeface="Lato" panose="020F0502020204030203" pitchFamily="34" charset="0"/>
                <a:ea typeface="Lato" panose="020F0502020204030203" pitchFamily="34" charset="0"/>
                <a:cs typeface="Lato" panose="020F0502020204030203" pitchFamily="34" charset="0"/>
                <a:sym typeface="Calibri"/>
              </a:rPr>
              <a:t>lots of materials and content</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100000"/>
              </a:lnSpc>
              <a:spcBef>
                <a:spcPts val="0"/>
              </a:spcBef>
              <a:spcAft>
                <a:spcPts val="600"/>
              </a:spcAft>
              <a:buClr>
                <a:schemeClr val="dk1"/>
              </a:buClr>
              <a:buSzPts val="1800"/>
              <a:buNone/>
            </a:pPr>
            <a:r>
              <a:rPr lang="en-US" b="1">
                <a:latin typeface="Lato" panose="020F0502020204030203" pitchFamily="34" charset="0"/>
                <a:ea typeface="Lato" panose="020F0502020204030203" pitchFamily="34" charset="0"/>
                <a:cs typeface="Lato" panose="020F0502020204030203" pitchFamily="34" charset="0"/>
                <a:sym typeface="Calibri"/>
              </a:rPr>
              <a:t>Weaknesses: </a:t>
            </a:r>
            <a:r>
              <a:rPr lang="en-US">
                <a:latin typeface="Lato" panose="020F0502020204030203" pitchFamily="34" charset="0"/>
                <a:ea typeface="Lato" panose="020F0502020204030203" pitchFamily="34" charset="0"/>
                <a:cs typeface="Lato" panose="020F0502020204030203" pitchFamily="34" charset="0"/>
                <a:sym typeface="Calibri"/>
              </a:rPr>
              <a:t>our content is vey technical so not consumable for broader market</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100000"/>
              </a:lnSpc>
              <a:spcBef>
                <a:spcPts val="0"/>
              </a:spcBef>
              <a:spcAft>
                <a:spcPts val="600"/>
              </a:spcAft>
              <a:buClr>
                <a:schemeClr val="dk1"/>
              </a:buClr>
              <a:buSzPts val="1800"/>
              <a:buNone/>
            </a:pPr>
            <a:r>
              <a:rPr lang="en-US" b="1">
                <a:latin typeface="Lato" panose="020F0502020204030203" pitchFamily="34" charset="0"/>
                <a:ea typeface="Lato" panose="020F0502020204030203" pitchFamily="34" charset="0"/>
                <a:cs typeface="Lato" panose="020F0502020204030203" pitchFamily="34" charset="0"/>
                <a:sym typeface="Calibri"/>
              </a:rPr>
              <a:t>Threats/Risks: </a:t>
            </a:r>
            <a:r>
              <a:rPr lang="en-US">
                <a:latin typeface="Lato" panose="020F0502020204030203" pitchFamily="34" charset="0"/>
                <a:ea typeface="Lato" panose="020F0502020204030203" pitchFamily="34" charset="0"/>
                <a:cs typeface="Lato" panose="020F0502020204030203" pitchFamily="34" charset="0"/>
                <a:sym typeface="Calibri"/>
              </a:rPr>
              <a:t>OpenAI, others create first mover; clients simply add AI work to existing long-term contracts</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100000"/>
              </a:lnSpc>
              <a:spcBef>
                <a:spcPts val="0"/>
              </a:spcBef>
              <a:spcAft>
                <a:spcPts val="600"/>
              </a:spcAft>
              <a:buClr>
                <a:schemeClr val="dk1"/>
              </a:buClr>
              <a:buSzPts val="1800"/>
              <a:buNone/>
            </a:pPr>
            <a:r>
              <a:rPr lang="en-US" b="1">
                <a:latin typeface="Lato" panose="020F0502020204030203" pitchFamily="34" charset="0"/>
                <a:ea typeface="Lato" panose="020F0502020204030203" pitchFamily="34" charset="0"/>
                <a:cs typeface="Lato" panose="020F0502020204030203" pitchFamily="34" charset="0"/>
                <a:sym typeface="Calibri"/>
              </a:rPr>
              <a:t>Opportunities: </a:t>
            </a:r>
            <a:r>
              <a:rPr lang="en-US">
                <a:latin typeface="Lato" panose="020F0502020204030203" pitchFamily="34" charset="0"/>
                <a:ea typeface="Lato" panose="020F0502020204030203" pitchFamily="34" charset="0"/>
                <a:cs typeface="Lato" panose="020F0502020204030203" pitchFamily="34" charset="0"/>
                <a:sym typeface="Calibri"/>
              </a:rPr>
              <a:t>re-work content to target political and non-technical stakeholders; create </a:t>
            </a:r>
            <a:r>
              <a:rPr lang="en-US" u="sng">
                <a:solidFill>
                  <a:schemeClr val="hlink"/>
                </a:solidFill>
                <a:latin typeface="Lato" panose="020F0502020204030203" pitchFamily="34" charset="0"/>
                <a:ea typeface="Lato" panose="020F0502020204030203" pitchFamily="34" charset="0"/>
                <a:cs typeface="Lato" panose="020F0502020204030203" pitchFamily="34" charset="0"/>
                <a:sym typeface="Calibri"/>
                <a:hlinkClick r:id="rId3"/>
              </a:rPr>
              <a:t>ai.amida.com</a:t>
            </a:r>
            <a:r>
              <a:rPr lang="en-US">
                <a:solidFill>
                  <a:schemeClr val="dk1"/>
                </a:solidFill>
                <a:latin typeface="Lato" panose="020F0502020204030203" pitchFamily="34" charset="0"/>
                <a:ea typeface="Lato" panose="020F0502020204030203" pitchFamily="34" charset="0"/>
                <a:cs typeface="Lato" panose="020F0502020204030203" pitchFamily="34" charset="0"/>
                <a:sym typeface="Calibri"/>
              </a:rPr>
              <a:t> </a:t>
            </a:r>
            <a:r>
              <a:rPr lang="en-US">
                <a:latin typeface="Lato" panose="020F0502020204030203" pitchFamily="34" charset="0"/>
                <a:ea typeface="Lato" panose="020F0502020204030203" pitchFamily="34" charset="0"/>
                <a:cs typeface="Lato" panose="020F0502020204030203" pitchFamily="34" charset="0"/>
                <a:sym typeface="Calibri"/>
              </a:rPr>
              <a:t>and showcase our videos – could include client pick a use case and see how it works</a:t>
            </a:r>
            <a:endParaRPr>
              <a:latin typeface="Lato" panose="020F0502020204030203" pitchFamily="34" charset="0"/>
              <a:ea typeface="Lato" panose="020F0502020204030203" pitchFamily="34" charset="0"/>
              <a:cs typeface="Lato" panose="020F0502020204030203" pitchFamily="34" charset="0"/>
            </a:endParaRPr>
          </a:p>
        </p:txBody>
      </p:sp>
      <p:sp>
        <p:nvSpPr>
          <p:cNvPr id="286" name="Google Shape;286;p10"/>
          <p:cNvSpPr txBox="1"/>
          <p:nvPr/>
        </p:nvSpPr>
        <p:spPr>
          <a:xfrm>
            <a:off x="3886200" y="1332298"/>
            <a:ext cx="4400549" cy="4494046"/>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Aft>
                <a:spcPts val="600"/>
              </a:spcAft>
              <a:buClr>
                <a:srgbClr val="555555"/>
              </a:buClr>
              <a:buSzPct val="100000"/>
              <a:buFont typeface="Arial"/>
              <a:buNone/>
            </a:pPr>
            <a:r>
              <a:rPr lang="en-US" b="1" i="1"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Successful Client Relationships (contracts, on-contract growth, customer satisfaction)</a:t>
            </a:r>
            <a:endParaRPr b="0"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Aft>
                <a:spcPts val="600"/>
              </a:spcAft>
              <a:buClr>
                <a:srgbClr val="555555"/>
              </a:buClr>
              <a:buSzPct val="100000"/>
              <a:buFont typeface="Arial"/>
              <a:buNone/>
            </a:pPr>
            <a:r>
              <a:rPr lang="en-US" b="1"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Strengths</a:t>
            </a:r>
            <a:r>
              <a:rPr lang="en-US"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 Existing clients view Amida as thought leader and are open to leading edge ideas we present</a:t>
            </a:r>
            <a:endParaRPr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Aft>
                <a:spcPts val="600"/>
              </a:spcAft>
              <a:buClr>
                <a:srgbClr val="555555"/>
              </a:buClr>
              <a:buSzPct val="100000"/>
              <a:buFont typeface="Arial"/>
              <a:buNone/>
            </a:pPr>
            <a:r>
              <a:rPr lang="en-US" b="1"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Weaknesses: </a:t>
            </a:r>
            <a:r>
              <a:rPr lang="en-US"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no contract base or strong personal relationships in top 5 IT spending states</a:t>
            </a:r>
            <a:endParaRPr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Aft>
                <a:spcPts val="600"/>
              </a:spcAft>
              <a:buClr>
                <a:srgbClr val="555555"/>
              </a:buClr>
              <a:buSzPct val="100000"/>
              <a:buFont typeface="Arial"/>
              <a:buNone/>
            </a:pPr>
            <a:r>
              <a:rPr lang="en-US" b="1"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Threats/Risks: </a:t>
            </a:r>
            <a:r>
              <a:rPr lang="en-US"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Ecosystem is rapidly growing with both legacy and new vendors; unqualified vendors may saturate market with low-bids or systems that don’t work leading to backlash and resistance to working with new vendors; states may fear complexity or vendor lock-in</a:t>
            </a:r>
            <a:endParaRPr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00000"/>
              </a:lnSpc>
              <a:spcAft>
                <a:spcPts val="600"/>
              </a:spcAft>
              <a:buClr>
                <a:srgbClr val="555555"/>
              </a:buClr>
              <a:buSzPct val="100000"/>
              <a:buFont typeface="Arial"/>
              <a:buNone/>
            </a:pPr>
            <a:r>
              <a:rPr lang="en-US" b="1"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Opportunities: </a:t>
            </a:r>
            <a:r>
              <a:rPr lang="en-US"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rapid deployment engagement (6 figure, 90 days or less); provide white paper roadmap to success that highlights our framework; develop roadmap that integrates state AI roadmap with our product/framework development; 30 boot camp exercise with client (like Palantir)</a:t>
            </a:r>
            <a:endParaRPr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Calibri"/>
            </a:endParaRPr>
          </a:p>
        </p:txBody>
      </p:sp>
    </p:spTree>
    <p:extLst>
      <p:ext uri="{BB962C8B-B14F-4D97-AF65-F5344CB8AC3E}">
        <p14:creationId xmlns:p14="http://schemas.microsoft.com/office/powerpoint/2010/main" val="2593817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1"/>
          <p:cNvSpPr txBox="1">
            <a:spLocks noGrp="1"/>
          </p:cNvSpPr>
          <p:nvPr>
            <p:ph type="ctrTitle"/>
          </p:nvPr>
        </p:nvSpPr>
        <p:spPr>
          <a:xfrm>
            <a:off x="268686" y="464494"/>
            <a:ext cx="9248008" cy="47783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Lato Black"/>
              <a:buNone/>
            </a:pPr>
            <a:r>
              <a:rPr lang="en-US"/>
              <a:t>Internal Processes: Efficiency, error rates, timeliness, throughput, constraints</a:t>
            </a:r>
            <a:endParaRPr/>
          </a:p>
        </p:txBody>
      </p:sp>
      <p:sp>
        <p:nvSpPr>
          <p:cNvPr id="292" name="Google Shape;292;p11"/>
          <p:cNvSpPr txBox="1">
            <a:spLocks noGrp="1"/>
          </p:cNvSpPr>
          <p:nvPr>
            <p:ph type="subTitle" idx="1"/>
          </p:nvPr>
        </p:nvSpPr>
        <p:spPr>
          <a:xfrm>
            <a:off x="323925" y="268005"/>
            <a:ext cx="6719047" cy="245424"/>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1"/>
              </a:buClr>
              <a:buSzPts val="1100"/>
              <a:buNone/>
            </a:pPr>
            <a:r>
              <a:rPr lang="en-US"/>
              <a:t>Retrospective Discussion</a:t>
            </a:r>
            <a:endParaRPr/>
          </a:p>
        </p:txBody>
      </p:sp>
      <p:sp>
        <p:nvSpPr>
          <p:cNvPr id="293" name="Google Shape;293;p11"/>
          <p:cNvSpPr txBox="1">
            <a:spLocks noGrp="1"/>
          </p:cNvSpPr>
          <p:nvPr>
            <p:ph type="body" idx="3"/>
          </p:nvPr>
        </p:nvSpPr>
        <p:spPr>
          <a:xfrm>
            <a:off x="7781375" y="1338867"/>
            <a:ext cx="3621738" cy="4905922"/>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600"/>
              </a:spcAft>
              <a:buClr>
                <a:schemeClr val="dk1"/>
              </a:buClr>
              <a:buSzPts val="1800"/>
              <a:buNone/>
            </a:pPr>
            <a:r>
              <a:rPr lang="en-US" i="1">
                <a:latin typeface="Lato" panose="020F0502020204030203" pitchFamily="34" charset="0"/>
                <a:ea typeface="Lato" panose="020F0502020204030203" pitchFamily="34" charset="0"/>
                <a:cs typeface="Lato" panose="020F0502020204030203" pitchFamily="34" charset="0"/>
                <a:sym typeface="Calibri"/>
              </a:rPr>
              <a:t>Regulatory and Social Processes (Environment, Community)</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Bef>
                <a:spcPts val="0"/>
              </a:spcBef>
              <a:spcAft>
                <a:spcPts val="600"/>
              </a:spcAft>
              <a:buClr>
                <a:schemeClr val="dk1"/>
              </a:buClr>
              <a:buSzPts val="1800"/>
              <a:buNone/>
            </a:pPr>
            <a:r>
              <a:rPr lang="en-US">
                <a:latin typeface="Lato" panose="020F0502020204030203" pitchFamily="34" charset="0"/>
                <a:ea typeface="Lato" panose="020F0502020204030203" pitchFamily="34" charset="0"/>
                <a:cs typeface="Lato" panose="020F0502020204030203" pitchFamily="34" charset="0"/>
                <a:sym typeface="Calibri"/>
              </a:rPr>
              <a:t>Strengths: understand the Medicaid regulatory envt. and interoperability; ISO 9000 Certification; our graph technology is successful at removing bias in AI/ML model devt and training is directly applicable to agents and agentic AI</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Bef>
                <a:spcPts val="0"/>
              </a:spcBef>
              <a:spcAft>
                <a:spcPts val="600"/>
              </a:spcAft>
              <a:buClr>
                <a:schemeClr val="dk1"/>
              </a:buClr>
              <a:buSzPts val="1800"/>
              <a:buNone/>
            </a:pPr>
            <a:r>
              <a:rPr lang="en-US">
                <a:latin typeface="Lato" panose="020F0502020204030203" pitchFamily="34" charset="0"/>
                <a:ea typeface="Lato" panose="020F0502020204030203" pitchFamily="34" charset="0"/>
                <a:cs typeface="Lato" panose="020F0502020204030203" pitchFamily="34" charset="0"/>
                <a:sym typeface="Calibri"/>
              </a:rPr>
              <a:t>Weaknesses: HITRUST limited to initial level security environment</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Bef>
                <a:spcPts val="0"/>
              </a:spcBef>
              <a:spcAft>
                <a:spcPts val="600"/>
              </a:spcAft>
              <a:buClr>
                <a:schemeClr val="dk1"/>
              </a:buClr>
              <a:buSzPts val="1800"/>
              <a:buNone/>
            </a:pPr>
            <a:r>
              <a:rPr lang="en-US">
                <a:latin typeface="Lato" panose="020F0502020204030203" pitchFamily="34" charset="0"/>
                <a:ea typeface="Lato" panose="020F0502020204030203" pitchFamily="34" charset="0"/>
                <a:cs typeface="Lato" panose="020F0502020204030203" pitchFamily="34" charset="0"/>
                <a:sym typeface="Calibri"/>
              </a:rPr>
              <a:t>Threats/Risks: Significant inconsistency across States and Federal AI governance and legislative approaches</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Bef>
                <a:spcPts val="0"/>
              </a:spcBef>
              <a:spcAft>
                <a:spcPts val="600"/>
              </a:spcAft>
              <a:buClr>
                <a:schemeClr val="dk1"/>
              </a:buClr>
              <a:buSzPts val="1800"/>
              <a:buNone/>
            </a:pPr>
            <a:r>
              <a:rPr lang="en-US">
                <a:latin typeface="Lato" panose="020F0502020204030203" pitchFamily="34" charset="0"/>
                <a:ea typeface="Lato" panose="020F0502020204030203" pitchFamily="34" charset="0"/>
                <a:cs typeface="Lato" panose="020F0502020204030203" pitchFamily="34" charset="0"/>
                <a:sym typeface="Calibri"/>
              </a:rPr>
              <a:t>Opportunities: Pradeep’s dashboard could be expanded to implement AI governance; add agentic AI to EPS and other Medicaid contracts </a:t>
            </a:r>
            <a:endParaRPr>
              <a:latin typeface="Lato" panose="020F0502020204030203" pitchFamily="34" charset="0"/>
              <a:ea typeface="Lato" panose="020F0502020204030203" pitchFamily="34" charset="0"/>
              <a:cs typeface="Lato" panose="020F0502020204030203" pitchFamily="34" charset="0"/>
            </a:endParaRPr>
          </a:p>
        </p:txBody>
      </p:sp>
      <p:sp>
        <p:nvSpPr>
          <p:cNvPr id="294" name="Google Shape;294;p11"/>
          <p:cNvSpPr txBox="1"/>
          <p:nvPr/>
        </p:nvSpPr>
        <p:spPr>
          <a:xfrm>
            <a:off x="524441" y="1338867"/>
            <a:ext cx="3460377" cy="4905922"/>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Aft>
                <a:spcPts val="600"/>
              </a:spcAft>
              <a:buClr>
                <a:srgbClr val="555555"/>
              </a:buClr>
              <a:buSzPct val="100000"/>
              <a:buFont typeface="Arial"/>
              <a:buNone/>
            </a:pPr>
            <a:r>
              <a:rPr lang="en-US" i="1"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Customer Management (Selection, Acquisition, Retention, Growth)</a:t>
            </a:r>
            <a:endParaRPr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90000"/>
              </a:lnSpc>
              <a:spcAft>
                <a:spcPts val="600"/>
              </a:spcAft>
              <a:buClr>
                <a:srgbClr val="555555"/>
              </a:buClr>
              <a:buSzPct val="100000"/>
              <a:buFont typeface="Arial"/>
              <a:buNone/>
            </a:pPr>
            <a:r>
              <a:rPr lang="en-US"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Strengths: leveraging conferences to generate leads; GovWin and Ramesh finding/tracking AI leads; existing relationships with VA, NC, SC </a:t>
            </a:r>
            <a:endParaRPr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endParaRPr>
          </a:p>
          <a:p>
            <a:pPr marL="0" marR="0" lvl="0" indent="0" algn="l" rtl="0">
              <a:lnSpc>
                <a:spcPct val="90000"/>
              </a:lnSpc>
              <a:spcAft>
                <a:spcPts val="600"/>
              </a:spcAft>
              <a:buClr>
                <a:srgbClr val="555555"/>
              </a:buClr>
              <a:buSzPct val="100000"/>
              <a:buFont typeface="Arial"/>
              <a:buNone/>
            </a:pPr>
            <a:r>
              <a:rPr lang="en-US"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Weaknesses: need compelling licensing model that fits govt procurement; need identification and direct engagement with target state POCs and stakeholders</a:t>
            </a:r>
            <a:endParaRPr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endParaRPr>
          </a:p>
          <a:p>
            <a:pPr marL="0" marR="0" lvl="0" indent="0" algn="l" rtl="0">
              <a:lnSpc>
                <a:spcPct val="90000"/>
              </a:lnSpc>
              <a:spcAft>
                <a:spcPts val="600"/>
              </a:spcAft>
              <a:buClr>
                <a:srgbClr val="555555"/>
              </a:buClr>
              <a:buSzPct val="100000"/>
              <a:buFont typeface="Arial"/>
              <a:buNone/>
            </a:pPr>
            <a:r>
              <a:rPr lang="en-US"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Threats/Risks: clients bundle into existing contracts that we cannot access</a:t>
            </a:r>
            <a:endParaRPr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endParaRPr>
          </a:p>
          <a:p>
            <a:pPr marL="0" marR="0" lvl="0" indent="0" algn="l" rtl="0">
              <a:lnSpc>
                <a:spcPct val="90000"/>
              </a:lnSpc>
              <a:spcAft>
                <a:spcPts val="600"/>
              </a:spcAft>
              <a:buClr>
                <a:srgbClr val="555555"/>
              </a:buClr>
              <a:buSzPct val="100000"/>
              <a:buFont typeface="Arial"/>
              <a:buNone/>
            </a:pPr>
            <a:r>
              <a:rPr lang="en-US"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Opportunities: licensing model; identify organizational contacts, understand client roadmaps, and engage clients </a:t>
            </a:r>
            <a:endParaRPr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110000"/>
              </a:lnSpc>
              <a:spcAft>
                <a:spcPts val="600"/>
              </a:spcAft>
              <a:buClr>
                <a:srgbClr val="555555"/>
              </a:buClr>
              <a:buSzPct val="100000"/>
              <a:buFont typeface="Arial"/>
              <a:buNone/>
            </a:pPr>
            <a:endParaRPr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endParaRPr>
          </a:p>
        </p:txBody>
      </p:sp>
      <p:sp>
        <p:nvSpPr>
          <p:cNvPr id="295" name="Google Shape;295;p11"/>
          <p:cNvSpPr txBox="1"/>
          <p:nvPr/>
        </p:nvSpPr>
        <p:spPr>
          <a:xfrm>
            <a:off x="4105843" y="1327319"/>
            <a:ext cx="3554506" cy="4905922"/>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rmAutofit/>
          </a:bodyPr>
          <a:lstStyle/>
          <a:p>
            <a:pPr marL="0" marR="0" lvl="0" indent="0" algn="l" rtl="0">
              <a:lnSpc>
                <a:spcPct val="90000"/>
              </a:lnSpc>
              <a:spcAft>
                <a:spcPts val="600"/>
              </a:spcAft>
              <a:buClr>
                <a:srgbClr val="555555"/>
              </a:buClr>
              <a:buSzPts val="1800"/>
              <a:buFont typeface="Arial"/>
              <a:buNone/>
            </a:pPr>
            <a:r>
              <a:rPr lang="en-US" i="1"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Innovation Processes (Opportunity ID, R&amp;D mgmt., Product Launch)</a:t>
            </a:r>
            <a:endParaRPr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90000"/>
              </a:lnSpc>
              <a:spcAft>
                <a:spcPts val="600"/>
              </a:spcAft>
              <a:buClr>
                <a:srgbClr val="555555"/>
              </a:buClr>
              <a:buSzPts val="1800"/>
              <a:buFont typeface="Arial"/>
              <a:buNone/>
            </a:pPr>
            <a:r>
              <a:rPr lang="en-US"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Strengths: key engineering and leadership understanding of tech trends</a:t>
            </a:r>
            <a:endParaRPr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endParaRPr>
          </a:p>
          <a:p>
            <a:pPr marL="0" marR="0" lvl="0" indent="0" algn="l" rtl="0">
              <a:lnSpc>
                <a:spcPct val="90000"/>
              </a:lnSpc>
              <a:spcAft>
                <a:spcPts val="600"/>
              </a:spcAft>
              <a:buClr>
                <a:srgbClr val="555555"/>
              </a:buClr>
              <a:buSzPts val="1800"/>
              <a:buFont typeface="Arial"/>
              <a:buNone/>
            </a:pPr>
            <a:r>
              <a:rPr lang="en-US"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Weaknesses: limited development team capacity for creating products; </a:t>
            </a:r>
            <a:endParaRPr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90000"/>
              </a:lnSpc>
              <a:spcAft>
                <a:spcPts val="600"/>
              </a:spcAft>
              <a:buClr>
                <a:srgbClr val="555555"/>
              </a:buClr>
              <a:buSzPts val="1800"/>
              <a:buFont typeface="Arial"/>
              <a:buNone/>
            </a:pPr>
            <a:r>
              <a:rPr lang="en-US"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Threats/Risks: competitors (e.g. infosys) have demonstrable models; state govts create own agents organically </a:t>
            </a:r>
            <a:endParaRPr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90000"/>
              </a:lnSpc>
              <a:spcAft>
                <a:spcPts val="600"/>
              </a:spcAft>
              <a:buClr>
                <a:srgbClr val="555555"/>
              </a:buClr>
              <a:buSzPts val="1800"/>
              <a:buFont typeface="Arial"/>
              <a:buNone/>
            </a:pPr>
            <a:r>
              <a:rPr lang="en-US"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Opportunities: hire additional developers; green field opportunity </a:t>
            </a:r>
            <a:endParaRPr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Calibri"/>
            </a:endParaRPr>
          </a:p>
          <a:p>
            <a:pPr marL="0" marR="0" lvl="0" indent="0" algn="l" rtl="0">
              <a:lnSpc>
                <a:spcPct val="90000"/>
              </a:lnSpc>
              <a:spcAft>
                <a:spcPts val="600"/>
              </a:spcAft>
              <a:buClr>
                <a:srgbClr val="555555"/>
              </a:buClr>
              <a:buSzPts val="1800"/>
              <a:buFont typeface="Arial"/>
              <a:buNone/>
            </a:pPr>
            <a:endParaRPr i="1"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endParaRPr>
          </a:p>
        </p:txBody>
      </p:sp>
    </p:spTree>
    <p:extLst>
      <p:ext uri="{BB962C8B-B14F-4D97-AF65-F5344CB8AC3E}">
        <p14:creationId xmlns:p14="http://schemas.microsoft.com/office/powerpoint/2010/main" val="3736328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12"/>
          <p:cNvSpPr txBox="1">
            <a:spLocks noGrp="1"/>
          </p:cNvSpPr>
          <p:nvPr>
            <p:ph type="ctrTitle"/>
          </p:nvPr>
        </p:nvSpPr>
        <p:spPr>
          <a:xfrm>
            <a:off x="268686" y="464494"/>
            <a:ext cx="6776934" cy="4778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200"/>
              <a:buFont typeface="Lato Black"/>
              <a:buNone/>
            </a:pPr>
            <a:r>
              <a:rPr lang="en-US"/>
              <a:t>Corporate Learning and Growth: </a:t>
            </a:r>
            <a:endParaRPr/>
          </a:p>
        </p:txBody>
      </p:sp>
      <p:sp>
        <p:nvSpPr>
          <p:cNvPr id="301" name="Google Shape;301;p12"/>
          <p:cNvSpPr txBox="1">
            <a:spLocks noGrp="1"/>
          </p:cNvSpPr>
          <p:nvPr>
            <p:ph type="subTitle" idx="1"/>
          </p:nvPr>
        </p:nvSpPr>
        <p:spPr>
          <a:xfrm>
            <a:off x="323925" y="268005"/>
            <a:ext cx="6719047" cy="245424"/>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1"/>
              </a:buClr>
              <a:buSzPts val="1100"/>
              <a:buNone/>
            </a:pPr>
            <a:r>
              <a:rPr lang="en-US"/>
              <a:t>Retrospective Discussion</a:t>
            </a:r>
            <a:endParaRPr/>
          </a:p>
        </p:txBody>
      </p:sp>
      <p:sp>
        <p:nvSpPr>
          <p:cNvPr id="302" name="Google Shape;302;p12"/>
          <p:cNvSpPr txBox="1">
            <a:spLocks noGrp="1"/>
          </p:cNvSpPr>
          <p:nvPr>
            <p:ph type="body" idx="2"/>
          </p:nvPr>
        </p:nvSpPr>
        <p:spPr>
          <a:xfrm>
            <a:off x="251460" y="1330964"/>
            <a:ext cx="3977639" cy="4826105"/>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lnSpc>
                <a:spcPct val="110000"/>
              </a:lnSpc>
              <a:spcBef>
                <a:spcPts val="0"/>
              </a:spcBef>
              <a:spcAft>
                <a:spcPts val="600"/>
              </a:spcAft>
              <a:buClr>
                <a:schemeClr val="dk1"/>
              </a:buClr>
              <a:buSzPts val="1800"/>
              <a:buNone/>
            </a:pPr>
            <a:r>
              <a:rPr lang="en-US" b="1" i="1">
                <a:latin typeface="Lato" panose="020F0502020204030203" pitchFamily="34" charset="0"/>
                <a:ea typeface="Lato" panose="020F0502020204030203" pitchFamily="34" charset="0"/>
                <a:cs typeface="Lato" panose="020F0502020204030203" pitchFamily="34" charset="0"/>
                <a:sym typeface="Calibri"/>
              </a:rPr>
              <a:t>Human Capital</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110000"/>
              </a:lnSpc>
              <a:spcBef>
                <a:spcPts val="0"/>
              </a:spcBef>
              <a:spcAft>
                <a:spcPts val="600"/>
              </a:spcAft>
              <a:buClr>
                <a:schemeClr val="dk1"/>
              </a:buClr>
              <a:buSzPts val="1800"/>
              <a:buNone/>
            </a:pPr>
            <a:r>
              <a:rPr lang="en-US" b="1">
                <a:latin typeface="Lato" panose="020F0502020204030203" pitchFamily="34" charset="0"/>
                <a:ea typeface="Lato" panose="020F0502020204030203" pitchFamily="34" charset="0"/>
                <a:cs typeface="Lato" panose="020F0502020204030203" pitchFamily="34" charset="0"/>
                <a:sym typeface="Calibri"/>
              </a:rPr>
              <a:t>Strengths: </a:t>
            </a:r>
            <a:r>
              <a:rPr lang="en-US">
                <a:latin typeface="Lato" panose="020F0502020204030203" pitchFamily="34" charset="0"/>
                <a:ea typeface="Lato" panose="020F0502020204030203" pitchFamily="34" charset="0"/>
                <a:cs typeface="Lato" panose="020F0502020204030203" pitchFamily="34" charset="0"/>
                <a:sym typeface="Calibri"/>
              </a:rPr>
              <a:t>We have people with deep experience in graph technology needed to build LLMs and drive AI agents; have some organic AI agent skills; strong understanding of state clients’ contextual needs related to healthcare and automation of benefits determination; key client relationships in VA, NC, and SC (maybe MD thru former Gov)</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110000"/>
              </a:lnSpc>
              <a:spcBef>
                <a:spcPts val="0"/>
              </a:spcBef>
              <a:spcAft>
                <a:spcPts val="600"/>
              </a:spcAft>
              <a:buClr>
                <a:schemeClr val="dk1"/>
              </a:buClr>
              <a:buSzPts val="1800"/>
              <a:buNone/>
            </a:pPr>
            <a:r>
              <a:rPr lang="en-US" b="1">
                <a:latin typeface="Lato" panose="020F0502020204030203" pitchFamily="34" charset="0"/>
                <a:ea typeface="Lato" panose="020F0502020204030203" pitchFamily="34" charset="0"/>
                <a:cs typeface="Lato" panose="020F0502020204030203" pitchFamily="34" charset="0"/>
                <a:sym typeface="Calibri"/>
              </a:rPr>
              <a:t>Weaknesses: </a:t>
            </a:r>
            <a:r>
              <a:rPr lang="en-US">
                <a:latin typeface="Lato" panose="020F0502020204030203" pitchFamily="34" charset="0"/>
                <a:ea typeface="Lato" panose="020F0502020204030203" pitchFamily="34" charset="0"/>
                <a:cs typeface="Lato" panose="020F0502020204030203" pitchFamily="34" charset="0"/>
                <a:sym typeface="Calibri"/>
              </a:rPr>
              <a:t>we only have limited dedicated development resources</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110000"/>
              </a:lnSpc>
              <a:spcBef>
                <a:spcPts val="0"/>
              </a:spcBef>
              <a:spcAft>
                <a:spcPts val="600"/>
              </a:spcAft>
              <a:buClr>
                <a:schemeClr val="dk1"/>
              </a:buClr>
              <a:buSzPts val="1800"/>
              <a:buNone/>
            </a:pPr>
            <a:r>
              <a:rPr lang="en-US" b="1">
                <a:latin typeface="Lato" panose="020F0502020204030203" pitchFamily="34" charset="0"/>
                <a:ea typeface="Lato" panose="020F0502020204030203" pitchFamily="34" charset="0"/>
                <a:cs typeface="Lato" panose="020F0502020204030203" pitchFamily="34" charset="0"/>
                <a:sym typeface="Calibri"/>
              </a:rPr>
              <a:t>Threats/Risks: </a:t>
            </a:r>
            <a:r>
              <a:rPr lang="en-US">
                <a:latin typeface="Lato" panose="020F0502020204030203" pitchFamily="34" charset="0"/>
                <a:ea typeface="Lato" panose="020F0502020204030203" pitchFamily="34" charset="0"/>
                <a:cs typeface="Lato" panose="020F0502020204030203" pitchFamily="34" charset="0"/>
                <a:sym typeface="Calibri"/>
              </a:rPr>
              <a:t>competitors scale solution and delivery capabilities faster than we can</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110000"/>
              </a:lnSpc>
              <a:spcBef>
                <a:spcPts val="0"/>
              </a:spcBef>
              <a:spcAft>
                <a:spcPts val="600"/>
              </a:spcAft>
              <a:buClr>
                <a:schemeClr val="dk1"/>
              </a:buClr>
              <a:buSzPts val="1800"/>
              <a:buNone/>
            </a:pPr>
            <a:r>
              <a:rPr lang="en-US" b="1">
                <a:latin typeface="Lato" panose="020F0502020204030203" pitchFamily="34" charset="0"/>
                <a:ea typeface="Lato" panose="020F0502020204030203" pitchFamily="34" charset="0"/>
                <a:cs typeface="Lato" panose="020F0502020204030203" pitchFamily="34" charset="0"/>
                <a:sym typeface="Calibri"/>
              </a:rPr>
              <a:t>Opportunities: </a:t>
            </a:r>
            <a:r>
              <a:rPr lang="en-US">
                <a:latin typeface="Lato" panose="020F0502020204030203" pitchFamily="34" charset="0"/>
                <a:ea typeface="Lato" panose="020F0502020204030203" pitchFamily="34" charset="0"/>
                <a:cs typeface="Lato" panose="020F0502020204030203" pitchFamily="34" charset="0"/>
                <a:sym typeface="Calibri"/>
              </a:rPr>
              <a:t>develop partnerships with COTS providers (e.g. Neo4j, Snowflake) or intensive certification/training company for training/ certification and scaling help; leverage relationships in target states to increase understanding and initial wins </a:t>
            </a:r>
            <a:endParaRPr>
              <a:latin typeface="Lato" panose="020F0502020204030203" pitchFamily="34" charset="0"/>
              <a:ea typeface="Lato" panose="020F0502020204030203" pitchFamily="34" charset="0"/>
              <a:cs typeface="Lato" panose="020F0502020204030203" pitchFamily="34" charset="0"/>
            </a:endParaRPr>
          </a:p>
        </p:txBody>
      </p:sp>
      <p:sp>
        <p:nvSpPr>
          <p:cNvPr id="303" name="Google Shape;303;p12"/>
          <p:cNvSpPr txBox="1">
            <a:spLocks noGrp="1"/>
          </p:cNvSpPr>
          <p:nvPr>
            <p:ph type="body" idx="3"/>
          </p:nvPr>
        </p:nvSpPr>
        <p:spPr>
          <a:xfrm>
            <a:off x="8035290" y="1330000"/>
            <a:ext cx="3818228" cy="4828032"/>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rmAutofit/>
          </a:bodyPr>
          <a:lstStyle/>
          <a:p>
            <a:pPr marL="0" lvl="0" indent="0" algn="l" rtl="0">
              <a:lnSpc>
                <a:spcPct val="110000"/>
              </a:lnSpc>
              <a:spcBef>
                <a:spcPts val="0"/>
              </a:spcBef>
              <a:spcAft>
                <a:spcPts val="600"/>
              </a:spcAft>
              <a:buClr>
                <a:schemeClr val="dk1"/>
              </a:buClr>
              <a:buSzPts val="1800"/>
              <a:buNone/>
            </a:pPr>
            <a:r>
              <a:rPr lang="en-US" b="1" i="1">
                <a:latin typeface="Lato" panose="020F0502020204030203" pitchFamily="34" charset="0"/>
                <a:ea typeface="Lato" panose="020F0502020204030203" pitchFamily="34" charset="0"/>
                <a:cs typeface="Lato" panose="020F0502020204030203" pitchFamily="34" charset="0"/>
                <a:sym typeface="Calibri"/>
              </a:rPr>
              <a:t>Organization (leadership, teamwork, culture)</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110000"/>
              </a:lnSpc>
              <a:spcBef>
                <a:spcPts val="0"/>
              </a:spcBef>
              <a:spcAft>
                <a:spcPts val="600"/>
              </a:spcAft>
              <a:buClr>
                <a:schemeClr val="dk1"/>
              </a:buClr>
              <a:buSzPts val="1800"/>
              <a:buNone/>
            </a:pPr>
            <a:r>
              <a:rPr lang="en-US" b="1">
                <a:latin typeface="Lato" panose="020F0502020204030203" pitchFamily="34" charset="0"/>
                <a:ea typeface="Lato" panose="020F0502020204030203" pitchFamily="34" charset="0"/>
                <a:cs typeface="Lato" panose="020F0502020204030203" pitchFamily="34" charset="0"/>
                <a:sym typeface="Calibri"/>
              </a:rPr>
              <a:t>Strengths: strong support from leadership; strong corporate values that are relevant for leading edge AI solutions</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110000"/>
              </a:lnSpc>
              <a:spcBef>
                <a:spcPts val="0"/>
              </a:spcBef>
              <a:spcAft>
                <a:spcPts val="600"/>
              </a:spcAft>
              <a:buClr>
                <a:schemeClr val="dk1"/>
              </a:buClr>
              <a:buSzPts val="1800"/>
              <a:buNone/>
            </a:pPr>
            <a:r>
              <a:rPr lang="en-US" b="1">
                <a:latin typeface="Lato" panose="020F0502020204030203" pitchFamily="34" charset="0"/>
                <a:ea typeface="Lato" panose="020F0502020204030203" pitchFamily="34" charset="0"/>
                <a:cs typeface="Lato" panose="020F0502020204030203" pitchFamily="34" charset="0"/>
                <a:sym typeface="Calibri"/>
              </a:rPr>
              <a:t>Weaknesses: </a:t>
            </a:r>
            <a:r>
              <a:rPr lang="en-US">
                <a:latin typeface="Lato" panose="020F0502020204030203" pitchFamily="34" charset="0"/>
                <a:ea typeface="Lato" panose="020F0502020204030203" pitchFamily="34" charset="0"/>
                <a:cs typeface="Lato" panose="020F0502020204030203" pitchFamily="34" charset="0"/>
                <a:sym typeface="Calibri"/>
              </a:rPr>
              <a:t>lack of dedicated resources; inability to scale and multiple single points of failure (e.g. development, bid and proposal, validation/approval of solution features and functionality)</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110000"/>
              </a:lnSpc>
              <a:spcBef>
                <a:spcPts val="0"/>
              </a:spcBef>
              <a:spcAft>
                <a:spcPts val="600"/>
              </a:spcAft>
              <a:buClr>
                <a:schemeClr val="dk1"/>
              </a:buClr>
              <a:buSzPts val="1800"/>
              <a:buNone/>
            </a:pPr>
            <a:r>
              <a:rPr lang="en-US" b="1">
                <a:latin typeface="Lato" panose="020F0502020204030203" pitchFamily="34" charset="0"/>
                <a:ea typeface="Lato" panose="020F0502020204030203" pitchFamily="34" charset="0"/>
                <a:cs typeface="Lato" panose="020F0502020204030203" pitchFamily="34" charset="0"/>
                <a:sym typeface="Calibri"/>
              </a:rPr>
              <a:t>Threats/Risks: </a:t>
            </a:r>
            <a:r>
              <a:rPr lang="en-US">
                <a:latin typeface="Lato" panose="020F0502020204030203" pitchFamily="34" charset="0"/>
                <a:ea typeface="Lato" panose="020F0502020204030203" pitchFamily="34" charset="0"/>
                <a:cs typeface="Lato" panose="020F0502020204030203" pitchFamily="34" charset="0"/>
                <a:sym typeface="Calibri"/>
              </a:rPr>
              <a:t>highly competitive labor market driving wages up and making it hard to acquire talent and scale at government labor rates (validate with Amy and Josh)</a:t>
            </a:r>
            <a:endParaRPr>
              <a:latin typeface="Lato" panose="020F0502020204030203" pitchFamily="34" charset="0"/>
              <a:ea typeface="Lato" panose="020F0502020204030203" pitchFamily="34" charset="0"/>
              <a:cs typeface="Lato" panose="020F0502020204030203" pitchFamily="34" charset="0"/>
            </a:endParaRPr>
          </a:p>
          <a:p>
            <a:pPr marL="0" lvl="0" indent="0" algn="l" rtl="0">
              <a:lnSpc>
                <a:spcPct val="110000"/>
              </a:lnSpc>
              <a:spcBef>
                <a:spcPts val="0"/>
              </a:spcBef>
              <a:spcAft>
                <a:spcPts val="600"/>
              </a:spcAft>
              <a:buClr>
                <a:schemeClr val="dk1"/>
              </a:buClr>
              <a:buSzPts val="1800"/>
              <a:buNone/>
            </a:pPr>
            <a:r>
              <a:rPr lang="en-US" b="1">
                <a:latin typeface="Lato" panose="020F0502020204030203" pitchFamily="34" charset="0"/>
                <a:ea typeface="Lato" panose="020F0502020204030203" pitchFamily="34" charset="0"/>
                <a:cs typeface="Lato" panose="020F0502020204030203" pitchFamily="34" charset="0"/>
                <a:sym typeface="Calibri"/>
              </a:rPr>
              <a:t>Opportunities: </a:t>
            </a:r>
            <a:r>
              <a:rPr lang="en-US">
                <a:latin typeface="Lato" panose="020F0502020204030203" pitchFamily="34" charset="0"/>
                <a:ea typeface="Lato" panose="020F0502020204030203" pitchFamily="34" charset="0"/>
                <a:cs typeface="Lato" panose="020F0502020204030203" pitchFamily="34" charset="0"/>
                <a:sym typeface="Calibri"/>
              </a:rPr>
              <a:t>create and fund a dedicated R&amp;D team focused on agentic AI and set of high payoff AI agent use cases that reflect demand trends</a:t>
            </a:r>
            <a:endParaRPr>
              <a:latin typeface="Lato" panose="020F0502020204030203" pitchFamily="34" charset="0"/>
              <a:ea typeface="Lato" panose="020F0502020204030203" pitchFamily="34" charset="0"/>
              <a:cs typeface="Lato" panose="020F0502020204030203" pitchFamily="34" charset="0"/>
            </a:endParaRPr>
          </a:p>
        </p:txBody>
      </p:sp>
      <p:sp>
        <p:nvSpPr>
          <p:cNvPr id="304" name="Google Shape;304;p12"/>
          <p:cNvSpPr txBox="1"/>
          <p:nvPr/>
        </p:nvSpPr>
        <p:spPr>
          <a:xfrm>
            <a:off x="4297680" y="1331258"/>
            <a:ext cx="3634740" cy="4825516"/>
          </a:xfrm>
          <a:prstGeom prst="rect">
            <a:avLst/>
          </a:prstGeom>
          <a:solidFill>
            <a:schemeClr val="lt1"/>
          </a:solidFill>
          <a:ln w="12700" cap="flat" cmpd="sng">
            <a:solidFill>
              <a:schemeClr val="accent1"/>
            </a:solidFill>
            <a:prstDash val="solid"/>
            <a:miter lim="800000"/>
            <a:headEnd type="none" w="sm" len="sm"/>
            <a:tailEnd type="none" w="sm" len="sm"/>
          </a:ln>
        </p:spPr>
        <p:txBody>
          <a:bodyPr spcFirstLastPara="1" wrap="square" lIns="91425" tIns="45700" rIns="91425" bIns="45700" anchor="t" anchorCtr="0">
            <a:normAutofit/>
          </a:bodyPr>
          <a:lstStyle/>
          <a:p>
            <a:pPr marL="0" marR="0" lvl="0" indent="0" algn="l" rtl="0">
              <a:spcAft>
                <a:spcPts val="600"/>
              </a:spcAft>
              <a:buClr>
                <a:srgbClr val="555555"/>
              </a:buClr>
              <a:buSzPts val="1800"/>
              <a:buFont typeface="Arial"/>
              <a:buNone/>
            </a:pPr>
            <a:r>
              <a:rPr lang="en-US" b="1" i="1"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Knowledge/IT Environment</a:t>
            </a:r>
            <a:endParaRPr b="0"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endParaRPr>
          </a:p>
          <a:p>
            <a:pPr marL="0" marR="0" lvl="0" indent="0" algn="l" rtl="0">
              <a:spcAft>
                <a:spcPts val="600"/>
              </a:spcAft>
              <a:buClr>
                <a:srgbClr val="555555"/>
              </a:buClr>
              <a:buSzPts val="1800"/>
              <a:buFont typeface="Arial"/>
              <a:buNone/>
            </a:pPr>
            <a:r>
              <a:rPr lang="en-US" b="1"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Strengths: </a:t>
            </a:r>
            <a:r>
              <a:rPr lang="en-US"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ability to rapidly prototype solutions and use cases</a:t>
            </a:r>
            <a:endParaRPr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endParaRPr>
          </a:p>
          <a:p>
            <a:pPr marL="0" marR="0" lvl="0" indent="0" algn="l" rtl="0">
              <a:spcAft>
                <a:spcPts val="600"/>
              </a:spcAft>
              <a:buClr>
                <a:srgbClr val="555555"/>
              </a:buClr>
              <a:buSzPts val="1800"/>
              <a:buFont typeface="Arial"/>
              <a:buNone/>
            </a:pPr>
            <a:r>
              <a:rPr lang="en-US" b="1"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Weaknesses: HITrust</a:t>
            </a:r>
            <a:endParaRPr b="0"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endParaRPr>
          </a:p>
          <a:p>
            <a:pPr marL="0" marR="0" lvl="0" indent="0" algn="l" rtl="0">
              <a:spcAft>
                <a:spcPts val="600"/>
              </a:spcAft>
              <a:buClr>
                <a:srgbClr val="555555"/>
              </a:buClr>
              <a:buSzPts val="1800"/>
              <a:buFont typeface="Arial"/>
              <a:buNone/>
            </a:pPr>
            <a:r>
              <a:rPr lang="en-US" b="1"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Threats/Risks: </a:t>
            </a:r>
            <a:r>
              <a:rPr lang="en-US"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substantial resources invested by competitors</a:t>
            </a:r>
            <a:endParaRPr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endParaRPr>
          </a:p>
          <a:p>
            <a:pPr marL="0" marR="0" lvl="0" indent="0" algn="l" rtl="0">
              <a:spcAft>
                <a:spcPts val="600"/>
              </a:spcAft>
              <a:buClr>
                <a:srgbClr val="555555"/>
              </a:buClr>
              <a:buSzPts val="1800"/>
              <a:buFont typeface="Arial"/>
              <a:buNone/>
            </a:pPr>
            <a:r>
              <a:rPr lang="en-US" b="1"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Opportunities: </a:t>
            </a:r>
            <a:r>
              <a:rPr lang="en-US"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Lato"/>
              </a:rPr>
              <a:t>formulate partnerships with key agentic AI and AI agent related SW providers (e.g. Neo4j, other)</a:t>
            </a:r>
            <a:endParaRPr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endParaRPr>
          </a:p>
        </p:txBody>
      </p:sp>
    </p:spTree>
    <p:extLst>
      <p:ext uri="{BB962C8B-B14F-4D97-AF65-F5344CB8AC3E}">
        <p14:creationId xmlns:p14="http://schemas.microsoft.com/office/powerpoint/2010/main" val="40186161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g3764fb5d9b1_0_82"/>
          <p:cNvSpPr txBox="1">
            <a:spLocks noGrp="1"/>
          </p:cNvSpPr>
          <p:nvPr>
            <p:ph type="ctrTitle"/>
          </p:nvPr>
        </p:nvSpPr>
        <p:spPr>
          <a:xfrm>
            <a:off x="330906" y="464494"/>
            <a:ext cx="6719100" cy="4779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SzPct val="100000"/>
              <a:buNone/>
            </a:pPr>
            <a:r>
              <a:rPr lang="en-US"/>
              <a:t>SAIC Agentic AI Capabilities in the State and Local Sector</a:t>
            </a:r>
            <a:endParaRPr/>
          </a:p>
        </p:txBody>
      </p:sp>
      <p:sp>
        <p:nvSpPr>
          <p:cNvPr id="336" name="Google Shape;336;g3764fb5d9b1_0_82"/>
          <p:cNvSpPr txBox="1">
            <a:spLocks noGrp="1"/>
          </p:cNvSpPr>
          <p:nvPr>
            <p:ph type="subTitle" idx="1"/>
          </p:nvPr>
        </p:nvSpPr>
        <p:spPr>
          <a:xfrm>
            <a:off x="323925" y="268005"/>
            <a:ext cx="6719100" cy="245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1000"/>
              </a:spcBef>
              <a:spcAft>
                <a:spcPts val="0"/>
              </a:spcAft>
              <a:buSzPts val="4600"/>
              <a:buNone/>
            </a:pPr>
            <a:endParaRPr/>
          </a:p>
        </p:txBody>
      </p:sp>
      <p:sp>
        <p:nvSpPr>
          <p:cNvPr id="337" name="Google Shape;337;g3764fb5d9b1_0_82"/>
          <p:cNvSpPr txBox="1">
            <a:spLocks noGrp="1"/>
          </p:cNvSpPr>
          <p:nvPr>
            <p:ph type="body" idx="2"/>
          </p:nvPr>
        </p:nvSpPr>
        <p:spPr>
          <a:xfrm>
            <a:off x="274320" y="1097280"/>
            <a:ext cx="11130600" cy="44964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600"/>
              </a:spcAft>
              <a:buSzPts val="1100"/>
              <a:buNone/>
            </a:pPr>
            <a:r>
              <a:rPr lang="en-US">
                <a:latin typeface="Lato" panose="020F0502020204030203" pitchFamily="34" charset="0"/>
                <a:ea typeface="Lato" panose="020F0502020204030203" pitchFamily="34" charset="0"/>
                <a:cs typeface="Lato" panose="020F0502020204030203" pitchFamily="34" charset="0"/>
                <a:sym typeface="Arial"/>
              </a:rPr>
              <a:t>SAIC is actively integrating agentic AI technologies into state and local government operations, focusing on enhancing efficiency, security, and service delivery. Key capabilities include:</a:t>
            </a:r>
            <a:endParaRPr>
              <a:latin typeface="Lato" panose="020F0502020204030203" pitchFamily="34" charset="0"/>
              <a:ea typeface="Lato" panose="020F0502020204030203" pitchFamily="34" charset="0"/>
              <a:cs typeface="Lato" panose="020F0502020204030203" pitchFamily="34" charset="0"/>
              <a:sym typeface="Arial"/>
            </a:endParaRPr>
          </a:p>
          <a:p>
            <a:pPr marL="285750" lvl="0" indent="-285750" algn="l" rtl="0">
              <a:lnSpc>
                <a:spcPct val="90000"/>
              </a:lnSpc>
              <a:spcBef>
                <a:spcPts val="0"/>
              </a:spcBef>
              <a:spcAft>
                <a:spcPts val="600"/>
              </a:spcAft>
              <a:buSzPct val="100000"/>
              <a:buFont typeface="Arial" panose="020B0604020202020204" pitchFamily="34" charset="0"/>
              <a:buChar char="•"/>
            </a:pPr>
            <a:r>
              <a:rPr lang="en-US" b="1">
                <a:latin typeface="Lato" panose="020F0502020204030203" pitchFamily="34" charset="0"/>
                <a:ea typeface="Lato" panose="020F0502020204030203" pitchFamily="34" charset="0"/>
                <a:cs typeface="Lato" panose="020F0502020204030203" pitchFamily="34" charset="0"/>
                <a:sym typeface="Arial"/>
              </a:rPr>
              <a:t>Document Tagging Automation</a:t>
            </a:r>
            <a:r>
              <a:rPr lang="en-US">
                <a:latin typeface="Lato" panose="020F0502020204030203" pitchFamily="34" charset="0"/>
                <a:ea typeface="Lato" panose="020F0502020204030203" pitchFamily="34" charset="0"/>
                <a:cs typeface="Lato" panose="020F0502020204030203" pitchFamily="34" charset="0"/>
                <a:sym typeface="Arial"/>
              </a:rPr>
              <a:t>: SAIC's Data and AI Operation X (DAX) automates the tagging of unstructured documents, such as mission reports and intelligence briefs. This solution has been assessed as 'awardable' for Department of Defense work in the CDAO’s Tradewinds Solutions Marketplace.</a:t>
            </a:r>
            <a:endParaRPr>
              <a:latin typeface="Lato" panose="020F0502020204030203" pitchFamily="34" charset="0"/>
              <a:ea typeface="Lato" panose="020F0502020204030203" pitchFamily="34" charset="0"/>
              <a:cs typeface="Lato" panose="020F0502020204030203" pitchFamily="34" charset="0"/>
              <a:sym typeface="Arial"/>
            </a:endParaRPr>
          </a:p>
          <a:p>
            <a:pPr marL="285750" lvl="0" indent="-285750" algn="l" rtl="0">
              <a:lnSpc>
                <a:spcPct val="90000"/>
              </a:lnSpc>
              <a:spcBef>
                <a:spcPts val="0"/>
              </a:spcBef>
              <a:spcAft>
                <a:spcPts val="600"/>
              </a:spcAft>
              <a:buSzPct val="100000"/>
              <a:buFont typeface="Arial" panose="020B0604020202020204" pitchFamily="34" charset="0"/>
              <a:buChar char="•"/>
            </a:pPr>
            <a:r>
              <a:rPr lang="en-US" b="1">
                <a:latin typeface="Lato" panose="020F0502020204030203" pitchFamily="34" charset="0"/>
                <a:ea typeface="Lato" panose="020F0502020204030203" pitchFamily="34" charset="0"/>
                <a:cs typeface="Lato" panose="020F0502020204030203" pitchFamily="34" charset="0"/>
                <a:sym typeface="Arial"/>
              </a:rPr>
              <a:t>Cybersecurity Enhancements</a:t>
            </a:r>
            <a:r>
              <a:rPr lang="en-US">
                <a:latin typeface="Lato" panose="020F0502020204030203" pitchFamily="34" charset="0"/>
                <a:ea typeface="Lato" panose="020F0502020204030203" pitchFamily="34" charset="0"/>
                <a:cs typeface="Lato" panose="020F0502020204030203" pitchFamily="34" charset="0"/>
                <a:sym typeface="Arial"/>
              </a:rPr>
              <a:t>: SAIC provides cybersecurity monitoring and management services to state agencies, including the maintenance and deployment of security tools, risk assessment, and compliance with state, federal, and industry regulations.</a:t>
            </a:r>
            <a:r>
              <a:rPr lang="en-US">
                <a:uFill>
                  <a:noFill/>
                </a:uFill>
                <a:latin typeface="Lato" panose="020F0502020204030203" pitchFamily="34" charset="0"/>
                <a:ea typeface="Lato" panose="020F0502020204030203" pitchFamily="34" charset="0"/>
                <a:cs typeface="Lato" panose="020F0502020204030203" pitchFamily="34" charset="0"/>
                <a:sym typeface="Arial"/>
                <a:hlinkClick r:id="rId3">
                  <a:extLst>
                    <a:ext uri="{A12FA001-AC4F-418D-AE19-62706E023703}">
                      <ahyp:hlinkClr xmlns:ahyp="http://schemas.microsoft.com/office/drawing/2018/hyperlinkcolor" val="tx"/>
                    </a:ext>
                  </a:extLst>
                </a:hlinkClick>
              </a:rPr>
              <a:t> </a:t>
            </a:r>
            <a:endParaRPr u="sng">
              <a:latin typeface="Lato" panose="020F0502020204030203" pitchFamily="34" charset="0"/>
              <a:ea typeface="Lato" panose="020F0502020204030203" pitchFamily="34" charset="0"/>
              <a:cs typeface="Lato" panose="020F0502020204030203" pitchFamily="34" charset="0"/>
              <a:sym typeface="Arial"/>
            </a:endParaRPr>
          </a:p>
          <a:p>
            <a:pPr marL="0" lvl="0" indent="0" algn="l" rtl="0">
              <a:lnSpc>
                <a:spcPct val="90000"/>
              </a:lnSpc>
              <a:spcBef>
                <a:spcPts val="0"/>
              </a:spcBef>
              <a:spcAft>
                <a:spcPts val="600"/>
              </a:spcAft>
              <a:buSzPts val="1100"/>
              <a:buNone/>
            </a:pPr>
            <a:r>
              <a:rPr lang="en-US" b="1">
                <a:latin typeface="Lato" panose="020F0502020204030203" pitchFamily="34" charset="0"/>
                <a:ea typeface="Lato" panose="020F0502020204030203" pitchFamily="34" charset="0"/>
                <a:cs typeface="Lato" panose="020F0502020204030203" pitchFamily="34" charset="0"/>
                <a:sym typeface="Arial"/>
              </a:rPr>
              <a:t>Current State and Local Government Contracts</a:t>
            </a:r>
            <a:endParaRPr b="1">
              <a:latin typeface="Lato" panose="020F0502020204030203" pitchFamily="34" charset="0"/>
              <a:ea typeface="Lato" panose="020F0502020204030203" pitchFamily="34" charset="0"/>
              <a:cs typeface="Lato" panose="020F0502020204030203" pitchFamily="34" charset="0"/>
              <a:sym typeface="Arial"/>
            </a:endParaRPr>
          </a:p>
          <a:p>
            <a:pPr marL="0" lvl="0" indent="0" algn="l" rtl="0">
              <a:lnSpc>
                <a:spcPct val="90000"/>
              </a:lnSpc>
              <a:spcBef>
                <a:spcPts val="0"/>
              </a:spcBef>
              <a:spcAft>
                <a:spcPts val="600"/>
              </a:spcAft>
              <a:buSzPts val="1100"/>
              <a:buNone/>
            </a:pPr>
            <a:r>
              <a:rPr lang="en-US">
                <a:latin typeface="Lato" panose="020F0502020204030203" pitchFamily="34" charset="0"/>
                <a:ea typeface="Lato" panose="020F0502020204030203" pitchFamily="34" charset="0"/>
                <a:cs typeface="Lato" panose="020F0502020204030203" pitchFamily="34" charset="0"/>
                <a:sym typeface="Arial"/>
              </a:rPr>
              <a:t>SAIC has secured several contracts with state and local governments to implement agentic AI solutions:</a:t>
            </a:r>
            <a:endParaRPr>
              <a:latin typeface="Lato" panose="020F0502020204030203" pitchFamily="34" charset="0"/>
              <a:ea typeface="Lato" panose="020F0502020204030203" pitchFamily="34" charset="0"/>
              <a:cs typeface="Lato" panose="020F0502020204030203" pitchFamily="34" charset="0"/>
              <a:sym typeface="Arial"/>
            </a:endParaRPr>
          </a:p>
          <a:p>
            <a:pPr marL="285750" lvl="0" indent="-285750" algn="l" rtl="0">
              <a:lnSpc>
                <a:spcPct val="90000"/>
              </a:lnSpc>
              <a:spcBef>
                <a:spcPts val="0"/>
              </a:spcBef>
              <a:spcAft>
                <a:spcPts val="600"/>
              </a:spcAft>
              <a:buSzPct val="100000"/>
              <a:buFont typeface="Arial" panose="020B0604020202020204" pitchFamily="34" charset="0"/>
              <a:buChar char="•"/>
            </a:pPr>
            <a:r>
              <a:rPr lang="en-US" b="1">
                <a:latin typeface="Lato" panose="020F0502020204030203" pitchFamily="34" charset="0"/>
                <a:ea typeface="Lato" panose="020F0502020204030203" pitchFamily="34" charset="0"/>
                <a:cs typeface="Lato" panose="020F0502020204030203" pitchFamily="34" charset="0"/>
                <a:sym typeface="Arial"/>
              </a:rPr>
              <a:t>Texas Department of Information Resources (DIR)</a:t>
            </a:r>
            <a:endParaRPr b="1">
              <a:latin typeface="Lato" panose="020F0502020204030203" pitchFamily="34" charset="0"/>
              <a:ea typeface="Lato" panose="020F0502020204030203" pitchFamily="34" charset="0"/>
              <a:cs typeface="Lato" panose="020F0502020204030203" pitchFamily="34" charset="0"/>
              <a:sym typeface="Arial"/>
            </a:endParaRPr>
          </a:p>
          <a:p>
            <a:pPr marL="742950" lvl="1" indent="-285750" algn="l" rtl="0">
              <a:spcBef>
                <a:spcPts val="0"/>
              </a:spcBef>
              <a:spcAft>
                <a:spcPts val="600"/>
              </a:spcAft>
              <a:buClr>
                <a:srgbClr val="555555"/>
              </a:buClr>
              <a:buSzPct val="100000"/>
              <a:buFont typeface="Courier New" panose="02070309020205020404" pitchFamily="49" charset="0"/>
              <a:buChar char="o"/>
            </a:pPr>
            <a:r>
              <a:rPr lang="en-US" sz="1400" b="1">
                <a:solidFill>
                  <a:srgbClr val="555555"/>
                </a:solidFill>
                <a:latin typeface="Lato" panose="020F0502020204030203" pitchFamily="34" charset="0"/>
                <a:ea typeface="Lato" panose="020F0502020204030203" pitchFamily="34" charset="0"/>
                <a:cs typeface="Lato" panose="020F0502020204030203" pitchFamily="34" charset="0"/>
                <a:sym typeface="Arial"/>
              </a:rPr>
              <a:t>Contract Value</a:t>
            </a:r>
            <a: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t>: $170.9 million</a:t>
            </a:r>
            <a:endParaRPr sz="1400" u="sng">
              <a:solidFill>
                <a:srgbClr val="555555"/>
              </a:solidFill>
              <a:latin typeface="Lato" panose="020F0502020204030203" pitchFamily="34" charset="0"/>
              <a:ea typeface="Lato" panose="020F0502020204030203" pitchFamily="34" charset="0"/>
              <a:cs typeface="Lato" panose="020F0502020204030203" pitchFamily="34" charset="0"/>
              <a:sym typeface="Arial"/>
            </a:endParaRPr>
          </a:p>
          <a:p>
            <a:pPr marL="742950" lvl="1" indent="-285750" algn="l" rtl="0">
              <a:spcBef>
                <a:spcPts val="0"/>
              </a:spcBef>
              <a:spcAft>
                <a:spcPts val="600"/>
              </a:spcAft>
              <a:buClr>
                <a:srgbClr val="555555"/>
              </a:buClr>
              <a:buSzPct val="100000"/>
              <a:buFont typeface="Courier New" panose="02070309020205020404" pitchFamily="49" charset="0"/>
              <a:buChar char="o"/>
            </a:pPr>
            <a:r>
              <a:rPr lang="en-US" sz="1400" b="1">
                <a:solidFill>
                  <a:srgbClr val="555555"/>
                </a:solidFill>
                <a:latin typeface="Lato" panose="020F0502020204030203" pitchFamily="34" charset="0"/>
                <a:ea typeface="Lato" panose="020F0502020204030203" pitchFamily="34" charset="0"/>
                <a:cs typeface="Lato" panose="020F0502020204030203" pitchFamily="34" charset="0"/>
                <a:sym typeface="Arial"/>
              </a:rPr>
              <a:t>Scope</a:t>
            </a:r>
            <a: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t>: Providing cybersecurity services, including monitoring and management of state agency networks, risk management, and compliance with regulations.</a:t>
            </a:r>
            <a:endParaRPr sz="1400" u="sng">
              <a:solidFill>
                <a:srgbClr val="555555"/>
              </a:solidFill>
              <a:latin typeface="Lato" panose="020F0502020204030203" pitchFamily="34" charset="0"/>
              <a:ea typeface="Lato" panose="020F0502020204030203" pitchFamily="34" charset="0"/>
              <a:cs typeface="Lato" panose="020F0502020204030203" pitchFamily="34" charset="0"/>
              <a:sym typeface="Arial"/>
            </a:endParaRPr>
          </a:p>
          <a:p>
            <a:pPr marL="285750" lvl="0" indent="-285750" algn="l" rtl="0">
              <a:lnSpc>
                <a:spcPct val="90000"/>
              </a:lnSpc>
              <a:spcBef>
                <a:spcPts val="0"/>
              </a:spcBef>
              <a:spcAft>
                <a:spcPts val="600"/>
              </a:spcAft>
              <a:buSzPct val="100000"/>
              <a:buFont typeface="Arial" panose="020B0604020202020204" pitchFamily="34" charset="0"/>
              <a:buChar char="•"/>
            </a:pPr>
            <a:r>
              <a:rPr lang="en-US" b="1">
                <a:latin typeface="Lato" panose="020F0502020204030203" pitchFamily="34" charset="0"/>
                <a:ea typeface="Lato" panose="020F0502020204030203" pitchFamily="34" charset="0"/>
                <a:cs typeface="Lato" panose="020F0502020204030203" pitchFamily="34" charset="0"/>
                <a:sym typeface="Arial"/>
              </a:rPr>
              <a:t>General Services Administration (GSA) IT Schedule 70</a:t>
            </a:r>
            <a:endParaRPr b="1">
              <a:latin typeface="Lato" panose="020F0502020204030203" pitchFamily="34" charset="0"/>
              <a:ea typeface="Lato" panose="020F0502020204030203" pitchFamily="34" charset="0"/>
              <a:cs typeface="Lato" panose="020F0502020204030203" pitchFamily="34" charset="0"/>
              <a:sym typeface="Arial"/>
            </a:endParaRPr>
          </a:p>
          <a:p>
            <a:pPr marL="742950" lvl="1" indent="-285750" algn="l" rtl="0">
              <a:spcBef>
                <a:spcPts val="0"/>
              </a:spcBef>
              <a:spcAft>
                <a:spcPts val="600"/>
              </a:spcAft>
              <a:buClr>
                <a:srgbClr val="555555"/>
              </a:buClr>
              <a:buSzPct val="100000"/>
              <a:buFont typeface="Courier New" panose="02070309020205020404" pitchFamily="49" charset="0"/>
              <a:buChar char="o"/>
            </a:pPr>
            <a:r>
              <a:rPr lang="en-US" sz="1400" b="1">
                <a:solidFill>
                  <a:srgbClr val="555555"/>
                </a:solidFill>
                <a:latin typeface="Lato" panose="020F0502020204030203" pitchFamily="34" charset="0"/>
                <a:ea typeface="Lato" panose="020F0502020204030203" pitchFamily="34" charset="0"/>
                <a:cs typeface="Lato" panose="020F0502020204030203" pitchFamily="34" charset="0"/>
                <a:sym typeface="Arial"/>
              </a:rPr>
              <a:t>Contract Vehicle</a:t>
            </a:r>
            <a: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t>: GS-35F-486BA</a:t>
            </a:r>
            <a:endParaRPr sz="1400" u="sng">
              <a:solidFill>
                <a:srgbClr val="555555"/>
              </a:solidFill>
              <a:latin typeface="Lato" panose="020F0502020204030203" pitchFamily="34" charset="0"/>
              <a:ea typeface="Lato" panose="020F0502020204030203" pitchFamily="34" charset="0"/>
              <a:cs typeface="Lato" panose="020F0502020204030203" pitchFamily="34" charset="0"/>
              <a:sym typeface="Arial"/>
            </a:endParaRPr>
          </a:p>
          <a:p>
            <a:pPr marL="742950" lvl="1" indent="-285750" algn="l" rtl="0">
              <a:spcBef>
                <a:spcPts val="0"/>
              </a:spcBef>
              <a:spcAft>
                <a:spcPts val="600"/>
              </a:spcAft>
              <a:buClr>
                <a:srgbClr val="555555"/>
              </a:buClr>
              <a:buSzPct val="100000"/>
              <a:buFont typeface="Courier New" panose="02070309020205020404" pitchFamily="49" charset="0"/>
              <a:buChar char="o"/>
            </a:pPr>
            <a:r>
              <a:rPr lang="en-US" sz="1400" b="1">
                <a:solidFill>
                  <a:srgbClr val="555555"/>
                </a:solidFill>
                <a:latin typeface="Lato" panose="020F0502020204030203" pitchFamily="34" charset="0"/>
                <a:ea typeface="Lato" panose="020F0502020204030203" pitchFamily="34" charset="0"/>
                <a:cs typeface="Lato" panose="020F0502020204030203" pitchFamily="34" charset="0"/>
                <a:sym typeface="Arial"/>
              </a:rPr>
              <a:t>Scope</a:t>
            </a:r>
            <a: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t>: Offering innovative IT solutions to federal, state, and local governments' information technology needs.</a:t>
            </a:r>
            <a:r>
              <a:rPr lang="en-US" sz="1400">
                <a:solidFill>
                  <a:srgbClr val="555555"/>
                </a:solidFill>
                <a:uFill>
                  <a:noFill/>
                </a:uFill>
                <a:latin typeface="Lato" panose="020F0502020204030203" pitchFamily="34" charset="0"/>
                <a:ea typeface="Lato" panose="020F0502020204030203" pitchFamily="34" charset="0"/>
                <a:cs typeface="Lato" panose="020F0502020204030203" pitchFamily="34" charset="0"/>
                <a:sym typeface="Arial"/>
                <a:hlinkClick r:id="rId4">
                  <a:extLst>
                    <a:ext uri="{A12FA001-AC4F-418D-AE19-62706E023703}">
                      <ahyp:hlinkClr xmlns:ahyp="http://schemas.microsoft.com/office/drawing/2018/hyperlinkcolor" val="tx"/>
                    </a:ext>
                  </a:extLst>
                </a:hlinkClick>
              </a:rPr>
              <a:t> </a:t>
            </a:r>
            <a:endParaRPr sz="1400" u="sng">
              <a:solidFill>
                <a:srgbClr val="555555"/>
              </a:solidFill>
              <a:latin typeface="Lato" panose="020F0502020204030203" pitchFamily="34" charset="0"/>
              <a:ea typeface="Lato" panose="020F0502020204030203" pitchFamily="34" charset="0"/>
              <a:cs typeface="Lato" panose="020F0502020204030203" pitchFamily="34" charset="0"/>
              <a:sym typeface="Arial"/>
            </a:endParaRPr>
          </a:p>
          <a:p>
            <a:pPr marL="0" lvl="0" indent="0" algn="l" rtl="0">
              <a:lnSpc>
                <a:spcPct val="90000"/>
              </a:lnSpc>
              <a:spcBef>
                <a:spcPts val="0"/>
              </a:spcBef>
              <a:spcAft>
                <a:spcPts val="600"/>
              </a:spcAft>
              <a:buSzPts val="1400"/>
              <a:buNone/>
            </a:pPr>
            <a:endParaRPr b="1">
              <a:solidFill>
                <a:schemeClr val="dk1"/>
              </a:solidFill>
              <a:latin typeface="Lato" panose="020F0502020204030203" pitchFamily="34" charset="0"/>
              <a:ea typeface="Lato" panose="020F0502020204030203" pitchFamily="34" charset="0"/>
              <a:cs typeface="Lato" panose="020F0502020204030203" pitchFamily="34" charset="0"/>
              <a:sym typeface="Arial"/>
            </a:endParaRPr>
          </a:p>
        </p:txBody>
      </p:sp>
    </p:spTree>
    <p:extLst>
      <p:ext uri="{BB962C8B-B14F-4D97-AF65-F5344CB8AC3E}">
        <p14:creationId xmlns:p14="http://schemas.microsoft.com/office/powerpoint/2010/main" val="3555574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BE370-4AC1-7635-55CC-9C56C126C8F1}"/>
              </a:ext>
            </a:extLst>
          </p:cNvPr>
          <p:cNvSpPr>
            <a:spLocks noGrp="1"/>
          </p:cNvSpPr>
          <p:nvPr>
            <p:ph type="ctrTitle"/>
          </p:nvPr>
        </p:nvSpPr>
        <p:spPr>
          <a:xfrm>
            <a:off x="330906" y="464494"/>
            <a:ext cx="6719048" cy="477837"/>
          </a:xfrm>
        </p:spPr>
        <p:txBody>
          <a:bodyPr/>
          <a:lstStyle/>
          <a:p>
            <a:r>
              <a:rPr lang="en-US"/>
              <a:t>Overview Thoughts</a:t>
            </a:r>
          </a:p>
        </p:txBody>
      </p:sp>
      <p:sp>
        <p:nvSpPr>
          <p:cNvPr id="3" name="Subtitle 2">
            <a:extLst>
              <a:ext uri="{FF2B5EF4-FFF2-40B4-BE49-F238E27FC236}">
                <a16:creationId xmlns:a16="http://schemas.microsoft.com/office/drawing/2014/main" id="{40E78030-36E7-A69B-771A-AB00FA361810}"/>
              </a:ext>
            </a:extLst>
          </p:cNvPr>
          <p:cNvSpPr>
            <a:spLocks noGrp="1"/>
          </p:cNvSpPr>
          <p:nvPr>
            <p:ph type="subTitle" idx="1"/>
          </p:nvPr>
        </p:nvSpPr>
        <p:spPr>
          <a:xfrm>
            <a:off x="323925" y="268005"/>
            <a:ext cx="6719047" cy="245424"/>
          </a:xfrm>
        </p:spPr>
        <p:txBody>
          <a:bodyPr lIns="0" tIns="0" rIns="0" bIns="0">
            <a:noAutofit/>
          </a:bodyPr>
          <a:lstStyle/>
          <a:p>
            <a:r>
              <a:rPr lang="en-US"/>
              <a:t>Amida Agentic AI Strategy</a:t>
            </a:r>
          </a:p>
        </p:txBody>
      </p:sp>
      <p:sp>
        <p:nvSpPr>
          <p:cNvPr id="4" name="Text Placeholder 3">
            <a:extLst>
              <a:ext uri="{FF2B5EF4-FFF2-40B4-BE49-F238E27FC236}">
                <a16:creationId xmlns:a16="http://schemas.microsoft.com/office/drawing/2014/main" id="{052F5B7B-5C3D-2D9C-1EFA-BBBD033D8850}"/>
              </a:ext>
            </a:extLst>
          </p:cNvPr>
          <p:cNvSpPr>
            <a:spLocks noGrp="1"/>
          </p:cNvSpPr>
          <p:nvPr>
            <p:ph type="body" idx="2"/>
          </p:nvPr>
        </p:nvSpPr>
        <p:spPr>
          <a:xfrm>
            <a:off x="200483" y="1127125"/>
            <a:ext cx="11769843" cy="5283200"/>
          </a:xfrm>
        </p:spPr>
        <p:txBody>
          <a:bodyPr lIns="0" tIns="0">
            <a:noAutofit/>
          </a:bodyPr>
          <a:lstStyle/>
          <a:p>
            <a:pPr marL="514350" indent="-285750">
              <a:buFont typeface="Arial" panose="020B0604020202020204" pitchFamily="34" charset="0"/>
              <a:buChar char="•"/>
            </a:pPr>
            <a:r>
              <a:rPr lang="en-US">
                <a:solidFill>
                  <a:schemeClr val="tx1"/>
                </a:solidFill>
              </a:rPr>
              <a:t>The market is in the hype cycle with rapid buying of persuasive ideas from branded commercial players and large systems integrators that offer a commercial solution for resale on existing contracts. Large government systems integrators use the terms AI agents and Agentic AI interchangeably, creating confusion and mis-understanding by government procurement staff and other stakeholders. </a:t>
            </a:r>
          </a:p>
          <a:p>
            <a:pPr marL="514350" indent="-285750">
              <a:buFont typeface="Arial" panose="020B0604020202020204" pitchFamily="34" charset="0"/>
              <a:buChar char="•"/>
            </a:pPr>
            <a:r>
              <a:rPr lang="en-US">
                <a:solidFill>
                  <a:schemeClr val="tx1"/>
                </a:solidFill>
              </a:rPr>
              <a:t>States contracts are using a pilot approach, and some are adding AI general capabilities into existing large IT infrastructure contracts in parallel to pilots; both government and industry are seeing little gains from initial pilots due to data issues and planning gaps</a:t>
            </a:r>
          </a:p>
          <a:p>
            <a:pPr marL="514350" indent="-285750">
              <a:buFont typeface="Arial" panose="020B0604020202020204" pitchFamily="34" charset="0"/>
              <a:buChar char="•"/>
            </a:pPr>
            <a:r>
              <a:rPr lang="en-US">
                <a:solidFill>
                  <a:schemeClr val="tx1"/>
                </a:solidFill>
              </a:rPr>
              <a:t>Amida needs to be aggressive and visible in the market (with solutions proof points, endorsements, and outreach). Selling new solutions to existing agency customers or previously deployed solutions to new agencies is beating companies that try to sell a new solution to new customers. Key differentiators are credibility and value of a new solution:</a:t>
            </a:r>
          </a:p>
          <a:p>
            <a:pPr lvl="1"/>
            <a:r>
              <a:rPr lang="en-US" sz="1400">
                <a:solidFill>
                  <a:schemeClr val="tx1"/>
                </a:solidFill>
              </a:rPr>
              <a:t>Credibility equates to low risk that can be verified by a working prototype with dummy data or existing deployed use case that is easily ported to a similar use case; in addition, there is growing demand for information protection and security certifications (e.g. FedRAMP; Secure By Design; HITRUST)</a:t>
            </a:r>
          </a:p>
          <a:p>
            <a:pPr lvl="1"/>
            <a:r>
              <a:rPr lang="en-US" sz="1400">
                <a:solidFill>
                  <a:schemeClr val="tx1"/>
                </a:solidFill>
              </a:rPr>
              <a:t>High value must be measurable impact statement such as reduced cost/increased productivity, accelerated cycle time, process quality gains (reduced errors, customer satisfaction), and/or unique decision insights. While specific AI agents have mission impact measures, NIST (under the President Trump’s AI EO) is newly charged with developing a new metrics environment for scalability and interoperability that will be useful for agentic AI models. </a:t>
            </a:r>
          </a:p>
          <a:p>
            <a:pPr marL="514350" indent="-285750">
              <a:buFont typeface="Arial" panose="020B0604020202020204" pitchFamily="34" charset="0"/>
              <a:buChar char="•"/>
            </a:pPr>
            <a:r>
              <a:rPr lang="en-US">
                <a:solidFill>
                  <a:schemeClr val="tx1"/>
                </a:solidFill>
              </a:rPr>
              <a:t>Amida cannot beat branded systems integrators just on the basis of having smart people; we will win with a compelling solution or secret sauce that provides a differentiator (e.g. removing a constraint that has been causing a client to fail such as data issues, </a:t>
            </a:r>
            <a:r>
              <a:rPr lang="en-US" err="1">
                <a:solidFill>
                  <a:schemeClr val="tx1"/>
                </a:solidFill>
              </a:rPr>
              <a:t>cybersec</a:t>
            </a:r>
            <a:r>
              <a:rPr lang="en-US">
                <a:solidFill>
                  <a:schemeClr val="tx1"/>
                </a:solidFill>
              </a:rPr>
              <a:t> weakness, or measurable ROI). Governance solutions are a greenfield opportunity.</a:t>
            </a:r>
          </a:p>
          <a:p>
            <a:pPr marL="514350" indent="-285750">
              <a:buFont typeface="Arial" panose="020B0604020202020204" pitchFamily="34" charset="0"/>
              <a:buChar char="•"/>
            </a:pPr>
            <a:r>
              <a:rPr lang="en-US" i="1">
                <a:solidFill>
                  <a:schemeClr val="tx1"/>
                </a:solidFill>
              </a:rPr>
              <a:t>Key areas of differentiation for Amida are:</a:t>
            </a:r>
          </a:p>
          <a:p>
            <a:pPr marL="765810" lvl="2" indent="-285750">
              <a:lnSpc>
                <a:spcPct val="100000"/>
              </a:lnSpc>
              <a:spcBef>
                <a:spcPts val="0"/>
              </a:spcBef>
            </a:pPr>
            <a:r>
              <a:rPr lang="en-US" sz="1400" i="1">
                <a:solidFill>
                  <a:schemeClr val="tx1"/>
                </a:solidFill>
              </a:rPr>
              <a:t>AI solutions for optimizing workflows (health, benefits, and regulatory compliance) and providing governance over AI agents</a:t>
            </a:r>
          </a:p>
          <a:p>
            <a:pPr marL="765810" lvl="2" indent="-285750">
              <a:lnSpc>
                <a:spcPct val="100000"/>
              </a:lnSpc>
              <a:spcBef>
                <a:spcPts val="0"/>
              </a:spcBef>
            </a:pPr>
            <a:r>
              <a:rPr lang="en-US" sz="1400" i="1">
                <a:solidFill>
                  <a:schemeClr val="tx1"/>
                </a:solidFill>
              </a:rPr>
              <a:t>Provide secure-by-design AI agents that prevent data loss and unintended or erroneous use</a:t>
            </a:r>
          </a:p>
          <a:p>
            <a:pPr marL="765810" lvl="2" indent="-285750">
              <a:lnSpc>
                <a:spcPct val="100000"/>
              </a:lnSpc>
              <a:spcBef>
                <a:spcPts val="0"/>
              </a:spcBef>
            </a:pPr>
            <a:r>
              <a:rPr lang="en-US" sz="1400" i="1">
                <a:solidFill>
                  <a:schemeClr val="tx1"/>
                </a:solidFill>
              </a:rPr>
              <a:t>Rapid prototyping that engages clients and demonstrates mission ROI</a:t>
            </a:r>
          </a:p>
        </p:txBody>
      </p:sp>
    </p:spTree>
    <p:extLst>
      <p:ext uri="{BB962C8B-B14F-4D97-AF65-F5344CB8AC3E}">
        <p14:creationId xmlns:p14="http://schemas.microsoft.com/office/powerpoint/2010/main" val="5377211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g3764fb5d9b1_0_168"/>
          <p:cNvSpPr txBox="1">
            <a:spLocks noGrp="1"/>
          </p:cNvSpPr>
          <p:nvPr>
            <p:ph type="ctrTitle"/>
          </p:nvPr>
        </p:nvSpPr>
        <p:spPr>
          <a:xfrm>
            <a:off x="330898" y="464500"/>
            <a:ext cx="8767500" cy="4779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SzPct val="100000"/>
              <a:buNone/>
            </a:pPr>
            <a:r>
              <a:rPr lang="en-US"/>
              <a:t>SAIC Agentic AI Capabilities in the State and Local Sector - SWOT Analysis</a:t>
            </a:r>
            <a:endParaRPr/>
          </a:p>
        </p:txBody>
      </p:sp>
      <p:sp>
        <p:nvSpPr>
          <p:cNvPr id="344" name="Google Shape;344;g3764fb5d9b1_0_168"/>
          <p:cNvSpPr txBox="1">
            <a:spLocks noGrp="1"/>
          </p:cNvSpPr>
          <p:nvPr>
            <p:ph type="subTitle" idx="1"/>
          </p:nvPr>
        </p:nvSpPr>
        <p:spPr>
          <a:xfrm>
            <a:off x="323925" y="268005"/>
            <a:ext cx="6719100" cy="245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1000"/>
              </a:spcBef>
              <a:spcAft>
                <a:spcPts val="0"/>
              </a:spcAft>
              <a:buSzPts val="4600"/>
              <a:buNone/>
            </a:pPr>
            <a:endParaRPr/>
          </a:p>
        </p:txBody>
      </p:sp>
      <p:graphicFrame>
        <p:nvGraphicFramePr>
          <p:cNvPr id="345" name="Google Shape;345;g3764fb5d9b1_0_168"/>
          <p:cNvGraphicFramePr/>
          <p:nvPr/>
        </p:nvGraphicFramePr>
        <p:xfrm>
          <a:off x="274320" y="1097280"/>
          <a:ext cx="11658600" cy="6199572"/>
        </p:xfrm>
        <a:graphic>
          <a:graphicData uri="http://schemas.openxmlformats.org/drawingml/2006/table">
            <a:tbl>
              <a:tblPr>
                <a:noFill/>
              </a:tblPr>
              <a:tblGrid>
                <a:gridCol w="5955030">
                  <a:extLst>
                    <a:ext uri="{9D8B030D-6E8A-4147-A177-3AD203B41FA5}">
                      <a16:colId xmlns:a16="http://schemas.microsoft.com/office/drawing/2014/main" val="20000"/>
                    </a:ext>
                  </a:extLst>
                </a:gridCol>
                <a:gridCol w="5703570">
                  <a:extLst>
                    <a:ext uri="{9D8B030D-6E8A-4147-A177-3AD203B41FA5}">
                      <a16:colId xmlns:a16="http://schemas.microsoft.com/office/drawing/2014/main" val="20001"/>
                    </a:ext>
                  </a:extLst>
                </a:gridCol>
              </a:tblGrid>
              <a:tr h="381000">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Strength</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rgbClr val="555555"/>
                        </a:buClr>
                        <a:buSzPct val="100000"/>
                        <a:buFont typeface="Arial" panose="020B0604020202020204" pitchFamily="34" charset="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Advanced Agentic AI Solution (DAX)</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SAIC's </a:t>
                      </a:r>
                      <a:r>
                        <a:rPr lang="en-US" sz="1400" i="1">
                          <a:solidFill>
                            <a:srgbClr val="555555"/>
                          </a:solidFill>
                          <a:latin typeface="Lato" panose="020F0502020204030203" pitchFamily="34" charset="0"/>
                          <a:ea typeface="Lato" panose="020F0502020204030203" pitchFamily="34" charset="0"/>
                          <a:cs typeface="Lato" panose="020F0502020204030203" pitchFamily="34" charset="0"/>
                        </a:rPr>
                        <a:t>Data and AI Operation X (DAX)</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has achieved “awardable” status in the DoD’s Tradewinds Solutions Marketplace. It automates tagging of unstructured documents (e.g., mission reports), accelerating searchability, analysis, and decision support.</a:t>
                      </a:r>
                      <a:endParaRPr sz="1400" u="sng">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rgbClr val="555555"/>
                        </a:buClr>
                        <a:buSzPct val="100000"/>
                        <a:buFont typeface="Arial" panose="020B0604020202020204" pitchFamily="34" charset="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Robust Cybersecurity Contract with Texas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SAIC secured a $170.9M contract with the Texas Department of Information Resources (DIR) to deliver managed IT and cybersecurity services—including software deployment, monitoring, risk management, and compliance—enhancing network defense across state agencies.</a:t>
                      </a:r>
                      <a:endParaRPr sz="1400" u="sng">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rgbClr val="555555"/>
                        </a:buClr>
                        <a:buSzPct val="100000"/>
                        <a:buFont typeface="Arial" panose="020B0604020202020204" pitchFamily="34" charset="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Strategic Cloud-AI Alliance</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SAIC's multi-year “AI at the Edge” partnership with Google Public Sector and Google Distributed Cloud supports secure, low-latency AI deployments close to data sources—ideal for mission-critical scenarios at the state and local level.</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Weaknesses</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rgbClr val="555555"/>
                        </a:buClr>
                        <a:buSzPct val="100000"/>
                        <a:buFont typeface="Arial" panose="020B0604020202020204" pitchFamily="34" charset="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Limited Public Instances of Agentic AI in SLED</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While SAIC clearly markets agentic AI through DAX, there’s minimal publicly available detail on its deployment specific to state and local government operations.</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rgbClr val="555555"/>
                        </a:buClr>
                        <a:buSzPct val="100000"/>
                        <a:buFont typeface="Arial" panose="020B0604020202020204" pitchFamily="34" charset="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Heavy Reliance on Large Contracts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SAIC’s business model often depends on large, multi-year contracts (e.g., Texas DIR), which may restrict flexibility or scalability in smaller jurisdictional deployments.</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Opportunities</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rgbClr val="555555"/>
                        </a:buClr>
                        <a:buSzPct val="100000"/>
                        <a:buFont typeface="Arial" panose="020B0604020202020204" pitchFamily="34" charset="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Expand Agentic AI to State/Local Use Cases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SAIC can extend DAX beyond DoD, deploying it for document processing, data categorization, and compliance tasks in state-level agencies.</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rgbClr val="555555"/>
                        </a:buClr>
                        <a:buSzPct val="100000"/>
                        <a:buFont typeface="Arial" panose="020B0604020202020204" pitchFamily="34" charset="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Scale “AI at the Edge” Solutions Locally</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The Google Distributed Cloud alliance opens the door for real-time, localized AI deployments—valuable for emergency services, transportation, and citizen services.</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rgbClr val="555555"/>
                        </a:buClr>
                        <a:buSzPct val="100000"/>
                        <a:buFont typeface="Arial" panose="020B0604020202020204" pitchFamily="34" charset="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Leverage AI Governance Frameworks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SAIC’s internal AI governance models could be expanded into turnkey governance services for state and local agencies adopting AI—especially amid tightening regulatory standards.</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Threats</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rgbClr val="555555"/>
                        </a:buClr>
                        <a:buSzPct val="100000"/>
                        <a:buFont typeface="Arial" panose="020B0604020202020204" pitchFamily="34" charset="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Competitive Landscape</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RDFs like Deloitte, CGI, Palantir, and GDIT also push agentic AI—SAIC must strengthen differentiation in service scope, agility, and reputation.</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rgbClr val="555555"/>
                        </a:buClr>
                        <a:buSzPct val="100000"/>
                        <a:buFont typeface="Arial" panose="020B0604020202020204" pitchFamily="34" charset="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Procurement &amp; Budget Constraints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State/local agencies face budget limitations, risk aversion, and procurement complexity—all potential roadblocks to wide-scale AI adoption.</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056702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g3764fb5d9b1_0_32"/>
          <p:cNvSpPr txBox="1">
            <a:spLocks noGrp="1"/>
          </p:cNvSpPr>
          <p:nvPr>
            <p:ph type="ctrTitle"/>
          </p:nvPr>
        </p:nvSpPr>
        <p:spPr>
          <a:xfrm>
            <a:off x="330899" y="464500"/>
            <a:ext cx="8066100" cy="477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200"/>
              <a:buNone/>
            </a:pPr>
            <a:r>
              <a:rPr lang="en-US"/>
              <a:t>Deloitte's Agentic AI Capabilities in the State and Local Sector</a:t>
            </a:r>
            <a:endParaRPr/>
          </a:p>
        </p:txBody>
      </p:sp>
      <p:sp>
        <p:nvSpPr>
          <p:cNvPr id="352" name="Google Shape;352;g3764fb5d9b1_0_32"/>
          <p:cNvSpPr txBox="1">
            <a:spLocks noGrp="1"/>
          </p:cNvSpPr>
          <p:nvPr>
            <p:ph type="subTitle" idx="1"/>
          </p:nvPr>
        </p:nvSpPr>
        <p:spPr>
          <a:xfrm>
            <a:off x="323925" y="268005"/>
            <a:ext cx="6719100" cy="245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1000"/>
              </a:spcBef>
              <a:spcAft>
                <a:spcPts val="0"/>
              </a:spcAft>
              <a:buSzPts val="4600"/>
              <a:buNone/>
            </a:pPr>
            <a:endParaRPr/>
          </a:p>
        </p:txBody>
      </p:sp>
      <p:sp>
        <p:nvSpPr>
          <p:cNvPr id="353" name="Google Shape;353;g3764fb5d9b1_0_32"/>
          <p:cNvSpPr txBox="1">
            <a:spLocks noGrp="1"/>
          </p:cNvSpPr>
          <p:nvPr>
            <p:ph type="body" idx="2"/>
          </p:nvPr>
        </p:nvSpPr>
        <p:spPr>
          <a:xfrm>
            <a:off x="274320" y="1097280"/>
            <a:ext cx="11583900" cy="706828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600"/>
              </a:spcAft>
              <a:buNone/>
            </a:pPr>
            <a:r>
              <a:rPr lang="en-US">
                <a:latin typeface="Lato" panose="020F0502020204030203" pitchFamily="34" charset="0"/>
                <a:ea typeface="Lato" panose="020F0502020204030203" pitchFamily="34" charset="0"/>
                <a:cs typeface="Lato" panose="020F0502020204030203" pitchFamily="34" charset="0"/>
                <a:sym typeface="Arial"/>
              </a:rPr>
              <a:t>Deloitte is actively integrating agentic AI technologies into state and local government operations, focusing on enhancing efficiency, security, and service delivery. Key capabilities include:</a:t>
            </a:r>
            <a:endParaRPr>
              <a:latin typeface="Lato" panose="020F0502020204030203" pitchFamily="34" charset="0"/>
              <a:ea typeface="Lato" panose="020F0502020204030203" pitchFamily="34" charset="0"/>
              <a:cs typeface="Lato" panose="020F0502020204030203" pitchFamily="34" charset="0"/>
              <a:sym typeface="Arial"/>
            </a:endParaRPr>
          </a:p>
          <a:p>
            <a:pPr marL="457200" lvl="0" indent="-298450" algn="l" rtl="0">
              <a:spcBef>
                <a:spcPts val="0"/>
              </a:spcBef>
              <a:spcAft>
                <a:spcPts val="600"/>
              </a:spcAft>
              <a:buClr>
                <a:schemeClr val="dk1"/>
              </a:buClr>
              <a:buSzPts val="1100"/>
              <a:buChar char="●"/>
            </a:pPr>
            <a:r>
              <a:rPr lang="en-US" b="1">
                <a:latin typeface="Lato" panose="020F0502020204030203" pitchFamily="34" charset="0"/>
                <a:ea typeface="Lato" panose="020F0502020204030203" pitchFamily="34" charset="0"/>
                <a:cs typeface="Lato" panose="020F0502020204030203" pitchFamily="34" charset="0"/>
                <a:sym typeface="Arial"/>
              </a:rPr>
              <a:t>Generative AI Integration</a:t>
            </a:r>
            <a:r>
              <a:rPr lang="en-US">
                <a:latin typeface="Lato" panose="020F0502020204030203" pitchFamily="34" charset="0"/>
                <a:ea typeface="Lato" panose="020F0502020204030203" pitchFamily="34" charset="0"/>
                <a:cs typeface="Lato" panose="020F0502020204030203" pitchFamily="34" charset="0"/>
                <a:sym typeface="Arial"/>
              </a:rPr>
              <a:t>: Deloitte is scaling generative AI in U.S. state and local governments to enhance technological infrastructure, engage the workforce, and support governance structures.</a:t>
            </a:r>
            <a:endParaRPr>
              <a:latin typeface="Lato" panose="020F0502020204030203" pitchFamily="34" charset="0"/>
              <a:ea typeface="Lato" panose="020F0502020204030203" pitchFamily="34" charset="0"/>
              <a:cs typeface="Lato" panose="020F0502020204030203" pitchFamily="34" charset="0"/>
              <a:sym typeface="Arial"/>
            </a:endParaRPr>
          </a:p>
          <a:p>
            <a:pPr marL="457200" lvl="0" indent="-298450" algn="l" rtl="0">
              <a:spcBef>
                <a:spcPts val="0"/>
              </a:spcBef>
              <a:spcAft>
                <a:spcPts val="600"/>
              </a:spcAft>
              <a:buClr>
                <a:schemeClr val="dk1"/>
              </a:buClr>
              <a:buSzPts val="1100"/>
              <a:buChar char="●"/>
            </a:pPr>
            <a:r>
              <a:rPr lang="en-US" b="1">
                <a:latin typeface="Lato" panose="020F0502020204030203" pitchFamily="34" charset="0"/>
                <a:ea typeface="Lato" panose="020F0502020204030203" pitchFamily="34" charset="0"/>
                <a:cs typeface="Lato" panose="020F0502020204030203" pitchFamily="34" charset="0"/>
                <a:sym typeface="Arial"/>
              </a:rPr>
              <a:t>AI-Powered Procurement</a:t>
            </a:r>
            <a:r>
              <a:rPr lang="en-US">
                <a:latin typeface="Lato" panose="020F0502020204030203" pitchFamily="34" charset="0"/>
                <a:ea typeface="Lato" panose="020F0502020204030203" pitchFamily="34" charset="0"/>
                <a:cs typeface="Lato" panose="020F0502020204030203" pitchFamily="34" charset="0"/>
                <a:sym typeface="Arial"/>
              </a:rPr>
              <a:t>: Deloitte's AI solutions assist procurement officials by screening proposals for compliance, identifying optimal offers, and comparing proposals to market data, thereby improving efficiency and effectiveness in government procurement.</a:t>
            </a:r>
            <a:r>
              <a:rPr lang="en-US">
                <a:uFill>
                  <a:noFill/>
                </a:uFill>
                <a:latin typeface="Lato" panose="020F0502020204030203" pitchFamily="34" charset="0"/>
                <a:ea typeface="Lato" panose="020F0502020204030203" pitchFamily="34" charset="0"/>
                <a:cs typeface="Lato" panose="020F0502020204030203" pitchFamily="34" charset="0"/>
                <a:sym typeface="Arial"/>
                <a:hlinkClick r:id="rId3">
                  <a:extLst>
                    <a:ext uri="{A12FA001-AC4F-418D-AE19-62706E023703}">
                      <ahyp:hlinkClr xmlns:ahyp="http://schemas.microsoft.com/office/drawing/2018/hyperlinkcolor" val="tx"/>
                    </a:ext>
                  </a:extLst>
                </a:hlinkClick>
              </a:rPr>
              <a:t> </a:t>
            </a:r>
            <a:r>
              <a:rPr lang="en-US" u="sng">
                <a:solidFill>
                  <a:schemeClr val="hlink"/>
                </a:solidFill>
                <a:latin typeface="Lato" panose="020F0502020204030203" pitchFamily="34" charset="0"/>
                <a:ea typeface="Lato" panose="020F0502020204030203" pitchFamily="34" charset="0"/>
                <a:cs typeface="Lato" panose="020F0502020204030203" pitchFamily="34" charset="0"/>
                <a:sym typeface="Arial"/>
                <a:hlinkClick r:id="rId3"/>
              </a:rPr>
              <a:t>Deloitte</a:t>
            </a:r>
            <a:endParaRPr u="sng">
              <a:solidFill>
                <a:schemeClr val="hlink"/>
              </a:solidFill>
              <a:latin typeface="Lato" panose="020F0502020204030203" pitchFamily="34" charset="0"/>
              <a:ea typeface="Lato" panose="020F0502020204030203" pitchFamily="34" charset="0"/>
              <a:cs typeface="Lato" panose="020F0502020204030203" pitchFamily="34" charset="0"/>
              <a:sym typeface="Arial"/>
            </a:endParaRPr>
          </a:p>
          <a:p>
            <a:pPr marL="457200" lvl="0" indent="-298450" algn="l" rtl="0">
              <a:spcBef>
                <a:spcPts val="0"/>
              </a:spcBef>
              <a:spcAft>
                <a:spcPts val="600"/>
              </a:spcAft>
              <a:buClr>
                <a:schemeClr val="dk1"/>
              </a:buClr>
              <a:buSzPts val="1100"/>
              <a:buChar char="●"/>
            </a:pPr>
            <a:r>
              <a:rPr lang="en-US" b="1">
                <a:latin typeface="Lato" panose="020F0502020204030203" pitchFamily="34" charset="0"/>
                <a:ea typeface="Lato" panose="020F0502020204030203" pitchFamily="34" charset="0"/>
                <a:cs typeface="Lato" panose="020F0502020204030203" pitchFamily="34" charset="0"/>
                <a:sym typeface="Arial"/>
              </a:rPr>
              <a:t>Human Services Transformation</a:t>
            </a:r>
            <a:r>
              <a:rPr lang="en-US">
                <a:latin typeface="Lato" panose="020F0502020204030203" pitchFamily="34" charset="0"/>
                <a:ea typeface="Lato" panose="020F0502020204030203" pitchFamily="34" charset="0"/>
                <a:cs typeface="Lato" panose="020F0502020204030203" pitchFamily="34" charset="0"/>
                <a:sym typeface="Arial"/>
              </a:rPr>
              <a:t>: Leveraging generative AI, Deloitte aims to transform human services by automating tasks, enhancing case management, and improving program delivery, thereby addressing capacity deficits in state and local agencies.</a:t>
            </a:r>
            <a:r>
              <a:rPr lang="en-US">
                <a:uFill>
                  <a:noFill/>
                </a:uFill>
                <a:latin typeface="Lato" panose="020F0502020204030203" pitchFamily="34" charset="0"/>
                <a:ea typeface="Lato" panose="020F0502020204030203" pitchFamily="34" charset="0"/>
                <a:cs typeface="Lato" panose="020F0502020204030203" pitchFamily="34" charset="0"/>
                <a:sym typeface="Arial"/>
                <a:hlinkClick r:id="rId4">
                  <a:extLst>
                    <a:ext uri="{A12FA001-AC4F-418D-AE19-62706E023703}">
                      <ahyp:hlinkClr xmlns:ahyp="http://schemas.microsoft.com/office/drawing/2018/hyperlinkcolor" val="tx"/>
                    </a:ext>
                  </a:extLst>
                </a:hlinkClick>
              </a:rPr>
              <a:t> </a:t>
            </a:r>
            <a:r>
              <a:rPr lang="en-US" u="sng">
                <a:solidFill>
                  <a:schemeClr val="hlink"/>
                </a:solidFill>
                <a:latin typeface="Lato" panose="020F0502020204030203" pitchFamily="34" charset="0"/>
                <a:ea typeface="Lato" panose="020F0502020204030203" pitchFamily="34" charset="0"/>
                <a:cs typeface="Lato" panose="020F0502020204030203" pitchFamily="34" charset="0"/>
                <a:sym typeface="Arial"/>
                <a:hlinkClick r:id="rId4"/>
              </a:rPr>
              <a:t>Deloitte</a:t>
            </a:r>
            <a:endParaRPr u="sng">
              <a:solidFill>
                <a:schemeClr val="hlink"/>
              </a:solidFill>
              <a:latin typeface="Lato" panose="020F0502020204030203" pitchFamily="34" charset="0"/>
              <a:ea typeface="Lato" panose="020F0502020204030203" pitchFamily="34" charset="0"/>
              <a:cs typeface="Lato" panose="020F0502020204030203" pitchFamily="34" charset="0"/>
              <a:sym typeface="Arial"/>
            </a:endParaRPr>
          </a:p>
          <a:p>
            <a:pPr marL="457200" lvl="0" indent="-298450" algn="l" rtl="0">
              <a:spcBef>
                <a:spcPts val="0"/>
              </a:spcBef>
              <a:spcAft>
                <a:spcPts val="600"/>
              </a:spcAft>
              <a:buClr>
                <a:schemeClr val="dk1"/>
              </a:buClr>
              <a:buSzPts val="1100"/>
              <a:buChar char="●"/>
            </a:pPr>
            <a:r>
              <a:rPr lang="en-US" b="1">
                <a:latin typeface="Lato" panose="020F0502020204030203" pitchFamily="34" charset="0"/>
                <a:ea typeface="Lato" panose="020F0502020204030203" pitchFamily="34" charset="0"/>
                <a:cs typeface="Lato" panose="020F0502020204030203" pitchFamily="34" charset="0"/>
                <a:sym typeface="Arial"/>
              </a:rPr>
              <a:t>Emergency Management Enhancement</a:t>
            </a:r>
            <a:r>
              <a:rPr lang="en-US">
                <a:latin typeface="Lato" panose="020F0502020204030203" pitchFamily="34" charset="0"/>
                <a:ea typeface="Lato" panose="020F0502020204030203" pitchFamily="34" charset="0"/>
                <a:cs typeface="Lato" panose="020F0502020204030203" pitchFamily="34" charset="0"/>
                <a:sym typeface="Arial"/>
              </a:rPr>
              <a:t>: Deloitte applies generative AI to amplify the effectiveness of emergency preparedness and response teams by providing personalized outputs and harnessing AI's vast scalability.</a:t>
            </a:r>
            <a:r>
              <a:rPr lang="en-US">
                <a:uFill>
                  <a:noFill/>
                </a:uFill>
                <a:latin typeface="Lato" panose="020F0502020204030203" pitchFamily="34" charset="0"/>
                <a:ea typeface="Lato" panose="020F0502020204030203" pitchFamily="34" charset="0"/>
                <a:cs typeface="Lato" panose="020F0502020204030203" pitchFamily="34" charset="0"/>
                <a:sym typeface="Arial"/>
                <a:hlinkClick r:id="rId4">
                  <a:extLst>
                    <a:ext uri="{A12FA001-AC4F-418D-AE19-62706E023703}">
                      <ahyp:hlinkClr xmlns:ahyp="http://schemas.microsoft.com/office/drawing/2018/hyperlinkcolor" val="tx"/>
                    </a:ext>
                  </a:extLst>
                </a:hlinkClick>
              </a:rPr>
              <a:t> </a:t>
            </a:r>
            <a:r>
              <a:rPr lang="en-US" u="sng">
                <a:solidFill>
                  <a:schemeClr val="hlink"/>
                </a:solidFill>
                <a:latin typeface="Lato" panose="020F0502020204030203" pitchFamily="34" charset="0"/>
                <a:ea typeface="Lato" panose="020F0502020204030203" pitchFamily="34" charset="0"/>
                <a:cs typeface="Lato" panose="020F0502020204030203" pitchFamily="34" charset="0"/>
                <a:sym typeface="Arial"/>
                <a:hlinkClick r:id="rId4"/>
              </a:rPr>
              <a:t>Deloitte</a:t>
            </a:r>
            <a:endParaRPr u="sng">
              <a:solidFill>
                <a:schemeClr val="hlink"/>
              </a:solidFill>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0"/>
              </a:spcBef>
              <a:spcAft>
                <a:spcPts val="600"/>
              </a:spcAft>
              <a:buNone/>
            </a:pPr>
            <a:r>
              <a:rPr lang="en-US" b="1">
                <a:latin typeface="Lato" panose="020F0502020204030203" pitchFamily="34" charset="0"/>
                <a:ea typeface="Lato" panose="020F0502020204030203" pitchFamily="34" charset="0"/>
                <a:cs typeface="Lato" panose="020F0502020204030203" pitchFamily="34" charset="0"/>
                <a:sym typeface="Arial"/>
              </a:rPr>
              <a:t>Current State and Local Government Contracts</a:t>
            </a:r>
            <a:endParaRPr b="1">
              <a:latin typeface="Lato" panose="020F0502020204030203" pitchFamily="34" charset="0"/>
              <a:ea typeface="Lato" panose="020F0502020204030203" pitchFamily="34" charset="0"/>
              <a:cs typeface="Lato" panose="020F0502020204030203" pitchFamily="34" charset="0"/>
              <a:sym typeface="Arial"/>
            </a:endParaRPr>
          </a:p>
          <a:p>
            <a:pPr marL="0" lvl="0" indent="0" algn="l" rtl="0">
              <a:spcBef>
                <a:spcPts val="0"/>
              </a:spcBef>
              <a:spcAft>
                <a:spcPts val="600"/>
              </a:spcAft>
              <a:buNone/>
            </a:pPr>
            <a:r>
              <a:rPr lang="en-US">
                <a:latin typeface="Lato" panose="020F0502020204030203" pitchFamily="34" charset="0"/>
                <a:ea typeface="Lato" panose="020F0502020204030203" pitchFamily="34" charset="0"/>
                <a:cs typeface="Lato" panose="020F0502020204030203" pitchFamily="34" charset="0"/>
                <a:sym typeface="Arial"/>
              </a:rPr>
              <a:t>Deloitte has secured several contracts with state and local governments to implement agentic AI solutions:</a:t>
            </a:r>
            <a:endParaRPr>
              <a:latin typeface="Lato" panose="020F0502020204030203" pitchFamily="34" charset="0"/>
              <a:ea typeface="Lato" panose="020F0502020204030203" pitchFamily="34" charset="0"/>
              <a:cs typeface="Lato" panose="020F0502020204030203" pitchFamily="34" charset="0"/>
              <a:sym typeface="Arial"/>
            </a:endParaRPr>
          </a:p>
          <a:p>
            <a:pPr marL="457200" lvl="0" indent="-298450" algn="l" rtl="0">
              <a:spcBef>
                <a:spcPts val="0"/>
              </a:spcBef>
              <a:spcAft>
                <a:spcPts val="600"/>
              </a:spcAft>
              <a:buClr>
                <a:schemeClr val="dk1"/>
              </a:buClr>
              <a:buSzPts val="1100"/>
              <a:buChar char="●"/>
            </a:pPr>
            <a:r>
              <a:rPr lang="en-US" b="1">
                <a:latin typeface="Lato" panose="020F0502020204030203" pitchFamily="34" charset="0"/>
                <a:ea typeface="Lato" panose="020F0502020204030203" pitchFamily="34" charset="0"/>
                <a:cs typeface="Lato" panose="020F0502020204030203" pitchFamily="34" charset="0"/>
                <a:sym typeface="Arial"/>
              </a:rPr>
              <a:t>Texas Department of Information Resources (DIR) Contracts</a:t>
            </a:r>
            <a:r>
              <a:rPr lang="en-US">
                <a:latin typeface="Lato" panose="020F0502020204030203" pitchFamily="34" charset="0"/>
                <a:ea typeface="Lato" panose="020F0502020204030203" pitchFamily="34" charset="0"/>
                <a:cs typeface="Lato" panose="020F0502020204030203" pitchFamily="34" charset="0"/>
                <a:sym typeface="Arial"/>
              </a:rPr>
              <a:t>:</a:t>
            </a:r>
            <a:endParaRPr>
              <a:latin typeface="Lato" panose="020F0502020204030203" pitchFamily="34" charset="0"/>
              <a:ea typeface="Lato" panose="020F0502020204030203" pitchFamily="34" charset="0"/>
              <a:cs typeface="Lato" panose="020F0502020204030203" pitchFamily="34" charset="0"/>
              <a:sym typeface="Arial"/>
            </a:endParaRPr>
          </a:p>
          <a:p>
            <a:pPr marL="914400" lvl="1" indent="-298450" algn="l" rtl="0">
              <a:lnSpc>
                <a:spcPct val="100000"/>
              </a:lnSpc>
              <a:spcBef>
                <a:spcPts val="0"/>
              </a:spcBef>
              <a:spcAft>
                <a:spcPts val="600"/>
              </a:spcAft>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sym typeface="Arial"/>
              </a:rPr>
              <a:t>DIR-CPO-5139</a:t>
            </a:r>
            <a: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t>: Offers Artificial Intelligence (AI) Services, including Machine Learning (ML), Robotic Process Automation (RPA), Natural Language Processing (NLP), Computer Vision (CV), and Digital Assistant (DA).</a:t>
            </a:r>
            <a:r>
              <a:rPr lang="en-US" sz="1400">
                <a:solidFill>
                  <a:srgbClr val="555555"/>
                </a:solidFill>
                <a:uFill>
                  <a:noFill/>
                </a:uFill>
                <a:latin typeface="Lato" panose="020F0502020204030203" pitchFamily="34" charset="0"/>
                <a:ea typeface="Lato" panose="020F0502020204030203" pitchFamily="34" charset="0"/>
                <a:cs typeface="Lato" panose="020F0502020204030203" pitchFamily="34" charset="0"/>
                <a:sym typeface="Arial"/>
                <a:hlinkClick r:id="rId5">
                  <a:extLst>
                    <a:ext uri="{A12FA001-AC4F-418D-AE19-62706E023703}">
                      <ahyp:hlinkClr xmlns:ahyp="http://schemas.microsoft.com/office/drawing/2018/hyperlinkcolor" val="tx"/>
                    </a:ext>
                  </a:extLst>
                </a:hlinkClick>
              </a:rPr>
              <a:t> </a:t>
            </a:r>
            <a:r>
              <a:rPr lang="en-US" sz="1400" u="sng">
                <a:solidFill>
                  <a:srgbClr val="0563C1"/>
                </a:solidFill>
                <a:latin typeface="Lato" panose="020F0502020204030203" pitchFamily="34" charset="0"/>
                <a:ea typeface="Lato" panose="020F0502020204030203" pitchFamily="34" charset="0"/>
                <a:cs typeface="Lato" panose="020F0502020204030203" pitchFamily="34" charset="0"/>
                <a:sym typeface="Arial"/>
                <a:hlinkClick r:id="rId5">
                  <a:extLst>
                    <a:ext uri="{A12FA001-AC4F-418D-AE19-62706E023703}">
                      <ahyp:hlinkClr xmlns:ahyp="http://schemas.microsoft.com/office/drawing/2018/hyperlinkcolor" val="tx"/>
                    </a:ext>
                  </a:extLst>
                </a:hlinkClick>
              </a:rPr>
              <a:t>Texas DIR+1</a:t>
            </a:r>
            <a:endParaRPr sz="1400" u="sng">
              <a:solidFill>
                <a:schemeClr val="hlink"/>
              </a:solidFill>
              <a:latin typeface="Lato" panose="020F0502020204030203" pitchFamily="34" charset="0"/>
              <a:ea typeface="Lato" panose="020F0502020204030203" pitchFamily="34" charset="0"/>
              <a:cs typeface="Lato" panose="020F0502020204030203" pitchFamily="34" charset="0"/>
              <a:sym typeface="Arial"/>
            </a:endParaRPr>
          </a:p>
          <a:p>
            <a:pPr marL="914400" lvl="1" indent="-298450" algn="l" rtl="0">
              <a:lnSpc>
                <a:spcPct val="100000"/>
              </a:lnSpc>
              <a:spcBef>
                <a:spcPts val="0"/>
              </a:spcBef>
              <a:spcAft>
                <a:spcPts val="600"/>
              </a:spcAft>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sym typeface="Arial"/>
              </a:rPr>
              <a:t>DIR-CPO-5691</a:t>
            </a:r>
            <a: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t>: Provides Comprehensive Web Development and Managed Services, including website design, development, and maintenance.</a:t>
            </a:r>
            <a:r>
              <a:rPr lang="en-US" sz="1400">
                <a:uFill>
                  <a:noFill/>
                </a:uFill>
                <a:latin typeface="Lato" panose="020F0502020204030203" pitchFamily="34" charset="0"/>
                <a:ea typeface="Lato" panose="020F0502020204030203" pitchFamily="34" charset="0"/>
                <a:cs typeface="Lato" panose="020F0502020204030203" pitchFamily="34" charset="0"/>
                <a:sym typeface="Arial"/>
                <a:hlinkClick r:id="rId5"/>
              </a:rPr>
              <a:t> </a:t>
            </a:r>
            <a:r>
              <a:rPr lang="en-US" sz="1400" u="sng">
                <a:solidFill>
                  <a:schemeClr val="hlink"/>
                </a:solidFill>
                <a:latin typeface="Lato" panose="020F0502020204030203" pitchFamily="34" charset="0"/>
                <a:ea typeface="Lato" panose="020F0502020204030203" pitchFamily="34" charset="0"/>
                <a:cs typeface="Lato" panose="020F0502020204030203" pitchFamily="34" charset="0"/>
                <a:sym typeface="Arial"/>
                <a:hlinkClick r:id="rId5"/>
              </a:rPr>
              <a:t>Texas DIR</a:t>
            </a:r>
            <a:endParaRPr sz="1400" u="sng">
              <a:solidFill>
                <a:schemeClr val="hlink"/>
              </a:solidFill>
              <a:latin typeface="Lato" panose="020F0502020204030203" pitchFamily="34" charset="0"/>
              <a:ea typeface="Lato" panose="020F0502020204030203" pitchFamily="34" charset="0"/>
              <a:cs typeface="Lato" panose="020F0502020204030203" pitchFamily="34" charset="0"/>
              <a:sym typeface="Arial"/>
            </a:endParaRPr>
          </a:p>
          <a:p>
            <a:pPr marL="914400" lvl="1" indent="-298450" algn="l" rtl="0">
              <a:lnSpc>
                <a:spcPct val="100000"/>
              </a:lnSpc>
              <a:spcBef>
                <a:spcPts val="0"/>
              </a:spcBef>
              <a:spcAft>
                <a:spcPts val="600"/>
              </a:spcAft>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sym typeface="Arial"/>
              </a:rPr>
              <a:t>DIR-ESS-TGOV-SVCS-254</a:t>
            </a:r>
            <a: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t>: Serves as a Service Component Provider for Texas.gov Services, offering application development, testing, implementation, operations, and maintenance.</a:t>
            </a:r>
            <a:r>
              <a:rPr lang="en-US" sz="1400">
                <a:solidFill>
                  <a:srgbClr val="555555"/>
                </a:solidFill>
                <a:uFill>
                  <a:noFill/>
                </a:uFill>
                <a:latin typeface="Lato" panose="020F0502020204030203" pitchFamily="34" charset="0"/>
                <a:ea typeface="Lato" panose="020F0502020204030203" pitchFamily="34" charset="0"/>
                <a:cs typeface="Lato" panose="020F0502020204030203" pitchFamily="34" charset="0"/>
                <a:sym typeface="Arial"/>
                <a:hlinkClick r:id="rId5">
                  <a:extLst>
                    <a:ext uri="{A12FA001-AC4F-418D-AE19-62706E023703}">
                      <ahyp:hlinkClr xmlns:ahyp="http://schemas.microsoft.com/office/drawing/2018/hyperlinkcolor" val="tx"/>
                    </a:ext>
                  </a:extLst>
                </a:hlinkClick>
              </a:rPr>
              <a:t> </a:t>
            </a:r>
            <a:r>
              <a:rPr lang="en-US" sz="1400" u="sng">
                <a:solidFill>
                  <a:srgbClr val="0563C1"/>
                </a:solidFill>
                <a:latin typeface="Lato" panose="020F0502020204030203" pitchFamily="34" charset="0"/>
                <a:ea typeface="Lato" panose="020F0502020204030203" pitchFamily="34" charset="0"/>
                <a:cs typeface="Lato" panose="020F0502020204030203" pitchFamily="34" charset="0"/>
                <a:sym typeface="Arial"/>
                <a:hlinkClick r:id="rId5">
                  <a:extLst>
                    <a:ext uri="{A12FA001-AC4F-418D-AE19-62706E023703}">
                      <ahyp:hlinkClr xmlns:ahyp="http://schemas.microsoft.com/office/drawing/2018/hyperlinkcolor" val="tx"/>
                    </a:ext>
                  </a:extLst>
                </a:hlinkClick>
              </a:rPr>
              <a:t>Texas DIR</a:t>
            </a:r>
            <a:endParaRPr sz="1400" u="sng">
              <a:solidFill>
                <a:schemeClr val="hlink"/>
              </a:solidFill>
              <a:latin typeface="Lato" panose="020F0502020204030203" pitchFamily="34" charset="0"/>
              <a:ea typeface="Lato" panose="020F0502020204030203" pitchFamily="34" charset="0"/>
              <a:cs typeface="Lato" panose="020F0502020204030203" pitchFamily="34" charset="0"/>
              <a:sym typeface="Arial"/>
            </a:endParaRPr>
          </a:p>
          <a:p>
            <a:pPr marL="914400" lvl="1" indent="-298450" algn="l" rtl="0">
              <a:lnSpc>
                <a:spcPct val="100000"/>
              </a:lnSpc>
              <a:spcBef>
                <a:spcPts val="0"/>
              </a:spcBef>
              <a:spcAft>
                <a:spcPts val="600"/>
              </a:spcAft>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sym typeface="Arial"/>
              </a:rPr>
              <a:t>DIR-TSS-MSA-435</a:t>
            </a:r>
            <a: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t>: Delivers Technology Solution Services, including technical strategy management and solution design for Data Center Services.</a:t>
            </a:r>
            <a:r>
              <a:rPr lang="en-US" sz="1400">
                <a:solidFill>
                  <a:srgbClr val="555555"/>
                </a:solidFill>
                <a:uFill>
                  <a:noFill/>
                </a:uFill>
                <a:latin typeface="Lato" panose="020F0502020204030203" pitchFamily="34" charset="0"/>
                <a:ea typeface="Lato" panose="020F0502020204030203" pitchFamily="34" charset="0"/>
                <a:cs typeface="Lato" panose="020F0502020204030203" pitchFamily="34" charset="0"/>
                <a:sym typeface="Arial"/>
                <a:hlinkClick r:id="rId5">
                  <a:extLst>
                    <a:ext uri="{A12FA001-AC4F-418D-AE19-62706E023703}">
                      <ahyp:hlinkClr xmlns:ahyp="http://schemas.microsoft.com/office/drawing/2018/hyperlinkcolor" val="tx"/>
                    </a:ext>
                  </a:extLst>
                </a:hlinkClick>
              </a:rPr>
              <a:t> </a:t>
            </a:r>
            <a:r>
              <a:rPr lang="en-US" sz="1400" u="sng">
                <a:solidFill>
                  <a:srgbClr val="0563C1"/>
                </a:solidFill>
                <a:latin typeface="Lato" panose="020F0502020204030203" pitchFamily="34" charset="0"/>
                <a:ea typeface="Lato" panose="020F0502020204030203" pitchFamily="34" charset="0"/>
                <a:cs typeface="Lato" panose="020F0502020204030203" pitchFamily="34" charset="0"/>
                <a:sym typeface="Arial"/>
                <a:hlinkClick r:id="rId5">
                  <a:extLst>
                    <a:ext uri="{A12FA001-AC4F-418D-AE19-62706E023703}">
                      <ahyp:hlinkClr xmlns:ahyp="http://schemas.microsoft.com/office/drawing/2018/hyperlinkcolor" val="tx"/>
                    </a:ext>
                  </a:extLst>
                </a:hlinkClick>
              </a:rPr>
              <a:t>Texas DIR</a:t>
            </a:r>
            <a:br>
              <a:rPr lang="en-US" sz="1400" u="sng">
                <a:solidFill>
                  <a:srgbClr val="0563C1"/>
                </a:solidFill>
                <a:latin typeface="Lato" panose="020F0502020204030203" pitchFamily="34" charset="0"/>
                <a:ea typeface="Lato" panose="020F0502020204030203" pitchFamily="34" charset="0"/>
                <a:cs typeface="Lato" panose="020F0502020204030203" pitchFamily="34" charset="0"/>
                <a:sym typeface="Arial"/>
                <a:hlinkClick r:id="rId5">
                  <a:extLst>
                    <a:ext uri="{A12FA001-AC4F-418D-AE19-62706E023703}">
                      <ahyp:hlinkClr xmlns:ahyp="http://schemas.microsoft.com/office/drawing/2018/hyperlinkcolor" val="tx"/>
                    </a:ext>
                  </a:extLst>
                </a:hlinkClick>
              </a:rPr>
            </a:br>
            <a:endParaRPr sz="1400" u="sng">
              <a:solidFill>
                <a:schemeClr val="hlink"/>
              </a:solidFill>
              <a:latin typeface="Lato" panose="020F0502020204030203" pitchFamily="34" charset="0"/>
              <a:ea typeface="Lato" panose="020F0502020204030203" pitchFamily="34" charset="0"/>
              <a:cs typeface="Lato" panose="020F0502020204030203" pitchFamily="34" charset="0"/>
              <a:sym typeface="Arial"/>
            </a:endParaRPr>
          </a:p>
          <a:p>
            <a:pPr marL="457200" lvl="0" indent="-298450" algn="l" rtl="0">
              <a:spcBef>
                <a:spcPts val="0"/>
              </a:spcBef>
              <a:spcAft>
                <a:spcPts val="600"/>
              </a:spcAft>
              <a:buClr>
                <a:schemeClr val="dk1"/>
              </a:buClr>
              <a:buSzPts val="1100"/>
              <a:buChar char="●"/>
            </a:pPr>
            <a:r>
              <a:rPr lang="en-US" b="1">
                <a:latin typeface="Lato" panose="020F0502020204030203" pitchFamily="34" charset="0"/>
                <a:ea typeface="Lato" panose="020F0502020204030203" pitchFamily="34" charset="0"/>
                <a:cs typeface="Lato" panose="020F0502020204030203" pitchFamily="34" charset="0"/>
                <a:sym typeface="Arial"/>
              </a:rPr>
              <a:t>AWS Generative AI Collaboration</a:t>
            </a:r>
            <a:r>
              <a:rPr lang="en-US">
                <a:latin typeface="Lato" panose="020F0502020204030203" pitchFamily="34" charset="0"/>
                <a:ea typeface="Lato" panose="020F0502020204030203" pitchFamily="34" charset="0"/>
                <a:cs typeface="Lato" panose="020F0502020204030203" pitchFamily="34" charset="0"/>
                <a:sym typeface="Arial"/>
              </a:rPr>
              <a:t>:</a:t>
            </a:r>
            <a:endParaRPr>
              <a:latin typeface="Lato" panose="020F0502020204030203" pitchFamily="34" charset="0"/>
              <a:ea typeface="Lato" panose="020F0502020204030203" pitchFamily="34" charset="0"/>
              <a:cs typeface="Lato" panose="020F0502020204030203" pitchFamily="34" charset="0"/>
              <a:sym typeface="Arial"/>
            </a:endParaRPr>
          </a:p>
          <a:p>
            <a:pPr marL="914400" lvl="1" indent="-298450" algn="l" rtl="0">
              <a:lnSpc>
                <a:spcPct val="100000"/>
              </a:lnSpc>
              <a:spcBef>
                <a:spcPts val="0"/>
              </a:spcBef>
              <a:spcAft>
                <a:spcPts val="600"/>
              </a:spcAft>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sym typeface="Arial"/>
              </a:rPr>
              <a:t>Partnership with Amazon Web Services (AWS)</a:t>
            </a:r>
            <a: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t>: Deloitte and AWS have teamed up to use Generative AI to help state and local health and human services agencies simplify and refine the delivery of essential programs.</a:t>
            </a:r>
            <a:r>
              <a:rPr lang="en-US" sz="1400">
                <a:solidFill>
                  <a:srgbClr val="555555"/>
                </a:solidFill>
                <a:uFill>
                  <a:noFill/>
                </a:uFill>
                <a:latin typeface="Lato" panose="020F0502020204030203" pitchFamily="34" charset="0"/>
                <a:ea typeface="Lato" panose="020F0502020204030203" pitchFamily="34" charset="0"/>
                <a:cs typeface="Lato" panose="020F0502020204030203" pitchFamily="34" charset="0"/>
                <a:sym typeface="Arial"/>
                <a:hlinkClick r:id="rId6">
                  <a:extLst>
                    <a:ext uri="{A12FA001-AC4F-418D-AE19-62706E023703}">
                      <ahyp:hlinkClr xmlns:ahyp="http://schemas.microsoft.com/office/drawing/2018/hyperlinkcolor" val="tx"/>
                    </a:ext>
                  </a:extLst>
                </a:hlinkClick>
              </a:rPr>
              <a:t> </a:t>
            </a:r>
            <a:r>
              <a:rPr lang="en-US" sz="1400" u="sng">
                <a:solidFill>
                  <a:srgbClr val="0563C1"/>
                </a:solidFill>
                <a:latin typeface="Lato" panose="020F0502020204030203" pitchFamily="34" charset="0"/>
                <a:ea typeface="Lato" panose="020F0502020204030203" pitchFamily="34" charset="0"/>
                <a:cs typeface="Lato" panose="020F0502020204030203" pitchFamily="34" charset="0"/>
                <a:sym typeface="Arial"/>
                <a:hlinkClick r:id="rId6">
                  <a:extLst>
                    <a:ext uri="{A12FA001-AC4F-418D-AE19-62706E023703}">
                      <ahyp:hlinkClr xmlns:ahyp="http://schemas.microsoft.com/office/drawing/2018/hyperlinkcolor" val="tx"/>
                    </a:ext>
                  </a:extLst>
                </a:hlinkClick>
              </a:rPr>
              <a:t>PR Newswire</a:t>
            </a:r>
            <a:endParaRPr sz="1400" b="1">
              <a:solidFill>
                <a:schemeClr val="dk1"/>
              </a:solidFill>
              <a:latin typeface="Lato" panose="020F0502020204030203" pitchFamily="34" charset="0"/>
              <a:ea typeface="Lato" panose="020F0502020204030203" pitchFamily="34" charset="0"/>
              <a:cs typeface="Lato" panose="020F0502020204030203" pitchFamily="34" charset="0"/>
              <a:sym typeface="Arial"/>
            </a:endParaRPr>
          </a:p>
        </p:txBody>
      </p:sp>
    </p:spTree>
    <p:extLst>
      <p:ext uri="{BB962C8B-B14F-4D97-AF65-F5344CB8AC3E}">
        <p14:creationId xmlns:p14="http://schemas.microsoft.com/office/powerpoint/2010/main" val="30478521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g3764fb5d9b1_0_155"/>
          <p:cNvSpPr txBox="1">
            <a:spLocks noGrp="1"/>
          </p:cNvSpPr>
          <p:nvPr>
            <p:ph type="ctrTitle"/>
          </p:nvPr>
        </p:nvSpPr>
        <p:spPr>
          <a:xfrm>
            <a:off x="330900" y="464500"/>
            <a:ext cx="9924600" cy="4779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SzPct val="100000"/>
              <a:buNone/>
            </a:pPr>
            <a:r>
              <a:rPr lang="en-US"/>
              <a:t>Deloitte's Agentic AI Capabilities in the State and Local Sector - SWOT Analysis</a:t>
            </a:r>
            <a:endParaRPr/>
          </a:p>
        </p:txBody>
      </p:sp>
      <p:sp>
        <p:nvSpPr>
          <p:cNvPr id="360" name="Google Shape;360;g3764fb5d9b1_0_155"/>
          <p:cNvSpPr txBox="1">
            <a:spLocks noGrp="1"/>
          </p:cNvSpPr>
          <p:nvPr>
            <p:ph type="subTitle" idx="1"/>
          </p:nvPr>
        </p:nvSpPr>
        <p:spPr>
          <a:xfrm>
            <a:off x="323925" y="268005"/>
            <a:ext cx="6719100" cy="245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1000"/>
              </a:spcBef>
              <a:spcAft>
                <a:spcPts val="0"/>
              </a:spcAft>
              <a:buSzPts val="4600"/>
              <a:buNone/>
            </a:pPr>
            <a:endParaRPr/>
          </a:p>
        </p:txBody>
      </p:sp>
      <p:graphicFrame>
        <p:nvGraphicFramePr>
          <p:cNvPr id="361" name="Google Shape;361;g3764fb5d9b1_0_155"/>
          <p:cNvGraphicFramePr/>
          <p:nvPr/>
        </p:nvGraphicFramePr>
        <p:xfrm>
          <a:off x="684750" y="1178030"/>
          <a:ext cx="10822500" cy="4501941"/>
        </p:xfrm>
        <a:graphic>
          <a:graphicData uri="http://schemas.openxmlformats.org/drawingml/2006/table">
            <a:tbl>
              <a:tblPr>
                <a:noFill/>
              </a:tblPr>
              <a:tblGrid>
                <a:gridCol w="5411250">
                  <a:extLst>
                    <a:ext uri="{9D8B030D-6E8A-4147-A177-3AD203B41FA5}">
                      <a16:colId xmlns:a16="http://schemas.microsoft.com/office/drawing/2014/main" val="20000"/>
                    </a:ext>
                  </a:extLst>
                </a:gridCol>
                <a:gridCol w="5411250">
                  <a:extLst>
                    <a:ext uri="{9D8B030D-6E8A-4147-A177-3AD203B41FA5}">
                      <a16:colId xmlns:a16="http://schemas.microsoft.com/office/drawing/2014/main" val="20001"/>
                    </a:ext>
                  </a:extLst>
                </a:gridCol>
              </a:tblGrid>
              <a:tr h="2286075">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Strength</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Global leader in consulting with deep state/local government expertise.</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Strong partnerships with Microsoft, AWS, Google, Palantir → rapid AI deployment.</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Proven AI/ML, data analytics, and RPA solutions tailored for public sector modernization.</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Extensive workforce + training programs supporting adoption at scale.</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Weaknesses</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Premium pricing may deter smaller municipalities.</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Bureaucratic structure → slower innovation compared to niche firms.</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Complex partner ecosystem can create integration challenges.</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0000"/>
                  </a:ext>
                </a:extLst>
              </a:tr>
              <a:tr h="1646000">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Opportunities</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Rising demand for digital services, fraud detection, predictive analytics in state/local.</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Chance to scale GenAI chatbots for citizen services, permitting, benefits delivery.</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Government modernization funding (e.g., ARPA, state IT budgets) supports adoption.</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Expanding cybersecurity + responsible AI compliance services.</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Threats</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Competition from Accenture, Booz Allen, Palantir, CGI in AI/analytics.</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State/local budget constraints may delay or limit adoption.</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Public concerns over data privacy/AI bias could slow deployments.</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Smaller, nimble AI startups offer faster, cheaper pilots.</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15312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g3764fb5d9b1_0_43"/>
          <p:cNvSpPr txBox="1">
            <a:spLocks noGrp="1"/>
          </p:cNvSpPr>
          <p:nvPr>
            <p:ph type="ctrTitle"/>
          </p:nvPr>
        </p:nvSpPr>
        <p:spPr>
          <a:xfrm>
            <a:off x="330899" y="464500"/>
            <a:ext cx="7587300" cy="477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200"/>
              <a:buNone/>
            </a:pPr>
            <a:r>
              <a:rPr lang="en-US"/>
              <a:t>CGI's Agentic AI Capabilities in the State and Local Sector</a:t>
            </a:r>
            <a:endParaRPr/>
          </a:p>
        </p:txBody>
      </p:sp>
      <p:sp>
        <p:nvSpPr>
          <p:cNvPr id="368" name="Google Shape;368;g3764fb5d9b1_0_43"/>
          <p:cNvSpPr txBox="1">
            <a:spLocks noGrp="1"/>
          </p:cNvSpPr>
          <p:nvPr>
            <p:ph type="subTitle" idx="1"/>
          </p:nvPr>
        </p:nvSpPr>
        <p:spPr>
          <a:xfrm>
            <a:off x="323925" y="268005"/>
            <a:ext cx="6719100" cy="245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1000"/>
              </a:spcBef>
              <a:spcAft>
                <a:spcPts val="0"/>
              </a:spcAft>
              <a:buSzPts val="4600"/>
              <a:buNone/>
            </a:pPr>
            <a:endParaRPr/>
          </a:p>
        </p:txBody>
      </p:sp>
      <p:sp>
        <p:nvSpPr>
          <p:cNvPr id="369" name="Google Shape;369;g3764fb5d9b1_0_43"/>
          <p:cNvSpPr txBox="1"/>
          <p:nvPr/>
        </p:nvSpPr>
        <p:spPr>
          <a:xfrm>
            <a:off x="274320" y="1097280"/>
            <a:ext cx="11611500" cy="4868995"/>
          </a:xfrm>
          <a:prstGeom prst="rect">
            <a:avLst/>
          </a:prstGeom>
          <a:noFill/>
          <a:ln>
            <a:noFill/>
          </a:ln>
        </p:spPr>
        <p:txBody>
          <a:bodyPr spcFirstLastPara="1" wrap="square" lIns="91425" tIns="91425" rIns="91425" bIns="91425" anchor="t" anchorCtr="0">
            <a:spAutoFit/>
          </a:bodyPr>
          <a:lstStyle/>
          <a:p>
            <a:pPr marL="0" lvl="0" indent="0" algn="l" rtl="0">
              <a:lnSpc>
                <a:spcPct val="90000"/>
              </a:lnSpc>
              <a:spcAft>
                <a:spcPts val="600"/>
              </a:spcAft>
              <a:buNone/>
            </a:pPr>
            <a:r>
              <a:rPr lang="en-US">
                <a:solidFill>
                  <a:srgbClr val="555555"/>
                </a:solidFill>
                <a:latin typeface="Lato" panose="020F0502020204030203" pitchFamily="34" charset="0"/>
                <a:ea typeface="Lato" panose="020F0502020204030203" pitchFamily="34" charset="0"/>
                <a:cs typeface="Lato" panose="020F0502020204030203" pitchFamily="34" charset="0"/>
              </a:rPr>
              <a:t>CGI leverages agentic AI technologies to enhance public sector operations, focusing on automation, efficiency, and citizen engagement. Key capabilities include:</a:t>
            </a:r>
            <a:endParaRPr>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Aft>
                <a:spcPts val="600"/>
              </a:spcAft>
              <a:buClr>
                <a:schemeClr val="dk1"/>
              </a:buClr>
              <a:buSzPts val="1100"/>
              <a:buChar char="●"/>
            </a:pPr>
            <a:r>
              <a:rPr lang="en-US" b="1">
                <a:solidFill>
                  <a:srgbClr val="555555"/>
                </a:solidFill>
                <a:latin typeface="Lato" panose="020F0502020204030203" pitchFamily="34" charset="0"/>
                <a:ea typeface="Lato" panose="020F0502020204030203" pitchFamily="34" charset="0"/>
                <a:cs typeface="Lato" panose="020F0502020204030203" pitchFamily="34" charset="0"/>
              </a:rPr>
              <a:t>Interactive AI</a:t>
            </a:r>
            <a:r>
              <a:rPr lang="en-US">
                <a:solidFill>
                  <a:srgbClr val="555555"/>
                </a:solidFill>
                <a:latin typeface="Lato" panose="020F0502020204030203" pitchFamily="34" charset="0"/>
                <a:ea typeface="Lato" panose="020F0502020204030203" pitchFamily="34" charset="0"/>
                <a:cs typeface="Lato" panose="020F0502020204030203" pitchFamily="34" charset="0"/>
              </a:rPr>
              <a:t>: Implementing AI-powered virtual assistants for administrative tasks, enabling government employees to focus on higher-value activities.</a:t>
            </a:r>
            <a:r>
              <a:rPr lang="en-US">
                <a:solidFill>
                  <a:srgbClr val="555555"/>
                </a:solidFill>
                <a:uFill>
                  <a:noFill/>
                </a:uFill>
                <a:latin typeface="Lato" panose="020F0502020204030203" pitchFamily="34" charset="0"/>
                <a:ea typeface="Lato" panose="020F0502020204030203" pitchFamily="34" charset="0"/>
                <a:cs typeface="Lato" panose="020F0502020204030203" pitchFamily="34" charset="0"/>
                <a:hlinkClick r:id="rId3">
                  <a:extLst>
                    <a:ext uri="{A12FA001-AC4F-418D-AE19-62706E023703}">
                      <ahyp:hlinkClr xmlns:ahyp="http://schemas.microsoft.com/office/drawing/2018/hyperlinkcolor" val="tx"/>
                    </a:ext>
                  </a:extLst>
                </a:hlinkClick>
              </a:rPr>
              <a:t> </a:t>
            </a:r>
            <a:r>
              <a:rPr lang="en-US" u="sng">
                <a:solidFill>
                  <a:schemeClr val="hlink"/>
                </a:solidFill>
                <a:latin typeface="Lato" panose="020F0502020204030203" pitchFamily="34" charset="0"/>
                <a:ea typeface="Lato" panose="020F0502020204030203" pitchFamily="34" charset="0"/>
                <a:cs typeface="Lato" panose="020F0502020204030203" pitchFamily="34" charset="0"/>
                <a:hlinkClick r:id="rId3"/>
              </a:rPr>
              <a:t>CGI Inc.</a:t>
            </a:r>
            <a:endParaRPr u="sng">
              <a:solidFill>
                <a:schemeClr val="hlink"/>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Aft>
                <a:spcPts val="600"/>
              </a:spcAft>
              <a:buClr>
                <a:schemeClr val="dk1"/>
              </a:buClr>
              <a:buSzPts val="1100"/>
              <a:buChar char="●"/>
            </a:pPr>
            <a:r>
              <a:rPr lang="en-US" b="1">
                <a:solidFill>
                  <a:srgbClr val="555555"/>
                </a:solidFill>
                <a:latin typeface="Lato" panose="020F0502020204030203" pitchFamily="34" charset="0"/>
                <a:ea typeface="Lato" panose="020F0502020204030203" pitchFamily="34" charset="0"/>
                <a:cs typeface="Lato" panose="020F0502020204030203" pitchFamily="34" charset="0"/>
              </a:rPr>
              <a:t>Intelligent Discovery and Insights</a:t>
            </a:r>
            <a:r>
              <a:rPr lang="en-US">
                <a:solidFill>
                  <a:srgbClr val="555555"/>
                </a:solidFill>
                <a:latin typeface="Lato" panose="020F0502020204030203" pitchFamily="34" charset="0"/>
                <a:ea typeface="Lato" panose="020F0502020204030203" pitchFamily="34" charset="0"/>
                <a:cs typeface="Lato" panose="020F0502020204030203" pitchFamily="34" charset="0"/>
              </a:rPr>
              <a:t>: Utilizing AI to analyze data and provide actionable insights, improving decision-making processes within state and local agencies.</a:t>
            </a:r>
            <a:endParaRPr>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Aft>
                <a:spcPts val="600"/>
              </a:spcAft>
              <a:buClr>
                <a:schemeClr val="dk1"/>
              </a:buClr>
              <a:buSzPts val="1100"/>
              <a:buChar char="●"/>
            </a:pPr>
            <a:r>
              <a:rPr lang="en-US" b="1">
                <a:solidFill>
                  <a:srgbClr val="555555"/>
                </a:solidFill>
                <a:latin typeface="Lato" panose="020F0502020204030203" pitchFamily="34" charset="0"/>
                <a:ea typeface="Lato" panose="020F0502020204030203" pitchFamily="34" charset="0"/>
                <a:cs typeface="Lato" panose="020F0502020204030203" pitchFamily="34" charset="0"/>
              </a:rPr>
              <a:t>Hyper automation</a:t>
            </a:r>
            <a:r>
              <a:rPr lang="en-US">
                <a:solidFill>
                  <a:srgbClr val="555555"/>
                </a:solidFill>
                <a:latin typeface="Lato" panose="020F0502020204030203" pitchFamily="34" charset="0"/>
                <a:ea typeface="Lato" panose="020F0502020204030203" pitchFamily="34" charset="0"/>
                <a:cs typeface="Lato" panose="020F0502020204030203" pitchFamily="34" charset="0"/>
              </a:rPr>
              <a:t>: Automating complex workflows and processes to increase efficiency and reduce operational costs.</a:t>
            </a:r>
            <a:endParaRPr>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Aft>
                <a:spcPts val="600"/>
              </a:spcAft>
              <a:buClr>
                <a:schemeClr val="dk1"/>
              </a:buClr>
              <a:buSzPts val="1100"/>
              <a:buChar char="●"/>
            </a:pPr>
            <a:r>
              <a:rPr lang="en-US" b="1">
                <a:solidFill>
                  <a:srgbClr val="555555"/>
                </a:solidFill>
                <a:latin typeface="Lato" panose="020F0502020204030203" pitchFamily="34" charset="0"/>
                <a:ea typeface="Lato" panose="020F0502020204030203" pitchFamily="34" charset="0"/>
                <a:cs typeface="Lato" panose="020F0502020204030203" pitchFamily="34" charset="0"/>
              </a:rPr>
              <a:t>Intelligent Operations</a:t>
            </a:r>
            <a:r>
              <a:rPr lang="en-US">
                <a:solidFill>
                  <a:srgbClr val="555555"/>
                </a:solidFill>
                <a:latin typeface="Lato" panose="020F0502020204030203" pitchFamily="34" charset="0"/>
                <a:ea typeface="Lato" panose="020F0502020204030203" pitchFamily="34" charset="0"/>
                <a:cs typeface="Lato" panose="020F0502020204030203" pitchFamily="34" charset="0"/>
              </a:rPr>
              <a:t>: Enhancing day-to-day operations with AI-driven solutions that streamline tasks and improve service delivery.</a:t>
            </a:r>
            <a:endParaRPr>
              <a:solidFill>
                <a:srgbClr val="555555"/>
              </a:solidFill>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Aft>
                <a:spcPts val="600"/>
              </a:spcAft>
              <a:buNone/>
            </a:pPr>
            <a:r>
              <a:rPr lang="en-US" b="1">
                <a:solidFill>
                  <a:srgbClr val="555555"/>
                </a:solidFill>
                <a:latin typeface="Lato" panose="020F0502020204030203" pitchFamily="34" charset="0"/>
                <a:ea typeface="Lato" panose="020F0502020204030203" pitchFamily="34" charset="0"/>
                <a:cs typeface="Lato" panose="020F0502020204030203" pitchFamily="34" charset="0"/>
              </a:rPr>
              <a:t>Current State and Local Government Contracts</a:t>
            </a:r>
            <a:endParaRPr b="1">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Aft>
                <a:spcPts val="600"/>
              </a:spcAft>
              <a:buClr>
                <a:schemeClr val="dk1"/>
              </a:buClr>
              <a:buSzPts val="1100"/>
              <a:buChar char="●"/>
            </a:pPr>
            <a:r>
              <a:rPr lang="en-US" b="1">
                <a:solidFill>
                  <a:srgbClr val="555555"/>
                </a:solidFill>
                <a:latin typeface="Lato" panose="020F0502020204030203" pitchFamily="34" charset="0"/>
                <a:ea typeface="Lato" panose="020F0502020204030203" pitchFamily="34" charset="0"/>
                <a:cs typeface="Lato" panose="020F0502020204030203" pitchFamily="34" charset="0"/>
              </a:rPr>
              <a:t>DIR-CPO-5140 – Texas Department of Information Resources (DIR)</a:t>
            </a:r>
            <a:endParaRPr b="1">
              <a:solidFill>
                <a:srgbClr val="555555"/>
              </a:solidFill>
              <a:latin typeface="Lato" panose="020F0502020204030203" pitchFamily="34" charset="0"/>
              <a:ea typeface="Lato" panose="020F0502020204030203" pitchFamily="34" charset="0"/>
              <a:cs typeface="Lato" panose="020F0502020204030203" pitchFamily="34" charset="0"/>
            </a:endParaRPr>
          </a:p>
          <a:p>
            <a:pPr marL="914400" lvl="1" indent="-298450" algn="l" rtl="0">
              <a:lnSpc>
                <a:spcPct val="90000"/>
              </a:lnSpc>
              <a:spcAft>
                <a:spcPts val="600"/>
              </a:spcAft>
              <a:buClr>
                <a:schemeClr val="dk1"/>
              </a:buClr>
              <a:buSzPts val="1100"/>
              <a:buChar char="○"/>
            </a:pPr>
            <a:r>
              <a:rPr lang="en-US" b="1">
                <a:solidFill>
                  <a:srgbClr val="555555"/>
                </a:solidFill>
                <a:latin typeface="Lato" panose="020F0502020204030203" pitchFamily="34" charset="0"/>
                <a:ea typeface="Lato" panose="020F0502020204030203" pitchFamily="34" charset="0"/>
                <a:cs typeface="Lato" panose="020F0502020204030203" pitchFamily="34" charset="0"/>
              </a:rPr>
              <a:t>Scope:</a:t>
            </a:r>
            <a:r>
              <a:rPr lang="en-US">
                <a:solidFill>
                  <a:srgbClr val="555555"/>
                </a:solidFill>
                <a:latin typeface="Lato" panose="020F0502020204030203" pitchFamily="34" charset="0"/>
                <a:ea typeface="Lato" panose="020F0502020204030203" pitchFamily="34" charset="0"/>
                <a:cs typeface="Lato" panose="020F0502020204030203" pitchFamily="34" charset="0"/>
              </a:rPr>
              <a:t> Offers Artificial Intelligence (AI) services, including Machine Learning (ML), Robotic Process Automation (RPA), Natural Language Processing (NLP), Computer Vision (CV), and Digital Assistant (DA).</a:t>
            </a:r>
            <a:endParaRPr>
              <a:solidFill>
                <a:srgbClr val="555555"/>
              </a:solidFill>
              <a:latin typeface="Lato" panose="020F0502020204030203" pitchFamily="34" charset="0"/>
              <a:ea typeface="Lato" panose="020F0502020204030203" pitchFamily="34" charset="0"/>
              <a:cs typeface="Lato" panose="020F0502020204030203" pitchFamily="34" charset="0"/>
            </a:endParaRPr>
          </a:p>
          <a:p>
            <a:pPr marL="914400" lvl="1" indent="-298450" algn="l" rtl="0">
              <a:lnSpc>
                <a:spcPct val="90000"/>
              </a:lnSpc>
              <a:spcAft>
                <a:spcPts val="600"/>
              </a:spcAft>
              <a:buClr>
                <a:schemeClr val="dk1"/>
              </a:buClr>
              <a:buSzPts val="1100"/>
              <a:buChar char="○"/>
            </a:pPr>
            <a:r>
              <a:rPr lang="en-US" b="1">
                <a:solidFill>
                  <a:srgbClr val="555555"/>
                </a:solidFill>
                <a:latin typeface="Lato" panose="020F0502020204030203" pitchFamily="34" charset="0"/>
                <a:ea typeface="Lato" panose="020F0502020204030203" pitchFamily="34" charset="0"/>
                <a:cs typeface="Lato" panose="020F0502020204030203" pitchFamily="34" charset="0"/>
              </a:rPr>
              <a:t>Period of Performance:</a:t>
            </a:r>
            <a:r>
              <a:rPr lang="en-US">
                <a:solidFill>
                  <a:srgbClr val="555555"/>
                </a:solidFill>
                <a:latin typeface="Lato" panose="020F0502020204030203" pitchFamily="34" charset="0"/>
                <a:ea typeface="Lato" panose="020F0502020204030203" pitchFamily="34" charset="0"/>
                <a:cs typeface="Lato" panose="020F0502020204030203" pitchFamily="34" charset="0"/>
              </a:rPr>
              <a:t> Ongoing</a:t>
            </a:r>
            <a:endParaRPr>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Aft>
                <a:spcPts val="600"/>
              </a:spcAft>
              <a:buClr>
                <a:schemeClr val="dk1"/>
              </a:buClr>
              <a:buSzPts val="1100"/>
              <a:buChar char="●"/>
            </a:pPr>
            <a:r>
              <a:rPr lang="en-US" b="1">
                <a:solidFill>
                  <a:srgbClr val="555555"/>
                </a:solidFill>
                <a:latin typeface="Lato" panose="020F0502020204030203" pitchFamily="34" charset="0"/>
                <a:ea typeface="Lato" panose="020F0502020204030203" pitchFamily="34" charset="0"/>
                <a:cs typeface="Lato" panose="020F0502020204030203" pitchFamily="34" charset="0"/>
              </a:rPr>
              <a:t>DIR-CPO-5498 – Texas Department of Information Resources (DIR) - </a:t>
            </a:r>
            <a:r>
              <a:rPr lang="en-US" b="1">
                <a:solidFill>
                  <a:srgbClr val="555555"/>
                </a:solidFill>
                <a:highlight>
                  <a:schemeClr val="accent2"/>
                </a:highlight>
                <a:latin typeface="Lato" panose="020F0502020204030203" pitchFamily="34" charset="0"/>
                <a:ea typeface="Lato" panose="020F0502020204030203" pitchFamily="34" charset="0"/>
                <a:cs typeface="Lato" panose="020F0502020204030203" pitchFamily="34" charset="0"/>
              </a:rPr>
              <a:t>most likely not relevant but check their website if they have any other contracts</a:t>
            </a:r>
            <a:endParaRPr b="1">
              <a:solidFill>
                <a:srgbClr val="555555"/>
              </a:solidFill>
              <a:highlight>
                <a:schemeClr val="accent2"/>
              </a:highlight>
              <a:latin typeface="Lato" panose="020F0502020204030203" pitchFamily="34" charset="0"/>
              <a:ea typeface="Lato" panose="020F0502020204030203" pitchFamily="34" charset="0"/>
              <a:cs typeface="Lato" panose="020F0502020204030203" pitchFamily="34" charset="0"/>
            </a:endParaRPr>
          </a:p>
          <a:p>
            <a:pPr marL="914400" lvl="1" indent="-298450" algn="l" rtl="0">
              <a:lnSpc>
                <a:spcPct val="90000"/>
              </a:lnSpc>
              <a:spcAft>
                <a:spcPts val="600"/>
              </a:spcAft>
              <a:buClr>
                <a:schemeClr val="dk1"/>
              </a:buClr>
              <a:buSzPts val="1100"/>
              <a:buChar char="○"/>
            </a:pPr>
            <a:r>
              <a:rPr lang="en-US" b="1">
                <a:solidFill>
                  <a:srgbClr val="555555"/>
                </a:solidFill>
                <a:latin typeface="Lato" panose="020F0502020204030203" pitchFamily="34" charset="0"/>
                <a:ea typeface="Lato" panose="020F0502020204030203" pitchFamily="34" charset="0"/>
                <a:cs typeface="Lato" panose="020F0502020204030203" pitchFamily="34" charset="0"/>
              </a:rPr>
              <a:t>Scope:</a:t>
            </a:r>
            <a:r>
              <a:rPr lang="en-US">
                <a:solidFill>
                  <a:srgbClr val="555555"/>
                </a:solidFill>
                <a:latin typeface="Lato" panose="020F0502020204030203" pitchFamily="34" charset="0"/>
                <a:ea typeface="Lato" panose="020F0502020204030203" pitchFamily="34" charset="0"/>
                <a:cs typeface="Lato" panose="020F0502020204030203" pitchFamily="34" charset="0"/>
              </a:rPr>
              <a:t> Provides Information Technology Staff Augmentation Contract (ITSAC) services at set not-to-exceed labor rates.</a:t>
            </a:r>
            <a:endParaRPr>
              <a:solidFill>
                <a:srgbClr val="555555"/>
              </a:solidFill>
              <a:latin typeface="Lato" panose="020F0502020204030203" pitchFamily="34" charset="0"/>
              <a:ea typeface="Lato" panose="020F0502020204030203" pitchFamily="34" charset="0"/>
              <a:cs typeface="Lato" panose="020F0502020204030203" pitchFamily="34" charset="0"/>
            </a:endParaRPr>
          </a:p>
          <a:p>
            <a:pPr marL="914400" lvl="1" indent="-298450" algn="l" rtl="0">
              <a:lnSpc>
                <a:spcPct val="90000"/>
              </a:lnSpc>
              <a:spcAft>
                <a:spcPts val="600"/>
              </a:spcAft>
              <a:buClr>
                <a:schemeClr val="dk1"/>
              </a:buClr>
              <a:buSzPts val="1100"/>
              <a:buChar char="○"/>
            </a:pPr>
            <a:r>
              <a:rPr lang="en-US" b="1">
                <a:solidFill>
                  <a:srgbClr val="555555"/>
                </a:solidFill>
                <a:latin typeface="Lato" panose="020F0502020204030203" pitchFamily="34" charset="0"/>
                <a:ea typeface="Lato" panose="020F0502020204030203" pitchFamily="34" charset="0"/>
                <a:cs typeface="Lato" panose="020F0502020204030203" pitchFamily="34" charset="0"/>
              </a:rPr>
              <a:t>Period of Performance:</a:t>
            </a:r>
            <a:r>
              <a:rPr lang="en-US">
                <a:solidFill>
                  <a:srgbClr val="555555"/>
                </a:solidFill>
                <a:latin typeface="Lato" panose="020F0502020204030203" pitchFamily="34" charset="0"/>
                <a:ea typeface="Lato" panose="020F0502020204030203" pitchFamily="34" charset="0"/>
                <a:cs typeface="Lato" panose="020F0502020204030203" pitchFamily="34" charset="0"/>
              </a:rPr>
              <a:t> Ongoing</a:t>
            </a:r>
            <a:endParaRPr>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0" algn="l" rtl="0">
              <a:lnSpc>
                <a:spcPct val="90000"/>
              </a:lnSpc>
              <a:spcAft>
                <a:spcPts val="600"/>
              </a:spcAft>
              <a:buNone/>
            </a:pPr>
            <a:br>
              <a:rPr lang="en-US">
                <a:solidFill>
                  <a:schemeClr val="dk1"/>
                </a:solidFill>
                <a:latin typeface="Lato" panose="020F0502020204030203" pitchFamily="34" charset="0"/>
                <a:ea typeface="Lato" panose="020F0502020204030203" pitchFamily="34" charset="0"/>
                <a:cs typeface="Lato" panose="020F0502020204030203" pitchFamily="34" charset="0"/>
              </a:rPr>
            </a:br>
            <a:endParaRPr>
              <a:solidFill>
                <a:schemeClr val="dk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1809064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g3764fb5d9b1_0_138"/>
          <p:cNvSpPr txBox="1">
            <a:spLocks noGrp="1"/>
          </p:cNvSpPr>
          <p:nvPr>
            <p:ph type="ctrTitle"/>
          </p:nvPr>
        </p:nvSpPr>
        <p:spPr>
          <a:xfrm>
            <a:off x="330900" y="464500"/>
            <a:ext cx="9760800" cy="477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200"/>
              <a:buNone/>
            </a:pPr>
            <a:r>
              <a:rPr lang="en-US"/>
              <a:t>CGI's Agentic AI Capabilities in the State and Local Sector - SWOT Analysis</a:t>
            </a:r>
            <a:endParaRPr/>
          </a:p>
        </p:txBody>
      </p:sp>
      <p:sp>
        <p:nvSpPr>
          <p:cNvPr id="376" name="Google Shape;376;g3764fb5d9b1_0_138"/>
          <p:cNvSpPr txBox="1">
            <a:spLocks noGrp="1"/>
          </p:cNvSpPr>
          <p:nvPr>
            <p:ph type="subTitle" idx="1"/>
          </p:nvPr>
        </p:nvSpPr>
        <p:spPr>
          <a:xfrm>
            <a:off x="323925" y="268005"/>
            <a:ext cx="6719100" cy="245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1000"/>
              </a:spcBef>
              <a:spcAft>
                <a:spcPts val="0"/>
              </a:spcAft>
              <a:buSzPts val="4600"/>
              <a:buNone/>
            </a:pPr>
            <a:endParaRPr/>
          </a:p>
        </p:txBody>
      </p:sp>
      <p:graphicFrame>
        <p:nvGraphicFramePr>
          <p:cNvPr id="377" name="Google Shape;377;g3764fb5d9b1_0_138"/>
          <p:cNvGraphicFramePr/>
          <p:nvPr/>
        </p:nvGraphicFramePr>
        <p:xfrm>
          <a:off x="280150" y="1117122"/>
          <a:ext cx="11631700" cy="4623756"/>
        </p:xfrm>
        <a:graphic>
          <a:graphicData uri="http://schemas.openxmlformats.org/drawingml/2006/table">
            <a:tbl>
              <a:tblPr>
                <a:noFill/>
              </a:tblPr>
              <a:tblGrid>
                <a:gridCol w="5815850">
                  <a:extLst>
                    <a:ext uri="{9D8B030D-6E8A-4147-A177-3AD203B41FA5}">
                      <a16:colId xmlns:a16="http://schemas.microsoft.com/office/drawing/2014/main" val="20000"/>
                    </a:ext>
                  </a:extLst>
                </a:gridCol>
                <a:gridCol w="5815850">
                  <a:extLst>
                    <a:ext uri="{9D8B030D-6E8A-4147-A177-3AD203B41FA5}">
                      <a16:colId xmlns:a16="http://schemas.microsoft.com/office/drawing/2014/main" val="20001"/>
                    </a:ext>
                  </a:extLst>
                </a:gridCol>
              </a:tblGrid>
              <a:tr h="2113900">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Strength</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Established Government Presence</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Long-standing relationships with state and local governments through DIR and other contracts.</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Broad AI Portfolio</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Offers ML, NLP, CV, RPA, and digital assistants—aligned with modernization goals.</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Integration Expertise</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Strong IT consulting and system integration capabilities.</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Cost-Effective Solutions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Positions itself as a mid-tier alternative to firms like Deloitte and Accenture</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Weaknesses</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Lower AI Brand Recognition</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Less associated with cutting-edge AI than Palantir or Deloitte.</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Fragmented Offerings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AI solutions spread across practices, limiting unified strategy.</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Recruitment &amp; Talent Gap</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Harder to attract top AI specialists compared to Tier-1 competitors.</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0" algn="l" rtl="0">
                        <a:lnSpc>
                          <a:spcPct val="90000"/>
                        </a:lnSpc>
                        <a:spcBef>
                          <a:spcPts val="0"/>
                        </a:spcBef>
                        <a:spcAft>
                          <a:spcPts val="600"/>
                        </a:spcAft>
                        <a:buNone/>
                      </a:pP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p>
                      <a:pPr marL="0" lvl="0" indent="0" algn="l" rtl="0">
                        <a:lnSpc>
                          <a:spcPct val="90000"/>
                        </a:lnSpc>
                        <a:spcBef>
                          <a:spcPts val="0"/>
                        </a:spcBef>
                        <a:spcAft>
                          <a:spcPts val="600"/>
                        </a:spcAft>
                        <a:buNone/>
                      </a:pP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Opportunities</a:t>
                      </a: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Rising Demand in SLED</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States seeking automation in citizen services, fraud detection, and case management.</a:t>
                      </a: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Texas &amp; Regional Expansion</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Texas DIR contracts create a model for scaling into other states.</a:t>
                      </a: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Partnership Potential</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Can team with hyperscalers (AWS, Azure, Google Cloud) for faster AI deployment.</a:t>
                      </a: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Agentic AI Adoption</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Early mover advantage in embedding autonomy into government workflows.</a:t>
                      </a:r>
                      <a:endParaRPr lang="en-US" sz="1400" b="1">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Threats</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Competitive Pressure</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Deloitte, Accenture, and Palantir dominate AI branding in SLED.</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Procurement Hurdles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Long cycles and budget constraints may slow adoption.</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Cybersecurity Concerns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Agentic AI raises accountability issues that could limit acceptance.</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Regulatory Scrutiny</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Tightening state rules on AI ethics and transparency could delay rollouts.</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1741364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g3764fb5d9b1_0_116"/>
          <p:cNvSpPr txBox="1">
            <a:spLocks noGrp="1"/>
          </p:cNvSpPr>
          <p:nvPr>
            <p:ph type="ctrTitle"/>
          </p:nvPr>
        </p:nvSpPr>
        <p:spPr>
          <a:xfrm>
            <a:off x="330898" y="464500"/>
            <a:ext cx="8644500" cy="477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200"/>
              <a:buNone/>
            </a:pPr>
            <a:r>
              <a:rPr lang="en-US"/>
              <a:t>Palantir's Agentic AI Capabilities in the State and Local Sector</a:t>
            </a:r>
            <a:endParaRPr/>
          </a:p>
        </p:txBody>
      </p:sp>
      <p:sp>
        <p:nvSpPr>
          <p:cNvPr id="384" name="Google Shape;384;g3764fb5d9b1_0_116"/>
          <p:cNvSpPr txBox="1">
            <a:spLocks noGrp="1"/>
          </p:cNvSpPr>
          <p:nvPr>
            <p:ph type="subTitle" idx="1"/>
          </p:nvPr>
        </p:nvSpPr>
        <p:spPr>
          <a:xfrm>
            <a:off x="323925" y="268005"/>
            <a:ext cx="6719100" cy="245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1000"/>
              </a:spcBef>
              <a:spcAft>
                <a:spcPts val="0"/>
              </a:spcAft>
              <a:buSzPts val="4600"/>
              <a:buNone/>
            </a:pPr>
            <a:endParaRPr/>
          </a:p>
        </p:txBody>
      </p:sp>
      <p:sp>
        <p:nvSpPr>
          <p:cNvPr id="385" name="Google Shape;385;g3764fb5d9b1_0_116"/>
          <p:cNvSpPr txBox="1">
            <a:spLocks noGrp="1"/>
          </p:cNvSpPr>
          <p:nvPr>
            <p:ph type="body" idx="2"/>
          </p:nvPr>
        </p:nvSpPr>
        <p:spPr>
          <a:xfrm>
            <a:off x="274320" y="1097280"/>
            <a:ext cx="10953900" cy="5351100"/>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lnSpc>
                <a:spcPct val="110000"/>
              </a:lnSpc>
              <a:spcBef>
                <a:spcPts val="0"/>
              </a:spcBef>
              <a:spcAft>
                <a:spcPts val="600"/>
              </a:spcAft>
              <a:buClr>
                <a:schemeClr val="dk1"/>
              </a:buClr>
              <a:buSzPct val="36478"/>
              <a:buFont typeface="Arial"/>
              <a:buNone/>
            </a:pPr>
            <a:r>
              <a:rPr lang="en-US" sz="3015">
                <a:latin typeface="Lato" panose="020F0502020204030203" pitchFamily="34" charset="0"/>
                <a:ea typeface="Lato" panose="020F0502020204030203" pitchFamily="34" charset="0"/>
                <a:cs typeface="Lato" panose="020F0502020204030203" pitchFamily="34" charset="0"/>
                <a:sym typeface="Arial"/>
              </a:rPr>
              <a:t>Palantir Technologies specializes in data integration, analytics, and artificial intelligence (AI) solutions tailored for complex government operations. Key capabilities include:</a:t>
            </a:r>
            <a:endParaRPr sz="3015">
              <a:latin typeface="Lato" panose="020F0502020204030203" pitchFamily="34" charset="0"/>
              <a:ea typeface="Lato" panose="020F0502020204030203" pitchFamily="34" charset="0"/>
              <a:cs typeface="Lato" panose="020F0502020204030203" pitchFamily="34" charset="0"/>
              <a:sym typeface="Arial"/>
            </a:endParaRPr>
          </a:p>
          <a:p>
            <a:pPr marL="283464" lvl="0" indent="-283464" algn="l" rtl="0">
              <a:lnSpc>
                <a:spcPct val="110000"/>
              </a:lnSpc>
              <a:spcBef>
                <a:spcPts val="0"/>
              </a:spcBef>
              <a:spcAft>
                <a:spcPts val="600"/>
              </a:spcAft>
              <a:buSzPct val="100000"/>
              <a:buFont typeface="Arial" panose="020B0604020202020204" pitchFamily="34" charset="0"/>
              <a:buChar char="•"/>
            </a:pPr>
            <a:r>
              <a:rPr lang="en-US" sz="3015" b="1">
                <a:latin typeface="Lato" panose="020F0502020204030203" pitchFamily="34" charset="0"/>
                <a:ea typeface="Lato" panose="020F0502020204030203" pitchFamily="34" charset="0"/>
                <a:cs typeface="Lato" panose="020F0502020204030203" pitchFamily="34" charset="0"/>
                <a:sym typeface="Arial"/>
              </a:rPr>
              <a:t>Foundry</a:t>
            </a:r>
            <a:r>
              <a:rPr lang="en-US" sz="3015">
                <a:latin typeface="Lato" panose="020F0502020204030203" pitchFamily="34" charset="0"/>
                <a:ea typeface="Lato" panose="020F0502020204030203" pitchFamily="34" charset="0"/>
                <a:cs typeface="Lato" panose="020F0502020204030203" pitchFamily="34" charset="0"/>
                <a:sym typeface="Arial"/>
              </a:rPr>
              <a:t>: A platform that enables organizations to integrate, manage, and analyze data, facilitating decision-making processes.</a:t>
            </a:r>
          </a:p>
          <a:p>
            <a:pPr marL="283464" lvl="0" indent="-283464" algn="l" rtl="0">
              <a:lnSpc>
                <a:spcPct val="110000"/>
              </a:lnSpc>
              <a:spcBef>
                <a:spcPts val="0"/>
              </a:spcBef>
              <a:spcAft>
                <a:spcPts val="600"/>
              </a:spcAft>
              <a:buSzPct val="100000"/>
              <a:buFont typeface="Arial" panose="020B0604020202020204" pitchFamily="34" charset="0"/>
              <a:buChar char="•"/>
            </a:pPr>
            <a:r>
              <a:rPr lang="en-US" sz="3015" b="1">
                <a:latin typeface="Lato" panose="020F0502020204030203" pitchFamily="34" charset="0"/>
                <a:ea typeface="Lato" panose="020F0502020204030203" pitchFamily="34" charset="0"/>
                <a:cs typeface="Lato" panose="020F0502020204030203" pitchFamily="34" charset="0"/>
                <a:sym typeface="Arial"/>
              </a:rPr>
              <a:t>Gotham</a:t>
            </a:r>
            <a:r>
              <a:rPr lang="en-US" sz="3015">
                <a:latin typeface="Lato" panose="020F0502020204030203" pitchFamily="34" charset="0"/>
                <a:ea typeface="Lato" panose="020F0502020204030203" pitchFamily="34" charset="0"/>
                <a:cs typeface="Lato" panose="020F0502020204030203" pitchFamily="34" charset="0"/>
                <a:sym typeface="Arial"/>
              </a:rPr>
              <a:t>: Designed for intelligence and defense sectors, Gotham assists in counterterrorism and law enforcement operations by analyzing large datasets.</a:t>
            </a:r>
            <a:r>
              <a:rPr lang="en-US" sz="3015">
                <a:uFill>
                  <a:noFill/>
                </a:uFill>
                <a:latin typeface="Lato" panose="020F0502020204030203" pitchFamily="34" charset="0"/>
                <a:ea typeface="Lato" panose="020F0502020204030203" pitchFamily="34" charset="0"/>
                <a:cs typeface="Lato" panose="020F0502020204030203" pitchFamily="34" charset="0"/>
                <a:sym typeface="Arial"/>
                <a:hlinkClick r:id="rId3">
                  <a:extLst>
                    <a:ext uri="{A12FA001-AC4F-418D-AE19-62706E023703}">
                      <ahyp:hlinkClr xmlns:ahyp="http://schemas.microsoft.com/office/drawing/2018/hyperlinkcolor" val="tx"/>
                    </a:ext>
                  </a:extLst>
                </a:hlinkClick>
              </a:rPr>
              <a:t> </a:t>
            </a:r>
            <a:r>
              <a:rPr lang="en-US" sz="3015" u="sng">
                <a:solidFill>
                  <a:schemeClr val="hlink"/>
                </a:solidFill>
                <a:latin typeface="Lato" panose="020F0502020204030203" pitchFamily="34" charset="0"/>
                <a:ea typeface="Lato" panose="020F0502020204030203" pitchFamily="34" charset="0"/>
                <a:cs typeface="Lato" panose="020F0502020204030203" pitchFamily="34" charset="0"/>
                <a:sym typeface="Arial"/>
                <a:hlinkClick r:id="rId3"/>
              </a:rPr>
              <a:t>Wikipedia</a:t>
            </a:r>
            <a:endParaRPr lang="en-US" sz="3015" u="sng">
              <a:solidFill>
                <a:schemeClr val="hlink"/>
              </a:solidFill>
              <a:latin typeface="Lato" panose="020F0502020204030203" pitchFamily="34" charset="0"/>
              <a:ea typeface="Lato" panose="020F0502020204030203" pitchFamily="34" charset="0"/>
              <a:cs typeface="Lato" panose="020F0502020204030203" pitchFamily="34" charset="0"/>
              <a:sym typeface="Arial"/>
            </a:endParaRPr>
          </a:p>
          <a:p>
            <a:pPr marL="283464" lvl="0" indent="-283464" algn="l" rtl="0">
              <a:lnSpc>
                <a:spcPct val="110000"/>
              </a:lnSpc>
              <a:spcBef>
                <a:spcPts val="0"/>
              </a:spcBef>
              <a:spcAft>
                <a:spcPts val="600"/>
              </a:spcAft>
              <a:buSzPct val="100000"/>
              <a:buFont typeface="Arial" panose="020B0604020202020204" pitchFamily="34" charset="0"/>
              <a:buChar char="•"/>
            </a:pPr>
            <a:r>
              <a:rPr lang="en-US" sz="3015" b="1">
                <a:latin typeface="Lato" panose="020F0502020204030203" pitchFamily="34" charset="0"/>
                <a:ea typeface="Lato" panose="020F0502020204030203" pitchFamily="34" charset="0"/>
                <a:cs typeface="Lato" panose="020F0502020204030203" pitchFamily="34" charset="0"/>
                <a:sym typeface="Arial"/>
              </a:rPr>
              <a:t>Apollo</a:t>
            </a:r>
            <a:r>
              <a:rPr lang="en-US" sz="3015">
                <a:latin typeface="Lato" panose="020F0502020204030203" pitchFamily="34" charset="0"/>
                <a:ea typeface="Lato" panose="020F0502020204030203" pitchFamily="34" charset="0"/>
                <a:cs typeface="Lato" panose="020F0502020204030203" pitchFamily="34" charset="0"/>
                <a:sym typeface="Arial"/>
              </a:rPr>
              <a:t>: A continuous integration and delivery system that supports software deployment across various environments.</a:t>
            </a:r>
          </a:p>
          <a:p>
            <a:pPr marL="283464" lvl="0" indent="-283464" algn="l" rtl="0">
              <a:lnSpc>
                <a:spcPct val="110000"/>
              </a:lnSpc>
              <a:spcBef>
                <a:spcPts val="0"/>
              </a:spcBef>
              <a:spcAft>
                <a:spcPts val="600"/>
              </a:spcAft>
              <a:buSzPct val="100000"/>
              <a:buFont typeface="Arial" panose="020B0604020202020204" pitchFamily="34" charset="0"/>
              <a:buChar char="•"/>
            </a:pPr>
            <a:r>
              <a:rPr lang="en-US" sz="3015" b="1">
                <a:latin typeface="Lato" panose="020F0502020204030203" pitchFamily="34" charset="0"/>
                <a:ea typeface="Lato" panose="020F0502020204030203" pitchFamily="34" charset="0"/>
                <a:cs typeface="Lato" panose="020F0502020204030203" pitchFamily="34" charset="0"/>
                <a:sym typeface="Arial"/>
              </a:rPr>
              <a:t>AI Platform (AIP)</a:t>
            </a:r>
            <a:r>
              <a:rPr lang="en-US" sz="3015">
                <a:latin typeface="Lato" panose="020F0502020204030203" pitchFamily="34" charset="0"/>
                <a:ea typeface="Lato" panose="020F0502020204030203" pitchFamily="34" charset="0"/>
                <a:cs typeface="Lato" panose="020F0502020204030203" pitchFamily="34" charset="0"/>
                <a:sym typeface="Arial"/>
              </a:rPr>
              <a:t>: Facilitates the development and deployment of AI models, enhancing predictive analytics and decision-making capabilities.</a:t>
            </a:r>
          </a:p>
          <a:p>
            <a:pPr marL="0" lvl="0" indent="0" algn="l" rtl="0">
              <a:lnSpc>
                <a:spcPct val="110000"/>
              </a:lnSpc>
              <a:spcBef>
                <a:spcPts val="0"/>
              </a:spcBef>
              <a:spcAft>
                <a:spcPts val="600"/>
              </a:spcAft>
              <a:buClr>
                <a:schemeClr val="dk1"/>
              </a:buClr>
              <a:buSzPct val="36479"/>
              <a:buFont typeface="Arial"/>
              <a:buNone/>
            </a:pPr>
            <a:r>
              <a:rPr lang="en-US" sz="3015" b="1">
                <a:latin typeface="Lato" panose="020F0502020204030203" pitchFamily="34" charset="0"/>
                <a:ea typeface="Lato" panose="020F0502020204030203" pitchFamily="34" charset="0"/>
                <a:cs typeface="Lato" panose="020F0502020204030203" pitchFamily="34" charset="0"/>
                <a:sym typeface="Arial"/>
              </a:rPr>
              <a:t>Current State and Local Government Contracts</a:t>
            </a:r>
            <a:endParaRPr sz="3015" b="1">
              <a:latin typeface="Lato" panose="020F0502020204030203" pitchFamily="34" charset="0"/>
              <a:ea typeface="Lato" panose="020F0502020204030203" pitchFamily="34" charset="0"/>
              <a:cs typeface="Lato" panose="020F0502020204030203" pitchFamily="34" charset="0"/>
              <a:sym typeface="Arial"/>
            </a:endParaRPr>
          </a:p>
          <a:p>
            <a:pPr marL="0" lvl="0" indent="0" algn="l" rtl="0">
              <a:lnSpc>
                <a:spcPct val="110000"/>
              </a:lnSpc>
              <a:spcBef>
                <a:spcPts val="0"/>
              </a:spcBef>
              <a:spcAft>
                <a:spcPts val="600"/>
              </a:spcAft>
              <a:buClr>
                <a:schemeClr val="dk1"/>
              </a:buClr>
              <a:buSzPct val="36479"/>
              <a:buFont typeface="Arial"/>
              <a:buNone/>
            </a:pPr>
            <a:r>
              <a:rPr lang="en-US" sz="3015">
                <a:latin typeface="Lato" panose="020F0502020204030203" pitchFamily="34" charset="0"/>
                <a:ea typeface="Lato" panose="020F0502020204030203" pitchFamily="34" charset="0"/>
                <a:cs typeface="Lato" panose="020F0502020204030203" pitchFamily="34" charset="0"/>
                <a:sym typeface="Arial"/>
              </a:rPr>
              <a:t>Palantir has secured several contracts with state and local governments to implement agentic AI solutions:</a:t>
            </a:r>
            <a:endParaRPr sz="3015">
              <a:latin typeface="Lato" panose="020F0502020204030203" pitchFamily="34" charset="0"/>
              <a:ea typeface="Lato" panose="020F0502020204030203" pitchFamily="34" charset="0"/>
              <a:cs typeface="Lato" panose="020F0502020204030203" pitchFamily="34" charset="0"/>
              <a:sym typeface="Arial"/>
            </a:endParaRPr>
          </a:p>
          <a:p>
            <a:pPr marL="283464" lvl="0" indent="-283464" algn="l" rtl="0">
              <a:lnSpc>
                <a:spcPct val="110000"/>
              </a:lnSpc>
              <a:spcBef>
                <a:spcPts val="0"/>
              </a:spcBef>
              <a:spcAft>
                <a:spcPts val="600"/>
              </a:spcAft>
              <a:buSzPct val="100000"/>
              <a:buFont typeface="Arial" panose="020B0604020202020204" pitchFamily="34" charset="0"/>
              <a:buChar char="•"/>
            </a:pPr>
            <a:r>
              <a:rPr lang="en-US" sz="3015" b="1">
                <a:latin typeface="Lato" panose="020F0502020204030203" pitchFamily="34" charset="0"/>
                <a:ea typeface="Lato" panose="020F0502020204030203" pitchFamily="34" charset="0"/>
                <a:cs typeface="Lato" panose="020F0502020204030203" pitchFamily="34" charset="0"/>
                <a:sym typeface="Arial"/>
              </a:rPr>
              <a:t>Texas Department of Information Resources (DIR)</a:t>
            </a:r>
            <a:br>
              <a:rPr lang="en-US" sz="3015" b="1">
                <a:latin typeface="Lato" panose="020F0502020204030203" pitchFamily="34" charset="0"/>
                <a:ea typeface="Lato" panose="020F0502020204030203" pitchFamily="34" charset="0"/>
                <a:cs typeface="Lato" panose="020F0502020204030203" pitchFamily="34" charset="0"/>
                <a:sym typeface="Arial"/>
              </a:rPr>
            </a:br>
            <a:r>
              <a:rPr lang="en-US" sz="3015" b="1">
                <a:latin typeface="Lato" panose="020F0502020204030203" pitchFamily="34" charset="0"/>
                <a:ea typeface="Lato" panose="020F0502020204030203" pitchFamily="34" charset="0"/>
                <a:cs typeface="Lato" panose="020F0502020204030203" pitchFamily="34" charset="0"/>
                <a:sym typeface="Arial"/>
              </a:rPr>
              <a:t>Contract Number</a:t>
            </a:r>
            <a:r>
              <a:rPr lang="en-US" sz="3015">
                <a:latin typeface="Lato" panose="020F0502020204030203" pitchFamily="34" charset="0"/>
                <a:ea typeface="Lato" panose="020F0502020204030203" pitchFamily="34" charset="0"/>
                <a:cs typeface="Lato" panose="020F0502020204030203" pitchFamily="34" charset="0"/>
                <a:sym typeface="Arial"/>
              </a:rPr>
              <a:t>: DIR-CPO-5140</a:t>
            </a:r>
          </a:p>
          <a:p>
            <a:pPr marL="740664" lvl="1" indent="-283464" algn="l" rtl="0">
              <a:lnSpc>
                <a:spcPct val="110000"/>
              </a:lnSpc>
              <a:spcBef>
                <a:spcPts val="0"/>
              </a:spcBef>
              <a:spcAft>
                <a:spcPts val="600"/>
              </a:spcAft>
              <a:buClr>
                <a:srgbClr val="555555"/>
              </a:buClr>
              <a:buSzPct val="100000"/>
              <a:buChar char="○"/>
            </a:pPr>
            <a:r>
              <a:rPr lang="en-US" sz="3015" b="1">
                <a:solidFill>
                  <a:srgbClr val="555555"/>
                </a:solidFill>
                <a:latin typeface="Lato" panose="020F0502020204030203" pitchFamily="34" charset="0"/>
                <a:ea typeface="Lato" panose="020F0502020204030203" pitchFamily="34" charset="0"/>
                <a:cs typeface="Lato" panose="020F0502020204030203" pitchFamily="34" charset="0"/>
                <a:sym typeface="Arial"/>
              </a:rPr>
              <a:t>Scope</a:t>
            </a:r>
            <a:r>
              <a:rPr lang="en-US" sz="3015">
                <a:solidFill>
                  <a:srgbClr val="555555"/>
                </a:solidFill>
                <a:latin typeface="Lato" panose="020F0502020204030203" pitchFamily="34" charset="0"/>
                <a:ea typeface="Lato" panose="020F0502020204030203" pitchFamily="34" charset="0"/>
                <a:cs typeface="Lato" panose="020F0502020204030203" pitchFamily="34" charset="0"/>
                <a:sym typeface="Arial"/>
              </a:rPr>
              <a:t>: Offers Artificial Intelligence (AI) services, including Machine Learning (ML), Robotic Process Automation (RPA), Natural Language Processing (NLP), Computer Vision (CV), and Digital Assistant (DA).</a:t>
            </a:r>
          </a:p>
          <a:p>
            <a:pPr marL="740664" lvl="1" indent="-283464" algn="l" rtl="0">
              <a:lnSpc>
                <a:spcPct val="110000"/>
              </a:lnSpc>
              <a:spcBef>
                <a:spcPts val="0"/>
              </a:spcBef>
              <a:spcAft>
                <a:spcPts val="600"/>
              </a:spcAft>
              <a:buClr>
                <a:srgbClr val="555555"/>
              </a:buClr>
              <a:buSzPct val="100000"/>
              <a:buChar char="○"/>
            </a:pPr>
            <a:r>
              <a:rPr lang="en-US" sz="3015" b="1">
                <a:solidFill>
                  <a:srgbClr val="555555"/>
                </a:solidFill>
                <a:latin typeface="Lato" panose="020F0502020204030203" pitchFamily="34" charset="0"/>
                <a:ea typeface="Lato" panose="020F0502020204030203" pitchFamily="34" charset="0"/>
                <a:cs typeface="Lato" panose="020F0502020204030203" pitchFamily="34" charset="0"/>
                <a:sym typeface="Arial"/>
              </a:rPr>
              <a:t>Period of Performance</a:t>
            </a:r>
            <a:r>
              <a:rPr lang="en-US" sz="3015">
                <a:solidFill>
                  <a:srgbClr val="555555"/>
                </a:solidFill>
                <a:latin typeface="Lato" panose="020F0502020204030203" pitchFamily="34" charset="0"/>
                <a:ea typeface="Lato" panose="020F0502020204030203" pitchFamily="34" charset="0"/>
                <a:cs typeface="Lato" panose="020F0502020204030203" pitchFamily="34" charset="0"/>
                <a:sym typeface="Arial"/>
              </a:rPr>
              <a:t>: Ongoing </a:t>
            </a:r>
            <a:r>
              <a:rPr lang="en-US" sz="3015" u="sng">
                <a:solidFill>
                  <a:schemeClr val="hlink"/>
                </a:solidFill>
                <a:latin typeface="Lato" panose="020F0502020204030203" pitchFamily="34" charset="0"/>
                <a:ea typeface="Lato" panose="020F0502020204030203" pitchFamily="34" charset="0"/>
                <a:cs typeface="Lato" panose="020F0502020204030203" pitchFamily="34" charset="0"/>
                <a:sym typeface="Arial"/>
              </a:rPr>
              <a:t>City Journal</a:t>
            </a:r>
          </a:p>
          <a:p>
            <a:pPr marL="283464" lvl="0" indent="-283464" algn="l" rtl="0">
              <a:lnSpc>
                <a:spcPct val="110000"/>
              </a:lnSpc>
              <a:spcBef>
                <a:spcPts val="0"/>
              </a:spcBef>
              <a:spcAft>
                <a:spcPts val="600"/>
              </a:spcAft>
              <a:buSzPct val="100000"/>
              <a:buFont typeface="Arial" panose="020B0604020202020204" pitchFamily="34" charset="0"/>
              <a:buChar char="•"/>
            </a:pPr>
            <a:r>
              <a:rPr lang="en-US" sz="3015" b="1">
                <a:latin typeface="Lato" panose="020F0502020204030203" pitchFamily="34" charset="0"/>
                <a:ea typeface="Lato" panose="020F0502020204030203" pitchFamily="34" charset="0"/>
                <a:cs typeface="Lato" panose="020F0502020204030203" pitchFamily="34" charset="0"/>
                <a:sym typeface="Arial"/>
              </a:rPr>
              <a:t>Texas Department of Information Resources (DIR)</a:t>
            </a:r>
          </a:p>
          <a:p>
            <a:pPr marL="740664" lvl="1" indent="-283464" algn="l" rtl="0">
              <a:lnSpc>
                <a:spcPct val="110000"/>
              </a:lnSpc>
              <a:spcBef>
                <a:spcPts val="0"/>
              </a:spcBef>
              <a:spcAft>
                <a:spcPts val="600"/>
              </a:spcAft>
              <a:buClr>
                <a:srgbClr val="555555"/>
              </a:buClr>
              <a:buSzPct val="100000"/>
              <a:buChar char="○"/>
            </a:pPr>
            <a:r>
              <a:rPr lang="en-US" sz="3015" b="1">
                <a:solidFill>
                  <a:srgbClr val="555555"/>
                </a:solidFill>
                <a:latin typeface="Lato" panose="020F0502020204030203" pitchFamily="34" charset="0"/>
                <a:ea typeface="Lato" panose="020F0502020204030203" pitchFamily="34" charset="0"/>
                <a:cs typeface="Lato" panose="020F0502020204030203" pitchFamily="34" charset="0"/>
                <a:sym typeface="Arial"/>
              </a:rPr>
              <a:t>Contract Number</a:t>
            </a:r>
            <a:r>
              <a:rPr lang="en-US" sz="3015">
                <a:solidFill>
                  <a:srgbClr val="555555"/>
                </a:solidFill>
                <a:latin typeface="Lato" panose="020F0502020204030203" pitchFamily="34" charset="0"/>
                <a:ea typeface="Lato" panose="020F0502020204030203" pitchFamily="34" charset="0"/>
                <a:cs typeface="Lato" panose="020F0502020204030203" pitchFamily="34" charset="0"/>
                <a:sym typeface="Arial"/>
              </a:rPr>
              <a:t>: DIR-CPO-5498</a:t>
            </a:r>
          </a:p>
          <a:p>
            <a:pPr marL="740664" lvl="1" indent="-283464" algn="l" rtl="0">
              <a:lnSpc>
                <a:spcPct val="110000"/>
              </a:lnSpc>
              <a:spcBef>
                <a:spcPts val="0"/>
              </a:spcBef>
              <a:spcAft>
                <a:spcPts val="600"/>
              </a:spcAft>
              <a:buClr>
                <a:srgbClr val="555555"/>
              </a:buClr>
              <a:buSzPct val="100000"/>
              <a:buChar char="○"/>
            </a:pPr>
            <a:r>
              <a:rPr lang="en-US" sz="3015" b="1">
                <a:solidFill>
                  <a:srgbClr val="555555"/>
                </a:solidFill>
                <a:latin typeface="Lato" panose="020F0502020204030203" pitchFamily="34" charset="0"/>
                <a:ea typeface="Lato" panose="020F0502020204030203" pitchFamily="34" charset="0"/>
                <a:cs typeface="Lato" panose="020F0502020204030203" pitchFamily="34" charset="0"/>
                <a:sym typeface="Arial"/>
              </a:rPr>
              <a:t>Scope</a:t>
            </a:r>
            <a:r>
              <a:rPr lang="en-US" sz="3015">
                <a:solidFill>
                  <a:srgbClr val="555555"/>
                </a:solidFill>
                <a:latin typeface="Lato" panose="020F0502020204030203" pitchFamily="34" charset="0"/>
                <a:ea typeface="Lato" panose="020F0502020204030203" pitchFamily="34" charset="0"/>
                <a:cs typeface="Lato" panose="020F0502020204030203" pitchFamily="34" charset="0"/>
                <a:sym typeface="Arial"/>
              </a:rPr>
              <a:t>: Provides Information Technology Staff Augmentation Contract (ITSAC) services at set not-to-exceed labor rates.</a:t>
            </a:r>
          </a:p>
          <a:p>
            <a:pPr marL="740664" lvl="1" indent="-283464" algn="l" rtl="0">
              <a:lnSpc>
                <a:spcPct val="110000"/>
              </a:lnSpc>
              <a:spcBef>
                <a:spcPts val="0"/>
              </a:spcBef>
              <a:spcAft>
                <a:spcPts val="600"/>
              </a:spcAft>
              <a:buClr>
                <a:srgbClr val="555555"/>
              </a:buClr>
              <a:buSzPct val="100000"/>
              <a:buChar char="○"/>
            </a:pPr>
            <a:r>
              <a:rPr lang="en-US" sz="3015" b="1">
                <a:solidFill>
                  <a:srgbClr val="555555"/>
                </a:solidFill>
                <a:latin typeface="Lato" panose="020F0502020204030203" pitchFamily="34" charset="0"/>
                <a:ea typeface="Lato" panose="020F0502020204030203" pitchFamily="34" charset="0"/>
                <a:cs typeface="Lato" panose="020F0502020204030203" pitchFamily="34" charset="0"/>
                <a:sym typeface="Arial"/>
              </a:rPr>
              <a:t>Period of Performance</a:t>
            </a:r>
            <a:r>
              <a:rPr lang="en-US" sz="3015">
                <a:solidFill>
                  <a:srgbClr val="555555"/>
                </a:solidFill>
                <a:latin typeface="Lato" panose="020F0502020204030203" pitchFamily="34" charset="0"/>
                <a:ea typeface="Lato" panose="020F0502020204030203" pitchFamily="34" charset="0"/>
                <a:cs typeface="Lato" panose="020F0502020204030203" pitchFamily="34" charset="0"/>
                <a:sym typeface="Arial"/>
              </a:rPr>
              <a:t>: Ongoing</a:t>
            </a:r>
            <a:endParaRPr lang="en-US" sz="3350" b="1">
              <a:solidFill>
                <a:srgbClr val="555555"/>
              </a:solidFill>
              <a:latin typeface="Lato" panose="020F0502020204030203" pitchFamily="34" charset="0"/>
              <a:ea typeface="Lato" panose="020F0502020204030203" pitchFamily="34" charset="0"/>
              <a:cs typeface="Lato" panose="020F0502020204030203" pitchFamily="34" charset="0"/>
              <a:sym typeface="Arial"/>
            </a:endParaRPr>
          </a:p>
        </p:txBody>
      </p:sp>
    </p:spTree>
    <p:extLst>
      <p:ext uri="{BB962C8B-B14F-4D97-AF65-F5344CB8AC3E}">
        <p14:creationId xmlns:p14="http://schemas.microsoft.com/office/powerpoint/2010/main" val="5230480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g3764fb5d9b1_0_125"/>
          <p:cNvSpPr txBox="1">
            <a:spLocks noGrp="1"/>
          </p:cNvSpPr>
          <p:nvPr>
            <p:ph type="ctrTitle"/>
          </p:nvPr>
        </p:nvSpPr>
        <p:spPr>
          <a:xfrm>
            <a:off x="330900" y="464500"/>
            <a:ext cx="10141200" cy="477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ct val="100000"/>
              <a:buNone/>
            </a:pPr>
            <a:r>
              <a:rPr lang="en-US"/>
              <a:t>Palantir's Agentic AI Capabilities in the State and Local Sector - SWOT Analysis</a:t>
            </a:r>
            <a:endParaRPr/>
          </a:p>
        </p:txBody>
      </p:sp>
      <p:sp>
        <p:nvSpPr>
          <p:cNvPr id="392" name="Google Shape;392;g3764fb5d9b1_0_125"/>
          <p:cNvSpPr txBox="1">
            <a:spLocks noGrp="1"/>
          </p:cNvSpPr>
          <p:nvPr>
            <p:ph type="subTitle" idx="1"/>
          </p:nvPr>
        </p:nvSpPr>
        <p:spPr>
          <a:xfrm>
            <a:off x="323925" y="268005"/>
            <a:ext cx="6719100" cy="245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1000"/>
              </a:spcBef>
              <a:spcAft>
                <a:spcPts val="0"/>
              </a:spcAft>
              <a:buSzPts val="4600"/>
              <a:buNone/>
            </a:pPr>
            <a:endParaRPr/>
          </a:p>
        </p:txBody>
      </p:sp>
      <p:graphicFrame>
        <p:nvGraphicFramePr>
          <p:cNvPr id="393" name="Google Shape;393;g3764fb5d9b1_0_125"/>
          <p:cNvGraphicFramePr/>
          <p:nvPr/>
        </p:nvGraphicFramePr>
        <p:xfrm>
          <a:off x="270635" y="1167883"/>
          <a:ext cx="11467850" cy="6007548"/>
        </p:xfrm>
        <a:graphic>
          <a:graphicData uri="http://schemas.openxmlformats.org/drawingml/2006/table">
            <a:tbl>
              <a:tblPr>
                <a:noFill/>
              </a:tblPr>
              <a:tblGrid>
                <a:gridCol w="5733925">
                  <a:extLst>
                    <a:ext uri="{9D8B030D-6E8A-4147-A177-3AD203B41FA5}">
                      <a16:colId xmlns:a16="http://schemas.microsoft.com/office/drawing/2014/main" val="20000"/>
                    </a:ext>
                  </a:extLst>
                </a:gridCol>
                <a:gridCol w="5733925">
                  <a:extLst>
                    <a:ext uri="{9D8B030D-6E8A-4147-A177-3AD203B41FA5}">
                      <a16:colId xmlns:a16="http://schemas.microsoft.com/office/drawing/2014/main" val="20001"/>
                    </a:ext>
                  </a:extLst>
                </a:gridCol>
              </a:tblGrid>
              <a:tr h="381000">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Strength</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Proven AI Platforms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Palantir's platforms—</a:t>
                      </a: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Gotham</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a:t>
                      </a: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Foundry</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a:t>
                      </a: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Apollo</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and the emerging </a:t>
                      </a: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AIP</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(Artificial Intelligence Platform)—are designed to integrate, analyze, and operationalize data across various government functions, including law enforcement, public health, and transportation.</a:t>
                      </a:r>
                      <a:endParaRPr sz="1400" u="sng">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Strategic Government Partnerships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Palantir has secured significant contracts with federal agencies, such as the Department of Defense and the Department of State, highlighting its deep integration into U.S. government operations.</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Enhanced Data Integration Capabilities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The company's platforms are adept at aggregating and analyzing large datasets from diverse sources, enabling comprehensive insights for decision-making.</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Weaknesses</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Limited Public Sector Transparency</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Palantir's operations in the state and local government sector are often characterized by limited transparency, raising concerns about accountability and oversight.</a:t>
                      </a:r>
                      <a:br>
                        <a:rPr lang="en-US" sz="1400">
                          <a:solidFill>
                            <a:srgbClr val="555555"/>
                          </a:solidFill>
                          <a:latin typeface="Lato" panose="020F0502020204030203" pitchFamily="34" charset="0"/>
                          <a:ea typeface="Lato" panose="020F0502020204030203" pitchFamily="34" charset="0"/>
                          <a:cs typeface="Lato" panose="020F0502020204030203" pitchFamily="34" charset="0"/>
                        </a:rPr>
                      </a:b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Dependence on Government Contracts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A significant portion of Palantir's revenue is derived from government contracts, making it vulnerable to changes in government spending priorities and policies.</a:t>
                      </a:r>
                      <a:endParaRPr sz="1400" u="sng">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Complex Implementation Processes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The deployment of Palantir's platforms can be complex and resource-intensive, potentially leading to challenges in adoption and integration within state and local government agencies.</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Opportunities</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Expansion into State and Local Governments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There is potential for Palantir to extend its AI solutions to more state and local government agencies, addressing emerging challenges in public sector operations.</a:t>
                      </a:r>
                      <a:endParaRPr sz="1400" u="sng">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Development of New AI Solutions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Palantir can innovate and develop new AI-driven solutions to meet the evolving needs of state and local governments, such as enhancing public safety and improving service delivery.</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Collaboration with Private Sector Entities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Partnerships with private sector companies can facilitate the development of tailored AI solutions that align with the specific needs of state and local governments.</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Threats</a:t>
                      </a:r>
                      <a:endParaRPr sz="1400" b="1">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Intense Competition</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Palantir faces competition from other technology firms offering AI solutions to government agencies, which may impact its market share and influence in the state and local government sector.</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Regulatory and Ethical Challenges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The use of AI in government operations raises concerns about privacy, surveillance, and civil liberties, which could lead to regulatory scrutiny and public backlash.</a:t>
                      </a:r>
                      <a:r>
                        <a:rPr lang="en-US" sz="1400">
                          <a:solidFill>
                            <a:srgbClr val="555555"/>
                          </a:solidFill>
                          <a:uFill>
                            <a:noFill/>
                          </a:uFill>
                          <a:latin typeface="Lato" panose="020F0502020204030203" pitchFamily="34" charset="0"/>
                          <a:ea typeface="Lato" panose="020F0502020204030203" pitchFamily="34" charset="0"/>
                          <a:cs typeface="Lato" panose="020F0502020204030203" pitchFamily="34" charset="0"/>
                          <a:hlinkClick r:id="rId3">
                            <a:extLst>
                              <a:ext uri="{A12FA001-AC4F-418D-AE19-62706E023703}">
                                <ahyp:hlinkClr xmlns:ahyp="http://schemas.microsoft.com/office/drawing/2018/hyperlinkcolor" val="tx"/>
                              </a:ext>
                            </a:extLst>
                          </a:hlinkClick>
                        </a:rPr>
                        <a:t> </a:t>
                      </a:r>
                      <a:endParaRPr sz="1400" u="sng">
                        <a:solidFill>
                          <a:srgbClr val="555555"/>
                        </a:solidFill>
                        <a:latin typeface="Lato" panose="020F0502020204030203" pitchFamily="34" charset="0"/>
                        <a:ea typeface="Lato" panose="020F0502020204030203" pitchFamily="34" charset="0"/>
                        <a:cs typeface="Lato" panose="020F0502020204030203" pitchFamily="34" charset="0"/>
                      </a:endParaRPr>
                    </a:p>
                    <a:p>
                      <a:pPr marL="457200" lvl="0" indent="-298450" algn="l" rtl="0">
                        <a:lnSpc>
                          <a:spcPct val="90000"/>
                        </a:lnSpc>
                        <a:spcBef>
                          <a:spcPts val="0"/>
                        </a:spcBef>
                        <a:spcAft>
                          <a:spcPts val="600"/>
                        </a:spcAft>
                        <a:buClr>
                          <a:schemeClr val="dk1"/>
                        </a:buClr>
                        <a:buSzPts val="11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Political and Public Perception Risks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Palantir's close ties with political figures and its role in government surveillance initiatives may affect its public image and acceptance among state and local governments</a:t>
                      </a:r>
                      <a:endParaRPr sz="14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58593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8"/>
          <p:cNvSpPr txBox="1">
            <a:spLocks noGrp="1"/>
          </p:cNvSpPr>
          <p:nvPr>
            <p:ph type="ctrTitle"/>
          </p:nvPr>
        </p:nvSpPr>
        <p:spPr>
          <a:xfrm>
            <a:off x="330898" y="464500"/>
            <a:ext cx="8628900" cy="4779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SzPts val="2200"/>
              <a:buNone/>
            </a:pPr>
            <a:r>
              <a:rPr lang="en-US"/>
              <a:t>GDIT's Agentic AI Capabilities in the State and Local Sector</a:t>
            </a:r>
            <a:endParaRPr/>
          </a:p>
        </p:txBody>
      </p:sp>
      <p:sp>
        <p:nvSpPr>
          <p:cNvPr id="400" name="Google Shape;400;p18"/>
          <p:cNvSpPr txBox="1">
            <a:spLocks noGrp="1"/>
          </p:cNvSpPr>
          <p:nvPr>
            <p:ph type="subTitle" idx="1"/>
          </p:nvPr>
        </p:nvSpPr>
        <p:spPr>
          <a:xfrm>
            <a:off x="323925" y="268005"/>
            <a:ext cx="6719100" cy="245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1000"/>
              </a:spcBef>
              <a:spcAft>
                <a:spcPts val="0"/>
              </a:spcAft>
              <a:buSzPts val="1150"/>
              <a:buNone/>
            </a:pPr>
            <a:endParaRPr/>
          </a:p>
        </p:txBody>
      </p:sp>
      <p:sp>
        <p:nvSpPr>
          <p:cNvPr id="401" name="Google Shape;401;p18"/>
          <p:cNvSpPr txBox="1">
            <a:spLocks noGrp="1"/>
          </p:cNvSpPr>
          <p:nvPr>
            <p:ph type="body" idx="2"/>
          </p:nvPr>
        </p:nvSpPr>
        <p:spPr>
          <a:xfrm>
            <a:off x="558775" y="1312975"/>
            <a:ext cx="11161500" cy="4496400"/>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600"/>
              </a:spcAft>
              <a:buSzPct val="100000"/>
              <a:buFont typeface="Arial" panose="020B0604020202020204" pitchFamily="34" charset="0"/>
              <a:buChar char="•"/>
            </a:pPr>
            <a:r>
              <a:rPr lang="en-US" b="1">
                <a:latin typeface="Lato" panose="020F0502020204030203" pitchFamily="34" charset="0"/>
                <a:ea typeface="Lato" panose="020F0502020204030203" pitchFamily="34" charset="0"/>
                <a:cs typeface="Lato" panose="020F0502020204030203" pitchFamily="34" charset="0"/>
                <a:sym typeface="Arial"/>
              </a:rPr>
              <a:t>Fraud, Waste, and Abuse (FWA) Detection</a:t>
            </a:r>
            <a:r>
              <a:rPr lang="en-US">
                <a:latin typeface="Lato" panose="020F0502020204030203" pitchFamily="34" charset="0"/>
                <a:ea typeface="Lato" panose="020F0502020204030203" pitchFamily="34" charset="0"/>
                <a:cs typeface="Lato" panose="020F0502020204030203" pitchFamily="34" charset="0"/>
                <a:sym typeface="Arial"/>
              </a:rPr>
              <a:t>: GDIT has developed an AI solution that leverages machine learning, large language models, and natural language processing to proactively detect and prevent fraudulent and improper payments. This solution is part of GDIT's suite of Mission AI offerings and can be customized to meet the unique needs of various agencies.</a:t>
            </a:r>
            <a:r>
              <a:rPr lang="en-US">
                <a:uFill>
                  <a:noFill/>
                </a:uFill>
                <a:latin typeface="Lato" panose="020F0502020204030203" pitchFamily="34" charset="0"/>
                <a:ea typeface="Lato" panose="020F0502020204030203" pitchFamily="34" charset="0"/>
                <a:cs typeface="Lato" panose="020F0502020204030203" pitchFamily="34" charset="0"/>
                <a:sym typeface="Arial"/>
                <a:hlinkClick r:id="rId3">
                  <a:extLst>
                    <a:ext uri="{A12FA001-AC4F-418D-AE19-62706E023703}">
                      <ahyp:hlinkClr xmlns:ahyp="http://schemas.microsoft.com/office/drawing/2018/hyperlinkcolor" val="tx"/>
                    </a:ext>
                  </a:extLst>
                </a:hlinkClick>
              </a:rPr>
              <a:t> </a:t>
            </a:r>
            <a:r>
              <a:rPr lang="en-US" u="sng">
                <a:solidFill>
                  <a:schemeClr val="hlink"/>
                </a:solidFill>
                <a:latin typeface="Lato" panose="020F0502020204030203" pitchFamily="34" charset="0"/>
                <a:ea typeface="Lato" panose="020F0502020204030203" pitchFamily="34" charset="0"/>
                <a:cs typeface="Lato" panose="020F0502020204030203" pitchFamily="34" charset="0"/>
                <a:sym typeface="Arial"/>
              </a:rPr>
              <a:t>gdit.com</a:t>
            </a:r>
          </a:p>
          <a:p>
            <a:pPr marL="285750" lvl="0" indent="-285750" algn="l" rtl="0">
              <a:lnSpc>
                <a:spcPct val="90000"/>
              </a:lnSpc>
              <a:spcBef>
                <a:spcPts val="0"/>
              </a:spcBef>
              <a:spcAft>
                <a:spcPts val="600"/>
              </a:spcAft>
              <a:buSzPct val="100000"/>
              <a:buFont typeface="Arial" panose="020B0604020202020204" pitchFamily="34" charset="0"/>
              <a:buChar char="•"/>
            </a:pPr>
            <a:r>
              <a:rPr lang="en-US" b="1">
                <a:latin typeface="Lato" panose="020F0502020204030203" pitchFamily="34" charset="0"/>
                <a:ea typeface="Lato" panose="020F0502020204030203" pitchFamily="34" charset="0"/>
                <a:cs typeface="Lato" panose="020F0502020204030203" pitchFamily="34" charset="0"/>
                <a:sym typeface="Arial"/>
              </a:rPr>
              <a:t>AI Centers of Excellence</a:t>
            </a:r>
            <a:r>
              <a:rPr lang="en-US">
                <a:latin typeface="Lato" panose="020F0502020204030203" pitchFamily="34" charset="0"/>
                <a:ea typeface="Lato" panose="020F0502020204030203" pitchFamily="34" charset="0"/>
                <a:cs typeface="Lato" panose="020F0502020204030203" pitchFamily="34" charset="0"/>
                <a:sym typeface="Arial"/>
              </a:rPr>
              <a:t>: GDIT has expanded its AI, cyber, and mission software Centers of Excellence to accelerate the development and deployment of mission solutions for government agencies. These centers focus on core areas such as AI, cyber, and mission software to enhance government operations.</a:t>
            </a:r>
            <a:r>
              <a:rPr lang="en-US">
                <a:uFill>
                  <a:noFill/>
                </a:uFill>
                <a:latin typeface="Lato" panose="020F0502020204030203" pitchFamily="34" charset="0"/>
                <a:ea typeface="Lato" panose="020F0502020204030203" pitchFamily="34" charset="0"/>
                <a:cs typeface="Lato" panose="020F0502020204030203" pitchFamily="34" charset="0"/>
                <a:sym typeface="Arial"/>
                <a:hlinkClick r:id="rId4">
                  <a:extLst>
                    <a:ext uri="{A12FA001-AC4F-418D-AE19-62706E023703}">
                      <ahyp:hlinkClr xmlns:ahyp="http://schemas.microsoft.com/office/drawing/2018/hyperlinkcolor" val="tx"/>
                    </a:ext>
                  </a:extLst>
                </a:hlinkClick>
              </a:rPr>
              <a:t> </a:t>
            </a:r>
            <a:r>
              <a:rPr lang="en-US" u="sng">
                <a:solidFill>
                  <a:schemeClr val="hlink"/>
                </a:solidFill>
                <a:latin typeface="Lato" panose="020F0502020204030203" pitchFamily="34" charset="0"/>
                <a:ea typeface="Lato" panose="020F0502020204030203" pitchFamily="34" charset="0"/>
                <a:cs typeface="Lato" panose="020F0502020204030203" pitchFamily="34" charset="0"/>
                <a:sym typeface="Arial"/>
              </a:rPr>
              <a:t>gdit.com+1</a:t>
            </a:r>
          </a:p>
          <a:p>
            <a:pPr marL="285750" lvl="0" indent="-285750" algn="l" rtl="0">
              <a:lnSpc>
                <a:spcPct val="90000"/>
              </a:lnSpc>
              <a:spcBef>
                <a:spcPts val="0"/>
              </a:spcBef>
              <a:spcAft>
                <a:spcPts val="600"/>
              </a:spcAft>
              <a:buSzPct val="100000"/>
              <a:buFont typeface="Arial" panose="020B0604020202020204" pitchFamily="34" charset="0"/>
              <a:buChar char="•"/>
            </a:pPr>
            <a:r>
              <a:rPr lang="en-US" b="1">
                <a:latin typeface="Lato" panose="020F0502020204030203" pitchFamily="34" charset="0"/>
                <a:ea typeface="Lato" panose="020F0502020204030203" pitchFamily="34" charset="0"/>
                <a:cs typeface="Lato" panose="020F0502020204030203" pitchFamily="34" charset="0"/>
                <a:sym typeface="Arial"/>
              </a:rPr>
              <a:t>Agentic AI Adoption</a:t>
            </a:r>
            <a:r>
              <a:rPr lang="en-US">
                <a:latin typeface="Lato" panose="020F0502020204030203" pitchFamily="34" charset="0"/>
                <a:ea typeface="Lato" panose="020F0502020204030203" pitchFamily="34" charset="0"/>
                <a:cs typeface="Lato" panose="020F0502020204030203" pitchFamily="34" charset="0"/>
                <a:sym typeface="Arial"/>
              </a:rPr>
              <a:t>: GDIT is actively promoting the adoption of agentic AI in government agencies. According to Dave Vennergrund, Vice President of GDIT’s AI Center of Excellence, agentic AI involves purpose-built intelligent tools that utilize large language models and non-LLM capabilities to perform specific tasks. GDIT provides guidance to agencies on how to incorporate agentic AI into their workflows.</a:t>
            </a:r>
            <a:r>
              <a:rPr lang="en-US">
                <a:uFill>
                  <a:noFill/>
                </a:uFill>
                <a:latin typeface="Lato" panose="020F0502020204030203" pitchFamily="34" charset="0"/>
                <a:ea typeface="Lato" panose="020F0502020204030203" pitchFamily="34" charset="0"/>
                <a:cs typeface="Lato" panose="020F0502020204030203" pitchFamily="34" charset="0"/>
                <a:sym typeface="Arial"/>
                <a:hlinkClick r:id="rId5">
                  <a:extLst>
                    <a:ext uri="{A12FA001-AC4F-418D-AE19-62706E023703}">
                      <ahyp:hlinkClr xmlns:ahyp="http://schemas.microsoft.com/office/drawing/2018/hyperlinkcolor" val="tx"/>
                    </a:ext>
                  </a:extLst>
                </a:hlinkClick>
              </a:rPr>
              <a:t> </a:t>
            </a:r>
            <a:r>
              <a:rPr lang="en-US" u="sng">
                <a:solidFill>
                  <a:schemeClr val="hlink"/>
                </a:solidFill>
                <a:latin typeface="Lato" panose="020F0502020204030203" pitchFamily="34" charset="0"/>
                <a:ea typeface="Lato" panose="020F0502020204030203" pitchFamily="34" charset="0"/>
                <a:cs typeface="Lato" panose="020F0502020204030203" pitchFamily="34" charset="0"/>
                <a:sym typeface="Arial"/>
              </a:rPr>
              <a:t>ExecutiveBiz</a:t>
            </a:r>
          </a:p>
          <a:p>
            <a:pPr marL="0" lvl="0" indent="0" algn="l" rtl="0">
              <a:lnSpc>
                <a:spcPct val="90000"/>
              </a:lnSpc>
              <a:spcBef>
                <a:spcPts val="0"/>
              </a:spcBef>
              <a:spcAft>
                <a:spcPts val="600"/>
              </a:spcAft>
              <a:buClr>
                <a:schemeClr val="dk1"/>
              </a:buClr>
              <a:buSzPts val="852"/>
              <a:buFont typeface="Arial"/>
              <a:buNone/>
            </a:pPr>
            <a:r>
              <a:rPr lang="en-US" b="1">
                <a:latin typeface="Lato" panose="020F0502020204030203" pitchFamily="34" charset="0"/>
                <a:ea typeface="Lato" panose="020F0502020204030203" pitchFamily="34" charset="0"/>
                <a:cs typeface="Lato" panose="020F0502020204030203" pitchFamily="34" charset="0"/>
                <a:sym typeface="Arial"/>
              </a:rPr>
              <a:t>Current State and Local Government Contracts</a:t>
            </a:r>
            <a:endParaRPr b="1">
              <a:latin typeface="Lato" panose="020F0502020204030203" pitchFamily="34" charset="0"/>
              <a:ea typeface="Lato" panose="020F0502020204030203" pitchFamily="34" charset="0"/>
              <a:cs typeface="Lato" panose="020F0502020204030203" pitchFamily="34" charset="0"/>
              <a:sym typeface="Arial"/>
            </a:endParaRPr>
          </a:p>
          <a:p>
            <a:pPr marL="285750" lvl="0" indent="-285750" algn="l" rtl="0">
              <a:lnSpc>
                <a:spcPct val="90000"/>
              </a:lnSpc>
              <a:spcBef>
                <a:spcPts val="0"/>
              </a:spcBef>
              <a:spcAft>
                <a:spcPts val="600"/>
              </a:spcAft>
              <a:buSzPct val="100000"/>
              <a:buFont typeface="Arial" panose="020B0604020202020204" pitchFamily="34" charset="0"/>
              <a:buChar char="•"/>
            </a:pPr>
            <a:r>
              <a:rPr lang="en-US" b="1">
                <a:latin typeface="Lato" panose="020F0502020204030203" pitchFamily="34" charset="0"/>
                <a:ea typeface="Lato" panose="020F0502020204030203" pitchFamily="34" charset="0"/>
                <a:cs typeface="Lato" panose="020F0502020204030203" pitchFamily="34" charset="0"/>
                <a:sym typeface="Arial"/>
              </a:rPr>
              <a:t>Texas Department of Information Resources (DIR)</a:t>
            </a:r>
          </a:p>
          <a:p>
            <a:pPr marL="740664" lvl="1" indent="-283464" algn="l" rtl="0">
              <a:spcBef>
                <a:spcPts val="0"/>
              </a:spcBef>
              <a:spcAft>
                <a:spcPts val="600"/>
              </a:spcAft>
              <a:buClr>
                <a:srgbClr val="555555"/>
              </a:buClr>
              <a:buSzPct val="1000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sym typeface="Arial"/>
              </a:rPr>
              <a:t>Contract Number</a:t>
            </a:r>
            <a: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t>: DIR-CPO-5140</a:t>
            </a:r>
          </a:p>
          <a:p>
            <a:pPr marL="740664" lvl="1" indent="-283464" algn="l" rtl="0">
              <a:spcBef>
                <a:spcPts val="0"/>
              </a:spcBef>
              <a:spcAft>
                <a:spcPts val="600"/>
              </a:spcAft>
              <a:buClr>
                <a:srgbClr val="555555"/>
              </a:buClr>
              <a:buSzPct val="1000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sym typeface="Arial"/>
              </a:rPr>
              <a:t>Scope</a:t>
            </a:r>
            <a: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t>: Offers Artificial Intelligence (AI) services, including Machine Learning (ML), Robotic Process Automation (RPA), Natural Language Processing (NLP), Computer Vision (CV), and Digital Assistant (DA).</a:t>
            </a:r>
          </a:p>
          <a:p>
            <a:pPr marL="740664" lvl="1" indent="-283464" algn="l" rtl="0">
              <a:spcBef>
                <a:spcPts val="0"/>
              </a:spcBef>
              <a:spcAft>
                <a:spcPts val="600"/>
              </a:spcAft>
              <a:buClr>
                <a:srgbClr val="555555"/>
              </a:buClr>
              <a:buSzPct val="1000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sym typeface="Arial"/>
              </a:rPr>
              <a:t>Period of Performance</a:t>
            </a:r>
            <a: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t>: Ongoing</a:t>
            </a:r>
          </a:p>
          <a:p>
            <a:pPr marL="285750" lvl="0" indent="-285750" algn="l" rtl="0">
              <a:lnSpc>
                <a:spcPct val="90000"/>
              </a:lnSpc>
              <a:spcBef>
                <a:spcPts val="0"/>
              </a:spcBef>
              <a:spcAft>
                <a:spcPts val="600"/>
              </a:spcAft>
              <a:buSzPct val="100000"/>
              <a:buFont typeface="Arial" panose="020B0604020202020204" pitchFamily="34" charset="0"/>
              <a:buChar char="•"/>
            </a:pPr>
            <a:r>
              <a:rPr lang="en-US" b="1">
                <a:latin typeface="Lato" panose="020F0502020204030203" pitchFamily="34" charset="0"/>
                <a:ea typeface="Lato" panose="020F0502020204030203" pitchFamily="34" charset="0"/>
                <a:cs typeface="Lato" panose="020F0502020204030203" pitchFamily="34" charset="0"/>
                <a:sym typeface="Arial"/>
              </a:rPr>
              <a:t>Texas Department of Information Resources (DIR)</a:t>
            </a:r>
          </a:p>
          <a:p>
            <a:pPr marL="740664" lvl="1" indent="-283464" algn="l" rtl="0">
              <a:spcBef>
                <a:spcPts val="0"/>
              </a:spcBef>
              <a:spcAft>
                <a:spcPts val="600"/>
              </a:spcAft>
              <a:buClr>
                <a:srgbClr val="555555"/>
              </a:buClr>
              <a:buSzPct val="1000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sym typeface="Arial"/>
              </a:rPr>
              <a:t>Contract Number</a:t>
            </a:r>
            <a: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t>: DIR-CPO-5498 </a:t>
            </a:r>
            <a:r>
              <a:rPr lang="en-US" sz="1400" u="sng">
                <a:solidFill>
                  <a:schemeClr val="hlink"/>
                </a:solidFill>
                <a:latin typeface="Lato" panose="020F0502020204030203" pitchFamily="34" charset="0"/>
                <a:ea typeface="Lato" panose="020F0502020204030203" pitchFamily="34" charset="0"/>
                <a:cs typeface="Lato" panose="020F0502020204030203" pitchFamily="34" charset="0"/>
                <a:sym typeface="Arial"/>
              </a:rPr>
              <a:t>gdit.com+15gdit.com+15gdit.com+15</a:t>
            </a:r>
          </a:p>
          <a:p>
            <a:pPr marL="740664" lvl="1" indent="-283464" algn="l" rtl="0">
              <a:spcBef>
                <a:spcPts val="0"/>
              </a:spcBef>
              <a:spcAft>
                <a:spcPts val="600"/>
              </a:spcAft>
              <a:buClr>
                <a:srgbClr val="555555"/>
              </a:buClr>
              <a:buSzPct val="1000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sym typeface="Arial"/>
              </a:rPr>
              <a:t>Scope</a:t>
            </a:r>
            <a: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t>: Provides Information Technology Staff Augmentation Contract (ITSAC) services at set not-to-exceed labor rates.</a:t>
            </a:r>
          </a:p>
          <a:p>
            <a:pPr marL="740664" lvl="1" indent="-283464" algn="l" rtl="0">
              <a:spcBef>
                <a:spcPts val="0"/>
              </a:spcBef>
              <a:spcAft>
                <a:spcPts val="600"/>
              </a:spcAft>
              <a:buClr>
                <a:srgbClr val="555555"/>
              </a:buClr>
              <a:buSzPct val="10000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sym typeface="Arial"/>
              </a:rPr>
              <a:t>Period of Performance</a:t>
            </a:r>
            <a: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t>: Ongoing</a:t>
            </a:r>
            <a:b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br>
            <a:endPar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endParaRPr>
          </a:p>
          <a:p>
            <a:pPr marL="0" lvl="0" indent="0" algn="l" rtl="0">
              <a:lnSpc>
                <a:spcPct val="90000"/>
              </a:lnSpc>
              <a:spcBef>
                <a:spcPts val="1200"/>
              </a:spcBef>
              <a:spcAft>
                <a:spcPts val="0"/>
              </a:spcAft>
              <a:buSzPts val="1085"/>
              <a:buNone/>
            </a:pPr>
            <a:endParaRPr sz="1517" b="1">
              <a:solidFill>
                <a:schemeClr val="dk1"/>
              </a:solidFill>
            </a:endParaRPr>
          </a:p>
        </p:txBody>
      </p:sp>
    </p:spTree>
    <p:extLst>
      <p:ext uri="{BB962C8B-B14F-4D97-AF65-F5344CB8AC3E}">
        <p14:creationId xmlns:p14="http://schemas.microsoft.com/office/powerpoint/2010/main" val="6173227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g3764fb5d9b1_0_103"/>
          <p:cNvSpPr txBox="1">
            <a:spLocks noGrp="1"/>
          </p:cNvSpPr>
          <p:nvPr>
            <p:ph type="ctrTitle"/>
          </p:nvPr>
        </p:nvSpPr>
        <p:spPr>
          <a:xfrm>
            <a:off x="330900" y="464500"/>
            <a:ext cx="10307400" cy="4779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SzPts val="2200"/>
              <a:buNone/>
            </a:pPr>
            <a:r>
              <a:rPr lang="en-US"/>
              <a:t>GDIT's Agentic AI Capabilities in the State and Local Sector - SWOT Analysis</a:t>
            </a:r>
            <a:endParaRPr/>
          </a:p>
        </p:txBody>
      </p:sp>
      <p:sp>
        <p:nvSpPr>
          <p:cNvPr id="408" name="Google Shape;408;g3764fb5d9b1_0_103"/>
          <p:cNvSpPr txBox="1">
            <a:spLocks noGrp="1"/>
          </p:cNvSpPr>
          <p:nvPr>
            <p:ph type="subTitle" idx="1"/>
          </p:nvPr>
        </p:nvSpPr>
        <p:spPr>
          <a:xfrm>
            <a:off x="323925" y="268005"/>
            <a:ext cx="6719100" cy="245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1000"/>
              </a:spcBef>
              <a:spcAft>
                <a:spcPts val="0"/>
              </a:spcAft>
              <a:buSzPts val="4600"/>
              <a:buNone/>
            </a:pPr>
            <a:endParaRPr/>
          </a:p>
        </p:txBody>
      </p:sp>
      <p:graphicFrame>
        <p:nvGraphicFramePr>
          <p:cNvPr id="409" name="Google Shape;409;g3764fb5d9b1_0_103"/>
          <p:cNvGraphicFramePr/>
          <p:nvPr/>
        </p:nvGraphicFramePr>
        <p:xfrm>
          <a:off x="645400" y="1303693"/>
          <a:ext cx="10901200" cy="4971228"/>
        </p:xfrm>
        <a:graphic>
          <a:graphicData uri="http://schemas.openxmlformats.org/drawingml/2006/table">
            <a:tbl>
              <a:tblPr>
                <a:noFill/>
              </a:tblPr>
              <a:tblGrid>
                <a:gridCol w="5450600">
                  <a:extLst>
                    <a:ext uri="{9D8B030D-6E8A-4147-A177-3AD203B41FA5}">
                      <a16:colId xmlns:a16="http://schemas.microsoft.com/office/drawing/2014/main" val="20000"/>
                    </a:ext>
                  </a:extLst>
                </a:gridCol>
                <a:gridCol w="5450600">
                  <a:extLst>
                    <a:ext uri="{9D8B030D-6E8A-4147-A177-3AD203B41FA5}">
                      <a16:colId xmlns:a16="http://schemas.microsoft.com/office/drawing/2014/main" val="20001"/>
                    </a:ext>
                  </a:extLst>
                </a:gridCol>
              </a:tblGrid>
              <a:tr h="381000">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Strength</a:t>
                      </a:r>
                    </a:p>
                    <a:p>
                      <a:pPr marL="283464" marR="0" lvl="0" indent="-283464" algn="l" rtl="0">
                        <a:lnSpc>
                          <a:spcPct val="90000"/>
                        </a:lnSpc>
                        <a:spcBef>
                          <a:spcPts val="0"/>
                        </a:spcBef>
                        <a:spcAft>
                          <a:spcPts val="600"/>
                        </a:spcAft>
                        <a:buClr>
                          <a:srgbClr val="555555"/>
                        </a:buClr>
                        <a:buSzPct val="100000"/>
                        <a:buFont typeface="Arial" panose="020B0604020202020204" pitchFamily="34" charset="0"/>
                        <a:buChar char="•"/>
                      </a:pPr>
                      <a:r>
                        <a:rPr lang="en-US" sz="1400" b="1"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rPr>
                        <a:t>Established AI Expertise: </a:t>
                      </a:r>
                      <a:r>
                        <a:rPr lang="en-US" sz="1400" b="0"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rPr>
                        <a:t>GDIT has developed AI solutions targeting fraud, waste, and abuse detection, leveraging machine learning, large language models, and natural language processing to proactively identify and prevent improper payments.</a:t>
                      </a:r>
                    </a:p>
                    <a:p>
                      <a:pPr marL="283464" marR="0" lvl="0" indent="-283464" algn="l" rtl="0">
                        <a:lnSpc>
                          <a:spcPct val="90000"/>
                        </a:lnSpc>
                        <a:spcBef>
                          <a:spcPts val="0"/>
                        </a:spcBef>
                        <a:spcAft>
                          <a:spcPts val="600"/>
                        </a:spcAft>
                        <a:buClr>
                          <a:srgbClr val="555555"/>
                        </a:buClr>
                        <a:buSzPct val="100000"/>
                        <a:buFont typeface="Arial" panose="020B0604020202020204" pitchFamily="34" charset="0"/>
                        <a:buChar char="•"/>
                      </a:pPr>
                      <a:r>
                        <a:rPr lang="en-US" sz="1400" b="1"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rPr>
                        <a:t>Centers of Excellence (COEs): </a:t>
                      </a:r>
                      <a:r>
                        <a:rPr lang="en-US" sz="1400" b="0"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rPr>
                        <a:t>The expansion of AI, cyber, and mission software COEs enhances GDIT's capability to deliver rapid, repeatable, and proven solutions for state and local government missions.</a:t>
                      </a:r>
                    </a:p>
                    <a:p>
                      <a:pPr marL="283464" marR="0" lvl="0" indent="-283464" algn="l" rtl="0">
                        <a:lnSpc>
                          <a:spcPct val="90000"/>
                        </a:lnSpc>
                        <a:spcBef>
                          <a:spcPts val="0"/>
                        </a:spcBef>
                        <a:spcAft>
                          <a:spcPts val="600"/>
                        </a:spcAft>
                        <a:buClr>
                          <a:srgbClr val="555555"/>
                        </a:buClr>
                        <a:buSzPct val="100000"/>
                        <a:buFont typeface="Arial" panose="020B0604020202020204" pitchFamily="34" charset="0"/>
                        <a:buChar char="•"/>
                      </a:pPr>
                      <a:r>
                        <a:rPr lang="en-US" sz="1400" b="1"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rPr>
                        <a:t>Comprehensive AI Capabilities: </a:t>
                      </a:r>
                      <a:r>
                        <a:rPr lang="en-US" sz="1400" b="0"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rPr>
                        <a:t>GDIT's AI offerings encompass machine learning, natural language processing, and data science, with a significant number of employees engaged in AI learning and development.</a:t>
                      </a:r>
                    </a:p>
                  </a:txBody>
                  <a:tcPr marL="91425" marR="91425" marT="91425" marB="91425"/>
                </a:tc>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Weaknesses</a:t>
                      </a:r>
                    </a:p>
                    <a:p>
                      <a:pPr marL="283464" marR="0" lvl="0" indent="-283464" algn="l" rtl="0">
                        <a:lnSpc>
                          <a:spcPct val="90000"/>
                        </a:lnSpc>
                        <a:spcBef>
                          <a:spcPts val="0"/>
                        </a:spcBef>
                        <a:spcAft>
                          <a:spcPts val="600"/>
                        </a:spcAft>
                        <a:buClr>
                          <a:srgbClr val="555555"/>
                        </a:buClr>
                        <a:buSzPct val="100000"/>
                        <a:buFont typeface="Arial" panose="020B0604020202020204" pitchFamily="34" charset="0"/>
                        <a:buChar char="•"/>
                      </a:pPr>
                      <a:r>
                        <a:rPr lang="en-US" sz="1400" b="1"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rPr>
                        <a:t>Limited Public Information on Specific Projects: </a:t>
                      </a:r>
                      <a:r>
                        <a:rPr lang="en-US" sz="1400" b="0"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rPr>
                        <a:t>There is limited publicly available information on specific agentic AI projects within the state and local government sector, which may affect transparency and perceived accountability.</a:t>
                      </a:r>
                    </a:p>
                    <a:p>
                      <a:pPr marL="283464" marR="0" lvl="0" indent="-283464" algn="l" rtl="0">
                        <a:lnSpc>
                          <a:spcPct val="90000"/>
                        </a:lnSpc>
                        <a:spcBef>
                          <a:spcPts val="0"/>
                        </a:spcBef>
                        <a:spcAft>
                          <a:spcPts val="600"/>
                        </a:spcAft>
                        <a:buClr>
                          <a:srgbClr val="555555"/>
                        </a:buClr>
                        <a:buSzPct val="100000"/>
                        <a:buFont typeface="Arial" panose="020B0604020202020204" pitchFamily="34" charset="0"/>
                        <a:buChar char="•"/>
                      </a:pPr>
                      <a:r>
                        <a:rPr lang="en-US" sz="1400" b="1"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rPr>
                        <a:t>Dependence on Government Contracts: </a:t>
                      </a:r>
                      <a:r>
                        <a:rPr lang="en-US" sz="1400" b="0"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rPr>
                        <a:t>GDIT's reliance on government contracts, which can be subject to budget changes and policy shifts, may impact the stability and predictability of its revenue streams.</a:t>
                      </a:r>
                    </a:p>
                    <a:p>
                      <a:pPr marL="457200" lvl="0" indent="0" algn="l" rtl="0">
                        <a:lnSpc>
                          <a:spcPct val="90000"/>
                        </a:lnSpc>
                        <a:spcBef>
                          <a:spcPts val="0"/>
                        </a:spcBef>
                        <a:spcAft>
                          <a:spcPts val="600"/>
                        </a:spcAft>
                        <a:buNone/>
                      </a:pPr>
                      <a:endParaRPr lang="en-US" sz="1400">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Opportunities</a:t>
                      </a:r>
                    </a:p>
                    <a:p>
                      <a:pPr marL="283464" marR="0" lvl="0" indent="-283464" algn="l" rtl="0">
                        <a:lnSpc>
                          <a:spcPct val="90000"/>
                        </a:lnSpc>
                        <a:spcBef>
                          <a:spcPts val="0"/>
                        </a:spcBef>
                        <a:spcAft>
                          <a:spcPts val="600"/>
                        </a:spcAft>
                        <a:buClr>
                          <a:srgbClr val="555555"/>
                        </a:buClr>
                        <a:buSzPct val="100000"/>
                        <a:buFont typeface="Arial" panose="020B0604020202020204" pitchFamily="34" charset="0"/>
                        <a:buChar char="•"/>
                      </a:pPr>
                      <a:r>
                        <a:rPr lang="en-US" sz="1400" b="1"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rPr>
                        <a:t>Expansion of AI Services: </a:t>
                      </a:r>
                      <a:r>
                        <a:rPr lang="en-US" sz="1400" b="0"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rPr>
                        <a:t>There is potential for GDIT to expand its AI services to more state and local governments, addressing emerging challenges in public sector operations.</a:t>
                      </a:r>
                    </a:p>
                    <a:p>
                      <a:pPr marL="283464" marR="0" lvl="0" indent="-283464" algn="l" rtl="0">
                        <a:lnSpc>
                          <a:spcPct val="90000"/>
                        </a:lnSpc>
                        <a:spcBef>
                          <a:spcPts val="0"/>
                        </a:spcBef>
                        <a:spcAft>
                          <a:spcPts val="600"/>
                        </a:spcAft>
                        <a:buClr>
                          <a:srgbClr val="555555"/>
                        </a:buClr>
                        <a:buSzPct val="100000"/>
                        <a:buFont typeface="Arial" panose="020B0604020202020204" pitchFamily="34" charset="0"/>
                        <a:buChar char="•"/>
                      </a:pPr>
                      <a:r>
                        <a:rPr lang="en-US" sz="1400" b="1"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rPr>
                        <a:t>Development of New AI Solutions: </a:t>
                      </a:r>
                      <a:r>
                        <a:rPr lang="en-US" sz="1400" b="0"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rPr>
                        <a:t>GDIT can develop new AI solutions to address specific needs within state and local governments, such as enhancing cybersecurity measures and improving service delivery.</a:t>
                      </a:r>
                    </a:p>
                  </a:txBody>
                  <a:tcPr marL="91425" marR="91425" marT="91425" marB="91425"/>
                </a:tc>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Threats</a:t>
                      </a:r>
                    </a:p>
                    <a:p>
                      <a:pPr marL="283464" lvl="0" indent="-283464" algn="l" rtl="0">
                        <a:lnSpc>
                          <a:spcPct val="90000"/>
                        </a:lnSpc>
                        <a:spcBef>
                          <a:spcPts val="0"/>
                        </a:spcBef>
                        <a:spcAft>
                          <a:spcPts val="600"/>
                        </a:spcAft>
                        <a:buClr>
                          <a:srgbClr val="555555"/>
                        </a:buClr>
                        <a:buSzPct val="100000"/>
                        <a:buFont typeface="Arial" panose="020B0604020202020204" pitchFamily="34" charset="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Intense Competition</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GDIT faces competition from other technology firms in the AI space, which may impact its market share and influence in the state and local government sector.</a:t>
                      </a:r>
                    </a:p>
                    <a:p>
                      <a:pPr marL="283464" lvl="0" indent="-283464" algn="l" rtl="0">
                        <a:lnSpc>
                          <a:spcPct val="90000"/>
                        </a:lnSpc>
                        <a:spcBef>
                          <a:spcPts val="0"/>
                        </a:spcBef>
                        <a:spcAft>
                          <a:spcPts val="600"/>
                        </a:spcAft>
                        <a:buClr>
                          <a:srgbClr val="555555"/>
                        </a:buClr>
                        <a:buSzPct val="100000"/>
                        <a:buFont typeface="Arial" panose="020B0604020202020204" pitchFamily="34" charset="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Potential Regulatory Changes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Regulatory changes could impact AI implementation in government operations, posing challenges to GDIT's existing solutions and strategies.</a:t>
                      </a: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33749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g3455c3e657a_0_0"/>
          <p:cNvSpPr txBox="1">
            <a:spLocks noGrp="1"/>
          </p:cNvSpPr>
          <p:nvPr>
            <p:ph type="ctrTitle"/>
          </p:nvPr>
        </p:nvSpPr>
        <p:spPr>
          <a:xfrm>
            <a:off x="330906" y="464494"/>
            <a:ext cx="6719100" cy="477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200"/>
              <a:buNone/>
            </a:pPr>
            <a:r>
              <a:rPr lang="en-US"/>
              <a:t>Initial Target customers and initiatives</a:t>
            </a:r>
            <a:endParaRPr/>
          </a:p>
        </p:txBody>
      </p:sp>
      <p:sp>
        <p:nvSpPr>
          <p:cNvPr id="366" name="Google Shape;366;g3455c3e657a_0_0"/>
          <p:cNvSpPr txBox="1">
            <a:spLocks noGrp="1"/>
          </p:cNvSpPr>
          <p:nvPr>
            <p:ph type="subTitle" idx="1"/>
          </p:nvPr>
        </p:nvSpPr>
        <p:spPr>
          <a:xfrm>
            <a:off x="323925" y="268005"/>
            <a:ext cx="6719100" cy="245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1000"/>
              </a:spcBef>
              <a:spcAft>
                <a:spcPts val="0"/>
              </a:spcAft>
              <a:buSzPts val="1150"/>
              <a:buNone/>
            </a:pPr>
            <a:endParaRPr/>
          </a:p>
        </p:txBody>
      </p:sp>
      <p:sp>
        <p:nvSpPr>
          <p:cNvPr id="367" name="Google Shape;367;g3455c3e657a_0_0"/>
          <p:cNvSpPr txBox="1">
            <a:spLocks noGrp="1"/>
          </p:cNvSpPr>
          <p:nvPr>
            <p:ph type="body" idx="2"/>
          </p:nvPr>
        </p:nvSpPr>
        <p:spPr>
          <a:xfrm>
            <a:off x="274320" y="1097280"/>
            <a:ext cx="11411400" cy="5284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600"/>
              </a:spcAft>
              <a:buSzPts val="1400"/>
              <a:buNone/>
            </a:pPr>
            <a:r>
              <a:rPr lang="en-US"/>
              <a:t>For Regulatory Streamlining agent:</a:t>
            </a:r>
            <a:endParaRPr/>
          </a:p>
          <a:p>
            <a:pPr marL="457200" lvl="0" indent="-317500" algn="l" rtl="0">
              <a:lnSpc>
                <a:spcPct val="90000"/>
              </a:lnSpc>
              <a:spcBef>
                <a:spcPts val="0"/>
              </a:spcBef>
              <a:spcAft>
                <a:spcPts val="600"/>
              </a:spcAft>
              <a:buSzPts val="1400"/>
              <a:buAutoNum type="arabicPeriod"/>
            </a:pPr>
            <a:r>
              <a:rPr lang="en-US"/>
              <a:t>Red State regulatory reform leads and their CIOs/CDOs (start with FL, also VA governor, SC, TX)</a:t>
            </a:r>
            <a:endParaRPr/>
          </a:p>
          <a:p>
            <a:pPr marL="457200" lvl="0" indent="-317500" algn="l" rtl="0">
              <a:lnSpc>
                <a:spcPct val="90000"/>
              </a:lnSpc>
              <a:spcBef>
                <a:spcPts val="0"/>
              </a:spcBef>
              <a:spcAft>
                <a:spcPts val="600"/>
              </a:spcAft>
              <a:buSzPts val="1400"/>
              <a:buAutoNum type="arabicPeriod"/>
            </a:pPr>
            <a:r>
              <a:rPr lang="en-US"/>
              <a:t>Small Business Administration Dep Administrator and Small Business Administration Small Business Advocate</a:t>
            </a:r>
            <a:endParaRPr/>
          </a:p>
          <a:p>
            <a:pPr marL="0" lvl="0" indent="0" algn="l" rtl="0">
              <a:lnSpc>
                <a:spcPct val="90000"/>
              </a:lnSpc>
              <a:spcBef>
                <a:spcPts val="0"/>
              </a:spcBef>
              <a:spcAft>
                <a:spcPts val="600"/>
              </a:spcAft>
              <a:buSzPts val="1400"/>
              <a:buNone/>
            </a:pPr>
            <a:endParaRPr lang="en-US"/>
          </a:p>
          <a:p>
            <a:pPr marL="0" lvl="0" indent="0" algn="l" rtl="0">
              <a:lnSpc>
                <a:spcPct val="90000"/>
              </a:lnSpc>
              <a:spcBef>
                <a:spcPts val="0"/>
              </a:spcBef>
              <a:spcAft>
                <a:spcPts val="600"/>
              </a:spcAft>
              <a:buSzPts val="1400"/>
              <a:buNone/>
            </a:pPr>
            <a:r>
              <a:rPr lang="en-US"/>
              <a:t>For SSA: ITSC (w/SAIC; focus on EHR data integration into workflows)</a:t>
            </a:r>
            <a:endParaRPr/>
          </a:p>
          <a:p>
            <a:pPr marL="0" lvl="0" indent="0" algn="l" rtl="0">
              <a:lnSpc>
                <a:spcPct val="90000"/>
              </a:lnSpc>
              <a:spcBef>
                <a:spcPts val="0"/>
              </a:spcBef>
              <a:spcAft>
                <a:spcPts val="600"/>
              </a:spcAft>
              <a:buSzPts val="1400"/>
              <a:buNone/>
            </a:pPr>
            <a:endParaRPr/>
          </a:p>
          <a:p>
            <a:pPr marL="0" lvl="0" indent="0" algn="l" rtl="0">
              <a:lnSpc>
                <a:spcPct val="90000"/>
              </a:lnSpc>
              <a:spcBef>
                <a:spcPts val="0"/>
              </a:spcBef>
              <a:spcAft>
                <a:spcPts val="600"/>
              </a:spcAft>
              <a:buSzPts val="1400"/>
              <a:buNone/>
            </a:pPr>
            <a:r>
              <a:rPr lang="en-US"/>
              <a:t>For Virginia: Regulatory Streamlining, AI Agent governance platform</a:t>
            </a:r>
            <a:endParaRPr/>
          </a:p>
          <a:p>
            <a:pPr marL="0" lvl="0" indent="0" algn="l" rtl="0">
              <a:lnSpc>
                <a:spcPct val="90000"/>
              </a:lnSpc>
              <a:spcBef>
                <a:spcPts val="0"/>
              </a:spcBef>
              <a:spcAft>
                <a:spcPts val="600"/>
              </a:spcAft>
              <a:buSzPts val="1400"/>
              <a:buNone/>
            </a:pPr>
            <a:endParaRPr/>
          </a:p>
          <a:p>
            <a:pPr marL="0" lvl="0" indent="0" algn="l" rtl="0">
              <a:lnSpc>
                <a:spcPct val="90000"/>
              </a:lnSpc>
              <a:spcBef>
                <a:spcPts val="0"/>
              </a:spcBef>
              <a:spcAft>
                <a:spcPts val="600"/>
              </a:spcAft>
              <a:buSzPts val="1400"/>
              <a:buNone/>
            </a:pPr>
            <a:r>
              <a:rPr lang="en-US"/>
              <a:t>For SC: AI Agent pilot; AI Agent governance</a:t>
            </a:r>
            <a:endParaRPr/>
          </a:p>
          <a:p>
            <a:pPr marL="0" lvl="0" indent="0" algn="l" rtl="0">
              <a:lnSpc>
                <a:spcPct val="90000"/>
              </a:lnSpc>
              <a:spcBef>
                <a:spcPts val="0"/>
              </a:spcBef>
              <a:spcAft>
                <a:spcPts val="600"/>
              </a:spcAft>
              <a:buSzPts val="1400"/>
              <a:buNone/>
            </a:pPr>
            <a:endParaRPr/>
          </a:p>
          <a:p>
            <a:pPr marL="0" lvl="0" indent="0" algn="l" rtl="0">
              <a:lnSpc>
                <a:spcPct val="90000"/>
              </a:lnSpc>
              <a:spcBef>
                <a:spcPts val="0"/>
              </a:spcBef>
              <a:spcAft>
                <a:spcPts val="600"/>
              </a:spcAft>
              <a:buSzPts val="1400"/>
              <a:buNone/>
            </a:pPr>
            <a:r>
              <a:rPr lang="en-US"/>
              <a:t>For MD: Medicaid AI Agent pilot; AI Agent governance platform</a:t>
            </a:r>
            <a:endParaRPr/>
          </a:p>
          <a:p>
            <a:pPr marL="0" lvl="0" indent="0" algn="l" rtl="0">
              <a:lnSpc>
                <a:spcPct val="90000"/>
              </a:lnSpc>
              <a:spcBef>
                <a:spcPts val="0"/>
              </a:spcBef>
              <a:spcAft>
                <a:spcPts val="600"/>
              </a:spcAft>
              <a:buSzPts val="1400"/>
              <a:buNone/>
            </a:pPr>
            <a:endParaRPr lang="en-US"/>
          </a:p>
          <a:p>
            <a:pPr marL="0" lvl="0" indent="0" algn="l" rtl="0">
              <a:lnSpc>
                <a:spcPct val="90000"/>
              </a:lnSpc>
              <a:spcBef>
                <a:spcPts val="0"/>
              </a:spcBef>
              <a:spcAft>
                <a:spcPts val="600"/>
              </a:spcAft>
              <a:buSzPts val="1400"/>
              <a:buNone/>
            </a:pPr>
            <a:r>
              <a:rPr lang="en-US"/>
              <a:t>For NC: exploit AI BPA with governance platform and agent pilots that are derivatives of Medicaid work</a:t>
            </a:r>
          </a:p>
          <a:p>
            <a:pPr marL="0" lvl="0" indent="0" algn="l" rtl="0">
              <a:lnSpc>
                <a:spcPct val="90000"/>
              </a:lnSpc>
              <a:spcBef>
                <a:spcPts val="0"/>
              </a:spcBef>
              <a:spcAft>
                <a:spcPts val="600"/>
              </a:spcAft>
              <a:buSzPts val="1400"/>
              <a:buNone/>
            </a:pPr>
            <a:endParaRPr lang="en-US"/>
          </a:p>
          <a:p>
            <a:pPr marL="0" lvl="0" indent="0" algn="l" rtl="0">
              <a:lnSpc>
                <a:spcPct val="90000"/>
              </a:lnSpc>
              <a:spcBef>
                <a:spcPts val="0"/>
              </a:spcBef>
              <a:spcAft>
                <a:spcPts val="600"/>
              </a:spcAft>
              <a:buSzPts val="1400"/>
              <a:buNone/>
            </a:pPr>
            <a:r>
              <a:rPr lang="en-US"/>
              <a:t>For Illinois: AI governance and pilots from mid-Atlantic</a:t>
            </a:r>
            <a:endParaRPr/>
          </a:p>
          <a:p>
            <a:pPr marL="0" lvl="0" indent="0" algn="l" rtl="0">
              <a:lnSpc>
                <a:spcPct val="100000"/>
              </a:lnSpc>
              <a:spcBef>
                <a:spcPts val="1000"/>
              </a:spcBef>
              <a:spcAft>
                <a:spcPts val="0"/>
              </a:spcAft>
              <a:buSzPts val="14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
          <p:cNvSpPr txBox="1">
            <a:spLocks noGrp="1"/>
          </p:cNvSpPr>
          <p:nvPr>
            <p:ph type="ctrTitle"/>
          </p:nvPr>
        </p:nvSpPr>
        <p:spPr>
          <a:xfrm>
            <a:off x="330906" y="464494"/>
            <a:ext cx="6719048" cy="4778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200"/>
              <a:buFont typeface="Lato Black"/>
              <a:buNone/>
            </a:pPr>
            <a:r>
              <a:rPr lang="en-US"/>
              <a:t>Approach and Objectives</a:t>
            </a:r>
            <a:endParaRPr/>
          </a:p>
        </p:txBody>
      </p:sp>
      <p:sp>
        <p:nvSpPr>
          <p:cNvPr id="189" name="Google Shape;189;p2"/>
          <p:cNvSpPr txBox="1">
            <a:spLocks noGrp="1"/>
          </p:cNvSpPr>
          <p:nvPr>
            <p:ph type="subTitle" idx="1"/>
          </p:nvPr>
        </p:nvSpPr>
        <p:spPr>
          <a:xfrm>
            <a:off x="323925" y="268005"/>
            <a:ext cx="6719047" cy="245424"/>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lt1"/>
              </a:buClr>
              <a:buSzPts val="1100"/>
              <a:buNone/>
            </a:pPr>
            <a:r>
              <a:rPr lang="en-US"/>
              <a:t>Overview</a:t>
            </a:r>
            <a:endParaRPr/>
          </a:p>
        </p:txBody>
      </p:sp>
      <p:sp>
        <p:nvSpPr>
          <p:cNvPr id="190" name="Google Shape;190;p2"/>
          <p:cNvSpPr txBox="1">
            <a:spLocks noGrp="1"/>
          </p:cNvSpPr>
          <p:nvPr>
            <p:ph type="body" idx="2"/>
          </p:nvPr>
        </p:nvSpPr>
        <p:spPr>
          <a:xfrm>
            <a:off x="274320" y="1097280"/>
            <a:ext cx="11411514" cy="528415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600"/>
              </a:spcAft>
              <a:buClr>
                <a:srgbClr val="555555"/>
              </a:buClr>
              <a:buSzPts val="2000"/>
              <a:buNone/>
            </a:pPr>
            <a:r>
              <a:rPr lang="en-US"/>
              <a:t>Objective: Provide team members with a common understanding of the methods being used to develop the business plan for the Amida Agentic AI Marketplace solution</a:t>
            </a:r>
            <a:endParaRPr/>
          </a:p>
          <a:p>
            <a:pPr marL="0" lvl="0" indent="0" algn="l" rtl="0">
              <a:lnSpc>
                <a:spcPct val="90000"/>
              </a:lnSpc>
              <a:spcBef>
                <a:spcPts val="0"/>
              </a:spcBef>
              <a:spcAft>
                <a:spcPts val="600"/>
              </a:spcAft>
              <a:buClr>
                <a:srgbClr val="555555"/>
              </a:buClr>
              <a:buSzPts val="2000"/>
              <a:buNone/>
            </a:pPr>
            <a:endParaRPr/>
          </a:p>
          <a:p>
            <a:pPr marL="0" lvl="0" indent="0" algn="l" rtl="0">
              <a:lnSpc>
                <a:spcPct val="90000"/>
              </a:lnSpc>
              <a:spcBef>
                <a:spcPts val="0"/>
              </a:spcBef>
              <a:spcAft>
                <a:spcPts val="600"/>
              </a:spcAft>
              <a:buClr>
                <a:srgbClr val="555555"/>
              </a:buClr>
              <a:buSzPts val="2000"/>
              <a:buNone/>
            </a:pPr>
            <a:r>
              <a:rPr lang="en-US"/>
              <a:t>Approach: Kaplan &amp; Norton Strategic Map for a New Product</a:t>
            </a:r>
            <a:endParaRPr/>
          </a:p>
          <a:p>
            <a:pPr marL="0" lvl="0" indent="0" algn="l" rtl="0">
              <a:lnSpc>
                <a:spcPct val="90000"/>
              </a:lnSpc>
              <a:spcBef>
                <a:spcPts val="0"/>
              </a:spcBef>
              <a:spcAft>
                <a:spcPts val="600"/>
              </a:spcAft>
              <a:buClr>
                <a:srgbClr val="555555"/>
              </a:buClr>
              <a:buSzPts val="2000"/>
              <a:buNone/>
            </a:pPr>
            <a:r>
              <a:rPr lang="en-US"/>
              <a:t>Workplan and Status:</a:t>
            </a:r>
            <a:endParaRPr/>
          </a:p>
          <a:p>
            <a:pPr marL="283210" lvl="0" indent="-283210" algn="l" rtl="0">
              <a:lnSpc>
                <a:spcPct val="90000"/>
              </a:lnSpc>
              <a:spcBef>
                <a:spcPts val="0"/>
              </a:spcBef>
              <a:spcAft>
                <a:spcPts val="600"/>
              </a:spcAft>
              <a:buClr>
                <a:schemeClr val="accent6"/>
              </a:buClr>
              <a:buSzPct val="100000"/>
              <a:buFont typeface="Noto Sans Symbols"/>
              <a:buChar char="✔"/>
            </a:pPr>
            <a:r>
              <a:rPr lang="en-US">
                <a:solidFill>
                  <a:schemeClr val="tx1"/>
                </a:solidFill>
              </a:rPr>
              <a:t>Set Objective using “Measure What Matters” Outcome Objectives and Key Results</a:t>
            </a:r>
            <a:endParaRPr>
              <a:solidFill>
                <a:schemeClr val="tx1"/>
              </a:solidFill>
            </a:endParaRPr>
          </a:p>
          <a:p>
            <a:pPr marL="283210" lvl="0" indent="-283210" algn="l" rtl="0">
              <a:lnSpc>
                <a:spcPct val="90000"/>
              </a:lnSpc>
              <a:spcBef>
                <a:spcPts val="0"/>
              </a:spcBef>
              <a:spcAft>
                <a:spcPts val="600"/>
              </a:spcAft>
              <a:buClr>
                <a:schemeClr val="accent6"/>
              </a:buClr>
              <a:buSzPct val="100000"/>
              <a:buFont typeface="Noto Sans Symbols"/>
              <a:buChar char="✔"/>
            </a:pPr>
            <a:r>
              <a:rPr lang="en-US">
                <a:solidFill>
                  <a:schemeClr val="tx1"/>
                </a:solidFill>
              </a:rPr>
              <a:t>Identify Total Accessible Market and Initial Target Customers </a:t>
            </a:r>
            <a:endParaRPr>
              <a:solidFill>
                <a:schemeClr val="tx1"/>
              </a:solidFill>
            </a:endParaRPr>
          </a:p>
          <a:p>
            <a:pPr marL="283210" lvl="0" indent="-283210" algn="l" rtl="0">
              <a:lnSpc>
                <a:spcPct val="90000"/>
              </a:lnSpc>
              <a:spcBef>
                <a:spcPts val="0"/>
              </a:spcBef>
              <a:spcAft>
                <a:spcPts val="600"/>
              </a:spcAft>
              <a:buClr>
                <a:schemeClr val="accent6"/>
              </a:buClr>
              <a:buSzPct val="100000"/>
              <a:buFont typeface="Noto Sans Symbols"/>
              <a:buChar char="✔"/>
            </a:pPr>
            <a:r>
              <a:rPr lang="en-US">
                <a:solidFill>
                  <a:schemeClr val="tx1"/>
                </a:solidFill>
              </a:rPr>
              <a:t>Competitor analysis</a:t>
            </a:r>
            <a:endParaRPr>
              <a:solidFill>
                <a:schemeClr val="tx1"/>
              </a:solidFill>
            </a:endParaRPr>
          </a:p>
          <a:p>
            <a:pPr marL="283210" lvl="0" indent="-283210" algn="l" rtl="0">
              <a:lnSpc>
                <a:spcPct val="90000"/>
              </a:lnSpc>
              <a:spcBef>
                <a:spcPts val="0"/>
              </a:spcBef>
              <a:spcAft>
                <a:spcPts val="600"/>
              </a:spcAft>
              <a:buClr>
                <a:schemeClr val="accent6"/>
              </a:buClr>
              <a:buSzPct val="100000"/>
              <a:buFont typeface="Noto Sans Symbols"/>
              <a:buChar char="✔"/>
            </a:pPr>
            <a:r>
              <a:rPr lang="en-US">
                <a:solidFill>
                  <a:schemeClr val="tx1"/>
                </a:solidFill>
              </a:rPr>
              <a:t>Pick Strategy Approach: Best Total Cost Solution; Market Leader; Complete Solution; System Lock-in</a:t>
            </a:r>
            <a:endParaRPr>
              <a:solidFill>
                <a:schemeClr val="tx1"/>
              </a:solidFill>
            </a:endParaRPr>
          </a:p>
          <a:p>
            <a:pPr marL="283210" indent="-283210">
              <a:lnSpc>
                <a:spcPct val="90000"/>
              </a:lnSpc>
              <a:spcBef>
                <a:spcPts val="0"/>
              </a:spcBef>
              <a:spcAft>
                <a:spcPts val="600"/>
              </a:spcAft>
              <a:buClr>
                <a:schemeClr val="accent6"/>
              </a:buClr>
              <a:buSzPct val="100000"/>
              <a:buFont typeface="Noto Sans Symbols"/>
              <a:buChar char="✔"/>
            </a:pPr>
            <a:r>
              <a:rPr lang="en-US">
                <a:solidFill>
                  <a:schemeClr val="tx1"/>
                </a:solidFill>
              </a:rPr>
              <a:t>Evaluate our Strengths, Weaknesses, Opportunities, and Threats using the four Balanced Scorecard Perspectives: Financial; Customer; Internal Process; Learning &amp; Growth </a:t>
            </a:r>
          </a:p>
          <a:p>
            <a:pPr marL="283210" indent="-283210">
              <a:lnSpc>
                <a:spcPct val="90000"/>
              </a:lnSpc>
              <a:spcBef>
                <a:spcPts val="0"/>
              </a:spcBef>
              <a:spcAft>
                <a:spcPts val="600"/>
              </a:spcAft>
              <a:buClr>
                <a:schemeClr val="accent6"/>
              </a:buClr>
              <a:buSzPct val="100000"/>
              <a:buFont typeface="Noto Sans Symbols"/>
              <a:buChar char="✔"/>
            </a:pPr>
            <a:r>
              <a:rPr lang="en-US">
                <a:solidFill>
                  <a:schemeClr val="tx1"/>
                </a:solidFill>
              </a:rPr>
              <a:t>Assess Opportunities and Map Actions for Achievement of OKRs </a:t>
            </a:r>
            <a:endParaRPr>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3764fb5d9b1_0_181"/>
          <p:cNvSpPr txBox="1">
            <a:spLocks noGrp="1"/>
          </p:cNvSpPr>
          <p:nvPr>
            <p:ph type="ctrTitle"/>
          </p:nvPr>
        </p:nvSpPr>
        <p:spPr>
          <a:xfrm>
            <a:off x="330899" y="464500"/>
            <a:ext cx="8224500" cy="4779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SzPts val="2200"/>
              <a:buNone/>
            </a:pPr>
            <a:r>
              <a:rPr lang="en-US"/>
              <a:t>Accenture Agentic AI Capabilities in the State and Local Sector</a:t>
            </a:r>
            <a:endParaRPr/>
          </a:p>
        </p:txBody>
      </p:sp>
      <p:sp>
        <p:nvSpPr>
          <p:cNvPr id="320" name="Google Shape;320;g3764fb5d9b1_0_181"/>
          <p:cNvSpPr txBox="1">
            <a:spLocks noGrp="1"/>
          </p:cNvSpPr>
          <p:nvPr>
            <p:ph type="subTitle" idx="1"/>
          </p:nvPr>
        </p:nvSpPr>
        <p:spPr>
          <a:xfrm>
            <a:off x="323925" y="268005"/>
            <a:ext cx="6719100" cy="245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1000"/>
              </a:spcBef>
              <a:spcAft>
                <a:spcPts val="0"/>
              </a:spcAft>
              <a:buSzPts val="4600"/>
              <a:buNone/>
            </a:pPr>
            <a:endParaRPr/>
          </a:p>
        </p:txBody>
      </p:sp>
      <p:sp>
        <p:nvSpPr>
          <p:cNvPr id="321" name="Google Shape;321;g3764fb5d9b1_0_181"/>
          <p:cNvSpPr txBox="1">
            <a:spLocks noGrp="1"/>
          </p:cNvSpPr>
          <p:nvPr>
            <p:ph type="body" idx="2"/>
          </p:nvPr>
        </p:nvSpPr>
        <p:spPr>
          <a:xfrm>
            <a:off x="558775" y="1323225"/>
            <a:ext cx="11130600" cy="44964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600"/>
              </a:spcAft>
              <a:buSzPts val="1100"/>
              <a:buNone/>
            </a:pPr>
            <a:r>
              <a:rPr lang="en-US" b="1">
                <a:latin typeface="Lato" panose="020F0502020204030203" pitchFamily="34" charset="0"/>
                <a:ea typeface="Lato" panose="020F0502020204030203" pitchFamily="34" charset="0"/>
                <a:cs typeface="Lato" panose="020F0502020204030203" pitchFamily="34" charset="0"/>
                <a:sym typeface="Arial"/>
              </a:rPr>
              <a:t>Overview of Agentic AI Capabilities</a:t>
            </a:r>
            <a:endParaRPr b="1">
              <a:latin typeface="Lato" panose="020F0502020204030203" pitchFamily="34" charset="0"/>
              <a:ea typeface="Lato" panose="020F0502020204030203" pitchFamily="34" charset="0"/>
              <a:cs typeface="Lato" panose="020F0502020204030203" pitchFamily="34" charset="0"/>
              <a:sym typeface="Arial"/>
            </a:endParaRPr>
          </a:p>
          <a:p>
            <a:pPr marL="477774" lvl="0" indent="-285750" algn="l" rtl="0">
              <a:lnSpc>
                <a:spcPct val="90000"/>
              </a:lnSpc>
              <a:spcBef>
                <a:spcPts val="0"/>
              </a:spcBef>
              <a:spcAft>
                <a:spcPts val="600"/>
              </a:spcAft>
              <a:buSzPct val="100000"/>
              <a:buFont typeface="Arial" panose="020B0604020202020204" pitchFamily="34" charset="0"/>
              <a:buChar char="•"/>
            </a:pPr>
            <a:r>
              <a:rPr lang="en-US" b="1">
                <a:latin typeface="Lato" panose="020F0502020204030203" pitchFamily="34" charset="0"/>
                <a:ea typeface="Lato" panose="020F0502020204030203" pitchFamily="34" charset="0"/>
                <a:cs typeface="Lato" panose="020F0502020204030203" pitchFamily="34" charset="0"/>
                <a:sym typeface="Arial"/>
              </a:rPr>
              <a:t>AI Refinery™ Distiller (2025):</a:t>
            </a:r>
            <a:r>
              <a:rPr lang="en-US">
                <a:latin typeface="Lato" panose="020F0502020204030203" pitchFamily="34" charset="0"/>
                <a:ea typeface="Lato" panose="020F0502020204030203" pitchFamily="34" charset="0"/>
                <a:cs typeface="Lato" panose="020F0502020204030203" pitchFamily="34" charset="0"/>
                <a:sym typeface="Arial"/>
              </a:rPr>
              <a:t> Enterprise framework for building and scaling AI agents. Features memory management, multi-agent collaboration, orchestration, governance. Works across cloud, on-prem, and sovereign infrastructure with NVIDIA optimization.</a:t>
            </a:r>
            <a:br>
              <a:rPr lang="en-US">
                <a:latin typeface="Lato" panose="020F0502020204030203" pitchFamily="34" charset="0"/>
                <a:ea typeface="Lato" panose="020F0502020204030203" pitchFamily="34" charset="0"/>
                <a:cs typeface="Lato" panose="020F0502020204030203" pitchFamily="34" charset="0"/>
                <a:sym typeface="Arial"/>
              </a:rPr>
            </a:br>
            <a:r>
              <a:rPr lang="en-US" b="1">
                <a:latin typeface="Lato" panose="020F0502020204030203" pitchFamily="34" charset="0"/>
                <a:ea typeface="Lato" panose="020F0502020204030203" pitchFamily="34" charset="0"/>
                <a:cs typeface="Lato" panose="020F0502020204030203" pitchFamily="34" charset="0"/>
                <a:sym typeface="Arial"/>
              </a:rPr>
              <a:t>Physical AI SDK (2025):</a:t>
            </a:r>
            <a:r>
              <a:rPr lang="en-US">
                <a:latin typeface="Lato" panose="020F0502020204030203" pitchFamily="34" charset="0"/>
                <a:ea typeface="Lato" panose="020F0502020204030203" pitchFamily="34" charset="0"/>
                <a:cs typeface="Lato" panose="020F0502020204030203" pitchFamily="34" charset="0"/>
                <a:sym typeface="Arial"/>
              </a:rPr>
              <a:t> Processes real-world signals (cameras, sensors) for anomaly detection, infrastructure monitoring, traffic, and safety. Built with NVIDIA + KION Group.</a:t>
            </a:r>
          </a:p>
          <a:p>
            <a:pPr marL="477774" lvl="0" indent="-285750" algn="l" rtl="0">
              <a:lnSpc>
                <a:spcPct val="90000"/>
              </a:lnSpc>
              <a:spcBef>
                <a:spcPts val="0"/>
              </a:spcBef>
              <a:spcAft>
                <a:spcPts val="600"/>
              </a:spcAft>
              <a:buSzPct val="100000"/>
              <a:buFont typeface="Arial" panose="020B0604020202020204" pitchFamily="34" charset="0"/>
              <a:buChar char="•"/>
            </a:pPr>
            <a:r>
              <a:rPr lang="en-US" b="1">
                <a:latin typeface="Lato" panose="020F0502020204030203" pitchFamily="34" charset="0"/>
                <a:ea typeface="Lato" panose="020F0502020204030203" pitchFamily="34" charset="0"/>
                <a:cs typeface="Lato" panose="020F0502020204030203" pitchFamily="34" charset="0"/>
                <a:sym typeface="Arial"/>
              </a:rPr>
              <a:t>Accenture Advanced Technology Agent (AATA):</a:t>
            </a:r>
            <a:r>
              <a:rPr lang="en-US">
                <a:latin typeface="Lato" panose="020F0502020204030203" pitchFamily="34" charset="0"/>
                <a:ea typeface="Lato" panose="020F0502020204030203" pitchFamily="34" charset="0"/>
                <a:cs typeface="Lato" panose="020F0502020204030203" pitchFamily="34" charset="0"/>
                <a:sym typeface="Arial"/>
              </a:rPr>
              <a:t> Award-winning orchestration platform bridging human and digital systems. Enables open standards, consistent prompt layer, and custom AI agents—scales across fragmented government IT.</a:t>
            </a:r>
          </a:p>
          <a:p>
            <a:pPr marL="477774" lvl="0" indent="-285750" algn="l" rtl="0">
              <a:lnSpc>
                <a:spcPct val="90000"/>
              </a:lnSpc>
              <a:spcBef>
                <a:spcPts val="0"/>
              </a:spcBef>
              <a:spcAft>
                <a:spcPts val="600"/>
              </a:spcAft>
              <a:buSzPct val="100000"/>
              <a:buFont typeface="Arial" panose="020B0604020202020204" pitchFamily="34" charset="0"/>
              <a:buChar char="•"/>
            </a:pPr>
            <a:r>
              <a:rPr lang="en-US" b="1">
                <a:latin typeface="Lato" panose="020F0502020204030203" pitchFamily="34" charset="0"/>
                <a:ea typeface="Lato" panose="020F0502020204030203" pitchFamily="34" charset="0"/>
                <a:cs typeface="Lato" panose="020F0502020204030203" pitchFamily="34" charset="0"/>
                <a:sym typeface="Arial"/>
              </a:rPr>
              <a:t>Trusted Agent Huddle &amp; Builder:</a:t>
            </a:r>
            <a:r>
              <a:rPr lang="en-US">
                <a:latin typeface="Lato" panose="020F0502020204030203" pitchFamily="34" charset="0"/>
                <a:ea typeface="Lato" panose="020F0502020204030203" pitchFamily="34" charset="0"/>
                <a:cs typeface="Lato" panose="020F0502020204030203" pitchFamily="34" charset="0"/>
                <a:sym typeface="Arial"/>
              </a:rPr>
              <a:t> Creates domain-specific AI copilots for government workflows (benefits, permitting, case management) without backend complexity.</a:t>
            </a:r>
          </a:p>
          <a:p>
            <a:pPr marL="0" lvl="0" indent="0" algn="l" rtl="0">
              <a:spcBef>
                <a:spcPts val="0"/>
              </a:spcBef>
              <a:spcAft>
                <a:spcPts val="600"/>
              </a:spcAft>
              <a:buSzPts val="1100"/>
              <a:buNone/>
            </a:pPr>
            <a:r>
              <a:rPr lang="en-US" b="1">
                <a:latin typeface="Lato" panose="020F0502020204030203" pitchFamily="34" charset="0"/>
                <a:ea typeface="Lato" panose="020F0502020204030203" pitchFamily="34" charset="0"/>
                <a:cs typeface="Lato" panose="020F0502020204030203" pitchFamily="34" charset="0"/>
                <a:sym typeface="Arial"/>
              </a:rPr>
              <a:t>Current State and Local Government Contracts</a:t>
            </a:r>
            <a:endParaRPr b="1">
              <a:latin typeface="Lato" panose="020F0502020204030203" pitchFamily="34" charset="0"/>
              <a:ea typeface="Lato" panose="020F0502020204030203" pitchFamily="34" charset="0"/>
              <a:cs typeface="Lato" panose="020F0502020204030203" pitchFamily="34" charset="0"/>
              <a:sym typeface="Arial"/>
            </a:endParaRPr>
          </a:p>
          <a:p>
            <a:pPr marL="477774" lvl="0" indent="-285750" algn="l" rtl="0">
              <a:lnSpc>
                <a:spcPct val="90000"/>
              </a:lnSpc>
              <a:spcBef>
                <a:spcPts val="0"/>
              </a:spcBef>
              <a:spcAft>
                <a:spcPts val="600"/>
              </a:spcAft>
              <a:buSzPct val="100000"/>
              <a:buFont typeface="Arial" panose="020B0604020202020204" pitchFamily="34" charset="0"/>
              <a:buChar char="•"/>
            </a:pPr>
            <a:r>
              <a:rPr lang="en-US" b="1">
                <a:latin typeface="Lato" panose="020F0502020204030203" pitchFamily="34" charset="0"/>
                <a:ea typeface="Lato" panose="020F0502020204030203" pitchFamily="34" charset="0"/>
                <a:cs typeface="Lato" panose="020F0502020204030203" pitchFamily="34" charset="0"/>
                <a:sym typeface="Arial"/>
              </a:rPr>
              <a:t>California Department of Social Services (CDSS) – GenAI Casework Enhancement</a:t>
            </a:r>
          </a:p>
          <a:p>
            <a:pPr marL="742950" lvl="1" indent="-285750" algn="l" rtl="0">
              <a:lnSpc>
                <a:spcPct val="100000"/>
              </a:lnSpc>
              <a:spcBef>
                <a:spcPts val="0"/>
              </a:spcBef>
              <a:spcAft>
                <a:spcPts val="600"/>
              </a:spcAft>
              <a:buClr>
                <a:srgbClr val="555555"/>
              </a:buClr>
              <a:buSzPct val="100000"/>
              <a:buFont typeface="Courier New" panose="02070309020205020404" pitchFamily="49" charset="0"/>
              <a:buChar char="o"/>
            </a:pPr>
            <a: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t>AI copilots for eligibility and documentation.</a:t>
            </a:r>
          </a:p>
          <a:p>
            <a:pPr marL="742950" lvl="1" indent="-285750" algn="l" rtl="0">
              <a:lnSpc>
                <a:spcPct val="100000"/>
              </a:lnSpc>
              <a:spcBef>
                <a:spcPts val="0"/>
              </a:spcBef>
              <a:spcAft>
                <a:spcPts val="600"/>
              </a:spcAft>
              <a:buClr>
                <a:srgbClr val="555555"/>
              </a:buClr>
              <a:buSzPct val="100000"/>
              <a:buFont typeface="Courier New" panose="02070309020205020404" pitchFamily="49" charset="0"/>
              <a:buChar char="o"/>
            </a:pPr>
            <a: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t>Period: 2023 – Ongoing.</a:t>
            </a:r>
          </a:p>
          <a:p>
            <a:pPr marL="477774" lvl="0" indent="-285750" algn="l" rtl="0">
              <a:lnSpc>
                <a:spcPct val="90000"/>
              </a:lnSpc>
              <a:spcBef>
                <a:spcPts val="0"/>
              </a:spcBef>
              <a:spcAft>
                <a:spcPts val="600"/>
              </a:spcAft>
              <a:buSzPct val="100000"/>
              <a:buFont typeface="Arial" panose="020B0604020202020204" pitchFamily="34" charset="0"/>
              <a:buChar char="•"/>
            </a:pPr>
            <a:r>
              <a:rPr lang="en-US" b="1">
                <a:latin typeface="Lato" panose="020F0502020204030203" pitchFamily="34" charset="0"/>
                <a:ea typeface="Lato" panose="020F0502020204030203" pitchFamily="34" charset="0"/>
                <a:cs typeface="Lato" panose="020F0502020204030203" pitchFamily="34" charset="0"/>
                <a:sym typeface="Arial"/>
              </a:rPr>
              <a:t>New York City Department of Health – GovConnect™ + HealthPrism™</a:t>
            </a:r>
          </a:p>
          <a:p>
            <a:pPr marL="742950" lvl="1" indent="-285750" algn="l" rtl="0">
              <a:lnSpc>
                <a:spcPct val="100000"/>
              </a:lnSpc>
              <a:spcBef>
                <a:spcPts val="0"/>
              </a:spcBef>
              <a:spcAft>
                <a:spcPts val="600"/>
              </a:spcAft>
              <a:buClr>
                <a:srgbClr val="555555"/>
              </a:buClr>
              <a:buSzPct val="100000"/>
              <a:buFont typeface="Courier New" panose="02070309020205020404" pitchFamily="49" charset="0"/>
              <a:buChar char="o"/>
            </a:pPr>
            <a: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t>AI-enabled </a:t>
            </a:r>
            <a:r>
              <a:rPr lang="en-US" sz="1400" b="1">
                <a:solidFill>
                  <a:srgbClr val="555555"/>
                </a:solidFill>
                <a:latin typeface="Lato" panose="020F0502020204030203" pitchFamily="34" charset="0"/>
                <a:ea typeface="Lato" panose="020F0502020204030203" pitchFamily="34" charset="0"/>
                <a:cs typeface="Lato" panose="020F0502020204030203" pitchFamily="34" charset="0"/>
                <a:sym typeface="Arial"/>
              </a:rPr>
              <a:t>citizen health engagement + predictive analytics</a:t>
            </a:r>
            <a: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t>.</a:t>
            </a:r>
          </a:p>
          <a:p>
            <a:pPr marL="742950" lvl="1" indent="-285750" algn="l" rtl="0">
              <a:lnSpc>
                <a:spcPct val="100000"/>
              </a:lnSpc>
              <a:spcBef>
                <a:spcPts val="0"/>
              </a:spcBef>
              <a:spcAft>
                <a:spcPts val="600"/>
              </a:spcAft>
              <a:buClr>
                <a:srgbClr val="555555"/>
              </a:buClr>
              <a:buSzPct val="100000"/>
              <a:buFont typeface="Courier New" panose="02070309020205020404" pitchFamily="49" charset="0"/>
              <a:buChar char="o"/>
            </a:pPr>
            <a: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t>Period: 2023 – 2026.</a:t>
            </a:r>
          </a:p>
          <a:p>
            <a:pPr marL="477774" lvl="0" indent="-285750" algn="l" rtl="0">
              <a:lnSpc>
                <a:spcPct val="90000"/>
              </a:lnSpc>
              <a:spcBef>
                <a:spcPts val="0"/>
              </a:spcBef>
              <a:spcAft>
                <a:spcPts val="600"/>
              </a:spcAft>
              <a:buSzPct val="100000"/>
              <a:buFont typeface="Arial" panose="020B0604020202020204" pitchFamily="34" charset="0"/>
              <a:buChar char="•"/>
            </a:pPr>
            <a:r>
              <a:rPr lang="en-US" b="1">
                <a:latin typeface="Lato" panose="020F0502020204030203" pitchFamily="34" charset="0"/>
                <a:ea typeface="Lato" panose="020F0502020204030203" pitchFamily="34" charset="0"/>
                <a:cs typeface="Lato" panose="020F0502020204030203" pitchFamily="34" charset="0"/>
                <a:sym typeface="Arial"/>
              </a:rPr>
              <a:t>State of Illinois – Workforce Connect™ Modernization</a:t>
            </a:r>
          </a:p>
          <a:p>
            <a:pPr marL="742950" lvl="1" indent="-285750" algn="l" rtl="0">
              <a:lnSpc>
                <a:spcPct val="100000"/>
              </a:lnSpc>
              <a:spcBef>
                <a:spcPts val="0"/>
              </a:spcBef>
              <a:spcAft>
                <a:spcPts val="600"/>
              </a:spcAft>
              <a:buClr>
                <a:srgbClr val="555555"/>
              </a:buClr>
              <a:buSzPct val="100000"/>
              <a:buFont typeface="Courier New" panose="02070309020205020404" pitchFamily="49" charset="0"/>
              <a:buChar char="o"/>
            </a:pPr>
            <a: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t>AI copilots for workforce/employment services.</a:t>
            </a:r>
          </a:p>
          <a:p>
            <a:pPr marL="742950" lvl="1" indent="-285750" algn="l" rtl="0">
              <a:lnSpc>
                <a:spcPct val="100000"/>
              </a:lnSpc>
              <a:spcBef>
                <a:spcPts val="0"/>
              </a:spcBef>
              <a:spcAft>
                <a:spcPts val="600"/>
              </a:spcAft>
              <a:buClr>
                <a:srgbClr val="555555"/>
              </a:buClr>
              <a:buSzPct val="100000"/>
              <a:buFont typeface="Courier New" panose="02070309020205020404" pitchFamily="49" charset="0"/>
              <a:buChar char="o"/>
            </a:pPr>
            <a:r>
              <a:rPr lang="en-US" sz="1400">
                <a:solidFill>
                  <a:srgbClr val="555555"/>
                </a:solidFill>
                <a:latin typeface="Lato" panose="020F0502020204030203" pitchFamily="34" charset="0"/>
                <a:ea typeface="Lato" panose="020F0502020204030203" pitchFamily="34" charset="0"/>
                <a:cs typeface="Lato" panose="020F0502020204030203" pitchFamily="34" charset="0"/>
                <a:sym typeface="Arial"/>
              </a:rPr>
              <a:t>Period: 2022 – 2025.</a:t>
            </a:r>
          </a:p>
        </p:txBody>
      </p:sp>
    </p:spTree>
    <p:extLst>
      <p:ext uri="{BB962C8B-B14F-4D97-AF65-F5344CB8AC3E}">
        <p14:creationId xmlns:p14="http://schemas.microsoft.com/office/powerpoint/2010/main" val="2545205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g3764fb5d9b1_0_190"/>
          <p:cNvSpPr txBox="1">
            <a:spLocks noGrp="1"/>
          </p:cNvSpPr>
          <p:nvPr>
            <p:ph type="ctrTitle"/>
          </p:nvPr>
        </p:nvSpPr>
        <p:spPr>
          <a:xfrm>
            <a:off x="330900" y="464500"/>
            <a:ext cx="9459600" cy="4779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SzPct val="100000"/>
              <a:buNone/>
            </a:pPr>
            <a:r>
              <a:rPr lang="en-US"/>
              <a:t>Accenture Agentic AI Capabilities in the State and Local Sector - SWOT Analysis</a:t>
            </a:r>
            <a:endParaRPr/>
          </a:p>
        </p:txBody>
      </p:sp>
      <p:sp>
        <p:nvSpPr>
          <p:cNvPr id="328" name="Google Shape;328;g3764fb5d9b1_0_190"/>
          <p:cNvSpPr txBox="1">
            <a:spLocks noGrp="1"/>
          </p:cNvSpPr>
          <p:nvPr>
            <p:ph type="subTitle" idx="1"/>
          </p:nvPr>
        </p:nvSpPr>
        <p:spPr>
          <a:xfrm>
            <a:off x="323925" y="268005"/>
            <a:ext cx="6719100" cy="245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1000"/>
              </a:spcBef>
              <a:spcAft>
                <a:spcPts val="0"/>
              </a:spcAft>
              <a:buSzPts val="4600"/>
              <a:buNone/>
            </a:pPr>
            <a:endParaRPr/>
          </a:p>
        </p:txBody>
      </p:sp>
      <p:graphicFrame>
        <p:nvGraphicFramePr>
          <p:cNvPr id="329" name="Google Shape;329;g3764fb5d9b1_0_190"/>
          <p:cNvGraphicFramePr/>
          <p:nvPr>
            <p:extLst>
              <p:ext uri="{D42A27DB-BD31-4B8C-83A1-F6EECF244321}">
                <p14:modId xmlns:p14="http://schemas.microsoft.com/office/powerpoint/2010/main" val="2189408032"/>
              </p:ext>
            </p:extLst>
          </p:nvPr>
        </p:nvGraphicFramePr>
        <p:xfrm>
          <a:off x="828125" y="1188563"/>
          <a:ext cx="10535750" cy="4431732"/>
        </p:xfrm>
        <a:graphic>
          <a:graphicData uri="http://schemas.openxmlformats.org/drawingml/2006/table">
            <a:tbl>
              <a:tblPr>
                <a:noFill/>
              </a:tblPr>
              <a:tblGrid>
                <a:gridCol w="5267875">
                  <a:extLst>
                    <a:ext uri="{9D8B030D-6E8A-4147-A177-3AD203B41FA5}">
                      <a16:colId xmlns:a16="http://schemas.microsoft.com/office/drawing/2014/main" val="20000"/>
                    </a:ext>
                  </a:extLst>
                </a:gridCol>
                <a:gridCol w="5267875">
                  <a:extLst>
                    <a:ext uri="{9D8B030D-6E8A-4147-A177-3AD203B41FA5}">
                      <a16:colId xmlns:a16="http://schemas.microsoft.com/office/drawing/2014/main" val="20001"/>
                    </a:ext>
                  </a:extLst>
                </a:gridCol>
              </a:tblGrid>
              <a:tr h="381000">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Strength</a:t>
                      </a:r>
                    </a:p>
                    <a:p>
                      <a:pPr marL="283464" lvl="0" indent="-283464" algn="l" rtl="0">
                        <a:lnSpc>
                          <a:spcPct val="90000"/>
                        </a:lnSpc>
                        <a:spcBef>
                          <a:spcPts val="0"/>
                        </a:spcBef>
                        <a:spcAft>
                          <a:spcPts val="600"/>
                        </a:spcAft>
                        <a:buClr>
                          <a:srgbClr val="555555"/>
                        </a:buClr>
                        <a:buSzPct val="100000"/>
                        <a:buFont typeface="Arial" panose="020B0604020202020204" pitchFamily="34" charset="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Dual flagship frameworks (Distiller + AATA)</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provide </a:t>
                      </a: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end-to-end agentic AI orchestration</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 unmatched at enterprise scale.</a:t>
                      </a:r>
                    </a:p>
                    <a:p>
                      <a:pPr marL="283464" lvl="0" indent="-283464" algn="l" rtl="0">
                        <a:lnSpc>
                          <a:spcPct val="90000"/>
                        </a:lnSpc>
                        <a:spcBef>
                          <a:spcPts val="0"/>
                        </a:spcBef>
                        <a:spcAft>
                          <a:spcPts val="600"/>
                        </a:spcAft>
                        <a:buClr>
                          <a:srgbClr val="555555"/>
                        </a:buClr>
                        <a:buSzPct val="100000"/>
                        <a:buFont typeface="Arial" panose="020B0604020202020204" pitchFamily="34" charset="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Strong </a:t>
                      </a: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ecosystem partnerships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(NVIDIA, Microsoft, AWS, Google) for infrastructure flexibility.</a:t>
                      </a:r>
                    </a:p>
                    <a:p>
                      <a:pPr marL="283464" lvl="0" indent="-283464" algn="l" rtl="0">
                        <a:lnSpc>
                          <a:spcPct val="90000"/>
                        </a:lnSpc>
                        <a:spcBef>
                          <a:spcPts val="0"/>
                        </a:spcBef>
                        <a:spcAft>
                          <a:spcPts val="600"/>
                        </a:spcAft>
                        <a:buClr>
                          <a:srgbClr val="555555"/>
                        </a:buClr>
                        <a:buSzPct val="100000"/>
                        <a:buFont typeface="Arial" panose="020B0604020202020204" pitchFamily="34" charset="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Proven experience in </a:t>
                      </a: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large-scale IT modernization for governments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a:t>
                      </a:r>
                    </a:p>
                    <a:p>
                      <a:pPr marL="283464" lvl="0" indent="-283464" algn="l" rtl="0">
                        <a:lnSpc>
                          <a:spcPct val="90000"/>
                        </a:lnSpc>
                        <a:spcBef>
                          <a:spcPts val="0"/>
                        </a:spcBef>
                        <a:spcAft>
                          <a:spcPts val="600"/>
                        </a:spcAft>
                        <a:buClr>
                          <a:srgbClr val="555555"/>
                        </a:buClr>
                        <a:buSzPct val="100000"/>
                        <a:buFont typeface="Arial" panose="020B0604020202020204" pitchFamily="34" charset="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Recognition with </a:t>
                      </a: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2025 CIO 100 Award</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boosts credibility in enterprise IT innovation.</a:t>
                      </a:r>
                      <a:endParaRPr lang="en-US" sz="1400" b="1">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Weaknesses</a:t>
                      </a:r>
                    </a:p>
                    <a:p>
                      <a:pPr marL="283464" lvl="0" indent="-283464" algn="l" rtl="0">
                        <a:lnSpc>
                          <a:spcPct val="90000"/>
                        </a:lnSpc>
                        <a:spcBef>
                          <a:spcPts val="0"/>
                        </a:spcBef>
                        <a:spcAft>
                          <a:spcPts val="600"/>
                        </a:spcAft>
                        <a:buClr>
                          <a:srgbClr val="555555"/>
                        </a:buClr>
                        <a:buSzPct val="100000"/>
                        <a:buFont typeface="Arial" panose="020B0604020202020204" pitchFamily="34" charset="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Engagement costs may </a:t>
                      </a: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price out smaller municipalities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a:t>
                      </a:r>
                    </a:p>
                    <a:p>
                      <a:pPr marL="283464" lvl="0" indent="-283464" algn="l" rtl="0">
                        <a:lnSpc>
                          <a:spcPct val="90000"/>
                        </a:lnSpc>
                        <a:spcBef>
                          <a:spcPts val="0"/>
                        </a:spcBef>
                        <a:spcAft>
                          <a:spcPts val="600"/>
                        </a:spcAft>
                        <a:buClr>
                          <a:srgbClr val="555555"/>
                        </a:buClr>
                        <a:buSzPct val="100000"/>
                        <a:buFont typeface="Arial" panose="020B0604020202020204" pitchFamily="34" charset="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Heavy reliance on </a:t>
                      </a: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partner ecosystems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for compute &amp; cloud.</a:t>
                      </a:r>
                    </a:p>
                    <a:p>
                      <a:pPr marL="283464" lvl="0" indent="-283464" algn="l" rtl="0">
                        <a:lnSpc>
                          <a:spcPct val="90000"/>
                        </a:lnSpc>
                        <a:spcBef>
                          <a:spcPts val="0"/>
                        </a:spcBef>
                        <a:spcAft>
                          <a:spcPts val="600"/>
                        </a:spcAft>
                        <a:buClr>
                          <a:srgbClr val="555555"/>
                        </a:buClr>
                        <a:buSzPct val="100000"/>
                        <a:buFont typeface="Arial" panose="020B0604020202020204" pitchFamily="34" charset="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Complex internal organization → may </a:t>
                      </a: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slow down deployments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a:t>
                      </a:r>
                      <a:endParaRPr lang="en-US" sz="1400" b="1">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Opportunities</a:t>
                      </a:r>
                    </a:p>
                    <a:p>
                      <a:pPr marL="285750" lvl="0" indent="-285750" algn="l" rtl="0">
                        <a:lnSpc>
                          <a:spcPct val="90000"/>
                        </a:lnSpc>
                        <a:spcBef>
                          <a:spcPts val="0"/>
                        </a:spcBef>
                        <a:spcAft>
                          <a:spcPts val="600"/>
                        </a:spcAft>
                        <a:buClr>
                          <a:srgbClr val="555555"/>
                        </a:buClr>
                        <a:buSzPct val="100000"/>
                        <a:buFont typeface="Arial" panose="020B0604020202020204" pitchFamily="34" charset="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Smart cities &amp; infrastructure monitoring</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via Physical AI SDK.</a:t>
                      </a:r>
                    </a:p>
                    <a:p>
                      <a:pPr marL="285750" lvl="0" indent="-285750" algn="l" rtl="0">
                        <a:lnSpc>
                          <a:spcPct val="90000"/>
                        </a:lnSpc>
                        <a:spcBef>
                          <a:spcPts val="0"/>
                        </a:spcBef>
                        <a:spcAft>
                          <a:spcPts val="600"/>
                        </a:spcAft>
                        <a:buClr>
                          <a:srgbClr val="555555"/>
                        </a:buClr>
                        <a:buSzPct val="100000"/>
                        <a:buFont typeface="Arial" panose="020B0604020202020204" pitchFamily="34" charset="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Expansion of </a:t>
                      </a: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AATA-like orchestration</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to state/local IT operations (legacy + modern).</a:t>
                      </a:r>
                    </a:p>
                    <a:p>
                      <a:pPr marL="285750" lvl="0" indent="-285750" algn="l" rtl="0">
                        <a:lnSpc>
                          <a:spcPct val="90000"/>
                        </a:lnSpc>
                        <a:spcBef>
                          <a:spcPts val="0"/>
                        </a:spcBef>
                        <a:spcAft>
                          <a:spcPts val="600"/>
                        </a:spcAft>
                        <a:buClr>
                          <a:srgbClr val="555555"/>
                        </a:buClr>
                        <a:buSzPct val="100000"/>
                        <a:buFont typeface="Arial" panose="020B0604020202020204" pitchFamily="34" charset="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AI governance/risk frameworks → </a:t>
                      </a: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high demand</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in the public sector.</a:t>
                      </a:r>
                    </a:p>
                    <a:p>
                      <a:pPr marL="285750" lvl="0" indent="-285750" algn="l" rtl="0">
                        <a:lnSpc>
                          <a:spcPct val="90000"/>
                        </a:lnSpc>
                        <a:spcBef>
                          <a:spcPts val="0"/>
                        </a:spcBef>
                        <a:spcAft>
                          <a:spcPts val="600"/>
                        </a:spcAft>
                        <a:buClr>
                          <a:srgbClr val="555555"/>
                        </a:buClr>
                        <a:buSzPct val="100000"/>
                        <a:buFont typeface="Arial" panose="020B0604020202020204" pitchFamily="34" charset="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Permitting, licensing, benefits automation</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 large market for domain-specific copilots.</a:t>
                      </a:r>
                      <a:endParaRPr lang="en-US" sz="1400" b="1">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tc>
                  <a:txBody>
                    <a:bodyPr/>
                    <a:lstStyle/>
                    <a:p>
                      <a:pPr marL="0" lvl="0" indent="0" algn="ctr" rtl="0">
                        <a:lnSpc>
                          <a:spcPct val="90000"/>
                        </a:lnSpc>
                        <a:spcBef>
                          <a:spcPts val="0"/>
                        </a:spcBef>
                        <a:spcAft>
                          <a:spcPts val="600"/>
                        </a:spcAft>
                        <a:buNone/>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Threats</a:t>
                      </a:r>
                    </a:p>
                    <a:p>
                      <a:pPr marL="285750" lvl="0" indent="-285750" algn="l" rtl="0">
                        <a:lnSpc>
                          <a:spcPct val="90000"/>
                        </a:lnSpc>
                        <a:spcBef>
                          <a:spcPts val="0"/>
                        </a:spcBef>
                        <a:spcAft>
                          <a:spcPts val="600"/>
                        </a:spcAft>
                        <a:buClr>
                          <a:srgbClr val="555555"/>
                        </a:buClr>
                        <a:buSzPct val="100000"/>
                        <a:buFont typeface="Arial" panose="020B0604020202020204" pitchFamily="34" charset="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Intense competition from </a:t>
                      </a: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Deloitte, CGI, Palantir, GDIT</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in AI-driven government contracts.</a:t>
                      </a:r>
                    </a:p>
                    <a:p>
                      <a:pPr marL="285750" lvl="0" indent="-285750" algn="l" rtl="0">
                        <a:lnSpc>
                          <a:spcPct val="90000"/>
                        </a:lnSpc>
                        <a:spcBef>
                          <a:spcPts val="0"/>
                        </a:spcBef>
                        <a:spcAft>
                          <a:spcPts val="600"/>
                        </a:spcAft>
                        <a:buClr>
                          <a:srgbClr val="555555"/>
                        </a:buClr>
                        <a:buSzPct val="100000"/>
                        <a:buFont typeface="Arial" panose="020B0604020202020204" pitchFamily="34" charset="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Public skepticism over </a:t>
                      </a: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AI in surveillance and public safety</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a:t>
                      </a:r>
                    </a:p>
                    <a:p>
                      <a:pPr marL="285750" lvl="0" indent="-285750" algn="l" rtl="0">
                        <a:lnSpc>
                          <a:spcPct val="90000"/>
                        </a:lnSpc>
                        <a:spcBef>
                          <a:spcPts val="0"/>
                        </a:spcBef>
                        <a:spcAft>
                          <a:spcPts val="600"/>
                        </a:spcAft>
                        <a:buClr>
                          <a:srgbClr val="555555"/>
                        </a:buClr>
                        <a:buSzPct val="100000"/>
                        <a:buFont typeface="Arial" panose="020B0604020202020204" pitchFamily="34" charset="0"/>
                        <a:buChar char="•"/>
                      </a:pP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Budgetary and procurement barriers</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in local government.</a:t>
                      </a:r>
                    </a:p>
                    <a:p>
                      <a:pPr marL="285750" lvl="0" indent="-285750" algn="l" rtl="0">
                        <a:lnSpc>
                          <a:spcPct val="90000"/>
                        </a:lnSpc>
                        <a:spcBef>
                          <a:spcPts val="0"/>
                        </a:spcBef>
                        <a:spcAft>
                          <a:spcPts val="600"/>
                        </a:spcAft>
                        <a:buClr>
                          <a:srgbClr val="555555"/>
                        </a:buClr>
                        <a:buSzPct val="100000"/>
                        <a:buFont typeface="Arial" panose="020B0604020202020204" pitchFamily="34" charset="0"/>
                        <a:buChar char="•"/>
                      </a:pPr>
                      <a:r>
                        <a:rPr lang="en-US" sz="1400">
                          <a:solidFill>
                            <a:srgbClr val="555555"/>
                          </a:solidFill>
                          <a:latin typeface="Lato" panose="020F0502020204030203" pitchFamily="34" charset="0"/>
                          <a:ea typeface="Lato" panose="020F0502020204030203" pitchFamily="34" charset="0"/>
                          <a:cs typeface="Lato" panose="020F0502020204030203" pitchFamily="34" charset="0"/>
                        </a:rPr>
                        <a:t>Smaller startups could </a:t>
                      </a:r>
                      <a:r>
                        <a:rPr lang="en-US" sz="1400" b="1">
                          <a:solidFill>
                            <a:srgbClr val="555555"/>
                          </a:solidFill>
                          <a:latin typeface="Lato" panose="020F0502020204030203" pitchFamily="34" charset="0"/>
                          <a:ea typeface="Lato" panose="020F0502020204030203" pitchFamily="34" charset="0"/>
                          <a:cs typeface="Lato" panose="020F0502020204030203" pitchFamily="34" charset="0"/>
                        </a:rPr>
                        <a:t>undercut Accenture</a:t>
                      </a:r>
                      <a:r>
                        <a:rPr lang="en-US" sz="1400">
                          <a:solidFill>
                            <a:srgbClr val="555555"/>
                          </a:solidFill>
                          <a:latin typeface="Lato" panose="020F0502020204030203" pitchFamily="34" charset="0"/>
                          <a:ea typeface="Lato" panose="020F0502020204030203" pitchFamily="34" charset="0"/>
                          <a:cs typeface="Lato" panose="020F0502020204030203" pitchFamily="34" charset="0"/>
                        </a:rPr>
                        <a:t> on pricing and win pilot programs.</a:t>
                      </a:r>
                      <a:endParaRPr lang="en-US" sz="1400" b="1">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25" marR="91425" marT="91425" marB="91425"/>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54898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C547D-CE7F-3CA3-E9C3-4ADFE1BB218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841B561D-52C2-8A06-D5F1-3D3370246D9B}"/>
              </a:ext>
            </a:extLst>
          </p:cNvPr>
          <p:cNvSpPr>
            <a:spLocks noGrp="1"/>
          </p:cNvSpPr>
          <p:nvPr>
            <p:ph type="subTitle" idx="1"/>
          </p:nvPr>
        </p:nvSpPr>
        <p:spPr/>
        <p:txBody>
          <a:bodyPr>
            <a:normAutofit fontScale="25000" lnSpcReduction="20000"/>
          </a:bodyPr>
          <a:lstStyle/>
          <a:p>
            <a:endParaRPr lang="en-US"/>
          </a:p>
        </p:txBody>
      </p:sp>
      <p:pic>
        <p:nvPicPr>
          <p:cNvPr id="1026" name="Picture 2" descr="No alternative text description for this image">
            <a:extLst>
              <a:ext uri="{FF2B5EF4-FFF2-40B4-BE49-F238E27FC236}">
                <a16:creationId xmlns:a16="http://schemas.microsoft.com/office/drawing/2014/main" id="{71856715-340F-38BD-2131-AB0746AC5A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0107" y="223234"/>
            <a:ext cx="9878096" cy="6634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83086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g3764fb5d9b1_0_0"/>
          <p:cNvSpPr txBox="1">
            <a:spLocks noGrp="1"/>
          </p:cNvSpPr>
          <p:nvPr>
            <p:ph type="ctrTitle"/>
          </p:nvPr>
        </p:nvSpPr>
        <p:spPr>
          <a:xfrm>
            <a:off x="330898" y="464500"/>
            <a:ext cx="8690700" cy="477900"/>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SzPct val="111110"/>
              <a:buNone/>
            </a:pPr>
            <a:r>
              <a:rPr lang="en-US"/>
              <a:t>Competitors Analysis - Major Federal Contractors &amp; Agentic AI Initiatives (Anesa to add SAIC, Deloitte, CGI and take out LM, Booz, Leidos)</a:t>
            </a:r>
            <a:endParaRPr/>
          </a:p>
        </p:txBody>
      </p:sp>
      <p:sp>
        <p:nvSpPr>
          <p:cNvPr id="374" name="Google Shape;374;g3764fb5d9b1_0_0"/>
          <p:cNvSpPr txBox="1">
            <a:spLocks noGrp="1"/>
          </p:cNvSpPr>
          <p:nvPr>
            <p:ph type="subTitle" idx="1"/>
          </p:nvPr>
        </p:nvSpPr>
        <p:spPr>
          <a:xfrm>
            <a:off x="323925" y="268005"/>
            <a:ext cx="6719100" cy="24540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90000"/>
              </a:lnSpc>
              <a:spcBef>
                <a:spcPts val="1000"/>
              </a:spcBef>
              <a:spcAft>
                <a:spcPts val="0"/>
              </a:spcAft>
              <a:buSzPts val="4600"/>
              <a:buNone/>
            </a:pPr>
            <a:endParaRPr/>
          </a:p>
        </p:txBody>
      </p:sp>
      <p:graphicFrame>
        <p:nvGraphicFramePr>
          <p:cNvPr id="375" name="Google Shape;375;g3764fb5d9b1_0_0"/>
          <p:cNvGraphicFramePr/>
          <p:nvPr>
            <p:extLst>
              <p:ext uri="{D42A27DB-BD31-4B8C-83A1-F6EECF244321}">
                <p14:modId xmlns:p14="http://schemas.microsoft.com/office/powerpoint/2010/main" val="2495418706"/>
              </p:ext>
            </p:extLst>
          </p:nvPr>
        </p:nvGraphicFramePr>
        <p:xfrm>
          <a:off x="822525" y="1354775"/>
          <a:ext cx="10715075" cy="4815548"/>
        </p:xfrm>
        <a:graphic>
          <a:graphicData uri="http://schemas.openxmlformats.org/drawingml/2006/table">
            <a:tbl>
              <a:tblPr>
                <a:noFill/>
                <a:tableStyleId>{BA96F50D-70C1-4D4F-A3DB-B6E76E45BDBE}</a:tableStyleId>
              </a:tblPr>
              <a:tblGrid>
                <a:gridCol w="1309900">
                  <a:extLst>
                    <a:ext uri="{9D8B030D-6E8A-4147-A177-3AD203B41FA5}">
                      <a16:colId xmlns:a16="http://schemas.microsoft.com/office/drawing/2014/main" val="20000"/>
                    </a:ext>
                  </a:extLst>
                </a:gridCol>
                <a:gridCol w="3118100">
                  <a:extLst>
                    <a:ext uri="{9D8B030D-6E8A-4147-A177-3AD203B41FA5}">
                      <a16:colId xmlns:a16="http://schemas.microsoft.com/office/drawing/2014/main" val="20001"/>
                    </a:ext>
                  </a:extLst>
                </a:gridCol>
                <a:gridCol w="2839325">
                  <a:extLst>
                    <a:ext uri="{9D8B030D-6E8A-4147-A177-3AD203B41FA5}">
                      <a16:colId xmlns:a16="http://schemas.microsoft.com/office/drawing/2014/main" val="20002"/>
                    </a:ext>
                  </a:extLst>
                </a:gridCol>
                <a:gridCol w="1614025">
                  <a:extLst>
                    <a:ext uri="{9D8B030D-6E8A-4147-A177-3AD203B41FA5}">
                      <a16:colId xmlns:a16="http://schemas.microsoft.com/office/drawing/2014/main" val="20003"/>
                    </a:ext>
                  </a:extLst>
                </a:gridCol>
                <a:gridCol w="1833725">
                  <a:extLst>
                    <a:ext uri="{9D8B030D-6E8A-4147-A177-3AD203B41FA5}">
                      <a16:colId xmlns:a16="http://schemas.microsoft.com/office/drawing/2014/main" val="20004"/>
                    </a:ext>
                  </a:extLst>
                </a:gridCol>
              </a:tblGrid>
              <a:tr h="543525">
                <a:tc>
                  <a:txBody>
                    <a:bodyPr/>
                    <a:lstStyle/>
                    <a:p>
                      <a:pPr marL="0" marR="0" lvl="0" indent="0" algn="ctr" rtl="0">
                        <a:lnSpc>
                          <a:spcPct val="90000"/>
                        </a:lnSpc>
                        <a:spcBef>
                          <a:spcPts val="0"/>
                        </a:spcBef>
                        <a:spcAft>
                          <a:spcPts val="600"/>
                        </a:spcAft>
                        <a:buClr>
                          <a:schemeClr val="dk2"/>
                        </a:buClr>
                        <a:buSzPts val="1800"/>
                        <a:buFont typeface="Lato"/>
                        <a:buNone/>
                      </a:pPr>
                      <a:r>
                        <a:rPr lang="en-US" sz="1400" b="1" u="none" strike="noStrike" cap="none">
                          <a:solidFill>
                            <a:schemeClr val="dk2"/>
                          </a:solidFill>
                          <a:latin typeface="Lato"/>
                          <a:ea typeface="Lato"/>
                          <a:cs typeface="Lato"/>
                          <a:sym typeface="Lato"/>
                        </a:rPr>
                        <a:t>Contractor</a:t>
                      </a:r>
                      <a:endParaRPr sz="1400" b="1" u="none" strike="noStrike" cap="none">
                        <a:solidFill>
                          <a:schemeClr val="dk2"/>
                        </a:solidFill>
                        <a:latin typeface="Lato"/>
                        <a:ea typeface="Lato"/>
                        <a:cs typeface="Lato"/>
                        <a:sym typeface="Lato"/>
                      </a:endParaRPr>
                    </a:p>
                  </a:txBody>
                  <a:tcPr marL="91425" marR="91425" marT="91425" marB="91425"/>
                </a:tc>
                <a:tc>
                  <a:txBody>
                    <a:bodyPr/>
                    <a:lstStyle/>
                    <a:p>
                      <a:pPr marL="0" marR="0" lvl="0" indent="0" algn="ctr" rtl="0">
                        <a:lnSpc>
                          <a:spcPct val="90000"/>
                        </a:lnSpc>
                        <a:spcBef>
                          <a:spcPts val="0"/>
                        </a:spcBef>
                        <a:spcAft>
                          <a:spcPts val="600"/>
                        </a:spcAft>
                        <a:buClr>
                          <a:schemeClr val="dk2"/>
                        </a:buClr>
                        <a:buSzPts val="1300"/>
                        <a:buFont typeface="Lato"/>
                        <a:buNone/>
                      </a:pPr>
                      <a:r>
                        <a:rPr lang="en-US" sz="1400" b="1" u="none" strike="noStrike" cap="none">
                          <a:solidFill>
                            <a:schemeClr val="dk2"/>
                          </a:solidFill>
                          <a:latin typeface="Lato"/>
                          <a:ea typeface="Lato"/>
                          <a:cs typeface="Lato"/>
                          <a:sym typeface="Lato"/>
                        </a:rPr>
                        <a:t>Key Contracts / Programs</a:t>
                      </a:r>
                      <a:endParaRPr sz="1400" b="1" u="none" strike="noStrike" cap="none">
                        <a:solidFill>
                          <a:schemeClr val="dk2"/>
                        </a:solidFill>
                        <a:latin typeface="Lato"/>
                        <a:ea typeface="Lato"/>
                        <a:cs typeface="Lato"/>
                        <a:sym typeface="Lato"/>
                      </a:endParaRPr>
                    </a:p>
                  </a:txBody>
                  <a:tcPr marL="91425" marR="91425" marT="91425" marB="91425"/>
                </a:tc>
                <a:tc>
                  <a:txBody>
                    <a:bodyPr/>
                    <a:lstStyle/>
                    <a:p>
                      <a:pPr marL="0" marR="0" lvl="0" indent="0" algn="ctr" rtl="0">
                        <a:lnSpc>
                          <a:spcPct val="90000"/>
                        </a:lnSpc>
                        <a:spcBef>
                          <a:spcPts val="0"/>
                        </a:spcBef>
                        <a:spcAft>
                          <a:spcPts val="600"/>
                        </a:spcAft>
                        <a:buClr>
                          <a:schemeClr val="dk2"/>
                        </a:buClr>
                        <a:buSzPts val="1300"/>
                        <a:buFont typeface="Lato"/>
                        <a:buNone/>
                      </a:pPr>
                      <a:r>
                        <a:rPr lang="en-US" sz="1400" b="1" u="none" strike="noStrike" cap="none">
                          <a:solidFill>
                            <a:schemeClr val="dk2"/>
                          </a:solidFill>
                          <a:latin typeface="Lato"/>
                          <a:ea typeface="Lato"/>
                          <a:cs typeface="Lato"/>
                          <a:sym typeface="Lato"/>
                        </a:rPr>
                        <a:t>Services Provided</a:t>
                      </a:r>
                      <a:endParaRPr sz="1400" b="1" u="none" strike="noStrike" cap="none">
                        <a:solidFill>
                          <a:schemeClr val="dk2"/>
                        </a:solidFill>
                        <a:latin typeface="Lato"/>
                        <a:ea typeface="Lato"/>
                        <a:cs typeface="Lato"/>
                        <a:sym typeface="Lato"/>
                      </a:endParaRPr>
                    </a:p>
                  </a:txBody>
                  <a:tcPr marL="91425" marR="91425" marT="91425" marB="91425"/>
                </a:tc>
                <a:tc>
                  <a:txBody>
                    <a:bodyPr/>
                    <a:lstStyle/>
                    <a:p>
                      <a:pPr marL="0" marR="0" lvl="0" indent="0" algn="ctr" rtl="0">
                        <a:lnSpc>
                          <a:spcPct val="90000"/>
                        </a:lnSpc>
                        <a:spcBef>
                          <a:spcPts val="0"/>
                        </a:spcBef>
                        <a:spcAft>
                          <a:spcPts val="600"/>
                        </a:spcAft>
                        <a:buClr>
                          <a:schemeClr val="dk2"/>
                        </a:buClr>
                        <a:buSzPts val="1300"/>
                        <a:buFont typeface="Lato"/>
                        <a:buNone/>
                      </a:pPr>
                      <a:r>
                        <a:rPr lang="en-US" sz="1400" b="1" u="none" strike="noStrike" cap="none">
                          <a:solidFill>
                            <a:schemeClr val="dk2"/>
                          </a:solidFill>
                          <a:latin typeface="Lato"/>
                          <a:ea typeface="Lato"/>
                          <a:cs typeface="Lato"/>
                          <a:sym typeface="Lato"/>
                        </a:rPr>
                        <a:t>Key Agencies / Markets</a:t>
                      </a:r>
                      <a:endParaRPr sz="1400" b="1" u="none" strike="noStrike" cap="none">
                        <a:solidFill>
                          <a:schemeClr val="dk2"/>
                        </a:solidFill>
                        <a:latin typeface="Lato"/>
                        <a:ea typeface="Lato"/>
                        <a:cs typeface="Lato"/>
                        <a:sym typeface="Lato"/>
                      </a:endParaRPr>
                    </a:p>
                  </a:txBody>
                  <a:tcPr marL="91425" marR="91425" marT="91425" marB="91425"/>
                </a:tc>
                <a:tc>
                  <a:txBody>
                    <a:bodyPr/>
                    <a:lstStyle/>
                    <a:p>
                      <a:pPr marL="0" marR="0" lvl="0" indent="0" algn="ctr" rtl="0">
                        <a:lnSpc>
                          <a:spcPct val="90000"/>
                        </a:lnSpc>
                        <a:spcBef>
                          <a:spcPts val="0"/>
                        </a:spcBef>
                        <a:spcAft>
                          <a:spcPts val="600"/>
                        </a:spcAft>
                        <a:buClr>
                          <a:schemeClr val="dk2"/>
                        </a:buClr>
                        <a:buSzPts val="1300"/>
                        <a:buFont typeface="Lato"/>
                        <a:buNone/>
                      </a:pPr>
                      <a:r>
                        <a:rPr lang="en-US" sz="1400" b="1" u="none" strike="noStrike" cap="none">
                          <a:solidFill>
                            <a:schemeClr val="dk2"/>
                          </a:solidFill>
                          <a:latin typeface="Lato"/>
                          <a:ea typeface="Lato"/>
                          <a:cs typeface="Lato"/>
                          <a:sym typeface="Lato"/>
                        </a:rPr>
                        <a:t>Contract Value / Scale</a:t>
                      </a:r>
                      <a:endParaRPr sz="1400" b="1" u="none" strike="noStrike" cap="none">
                        <a:solidFill>
                          <a:schemeClr val="dk2"/>
                        </a:solidFill>
                        <a:latin typeface="Lato"/>
                        <a:ea typeface="Lato"/>
                        <a:cs typeface="Lato"/>
                        <a:sym typeface="Lato"/>
                      </a:endParaRPr>
                    </a:p>
                  </a:txBody>
                  <a:tcPr marL="91425" marR="91425" marT="91425" marB="91425"/>
                </a:tc>
                <a:extLst>
                  <a:ext uri="{0D108BD9-81ED-4DB2-BD59-A6C34878D82A}">
                    <a16:rowId xmlns:a16="http://schemas.microsoft.com/office/drawing/2014/main" val="10000"/>
                  </a:ext>
                </a:extLst>
              </a:tr>
              <a:tr h="580250">
                <a:tc>
                  <a:txBody>
                    <a:bodyPr/>
                    <a:lstStyle/>
                    <a:p>
                      <a:pPr marL="0" marR="0" lvl="0" indent="0" algn="l" rtl="0">
                        <a:lnSpc>
                          <a:spcPct val="90000"/>
                        </a:lnSpc>
                        <a:spcBef>
                          <a:spcPts val="0"/>
                        </a:spcBef>
                        <a:spcAft>
                          <a:spcPts val="600"/>
                        </a:spcAft>
                        <a:buClr>
                          <a:schemeClr val="dk2"/>
                        </a:buClr>
                        <a:buSzPts val="1200"/>
                        <a:buFont typeface="Lato"/>
                        <a:buNone/>
                      </a:pPr>
                      <a:r>
                        <a:rPr lang="en-US" sz="1400" b="1" u="none" strike="noStrike" cap="none">
                          <a:solidFill>
                            <a:schemeClr val="dk2"/>
                          </a:solidFill>
                          <a:latin typeface="Lato"/>
                          <a:ea typeface="Lato"/>
                          <a:cs typeface="Lato"/>
                          <a:sym typeface="Lato"/>
                        </a:rPr>
                        <a:t>Leidos &amp; Moveworks</a:t>
                      </a:r>
                      <a:endParaRPr sz="1400" b="1" u="none" strike="noStrike" cap="none">
                        <a:solidFill>
                          <a:schemeClr val="dk2"/>
                        </a:solidFill>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Agentic AI assistants (“Iris”)</a:t>
                      </a:r>
                      <a:endParaRPr sz="1400" u="none" strike="noStrike" cap="none">
                        <a:solidFill>
                          <a:srgbClr val="555555"/>
                        </a:solidFill>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IT, HR automation; FedRAMP compliance</a:t>
                      </a:r>
                      <a:endParaRPr sz="1400" u="none" strike="noStrike" cap="none">
                        <a:solidFill>
                          <a:srgbClr val="555555"/>
                        </a:solidFill>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Federal agencies, admin operations</a:t>
                      </a:r>
                      <a:endParaRPr sz="1400" u="none" strike="noStrike" cap="none">
                        <a:solidFill>
                          <a:srgbClr val="555555"/>
                        </a:solidFill>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Not publicly disclosed</a:t>
                      </a:r>
                      <a:endParaRPr sz="1400" u="none" strike="noStrike" cap="none">
                        <a:solidFill>
                          <a:srgbClr val="555555"/>
                        </a:solidFill>
                        <a:latin typeface="Lato"/>
                        <a:ea typeface="Lato"/>
                        <a:cs typeface="Lato"/>
                        <a:sym typeface="Lato"/>
                      </a:endParaRPr>
                    </a:p>
                  </a:txBody>
                  <a:tcPr marL="91425" marR="91425" marT="91425" marB="91425"/>
                </a:tc>
                <a:extLst>
                  <a:ext uri="{0D108BD9-81ED-4DB2-BD59-A6C34878D82A}">
                    <a16:rowId xmlns:a16="http://schemas.microsoft.com/office/drawing/2014/main" val="10001"/>
                  </a:ext>
                </a:extLst>
              </a:tr>
              <a:tr h="580250">
                <a:tc>
                  <a:txBody>
                    <a:bodyPr/>
                    <a:lstStyle/>
                    <a:p>
                      <a:pPr marL="0" marR="0" lvl="0" indent="0" algn="l" rtl="0">
                        <a:lnSpc>
                          <a:spcPct val="90000"/>
                        </a:lnSpc>
                        <a:spcBef>
                          <a:spcPts val="0"/>
                        </a:spcBef>
                        <a:spcAft>
                          <a:spcPts val="600"/>
                        </a:spcAft>
                        <a:buClr>
                          <a:schemeClr val="dk2"/>
                        </a:buClr>
                        <a:buSzPts val="1200"/>
                        <a:buFont typeface="Lato"/>
                        <a:buNone/>
                      </a:pPr>
                      <a:r>
                        <a:rPr lang="en-US" sz="1400" b="1" u="none" strike="noStrike" cap="none">
                          <a:solidFill>
                            <a:schemeClr val="dk2"/>
                          </a:solidFill>
                          <a:latin typeface="Lato"/>
                          <a:ea typeface="Lato"/>
                          <a:cs typeface="Lato"/>
                          <a:sym typeface="Lato"/>
                        </a:rPr>
                        <a:t>Lockheed Martin</a:t>
                      </a:r>
                      <a:endParaRPr sz="1400" b="1" u="none" strike="noStrike" cap="none">
                        <a:solidFill>
                          <a:schemeClr val="dk2"/>
                        </a:solidFill>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DARPA AIR Program</a:t>
                      </a:r>
                      <a:endParaRPr sz="1400" u="none" strike="noStrike" cap="none">
                        <a:solidFill>
                          <a:srgbClr val="555555"/>
                        </a:solidFill>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AI/ML surrogate models; digital twin simulations</a:t>
                      </a:r>
                      <a:endParaRPr sz="1400" u="none" strike="noStrike" cap="none">
                        <a:solidFill>
                          <a:srgbClr val="555555"/>
                        </a:solidFill>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Defense &amp; aerospace</a:t>
                      </a:r>
                      <a:endParaRPr sz="1400" u="none" strike="noStrike" cap="none">
                        <a:solidFill>
                          <a:srgbClr val="555555"/>
                        </a:solidFill>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$4.6M, 18-month contract</a:t>
                      </a:r>
                      <a:endParaRPr sz="1400" u="none" strike="noStrike" cap="none">
                        <a:solidFill>
                          <a:srgbClr val="555555"/>
                        </a:solidFill>
                        <a:latin typeface="Lato"/>
                        <a:ea typeface="Lato"/>
                        <a:cs typeface="Lato"/>
                        <a:sym typeface="Lato"/>
                      </a:endParaRPr>
                    </a:p>
                  </a:txBody>
                  <a:tcPr marL="91425" marR="91425" marT="91425" marB="91425"/>
                </a:tc>
                <a:extLst>
                  <a:ext uri="{0D108BD9-81ED-4DB2-BD59-A6C34878D82A}">
                    <a16:rowId xmlns:a16="http://schemas.microsoft.com/office/drawing/2014/main" val="10002"/>
                  </a:ext>
                </a:extLst>
              </a:tr>
              <a:tr h="580250">
                <a:tc>
                  <a:txBody>
                    <a:bodyPr/>
                    <a:lstStyle/>
                    <a:p>
                      <a:pPr marL="0" marR="0" lvl="0" indent="0" algn="l" rtl="0">
                        <a:lnSpc>
                          <a:spcPct val="90000"/>
                        </a:lnSpc>
                        <a:spcBef>
                          <a:spcPts val="0"/>
                        </a:spcBef>
                        <a:spcAft>
                          <a:spcPts val="600"/>
                        </a:spcAft>
                        <a:buClr>
                          <a:schemeClr val="dk2"/>
                        </a:buClr>
                        <a:buSzPts val="1200"/>
                        <a:buFont typeface="Lato"/>
                        <a:buNone/>
                      </a:pPr>
                      <a:r>
                        <a:rPr lang="en-US" sz="1400" b="1" u="none" strike="noStrike" cap="none">
                          <a:solidFill>
                            <a:schemeClr val="dk2"/>
                          </a:solidFill>
                          <a:highlight>
                            <a:schemeClr val="accent4"/>
                          </a:highlight>
                          <a:latin typeface="Lato"/>
                          <a:ea typeface="Lato"/>
                          <a:cs typeface="Lato"/>
                          <a:sym typeface="Lato"/>
                        </a:rPr>
                        <a:t>Northrop Grumman</a:t>
                      </a:r>
                      <a:endParaRPr sz="1400" b="1" u="none" strike="noStrike" cap="none">
                        <a:solidFill>
                          <a:schemeClr val="dk2"/>
                        </a:solidFill>
                        <a:highlight>
                          <a:schemeClr val="accent4"/>
                        </a:highlight>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DARPA Gamebreaker Program</a:t>
                      </a:r>
                      <a:endParaRPr sz="1400" u="none" strike="noStrike" cap="none">
                        <a:solidFill>
                          <a:srgbClr val="555555"/>
                        </a:solidFill>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AI-driven wargame simulations; strategy optimization</a:t>
                      </a:r>
                      <a:endParaRPr sz="1400" u="none" strike="noStrike" cap="none">
                        <a:solidFill>
                          <a:srgbClr val="555555"/>
                        </a:solidFill>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Defense / military</a:t>
                      </a:r>
                      <a:endParaRPr sz="1400" u="none" strike="noStrike" cap="none">
                        <a:solidFill>
                          <a:srgbClr val="555555"/>
                        </a:solidFill>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Not publicly disclosed</a:t>
                      </a:r>
                      <a:endParaRPr sz="1400" u="none" strike="noStrike" cap="none">
                        <a:solidFill>
                          <a:srgbClr val="555555"/>
                        </a:solidFill>
                        <a:latin typeface="Lato"/>
                        <a:ea typeface="Lato"/>
                        <a:cs typeface="Lato"/>
                        <a:sym typeface="Lato"/>
                      </a:endParaRPr>
                    </a:p>
                  </a:txBody>
                  <a:tcPr marL="91425" marR="91425" marT="91425" marB="91425"/>
                </a:tc>
                <a:extLst>
                  <a:ext uri="{0D108BD9-81ED-4DB2-BD59-A6C34878D82A}">
                    <a16:rowId xmlns:a16="http://schemas.microsoft.com/office/drawing/2014/main" val="10003"/>
                  </a:ext>
                </a:extLst>
              </a:tr>
              <a:tr h="580250">
                <a:tc>
                  <a:txBody>
                    <a:bodyPr/>
                    <a:lstStyle/>
                    <a:p>
                      <a:pPr marL="0" marR="0" lvl="0" indent="0" algn="l" rtl="0">
                        <a:lnSpc>
                          <a:spcPct val="90000"/>
                        </a:lnSpc>
                        <a:spcBef>
                          <a:spcPts val="0"/>
                        </a:spcBef>
                        <a:spcAft>
                          <a:spcPts val="600"/>
                        </a:spcAft>
                        <a:buClr>
                          <a:schemeClr val="dk2"/>
                        </a:buClr>
                        <a:buSzPts val="1200"/>
                        <a:buFont typeface="Lato"/>
                        <a:buNone/>
                      </a:pPr>
                      <a:r>
                        <a:rPr lang="en-US" sz="1400" b="1" u="none" strike="noStrike" cap="none">
                          <a:solidFill>
                            <a:schemeClr val="dk2"/>
                          </a:solidFill>
                          <a:highlight>
                            <a:schemeClr val="accent4"/>
                          </a:highlight>
                          <a:latin typeface="Lato"/>
                          <a:ea typeface="Lato"/>
                          <a:cs typeface="Lato"/>
                          <a:sym typeface="Lato"/>
                        </a:rPr>
                        <a:t>Booz Allen Hamilton</a:t>
                      </a:r>
                      <a:endParaRPr sz="1400" b="1" u="none" strike="noStrike" cap="none">
                        <a:solidFill>
                          <a:schemeClr val="dk2"/>
                        </a:solidFill>
                        <a:highlight>
                          <a:schemeClr val="accent4"/>
                        </a:highlight>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Enterprise-grade agentic AI solutions</a:t>
                      </a:r>
                      <a:endParaRPr sz="1400" u="none" strike="noStrike" cap="none">
                        <a:solidFill>
                          <a:srgbClr val="555555"/>
                        </a:solidFill>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Workflow automation; software engineering; mission AI</a:t>
                      </a:r>
                      <a:endParaRPr sz="1400" u="none" strike="noStrike" cap="none">
                        <a:solidFill>
                          <a:srgbClr val="555555"/>
                        </a:solidFill>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Federal agencies</a:t>
                      </a:r>
                      <a:endParaRPr sz="1400" u="none" strike="noStrike" cap="none">
                        <a:solidFill>
                          <a:srgbClr val="555555"/>
                        </a:solidFill>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$538M+ AI obligations FY2023</a:t>
                      </a:r>
                      <a:endParaRPr sz="1400" u="none" strike="noStrike" cap="none">
                        <a:solidFill>
                          <a:srgbClr val="555555"/>
                        </a:solidFill>
                        <a:latin typeface="Lato"/>
                        <a:ea typeface="Lato"/>
                        <a:cs typeface="Lato"/>
                        <a:sym typeface="Lato"/>
                      </a:endParaRPr>
                    </a:p>
                  </a:txBody>
                  <a:tcPr marL="91425" marR="91425" marT="91425" marB="91425"/>
                </a:tc>
                <a:extLst>
                  <a:ext uri="{0D108BD9-81ED-4DB2-BD59-A6C34878D82A}">
                    <a16:rowId xmlns:a16="http://schemas.microsoft.com/office/drawing/2014/main" val="10004"/>
                  </a:ext>
                </a:extLst>
              </a:tr>
              <a:tr h="782225">
                <a:tc>
                  <a:txBody>
                    <a:bodyPr/>
                    <a:lstStyle/>
                    <a:p>
                      <a:pPr marL="0" marR="0" lvl="0" indent="0" algn="l" rtl="0">
                        <a:lnSpc>
                          <a:spcPct val="90000"/>
                        </a:lnSpc>
                        <a:spcBef>
                          <a:spcPts val="0"/>
                        </a:spcBef>
                        <a:spcAft>
                          <a:spcPts val="600"/>
                        </a:spcAft>
                        <a:buClr>
                          <a:schemeClr val="dk2"/>
                        </a:buClr>
                        <a:buSzPts val="1200"/>
                        <a:buFont typeface="Lato"/>
                        <a:buNone/>
                      </a:pPr>
                      <a:r>
                        <a:rPr lang="en-US" sz="1400" b="1" u="none" strike="noStrike" cap="none">
                          <a:solidFill>
                            <a:schemeClr val="dk2"/>
                          </a:solidFill>
                          <a:latin typeface="Lato"/>
                          <a:ea typeface="Lato"/>
                          <a:cs typeface="Lato"/>
                          <a:sym typeface="Lato"/>
                        </a:rPr>
                        <a:t>GDIT</a:t>
                      </a:r>
                      <a:endParaRPr sz="1400" b="1" u="none" strike="noStrike" cap="none">
                        <a:solidFill>
                          <a:schemeClr val="dk2"/>
                        </a:solidFill>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AI, Cyber, and Mission Software COEs</a:t>
                      </a:r>
                      <a:endParaRPr sz="1400" u="none" strike="noStrike" cap="none">
                        <a:solidFill>
                          <a:srgbClr val="555555"/>
                        </a:solidFill>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AI/agentic AI integration; cyber defense; mission software modernization</a:t>
                      </a:r>
                      <a:endParaRPr sz="1400" u="none" strike="noStrike" cap="none">
                        <a:solidFill>
                          <a:srgbClr val="555555"/>
                        </a:solidFill>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Defense, civilian, healthcare, intelligence</a:t>
                      </a:r>
                      <a:endParaRPr sz="1400" u="none" strike="noStrike" cap="none">
                        <a:solidFill>
                          <a:srgbClr val="555555"/>
                        </a:solidFill>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Not publicly disclosed</a:t>
                      </a:r>
                      <a:endParaRPr sz="1400" u="none" strike="noStrike" cap="none">
                        <a:solidFill>
                          <a:srgbClr val="555555"/>
                        </a:solidFill>
                        <a:latin typeface="Lato"/>
                        <a:ea typeface="Lato"/>
                        <a:cs typeface="Lato"/>
                        <a:sym typeface="Lato"/>
                      </a:endParaRPr>
                    </a:p>
                  </a:txBody>
                  <a:tcPr marL="91425" marR="91425" marT="91425" marB="91425"/>
                </a:tc>
                <a:extLst>
                  <a:ext uri="{0D108BD9-81ED-4DB2-BD59-A6C34878D82A}">
                    <a16:rowId xmlns:a16="http://schemas.microsoft.com/office/drawing/2014/main" val="10005"/>
                  </a:ext>
                </a:extLst>
              </a:tr>
              <a:tr h="1145425">
                <a:tc>
                  <a:txBody>
                    <a:bodyPr/>
                    <a:lstStyle/>
                    <a:p>
                      <a:pPr marL="0" marR="0" lvl="0" indent="0" algn="l" rtl="0">
                        <a:lnSpc>
                          <a:spcPct val="90000"/>
                        </a:lnSpc>
                        <a:spcBef>
                          <a:spcPts val="0"/>
                        </a:spcBef>
                        <a:spcAft>
                          <a:spcPts val="600"/>
                        </a:spcAft>
                        <a:buClr>
                          <a:schemeClr val="dk2"/>
                        </a:buClr>
                        <a:buSzPts val="1200"/>
                        <a:buFont typeface="Lato"/>
                        <a:buNone/>
                      </a:pPr>
                      <a:r>
                        <a:rPr lang="en-US" sz="1400" b="1" u="none" strike="noStrike" cap="none">
                          <a:solidFill>
                            <a:schemeClr val="dk2"/>
                          </a:solidFill>
                          <a:highlight>
                            <a:schemeClr val="accent4"/>
                          </a:highlight>
                          <a:latin typeface="Lato"/>
                          <a:ea typeface="Lato"/>
                          <a:cs typeface="Lato"/>
                          <a:sym typeface="Lato"/>
                        </a:rPr>
                        <a:t>Palantir</a:t>
                      </a:r>
                      <a:endParaRPr sz="1400" b="1" u="none" strike="noStrike" cap="none">
                        <a:solidFill>
                          <a:schemeClr val="dk2"/>
                        </a:solidFill>
                        <a:highlight>
                          <a:schemeClr val="accent4"/>
                        </a:highlight>
                        <a:latin typeface="Lato"/>
                        <a:ea typeface="Lato"/>
                        <a:cs typeface="Lato"/>
                        <a:sym typeface="Lato"/>
                      </a:endParaRPr>
                    </a:p>
                    <a:p>
                      <a:pPr marL="0" marR="0" lvl="0" indent="0" algn="l" rtl="0">
                        <a:lnSpc>
                          <a:spcPct val="90000"/>
                        </a:lnSpc>
                        <a:spcBef>
                          <a:spcPts val="0"/>
                        </a:spcBef>
                        <a:spcAft>
                          <a:spcPts val="600"/>
                        </a:spcAft>
                        <a:buClr>
                          <a:schemeClr val="dk2"/>
                        </a:buClr>
                        <a:buSzPts val="1200"/>
                        <a:buFont typeface="Lato"/>
                        <a:buNone/>
                      </a:pPr>
                      <a:endParaRPr sz="1400" b="1" u="none" strike="noStrike" cap="none">
                        <a:solidFill>
                          <a:schemeClr val="dk2"/>
                        </a:solidFill>
                        <a:highlight>
                          <a:schemeClr val="accent4"/>
                        </a:highlight>
                        <a:latin typeface="Lato"/>
                        <a:ea typeface="Lato"/>
                        <a:cs typeface="Lato"/>
                        <a:sym typeface="Lato"/>
                      </a:endParaRPr>
                    </a:p>
                    <a:p>
                      <a:pPr marL="0" marR="0" lvl="0" indent="0" algn="l" rtl="0">
                        <a:lnSpc>
                          <a:spcPct val="90000"/>
                        </a:lnSpc>
                        <a:spcBef>
                          <a:spcPts val="0"/>
                        </a:spcBef>
                        <a:spcAft>
                          <a:spcPts val="600"/>
                        </a:spcAft>
                        <a:buClr>
                          <a:schemeClr val="dk2"/>
                        </a:buClr>
                        <a:buSzPts val="1200"/>
                        <a:buFont typeface="Lato"/>
                        <a:buNone/>
                      </a:pPr>
                      <a:endParaRPr sz="1400" b="1" u="none" strike="noStrike" cap="none">
                        <a:solidFill>
                          <a:schemeClr val="dk2"/>
                        </a:solidFill>
                        <a:highlight>
                          <a:schemeClr val="accent4"/>
                        </a:highlight>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Accenture Federal Services Partnership, Pentagon Maven, Army Software Procurement, DHS, IRS</a:t>
                      </a:r>
                      <a:endParaRPr sz="1400" u="none" strike="noStrike" cap="none">
                        <a:solidFill>
                          <a:srgbClr val="555555"/>
                        </a:solidFill>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Data fusion; predictive supply chain; financial intelligence; AI platform training</a:t>
                      </a:r>
                      <a:endParaRPr sz="1400" u="none" strike="noStrike" cap="none">
                        <a:solidFill>
                          <a:srgbClr val="555555"/>
                        </a:solidFill>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DoD, DHS, IRS, multiple federal agencies</a:t>
                      </a:r>
                      <a:endParaRPr sz="1400" u="none" strike="noStrike" cap="none">
                        <a:solidFill>
                          <a:srgbClr val="555555"/>
                        </a:solidFill>
                        <a:latin typeface="Lato"/>
                        <a:ea typeface="Lato"/>
                        <a:cs typeface="Lato"/>
                        <a:sym typeface="Lato"/>
                      </a:endParaRPr>
                    </a:p>
                  </a:txBody>
                  <a:tcPr marL="91425" marR="91425" marT="91425" marB="91425"/>
                </a:tc>
                <a:tc>
                  <a:txBody>
                    <a:bodyPr/>
                    <a:lstStyle/>
                    <a:p>
                      <a:pPr marL="0" marR="0" lvl="0" indent="0" algn="l" rtl="0">
                        <a:lnSpc>
                          <a:spcPct val="90000"/>
                        </a:lnSpc>
                        <a:spcBef>
                          <a:spcPts val="0"/>
                        </a:spcBef>
                        <a:spcAft>
                          <a:spcPts val="600"/>
                        </a:spcAft>
                        <a:buClr>
                          <a:schemeClr val="dk1"/>
                        </a:buClr>
                        <a:buSzPts val="1100"/>
                        <a:buFont typeface="Lato"/>
                        <a:buNone/>
                      </a:pPr>
                      <a:r>
                        <a:rPr lang="en-US" sz="1400" u="none" strike="noStrike" cap="none">
                          <a:solidFill>
                            <a:srgbClr val="555555"/>
                          </a:solidFill>
                          <a:latin typeface="Lato"/>
                          <a:ea typeface="Lato"/>
                          <a:cs typeface="Lato"/>
                          <a:sym typeface="Lato"/>
                        </a:rPr>
                        <a:t>$10B Army, $795M Pentagon, $30M DHS, others</a:t>
                      </a:r>
                      <a:endParaRPr sz="1400" u="none" strike="noStrike" cap="none">
                        <a:solidFill>
                          <a:srgbClr val="555555"/>
                        </a:solidFill>
                        <a:latin typeface="Lato"/>
                        <a:ea typeface="Lato"/>
                        <a:cs typeface="Lato"/>
                        <a:sym typeface="Lato"/>
                      </a:endParaRPr>
                    </a:p>
                  </a:txBody>
                  <a:tcPr marL="91425" marR="91425" marT="91425" marB="91425"/>
                </a:tc>
                <a:extLst>
                  <a:ext uri="{0D108BD9-81ED-4DB2-BD59-A6C34878D82A}">
                    <a16:rowId xmlns:a16="http://schemas.microsoft.com/office/drawing/2014/main" val="10006"/>
                  </a:ext>
                </a:extLst>
              </a:tr>
            </a:tbl>
          </a:graphicData>
        </a:graphic>
      </p:graphicFrame>
      <p:sp>
        <p:nvSpPr>
          <p:cNvPr id="376" name="Google Shape;376;g3764fb5d9b1_0_0"/>
          <p:cNvSpPr txBox="1"/>
          <p:nvPr/>
        </p:nvSpPr>
        <p:spPr>
          <a:xfrm>
            <a:off x="-532475" y="-387475"/>
            <a:ext cx="6846000" cy="615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800"/>
              <a:buFont typeface="Arial"/>
              <a:buNone/>
            </a:pPr>
            <a:endParaRPr sz="2800" b="0" i="0" u="none" strike="noStrike" cap="none">
              <a:solidFill>
                <a:schemeClr val="dk1"/>
              </a:solidFill>
              <a:latin typeface="Lato"/>
              <a:ea typeface="Lato"/>
              <a:cs typeface="Lato"/>
              <a:sym typeface="Lato"/>
            </a:endParaRPr>
          </a:p>
        </p:txBody>
      </p:sp>
      <p:cxnSp>
        <p:nvCxnSpPr>
          <p:cNvPr id="377" name="Google Shape;377;g3764fb5d9b1_0_0"/>
          <p:cNvCxnSpPr/>
          <p:nvPr/>
        </p:nvCxnSpPr>
        <p:spPr>
          <a:xfrm rot="10800000" flipH="1">
            <a:off x="536100" y="638575"/>
            <a:ext cx="10164900" cy="58098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
          <p:cNvSpPr txBox="1">
            <a:spLocks noGrp="1"/>
          </p:cNvSpPr>
          <p:nvPr>
            <p:ph type="ctrTitle"/>
          </p:nvPr>
        </p:nvSpPr>
        <p:spPr>
          <a:xfrm>
            <a:off x="330906" y="464494"/>
            <a:ext cx="6719048" cy="4778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200"/>
              <a:buFont typeface="Lato Black"/>
              <a:buNone/>
            </a:pPr>
            <a:r>
              <a:rPr lang="en-US"/>
              <a:t>Objectives  and Key Results</a:t>
            </a:r>
            <a:endParaRPr/>
          </a:p>
        </p:txBody>
      </p:sp>
      <p:sp>
        <p:nvSpPr>
          <p:cNvPr id="196" name="Google Shape;196;p3"/>
          <p:cNvSpPr txBox="1">
            <a:spLocks noGrp="1"/>
          </p:cNvSpPr>
          <p:nvPr>
            <p:ph type="subTitle" idx="1"/>
          </p:nvPr>
        </p:nvSpPr>
        <p:spPr>
          <a:xfrm>
            <a:off x="323925" y="268005"/>
            <a:ext cx="6719047" cy="245424"/>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lt1"/>
              </a:buClr>
              <a:buSzPts val="1100"/>
              <a:buNone/>
            </a:pPr>
            <a:r>
              <a:rPr lang="en-US"/>
              <a:t>Agentic AI Plan</a:t>
            </a:r>
            <a:endParaRPr/>
          </a:p>
        </p:txBody>
      </p:sp>
      <p:sp>
        <p:nvSpPr>
          <p:cNvPr id="197" name="Google Shape;197;p3"/>
          <p:cNvSpPr txBox="1">
            <a:spLocks noGrp="1"/>
          </p:cNvSpPr>
          <p:nvPr>
            <p:ph type="body" idx="2"/>
          </p:nvPr>
        </p:nvSpPr>
        <p:spPr>
          <a:xfrm>
            <a:off x="274320" y="1097280"/>
            <a:ext cx="11411514" cy="528415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600"/>
              </a:spcAft>
              <a:buClr>
                <a:srgbClr val="555555"/>
              </a:buClr>
              <a:buSzPts val="1800"/>
              <a:buNone/>
            </a:pPr>
            <a:r>
              <a:rPr lang="en-US"/>
              <a:t>Objective: Become the premier partner for state governments in delivering agentic AI that provide substantial improvements in state government operations rapidly, with high quality, and profitability leading to bookings that generate at least $300M backlog by July 2028.</a:t>
            </a:r>
            <a:endParaRPr/>
          </a:p>
          <a:p>
            <a:pPr marL="0" lvl="0" indent="0" algn="l" rtl="0">
              <a:lnSpc>
                <a:spcPct val="90000"/>
              </a:lnSpc>
              <a:spcBef>
                <a:spcPts val="0"/>
              </a:spcBef>
              <a:spcAft>
                <a:spcPts val="600"/>
              </a:spcAft>
              <a:buClr>
                <a:srgbClr val="555555"/>
              </a:buClr>
              <a:buSzPts val="1800"/>
              <a:buNone/>
            </a:pPr>
            <a:r>
              <a:rPr lang="en-US"/>
              <a:t>Initial OKRs</a:t>
            </a:r>
            <a:endParaRPr/>
          </a:p>
          <a:p>
            <a:pPr marL="285750" lvl="0" indent="-285750" algn="l" rtl="0">
              <a:lnSpc>
                <a:spcPct val="90000"/>
              </a:lnSpc>
              <a:spcBef>
                <a:spcPts val="0"/>
              </a:spcBef>
              <a:spcAft>
                <a:spcPts val="600"/>
              </a:spcAft>
              <a:buSzPct val="100000"/>
              <a:buFont typeface="Arial"/>
              <a:buChar char="•"/>
            </a:pPr>
            <a:r>
              <a:rPr lang="en-US"/>
              <a:t>2–3 states have Amida initial projects underway within 12 months.</a:t>
            </a:r>
            <a:endParaRPr/>
          </a:p>
          <a:p>
            <a:pPr marL="285750" lvl="0" indent="-285750" algn="l" rtl="0">
              <a:lnSpc>
                <a:spcPct val="90000"/>
              </a:lnSpc>
              <a:spcBef>
                <a:spcPts val="0"/>
              </a:spcBef>
              <a:spcAft>
                <a:spcPts val="600"/>
              </a:spcAft>
              <a:buSzPct val="100000"/>
              <a:buFont typeface="Arial"/>
              <a:buChar char="•"/>
            </a:pPr>
            <a:r>
              <a:rPr lang="en-US"/>
              <a:t>NLT 2027, we secure at least one project greater than $1M outside of Healthcare, such as analytics or AI governance</a:t>
            </a:r>
          </a:p>
          <a:p>
            <a:pPr marL="285750" lvl="0" indent="-285750" algn="l" rtl="0">
              <a:lnSpc>
                <a:spcPct val="90000"/>
              </a:lnSpc>
              <a:spcBef>
                <a:spcPts val="0"/>
              </a:spcBef>
              <a:spcAft>
                <a:spcPts val="600"/>
              </a:spcAft>
              <a:buSzPct val="100000"/>
              <a:buFont typeface="Arial"/>
              <a:buChar char="•"/>
            </a:pPr>
            <a:r>
              <a:rPr lang="en-US"/>
              <a:t>Amida clients achieve at least 50% faster time-to-value than traditional custom developed software approaches.</a:t>
            </a:r>
            <a:endParaRPr/>
          </a:p>
          <a:p>
            <a:pPr marL="285750" lvl="0" indent="-285750" algn="l" rtl="0">
              <a:lnSpc>
                <a:spcPct val="90000"/>
              </a:lnSpc>
              <a:spcBef>
                <a:spcPts val="0"/>
              </a:spcBef>
              <a:spcAft>
                <a:spcPts val="600"/>
              </a:spcAft>
              <a:buSzPct val="100000"/>
              <a:buFont typeface="Arial"/>
              <a:buChar char="•"/>
            </a:pPr>
            <a:r>
              <a:rPr lang="en-US"/>
              <a:t>Amida achieves 30% gross margin within 24 months.</a:t>
            </a:r>
            <a:endParaRPr/>
          </a:p>
          <a:p>
            <a:pPr marL="285750" lvl="0" indent="-285750" algn="l" rtl="0">
              <a:lnSpc>
                <a:spcPct val="90000"/>
              </a:lnSpc>
              <a:spcBef>
                <a:spcPts val="0"/>
              </a:spcBef>
              <a:spcAft>
                <a:spcPts val="600"/>
              </a:spcAft>
              <a:buSzPct val="100000"/>
              <a:buFont typeface="Arial"/>
              <a:buChar char="•"/>
            </a:pPr>
            <a:r>
              <a:rPr lang="en-US"/>
              <a:t>By 2028, at least one top-five IT spending state (e.g. Texas, California, New York, Florida, Illinois) engages in a contract for Amida’s agentic AI platform.</a:t>
            </a:r>
            <a:endParaRPr/>
          </a:p>
          <a:p>
            <a:pPr marL="0" lvl="0" indent="0" algn="l" rtl="0">
              <a:lnSpc>
                <a:spcPct val="100000"/>
              </a:lnSpc>
              <a:spcBef>
                <a:spcPts val="1000"/>
              </a:spcBef>
              <a:spcAft>
                <a:spcPts val="0"/>
              </a:spcAft>
              <a:buClr>
                <a:srgbClr val="555555"/>
              </a:buClr>
              <a:buSzPts val="1800"/>
              <a:buNone/>
            </a:pP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4"/>
          <p:cNvSpPr txBox="1">
            <a:spLocks noGrp="1"/>
          </p:cNvSpPr>
          <p:nvPr>
            <p:ph type="ctrTitle"/>
          </p:nvPr>
        </p:nvSpPr>
        <p:spPr>
          <a:xfrm>
            <a:off x="330906" y="464494"/>
            <a:ext cx="6719048" cy="4778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200"/>
              <a:buFont typeface="Lato Black"/>
              <a:buNone/>
            </a:pPr>
            <a:r>
              <a:rPr lang="en-US"/>
              <a:t>Market Opportunity</a:t>
            </a:r>
            <a:endParaRPr/>
          </a:p>
        </p:txBody>
      </p:sp>
      <p:sp>
        <p:nvSpPr>
          <p:cNvPr id="203" name="Google Shape;203;p4"/>
          <p:cNvSpPr txBox="1">
            <a:spLocks noGrp="1"/>
          </p:cNvSpPr>
          <p:nvPr>
            <p:ph type="subTitle" idx="1"/>
          </p:nvPr>
        </p:nvSpPr>
        <p:spPr>
          <a:xfrm>
            <a:off x="323925" y="268005"/>
            <a:ext cx="6719047" cy="245424"/>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lt1"/>
              </a:buClr>
              <a:buSzPts val="1100"/>
              <a:buNone/>
            </a:pPr>
            <a:r>
              <a:rPr lang="en-US"/>
              <a:t>Agentic AI Plan</a:t>
            </a:r>
            <a:endParaRPr/>
          </a:p>
        </p:txBody>
      </p:sp>
      <p:sp>
        <p:nvSpPr>
          <p:cNvPr id="204" name="Google Shape;204;p4"/>
          <p:cNvSpPr txBox="1">
            <a:spLocks noGrp="1"/>
          </p:cNvSpPr>
          <p:nvPr>
            <p:ph type="body" idx="2"/>
          </p:nvPr>
        </p:nvSpPr>
        <p:spPr>
          <a:xfrm>
            <a:off x="274320" y="1097280"/>
            <a:ext cx="11411514" cy="5284159"/>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600"/>
              </a:spcAft>
              <a:buClr>
                <a:srgbClr val="555555"/>
              </a:buClr>
              <a:buSzPct val="100000"/>
              <a:buNone/>
            </a:pPr>
            <a:r>
              <a:rPr lang="en-US" b="1"/>
              <a:t>Agentic AI Definition: “Agentic AI comprises systems of foundation models, rules, architectures, and tools which enable software to flexibly plan and adapt to resolve goals by taking action in their environment, with increasing levels of autonomy.” (Forrester Report: Agentic AI Is Rising And Will Reforge Businesses That Embrace It, May 7, 205)</a:t>
            </a:r>
            <a:endParaRPr b="1"/>
          </a:p>
          <a:p>
            <a:pPr marL="0" lvl="0" indent="0" algn="l" rtl="0">
              <a:lnSpc>
                <a:spcPct val="90000"/>
              </a:lnSpc>
              <a:spcBef>
                <a:spcPts val="0"/>
              </a:spcBef>
              <a:spcAft>
                <a:spcPts val="600"/>
              </a:spcAft>
              <a:buClr>
                <a:srgbClr val="555555"/>
              </a:buClr>
              <a:buSzPct val="100000"/>
              <a:buNone/>
            </a:pPr>
            <a:r>
              <a:rPr lang="en-US" b="1"/>
              <a:t>In contrast, AI Agents are designed for specific, predefined tasks. They operate within strict boundaries, following programmed rules or workflows. These agents excel in repetitive or structured environments, such as customer support chatbots or recommendation systems. However, they lack the ability to adapt or learn independently. </a:t>
            </a:r>
          </a:p>
          <a:p>
            <a:pPr marL="0" lvl="0" indent="0" algn="l" rtl="0">
              <a:lnSpc>
                <a:spcPct val="90000"/>
              </a:lnSpc>
              <a:spcBef>
                <a:spcPts val="0"/>
              </a:spcBef>
              <a:spcAft>
                <a:spcPts val="600"/>
              </a:spcAft>
              <a:buClr>
                <a:srgbClr val="555555"/>
              </a:buClr>
              <a:buSzPct val="100000"/>
              <a:buNone/>
            </a:pPr>
            <a:r>
              <a:rPr lang="en-US" b="1"/>
              <a:t>Problem Statement:</a:t>
            </a:r>
            <a:endParaRPr/>
          </a:p>
          <a:p>
            <a:pPr marL="285750" indent="-285750">
              <a:lnSpc>
                <a:spcPct val="90000"/>
              </a:lnSpc>
              <a:spcBef>
                <a:spcPts val="0"/>
              </a:spcBef>
              <a:spcAft>
                <a:spcPts val="600"/>
              </a:spcAft>
              <a:buSzPct val="100000"/>
              <a:buFont typeface="Arial"/>
              <a:buChar char="•"/>
            </a:pPr>
            <a:r>
              <a:rPr lang="en-US"/>
              <a:t>State governments face increasing demand for digital services and decision support but are constrained by legacy systems and workforce shortages.</a:t>
            </a:r>
            <a:endParaRPr/>
          </a:p>
          <a:p>
            <a:pPr marL="285750" indent="-285750">
              <a:lnSpc>
                <a:spcPct val="90000"/>
              </a:lnSpc>
              <a:spcBef>
                <a:spcPts val="0"/>
              </a:spcBef>
              <a:spcAft>
                <a:spcPts val="600"/>
              </a:spcAft>
              <a:buSzPct val="100000"/>
              <a:buFont typeface="Arial"/>
              <a:buChar char="•"/>
            </a:pPr>
            <a:r>
              <a:rPr lang="en-US"/>
              <a:t>AI Interest is growing, but procurement and IT adoption methods (including governance) lag behind the technology.</a:t>
            </a:r>
            <a:endParaRPr/>
          </a:p>
          <a:p>
            <a:pPr marL="0" lvl="0" indent="0" algn="l" rtl="0">
              <a:lnSpc>
                <a:spcPct val="90000"/>
              </a:lnSpc>
              <a:spcBef>
                <a:spcPts val="0"/>
              </a:spcBef>
              <a:spcAft>
                <a:spcPts val="600"/>
              </a:spcAft>
              <a:buClr>
                <a:srgbClr val="555555"/>
              </a:buClr>
              <a:buSzPct val="100000"/>
              <a:buNone/>
            </a:pPr>
            <a:r>
              <a:rPr lang="en-US" b="1"/>
              <a:t>State Government Customer Targeting:</a:t>
            </a:r>
            <a:endParaRPr/>
          </a:p>
          <a:p>
            <a:pPr marL="285750" lvl="0" indent="-285750" algn="l" rtl="0">
              <a:lnSpc>
                <a:spcPct val="90000"/>
              </a:lnSpc>
              <a:spcBef>
                <a:spcPts val="0"/>
              </a:spcBef>
              <a:spcAft>
                <a:spcPts val="600"/>
              </a:spcAft>
              <a:buClr>
                <a:srgbClr val="555555"/>
              </a:buClr>
              <a:buSzPct val="100000"/>
              <a:buFont typeface="Arial"/>
              <a:buChar char="•"/>
            </a:pPr>
            <a:r>
              <a:rPr lang="en-US"/>
              <a:t>Green field applications: Permitting agencies looking to reduce cycle time (permit evaluator app); forms intensive approval processes and certification processes (including visual inspections); grants indirect cost reduction.</a:t>
            </a:r>
            <a:endParaRPr/>
          </a:p>
          <a:p>
            <a:pPr marL="285750" lvl="0" indent="-285750" algn="l" rtl="0">
              <a:lnSpc>
                <a:spcPct val="90000"/>
              </a:lnSpc>
              <a:spcBef>
                <a:spcPts val="0"/>
              </a:spcBef>
              <a:spcAft>
                <a:spcPts val="600"/>
              </a:spcAft>
              <a:buClr>
                <a:srgbClr val="555555"/>
              </a:buClr>
              <a:buSzPct val="100000"/>
              <a:buFont typeface="Arial"/>
              <a:buChar char="•"/>
            </a:pPr>
            <a:r>
              <a:rPr lang="en-US"/>
              <a:t>Brown field applications: Medicaid; FEMA Public Assistance recovery/repair grant approvals (including engineering drawings and visual inspections).</a:t>
            </a:r>
            <a:endParaRPr/>
          </a:p>
          <a:p>
            <a:pPr marL="285750" lvl="0" indent="-285750" algn="l" rtl="0">
              <a:lnSpc>
                <a:spcPct val="90000"/>
              </a:lnSpc>
              <a:spcBef>
                <a:spcPts val="0"/>
              </a:spcBef>
              <a:spcAft>
                <a:spcPts val="600"/>
              </a:spcAft>
              <a:buClr>
                <a:srgbClr val="555555"/>
              </a:buClr>
              <a:buSzPct val="100000"/>
              <a:buFont typeface="Arial"/>
              <a:buChar char="•"/>
            </a:pPr>
            <a:r>
              <a:rPr lang="en-US"/>
              <a:t>IT environment: data base analytics, visualizations, code base migration, code reviews; data migration, data pipeline management, data quality management; multi-modal integration and operations.</a:t>
            </a:r>
            <a:endParaRPr/>
          </a:p>
          <a:p>
            <a:pPr marL="285750" lvl="0" indent="-285750" algn="l" rtl="0">
              <a:lnSpc>
                <a:spcPct val="90000"/>
              </a:lnSpc>
              <a:spcBef>
                <a:spcPts val="0"/>
              </a:spcBef>
              <a:spcAft>
                <a:spcPts val="600"/>
              </a:spcAft>
              <a:buClr>
                <a:srgbClr val="555555"/>
              </a:buClr>
              <a:buSzPct val="100000"/>
              <a:buFont typeface="Arial"/>
              <a:buChar char="•"/>
            </a:pPr>
            <a:r>
              <a:rPr lang="en-US"/>
              <a:t>Champion: Tech savvy mission Political Appointees (Department Secretaries/Deputy Secretaries) such Medicaid Directors, Transportation Dept. heads, State Hospital Associations, Governors).</a:t>
            </a:r>
            <a:endParaRPr/>
          </a:p>
          <a:p>
            <a:pPr marL="285750" lvl="0" indent="-285750" algn="l" rtl="0">
              <a:lnSpc>
                <a:spcPct val="90000"/>
              </a:lnSpc>
              <a:spcBef>
                <a:spcPts val="0"/>
              </a:spcBef>
              <a:spcAft>
                <a:spcPts val="600"/>
              </a:spcAft>
              <a:buClr>
                <a:srgbClr val="555555"/>
              </a:buClr>
              <a:buSzPct val="100000"/>
              <a:buFont typeface="Arial"/>
              <a:buChar char="•"/>
            </a:pPr>
            <a:r>
              <a:rPr lang="en-US"/>
              <a:t>Buyer: State CIOs/CDOs/CTOs seeking modernization.</a:t>
            </a:r>
            <a:endParaRPr/>
          </a:p>
          <a:p>
            <a:pPr marL="285750" lvl="0" indent="-285750" algn="l" rtl="0">
              <a:lnSpc>
                <a:spcPct val="90000"/>
              </a:lnSpc>
              <a:spcBef>
                <a:spcPts val="0"/>
              </a:spcBef>
              <a:spcAft>
                <a:spcPts val="600"/>
              </a:spcAft>
              <a:buClr>
                <a:srgbClr val="555555"/>
              </a:buClr>
              <a:buSzPct val="100000"/>
              <a:buFont typeface="Arial"/>
              <a:buChar char="•"/>
            </a:pPr>
            <a:r>
              <a:rPr lang="en-US"/>
              <a:t>Initial Target States: SC, NC, MD, VA, plus IL, Texas, and/or another top 5 state.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5"/>
          <p:cNvSpPr txBox="1">
            <a:spLocks noGrp="1"/>
          </p:cNvSpPr>
          <p:nvPr>
            <p:ph type="ctrTitle"/>
          </p:nvPr>
        </p:nvSpPr>
        <p:spPr>
          <a:xfrm>
            <a:off x="330905" y="464494"/>
            <a:ext cx="8716841" cy="47783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2200"/>
              <a:buFont typeface="Lato Black"/>
              <a:buNone/>
            </a:pPr>
            <a:r>
              <a:rPr lang="en-US">
                <a:solidFill>
                  <a:schemeClr val="lt1"/>
                </a:solidFill>
              </a:rPr>
              <a:t>TAM Analysis – State </a:t>
            </a:r>
            <a:r>
              <a:rPr lang="en-US"/>
              <a:t>Government </a:t>
            </a:r>
            <a:r>
              <a:rPr lang="en-US">
                <a:solidFill>
                  <a:schemeClr val="lt1"/>
                </a:solidFill>
              </a:rPr>
              <a:t>Markets, 2025 - 2028</a:t>
            </a:r>
            <a:endParaRPr>
              <a:solidFill>
                <a:schemeClr val="lt1"/>
              </a:solidFill>
            </a:endParaRPr>
          </a:p>
        </p:txBody>
      </p:sp>
      <p:sp>
        <p:nvSpPr>
          <p:cNvPr id="210" name="Google Shape;210;p5"/>
          <p:cNvSpPr txBox="1">
            <a:spLocks noGrp="1"/>
          </p:cNvSpPr>
          <p:nvPr>
            <p:ph type="subTitle" idx="1"/>
          </p:nvPr>
        </p:nvSpPr>
        <p:spPr>
          <a:xfrm>
            <a:off x="323925" y="268005"/>
            <a:ext cx="6719047" cy="245424"/>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1"/>
              </a:buClr>
              <a:buSzPts val="1150"/>
              <a:buNone/>
            </a:pPr>
            <a:r>
              <a:rPr lang="en-US"/>
              <a:t>Customer Environment</a:t>
            </a:r>
            <a:endParaRPr/>
          </a:p>
        </p:txBody>
      </p:sp>
      <p:graphicFrame>
        <p:nvGraphicFramePr>
          <p:cNvPr id="211" name="Google Shape;211;p5"/>
          <p:cNvGraphicFramePr/>
          <p:nvPr>
            <p:extLst>
              <p:ext uri="{D42A27DB-BD31-4B8C-83A1-F6EECF244321}">
                <p14:modId xmlns:p14="http://schemas.microsoft.com/office/powerpoint/2010/main" val="3435885899"/>
              </p:ext>
            </p:extLst>
          </p:nvPr>
        </p:nvGraphicFramePr>
        <p:xfrm>
          <a:off x="597432" y="1574255"/>
          <a:ext cx="5034208" cy="378669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 name="Google Shape;219;p6">
            <a:extLst>
              <a:ext uri="{FF2B5EF4-FFF2-40B4-BE49-F238E27FC236}">
                <a16:creationId xmlns:a16="http://schemas.microsoft.com/office/drawing/2014/main" id="{B9C52EDC-3E02-3DF3-48EC-38C0C7E55B52}"/>
              </a:ext>
            </a:extLst>
          </p:cNvPr>
          <p:cNvGraphicFramePr/>
          <p:nvPr>
            <p:extLst>
              <p:ext uri="{D42A27DB-BD31-4B8C-83A1-F6EECF244321}">
                <p14:modId xmlns:p14="http://schemas.microsoft.com/office/powerpoint/2010/main" val="2896812583"/>
              </p:ext>
            </p:extLst>
          </p:nvPr>
        </p:nvGraphicFramePr>
        <p:xfrm>
          <a:off x="5975796" y="1574255"/>
          <a:ext cx="5168148" cy="3786694"/>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6140417C-0432-EB6C-B5D9-D6949D1E6255}"/>
              </a:ext>
            </a:extLst>
          </p:cNvPr>
          <p:cNvSpPr txBox="1"/>
          <p:nvPr/>
        </p:nvSpPr>
        <p:spPr>
          <a:xfrm>
            <a:off x="323925" y="5789851"/>
            <a:ext cx="11179950" cy="523220"/>
          </a:xfrm>
          <a:prstGeom prst="rect">
            <a:avLst/>
          </a:prstGeom>
          <a:noFill/>
        </p:spPr>
        <p:txBody>
          <a:bodyPr wrap="square" rtlCol="0">
            <a:spAutoFit/>
          </a:bodyPr>
          <a:lstStyle/>
          <a:p>
            <a:r>
              <a:rPr lang="en-US">
                <a:latin typeface="Lato" panose="020F0502020204030203" pitchFamily="34" charset="0"/>
                <a:ea typeface="Lato" panose="020F0502020204030203" pitchFamily="34" charset="0"/>
                <a:cs typeface="Lato" panose="020F0502020204030203" pitchFamily="34" charset="0"/>
              </a:rPr>
              <a:t>Source information: Forecasted Spending is based on state government shares of global and US spending on Agentic AI and AI Agents using analysis by Zach Woodard </a:t>
            </a:r>
            <a:r>
              <a:rPr lang="pt-BR">
                <a:hlinkClick r:id="rId5"/>
              </a:rPr>
              <a:t>amida agentic ai tam analysis - aug 14 2025 -zdw.docx</a:t>
            </a:r>
            <a:endParaRPr lang="en-US">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7"/>
          <p:cNvSpPr txBox="1">
            <a:spLocks noGrp="1"/>
          </p:cNvSpPr>
          <p:nvPr>
            <p:ph type="ctrTitle"/>
          </p:nvPr>
        </p:nvSpPr>
        <p:spPr>
          <a:xfrm>
            <a:off x="330905" y="464494"/>
            <a:ext cx="8495415" cy="477837"/>
          </a:xfrm>
          <a:prstGeom prst="rect">
            <a:avLst/>
          </a:prstGeom>
          <a:noFill/>
          <a:ln>
            <a:noFill/>
          </a:ln>
        </p:spPr>
        <p:txBody>
          <a:bodyPr spcFirstLastPara="1" wrap="square" lIns="91425" tIns="45700" rIns="91425" bIns="45700" anchor="b" anchorCtr="0">
            <a:normAutofit fontScale="90000"/>
          </a:bodyPr>
          <a:lstStyle/>
          <a:p>
            <a:pPr marL="0" lvl="0" indent="0" algn="l" rtl="0">
              <a:lnSpc>
                <a:spcPct val="90000"/>
              </a:lnSpc>
              <a:spcBef>
                <a:spcPts val="0"/>
              </a:spcBef>
              <a:spcAft>
                <a:spcPts val="0"/>
              </a:spcAft>
              <a:buClr>
                <a:schemeClr val="lt1"/>
              </a:buClr>
              <a:buSzPct val="100000"/>
              <a:buFont typeface="Lato Black"/>
              <a:buNone/>
            </a:pPr>
            <a:r>
              <a:rPr lang="en-US"/>
              <a:t>Amida’s Agentic AI Solution Strategy Is Based on Product Leadership</a:t>
            </a:r>
            <a:endParaRPr/>
          </a:p>
        </p:txBody>
      </p:sp>
      <p:sp>
        <p:nvSpPr>
          <p:cNvPr id="227" name="Google Shape;227;p7"/>
          <p:cNvSpPr txBox="1">
            <a:spLocks noGrp="1"/>
          </p:cNvSpPr>
          <p:nvPr>
            <p:ph type="subTitle" idx="1"/>
          </p:nvPr>
        </p:nvSpPr>
        <p:spPr>
          <a:xfrm>
            <a:off x="323925" y="268005"/>
            <a:ext cx="6719047" cy="245424"/>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lt1"/>
              </a:buClr>
              <a:buSzPts val="1100"/>
              <a:buNone/>
            </a:pPr>
            <a:r>
              <a:rPr lang="en-US"/>
              <a:t>Agentic AI Marketplace Strategy</a:t>
            </a:r>
            <a:endParaRPr/>
          </a:p>
        </p:txBody>
      </p:sp>
      <p:sp>
        <p:nvSpPr>
          <p:cNvPr id="228" name="Google Shape;228;p7"/>
          <p:cNvSpPr txBox="1"/>
          <p:nvPr/>
        </p:nvSpPr>
        <p:spPr>
          <a:xfrm>
            <a:off x="289636" y="5117604"/>
            <a:ext cx="11411514" cy="1021778"/>
          </a:xfrm>
          <a:prstGeom prst="rect">
            <a:avLst/>
          </a:prstGeom>
          <a:gradFill>
            <a:gsLst>
              <a:gs pos="0">
                <a:srgbClr val="70A5DA"/>
              </a:gs>
              <a:gs pos="50000">
                <a:srgbClr val="539BDB"/>
              </a:gs>
              <a:gs pos="100000">
                <a:srgbClr val="4288C8"/>
              </a:gs>
            </a:gsLst>
            <a:lin ang="5400000" scaled="0"/>
          </a:gradFill>
          <a:ln>
            <a:noFill/>
          </a:ln>
          <a:effectLst>
            <a:outerShdw blurRad="57150" dist="19050" dir="5400000" algn="ctr" rotWithShape="0">
              <a:srgbClr val="000000">
                <a:alpha val="62352"/>
              </a:srgbClr>
            </a:outerShdw>
          </a:effectLst>
        </p:spPr>
        <p:txBody>
          <a:bodyPr spcFirstLastPara="1" wrap="square" lIns="91425" tIns="45700" rIns="91425" bIns="45700" anchor="t" anchorCtr="0">
            <a:spAutoFit/>
          </a:bodyPr>
          <a:lstStyle/>
          <a:p>
            <a:pPr marL="0" marR="0" lvl="0" indent="0" algn="l" rtl="0">
              <a:lnSpc>
                <a:spcPct val="90000"/>
              </a:lnSpc>
              <a:spcBef>
                <a:spcPts val="0"/>
              </a:spcBef>
              <a:spcAft>
                <a:spcPts val="600"/>
              </a:spcAft>
              <a:buClr>
                <a:srgbClr val="000000"/>
              </a:buClr>
              <a:buSzPts val="1800"/>
              <a:buFont typeface="Arial"/>
              <a:buNone/>
            </a:pPr>
            <a:r>
              <a:rPr lang="en-US" b="1" i="1" u="none" strike="noStrike" cap="none">
                <a:solidFill>
                  <a:schemeClr val="lt1"/>
                </a:solidFill>
                <a:latin typeface="Lato" panose="020F0502020204030203" pitchFamily="34" charset="0"/>
                <a:ea typeface="Lato" panose="020F0502020204030203" pitchFamily="34" charset="0"/>
                <a:cs typeface="Lato" panose="020F0502020204030203" pitchFamily="34" charset="0"/>
                <a:sym typeface="Calibri"/>
              </a:rPr>
              <a:t>“Strategy is based on a differentiated customer value proposition….Clarity of this value proposition is the single most important dimension of strategy…[there] are four major value propositions and customer strategies we have observed in practice: low total cost, product leadership, complete customer solutions, system lock-in.” </a:t>
            </a:r>
            <a:endParaRPr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a:p>
            <a:pPr marL="0" marR="0" lvl="0" indent="0" algn="l" rtl="0">
              <a:lnSpc>
                <a:spcPct val="90000"/>
              </a:lnSpc>
              <a:spcBef>
                <a:spcPts val="0"/>
              </a:spcBef>
              <a:spcAft>
                <a:spcPts val="600"/>
              </a:spcAft>
              <a:buClr>
                <a:srgbClr val="000000"/>
              </a:buClr>
              <a:buSzPts val="1800"/>
              <a:buFont typeface="Arial"/>
              <a:buNone/>
            </a:pPr>
            <a:r>
              <a:rPr lang="en-US" b="1" i="1" u="none" strike="noStrike" cap="none">
                <a:solidFill>
                  <a:schemeClr val="lt1"/>
                </a:solidFill>
                <a:latin typeface="Lato" panose="020F0502020204030203" pitchFamily="34" charset="0"/>
                <a:ea typeface="Lato" panose="020F0502020204030203" pitchFamily="34" charset="0"/>
                <a:cs typeface="Lato" panose="020F0502020204030203" pitchFamily="34" charset="0"/>
                <a:sym typeface="Calibri"/>
              </a:rPr>
              <a:t>Kaplan and Norton, STRATEGY MAPS: CONVERTING INTANGIBLE ASSETS INTO TANGIBLE OUTCOMES, p.10  </a:t>
            </a:r>
            <a:endParaRPr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graphicFrame>
        <p:nvGraphicFramePr>
          <p:cNvPr id="229" name="Google Shape;229;p7"/>
          <p:cNvGraphicFramePr/>
          <p:nvPr>
            <p:extLst>
              <p:ext uri="{D42A27DB-BD31-4B8C-83A1-F6EECF244321}">
                <p14:modId xmlns:p14="http://schemas.microsoft.com/office/powerpoint/2010/main" val="775445202"/>
              </p:ext>
            </p:extLst>
          </p:nvPr>
        </p:nvGraphicFramePr>
        <p:xfrm>
          <a:off x="274320" y="1097280"/>
          <a:ext cx="11404550" cy="3981441"/>
        </p:xfrm>
        <a:graphic>
          <a:graphicData uri="http://schemas.openxmlformats.org/drawingml/2006/table">
            <a:tbl>
              <a:tblPr firstRow="1" bandRow="1">
                <a:noFill/>
                <a:tableStyleId>{0250C347-2F74-4318-8B6A-1FAA383F21B6}</a:tableStyleId>
              </a:tblPr>
              <a:tblGrid>
                <a:gridCol w="2995000">
                  <a:extLst>
                    <a:ext uri="{9D8B030D-6E8A-4147-A177-3AD203B41FA5}">
                      <a16:colId xmlns:a16="http://schemas.microsoft.com/office/drawing/2014/main" val="20000"/>
                    </a:ext>
                  </a:extLst>
                </a:gridCol>
                <a:gridCol w="1570750">
                  <a:extLst>
                    <a:ext uri="{9D8B030D-6E8A-4147-A177-3AD203B41FA5}">
                      <a16:colId xmlns:a16="http://schemas.microsoft.com/office/drawing/2014/main" val="20001"/>
                    </a:ext>
                  </a:extLst>
                </a:gridCol>
                <a:gridCol w="1709700">
                  <a:extLst>
                    <a:ext uri="{9D8B030D-6E8A-4147-A177-3AD203B41FA5}">
                      <a16:colId xmlns:a16="http://schemas.microsoft.com/office/drawing/2014/main" val="20002"/>
                    </a:ext>
                  </a:extLst>
                </a:gridCol>
                <a:gridCol w="1709700">
                  <a:extLst>
                    <a:ext uri="{9D8B030D-6E8A-4147-A177-3AD203B41FA5}">
                      <a16:colId xmlns:a16="http://schemas.microsoft.com/office/drawing/2014/main" val="20003"/>
                    </a:ext>
                  </a:extLst>
                </a:gridCol>
                <a:gridCol w="1709700">
                  <a:extLst>
                    <a:ext uri="{9D8B030D-6E8A-4147-A177-3AD203B41FA5}">
                      <a16:colId xmlns:a16="http://schemas.microsoft.com/office/drawing/2014/main" val="20004"/>
                    </a:ext>
                  </a:extLst>
                </a:gridCol>
                <a:gridCol w="1709700">
                  <a:extLst>
                    <a:ext uri="{9D8B030D-6E8A-4147-A177-3AD203B41FA5}">
                      <a16:colId xmlns:a16="http://schemas.microsoft.com/office/drawing/2014/main" val="20005"/>
                    </a:ext>
                  </a:extLst>
                </a:gridCol>
              </a:tblGrid>
              <a:tr h="463650">
                <a:tc>
                  <a:txBody>
                    <a:bodyPr/>
                    <a:lstStyle/>
                    <a:p>
                      <a:pPr marL="0" marR="0" lvl="0" indent="0" algn="l" rtl="0">
                        <a:lnSpc>
                          <a:spcPct val="90000"/>
                        </a:lnSpc>
                        <a:spcBef>
                          <a:spcPts val="0"/>
                        </a:spcBef>
                        <a:spcAft>
                          <a:spcPts val="0"/>
                        </a:spcAft>
                        <a:buClr>
                          <a:srgbClr val="000000"/>
                        </a:buClr>
                        <a:buSzPts val="1800"/>
                        <a:buFont typeface="Arial"/>
                        <a:buNone/>
                      </a:pPr>
                      <a:r>
                        <a:rPr lang="en-US" sz="1400" u="none" strike="noStrike" cap="none">
                          <a:latin typeface="Lato" panose="020F0502020204030203" pitchFamily="34" charset="0"/>
                          <a:ea typeface="Lato" panose="020F0502020204030203" pitchFamily="34" charset="0"/>
                          <a:cs typeface="Lato" panose="020F0502020204030203" pitchFamily="34" charset="0"/>
                        </a:rPr>
                        <a:t>Strategic Value </a:t>
                      </a:r>
                      <a:endParaRPr sz="1400" u="none" strike="noStrike" cap="none">
                        <a:latin typeface="Lato" panose="020F0502020204030203" pitchFamily="34" charset="0"/>
                        <a:ea typeface="Lato" panose="020F0502020204030203" pitchFamily="34" charset="0"/>
                        <a:cs typeface="Lato" panose="020F0502020204030203" pitchFamily="34" charset="0"/>
                      </a:endParaRPr>
                    </a:p>
                  </a:txBody>
                  <a:tcPr marL="91450" marR="91450" marT="45725" marB="45725">
                    <a:lnB w="12700" cap="flat" cmpd="sng" algn="ctr">
                      <a:solidFill>
                        <a:schemeClr val="dk1"/>
                      </a:solidFill>
                      <a:prstDash val="solid"/>
                      <a:round/>
                      <a:headEnd type="none" w="sm" len="sm"/>
                      <a:tailEnd type="none" w="sm" len="sm"/>
                    </a:lnB>
                  </a:tcPr>
                </a:tc>
                <a:tc gridSpan="5">
                  <a:txBody>
                    <a:bodyPr/>
                    <a:lstStyle/>
                    <a:p>
                      <a:pPr marL="0" marR="0" lvl="0" indent="0" algn="ctr" rtl="0">
                        <a:lnSpc>
                          <a:spcPct val="90000"/>
                        </a:lnSpc>
                        <a:spcBef>
                          <a:spcPts val="0"/>
                        </a:spcBef>
                        <a:spcAft>
                          <a:spcPts val="0"/>
                        </a:spcAft>
                        <a:buClr>
                          <a:srgbClr val="000000"/>
                        </a:buClr>
                        <a:buSzPts val="1800"/>
                        <a:buFont typeface="Arial"/>
                        <a:buNone/>
                      </a:pPr>
                      <a:r>
                        <a:rPr lang="en-US" sz="1400" u="none" strike="noStrike" cap="none">
                          <a:latin typeface="Lato" panose="020F0502020204030203" pitchFamily="34" charset="0"/>
                          <a:ea typeface="Lato" panose="020F0502020204030203" pitchFamily="34" charset="0"/>
                          <a:cs typeface="Lato" panose="020F0502020204030203" pitchFamily="34" charset="0"/>
                        </a:rPr>
                        <a:t>Dimensions</a:t>
                      </a:r>
                      <a:endParaRPr sz="1400" u="none" strike="noStrike" cap="none">
                        <a:latin typeface="Lato" panose="020F0502020204030203" pitchFamily="34" charset="0"/>
                        <a:ea typeface="Lato" panose="020F0502020204030203" pitchFamily="34" charset="0"/>
                        <a:cs typeface="Lato" panose="020F0502020204030203" pitchFamily="34" charset="0"/>
                      </a:endParaRPr>
                    </a:p>
                  </a:txBody>
                  <a:tcPr marL="91450" marR="91450" marT="45725" marB="45725" anchor="ctr">
                    <a:lnB w="12700" cap="flat" cmpd="sng" algn="ctr">
                      <a:solidFill>
                        <a:schemeClr val="dk1"/>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729050">
                <a:tc>
                  <a:txBody>
                    <a:bodyPr/>
                    <a:lstStyle/>
                    <a:p>
                      <a:pPr marL="0" marR="0" lvl="0" indent="0" algn="l" rtl="0">
                        <a:lnSpc>
                          <a:spcPct val="90000"/>
                        </a:lnSpc>
                        <a:spcBef>
                          <a:spcPts val="0"/>
                        </a:spcBef>
                        <a:spcAft>
                          <a:spcPts val="0"/>
                        </a:spcAft>
                        <a:buClr>
                          <a:srgbClr val="000000"/>
                        </a:buClr>
                        <a:buSzPts val="1400"/>
                        <a:buFont typeface="Arial"/>
                        <a:buNone/>
                      </a:pPr>
                      <a:r>
                        <a:rPr lang="en-US" sz="1400" b="1" u="none" strike="noStrike" cap="none">
                          <a:solidFill>
                            <a:srgbClr val="555555"/>
                          </a:solidFill>
                          <a:latin typeface="Lato" panose="020F0502020204030203" pitchFamily="34" charset="0"/>
                          <a:ea typeface="Lato" panose="020F0502020204030203" pitchFamily="34" charset="0"/>
                          <a:cs typeface="Lato" panose="020F0502020204030203" pitchFamily="34" charset="0"/>
                        </a:rPr>
                        <a:t>Product Leader (innovative products and services that expand existing capabilities into highly desirable areas; e.g. Palantir, Nvidia, Tesla)</a:t>
                      </a:r>
                      <a:endParaRPr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accent6">
                        <a:lumMod val="60000"/>
                        <a:lumOff val="40000"/>
                      </a:schemeClr>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rPr>
                        <a:t>High Performance (speed, accuracy, size, etc.)</a:t>
                      </a:r>
                      <a:endParaRPr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accent6">
                        <a:lumMod val="60000"/>
                        <a:lumOff val="40000"/>
                      </a:schemeClr>
                    </a:solidFill>
                  </a:tcPr>
                </a:tc>
                <a:tc gridSpan="3">
                  <a:txBody>
                    <a:bodyPr/>
                    <a:lstStyle/>
                    <a:p>
                      <a:pPr marL="0" marR="0" lvl="0" indent="0" algn="ctr" rtl="0">
                        <a:lnSpc>
                          <a:spcPct val="90000"/>
                        </a:lnSpc>
                        <a:spcBef>
                          <a:spcPts val="0"/>
                        </a:spcBef>
                        <a:spcAft>
                          <a:spcPts val="0"/>
                        </a:spcAft>
                        <a:buClr>
                          <a:srgbClr val="000000"/>
                        </a:buClr>
                        <a:buSzPts val="1400"/>
                        <a:buFont typeface="Arial"/>
                        <a:buNone/>
                      </a:pPr>
                      <a:r>
                        <a:rPr lang="en-US"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rPr>
                        <a:t>First to Market</a:t>
                      </a:r>
                      <a:endParaRPr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accent6">
                        <a:lumMod val="60000"/>
                        <a:lumOff val="40000"/>
                      </a:schemeClr>
                    </a:solidFill>
                  </a:tcPr>
                </a:tc>
                <a:tc hMerge="1">
                  <a:txBody>
                    <a:bodyPr/>
                    <a:lstStyle/>
                    <a:p>
                      <a:endParaRPr lang="en-US"/>
                    </a:p>
                  </a:txBody>
                  <a:tcPr/>
                </a:tc>
                <a:tc hMerge="1">
                  <a:txBody>
                    <a:bodyPr/>
                    <a:lstStyle/>
                    <a:p>
                      <a:endParaRPr lang="en-US"/>
                    </a:p>
                  </a:txBody>
                  <a:tcP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lt2"/>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rPr>
                        <a:t>Penetrate New Market Segments</a:t>
                      </a:r>
                      <a:endParaRPr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chemeClr val="accent6">
                        <a:lumMod val="60000"/>
                        <a:lumOff val="40000"/>
                      </a:schemeClr>
                    </a:solidFill>
                  </a:tcPr>
                </a:tc>
                <a:extLst>
                  <a:ext uri="{0D108BD9-81ED-4DB2-BD59-A6C34878D82A}">
                    <a16:rowId xmlns:a16="http://schemas.microsoft.com/office/drawing/2014/main" val="2896297441"/>
                  </a:ext>
                </a:extLst>
              </a:tr>
              <a:tr h="729050">
                <a:tc>
                  <a:txBody>
                    <a:bodyPr/>
                    <a:lstStyle/>
                    <a:p>
                      <a:pPr marL="0" marR="0" lvl="0" indent="0" algn="l" rtl="0">
                        <a:lnSpc>
                          <a:spcPct val="90000"/>
                        </a:lnSpc>
                        <a:spcBef>
                          <a:spcPts val="0"/>
                        </a:spcBef>
                        <a:spcAft>
                          <a:spcPts val="0"/>
                        </a:spcAft>
                        <a:buClr>
                          <a:srgbClr val="000000"/>
                        </a:buClr>
                        <a:buSzPts val="1400"/>
                        <a:buFont typeface="Arial"/>
                        <a:buNone/>
                      </a:pPr>
                      <a:r>
                        <a:rPr lang="en-US" sz="1400" b="1" u="none" strike="noStrike" cap="none">
                          <a:solidFill>
                            <a:srgbClr val="555555"/>
                          </a:solidFill>
                          <a:latin typeface="Lato" panose="020F0502020204030203" pitchFamily="34" charset="0"/>
                          <a:ea typeface="Lato" panose="020F0502020204030203" pitchFamily="34" charset="0"/>
                          <a:cs typeface="Lato" panose="020F0502020204030203" pitchFamily="34" charset="0"/>
                        </a:rPr>
                        <a:t>Best Total Cost (products and services that are consistent, timely, and low-cost; e.g. Walmart, McDonalds)</a:t>
                      </a:r>
                      <a:endParaRPr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2">
                        <a:lumMod val="50000"/>
                      </a:schemeClr>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rPr>
                        <a:t>Lowest-cost Supplier</a:t>
                      </a:r>
                      <a:endParaRPr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2">
                        <a:lumMod val="50000"/>
                      </a:schemeClr>
                    </a:solidFill>
                  </a:tcPr>
                </a:tc>
                <a:tc gridSpan="2">
                  <a:txBody>
                    <a:bodyPr/>
                    <a:lstStyle/>
                    <a:p>
                      <a:pPr marL="0" marR="0" lvl="0" indent="0" algn="l" rtl="0">
                        <a:lnSpc>
                          <a:spcPct val="90000"/>
                        </a:lnSpc>
                        <a:spcBef>
                          <a:spcPts val="0"/>
                        </a:spcBef>
                        <a:spcAft>
                          <a:spcPts val="0"/>
                        </a:spcAft>
                        <a:buClr>
                          <a:srgbClr val="000000"/>
                        </a:buClr>
                        <a:buSzPts val="1400"/>
                        <a:buFont typeface="Arial"/>
                        <a:buNone/>
                      </a:pPr>
                      <a:r>
                        <a:rPr lang="en-US"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rPr>
                        <a:t>Consistent High Quality</a:t>
                      </a:r>
                      <a:endParaRPr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2">
                        <a:lumMod val="50000"/>
                      </a:schemeClr>
                    </a:solidFill>
                  </a:tcPr>
                </a:tc>
                <a:tc hMerge="1">
                  <a:txBody>
                    <a:bodyPr/>
                    <a:lstStyle/>
                    <a:p>
                      <a:endParaRPr lang="en-US"/>
                    </a:p>
                  </a:txBody>
                  <a:tcPr/>
                </a:tc>
                <a:tc>
                  <a:txBody>
                    <a:bodyPr/>
                    <a:lstStyle/>
                    <a:p>
                      <a:pPr marL="0" marR="0" lvl="0" indent="0" algn="l" rtl="0">
                        <a:lnSpc>
                          <a:spcPct val="90000"/>
                        </a:lnSpc>
                        <a:spcBef>
                          <a:spcPts val="0"/>
                        </a:spcBef>
                        <a:spcAft>
                          <a:spcPts val="0"/>
                        </a:spcAft>
                        <a:buClr>
                          <a:srgbClr val="000000"/>
                        </a:buClr>
                        <a:buSzPts val="1400"/>
                        <a:buFont typeface="Arial"/>
                        <a:buNone/>
                      </a:pPr>
                      <a:r>
                        <a:rPr lang="en-US"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rPr>
                        <a:t>Speedy Purchase</a:t>
                      </a:r>
                      <a:endParaRPr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2">
                        <a:lumMod val="50000"/>
                      </a:schemeClr>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rPr>
                        <a:t>Appropriate Selection</a:t>
                      </a:r>
                      <a:endParaRPr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2">
                        <a:lumMod val="50000"/>
                      </a:schemeClr>
                    </a:solidFill>
                  </a:tcPr>
                </a:tc>
                <a:extLst>
                  <a:ext uri="{0D108BD9-81ED-4DB2-BD59-A6C34878D82A}">
                    <a16:rowId xmlns:a16="http://schemas.microsoft.com/office/drawing/2014/main" val="10001"/>
                  </a:ext>
                </a:extLst>
              </a:tr>
              <a:tr h="692700">
                <a:tc>
                  <a:txBody>
                    <a:bodyPr/>
                    <a:lstStyle/>
                    <a:p>
                      <a:pPr marL="0" marR="0" lvl="0" indent="0" algn="l" rtl="0">
                        <a:lnSpc>
                          <a:spcPct val="90000"/>
                        </a:lnSpc>
                        <a:spcBef>
                          <a:spcPts val="0"/>
                        </a:spcBef>
                        <a:spcAft>
                          <a:spcPts val="0"/>
                        </a:spcAft>
                        <a:buClr>
                          <a:srgbClr val="000000"/>
                        </a:buClr>
                        <a:buSzPts val="1400"/>
                        <a:buFont typeface="Arial"/>
                        <a:buNone/>
                      </a:pPr>
                      <a:r>
                        <a:rPr lang="en-US" sz="1400" b="1" u="none" strike="noStrike" cap="none">
                          <a:solidFill>
                            <a:srgbClr val="555555"/>
                          </a:solidFill>
                          <a:latin typeface="Lato" panose="020F0502020204030203" pitchFamily="34" charset="0"/>
                          <a:ea typeface="Lato" panose="020F0502020204030203" pitchFamily="34" charset="0"/>
                          <a:cs typeface="Lato" panose="020F0502020204030203" pitchFamily="34" charset="0"/>
                        </a:rPr>
                        <a:t>Complete Customer Solution (best “total” solution for our target customers; e.g. IBM, Oracle)</a:t>
                      </a:r>
                      <a:endParaRPr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50" marR="91450" marT="45725" marB="45725">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2">
                        <a:lumMod val="50000"/>
                      </a:schemeClr>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rPr>
                        <a:t>Quality of Solutions Provided</a:t>
                      </a:r>
                      <a:endParaRPr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2">
                        <a:lumMod val="50000"/>
                      </a:schemeClr>
                    </a:solidFill>
                  </a:tcPr>
                </a:tc>
                <a:tc gridSpan="2">
                  <a:txBody>
                    <a:bodyPr/>
                    <a:lstStyle/>
                    <a:p>
                      <a:pPr marL="0" marR="0" lvl="0" indent="0" algn="l" rtl="0">
                        <a:lnSpc>
                          <a:spcPct val="90000"/>
                        </a:lnSpc>
                        <a:spcBef>
                          <a:spcPts val="0"/>
                        </a:spcBef>
                        <a:spcAft>
                          <a:spcPts val="0"/>
                        </a:spcAft>
                        <a:buClr>
                          <a:srgbClr val="000000"/>
                        </a:buClr>
                        <a:buSzPts val="1400"/>
                        <a:buFont typeface="Arial"/>
                        <a:buNone/>
                      </a:pPr>
                      <a:r>
                        <a:rPr lang="en-US"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rPr>
                        <a:t>Number of Products/services per Customer</a:t>
                      </a:r>
                      <a:endParaRPr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2">
                        <a:lumMod val="50000"/>
                      </a:schemeClr>
                    </a:solidFill>
                  </a:tcPr>
                </a:tc>
                <a:tc hMerge="1">
                  <a:txBody>
                    <a:bodyPr/>
                    <a:lstStyle/>
                    <a:p>
                      <a:endParaRPr lang="en-US"/>
                    </a:p>
                  </a:txBody>
                  <a:tcPr/>
                </a:tc>
                <a:tc>
                  <a:txBody>
                    <a:bodyPr/>
                    <a:lstStyle/>
                    <a:p>
                      <a:pPr marL="0" marR="0" lvl="0" indent="0" algn="l" rtl="0">
                        <a:lnSpc>
                          <a:spcPct val="90000"/>
                        </a:lnSpc>
                        <a:spcBef>
                          <a:spcPts val="0"/>
                        </a:spcBef>
                        <a:spcAft>
                          <a:spcPts val="0"/>
                        </a:spcAft>
                        <a:buClr>
                          <a:srgbClr val="000000"/>
                        </a:buClr>
                        <a:buSzPts val="1400"/>
                        <a:buFont typeface="Arial"/>
                        <a:buNone/>
                      </a:pPr>
                      <a:r>
                        <a:rPr lang="en-US"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rPr>
                        <a:t>Customer Retention</a:t>
                      </a:r>
                      <a:endParaRPr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2">
                        <a:lumMod val="50000"/>
                      </a:schemeClr>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rPr>
                        <a:t>Lifetime Profitability from Customers</a:t>
                      </a:r>
                      <a:endParaRPr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2">
                        <a:lumMod val="50000"/>
                      </a:schemeClr>
                    </a:solidFill>
                  </a:tcPr>
                </a:tc>
                <a:extLst>
                  <a:ext uri="{0D108BD9-81ED-4DB2-BD59-A6C34878D82A}">
                    <a16:rowId xmlns:a16="http://schemas.microsoft.com/office/drawing/2014/main" val="10003"/>
                  </a:ext>
                </a:extLst>
              </a:tr>
              <a:tr h="913975">
                <a:tc>
                  <a:txBody>
                    <a:bodyPr/>
                    <a:lstStyle/>
                    <a:p>
                      <a:pPr marL="0" marR="0" lvl="0" indent="0" algn="l" rtl="0">
                        <a:lnSpc>
                          <a:spcPct val="90000"/>
                        </a:lnSpc>
                        <a:spcBef>
                          <a:spcPts val="0"/>
                        </a:spcBef>
                        <a:spcAft>
                          <a:spcPts val="0"/>
                        </a:spcAft>
                        <a:buClr>
                          <a:srgbClr val="000000"/>
                        </a:buClr>
                        <a:buSzPts val="1400"/>
                        <a:buFont typeface="Arial"/>
                        <a:buNone/>
                      </a:pPr>
                      <a:r>
                        <a:rPr lang="en-US" sz="1400" b="1" u="none" strike="noStrike" cap="none">
                          <a:solidFill>
                            <a:srgbClr val="555555"/>
                          </a:solidFill>
                          <a:latin typeface="Lato" panose="020F0502020204030203" pitchFamily="34" charset="0"/>
                          <a:ea typeface="Lato" panose="020F0502020204030203" pitchFamily="34" charset="0"/>
                          <a:cs typeface="Lato" panose="020F0502020204030203" pitchFamily="34" charset="0"/>
                        </a:rPr>
                        <a:t>System Lock-in (high switching cost, high value to partners; e.g. Amazon including AWS, HP printers, SAS)</a:t>
                      </a:r>
                      <a:endParaRPr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2">
                        <a:lumMod val="50000"/>
                      </a:schemeClr>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rPr>
                        <a:t>Broad Selection and Convenient Access</a:t>
                      </a:r>
                      <a:endParaRPr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2">
                        <a:lumMod val="50000"/>
                      </a:schemeClr>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rPr>
                        <a:t>Provide a Widely used Standard</a:t>
                      </a:r>
                      <a:endParaRPr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2">
                        <a:lumMod val="50000"/>
                      </a:schemeClr>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rPr>
                        <a:t>Provide Innovation on a Stable Platform</a:t>
                      </a:r>
                      <a:endParaRPr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2">
                        <a:lumMod val="50000"/>
                      </a:schemeClr>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rPr>
                        <a:t>Provide Large Customer Base</a:t>
                      </a:r>
                      <a:endParaRPr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2">
                        <a:lumMod val="50000"/>
                      </a:schemeClr>
                    </a:solidFill>
                  </a:tcPr>
                </a:tc>
                <a:tc>
                  <a:txBody>
                    <a:bodyPr/>
                    <a:lstStyle/>
                    <a:p>
                      <a:pPr marL="0" marR="0" lvl="0" indent="0" algn="l" rtl="0">
                        <a:lnSpc>
                          <a:spcPct val="90000"/>
                        </a:lnSpc>
                        <a:spcBef>
                          <a:spcPts val="0"/>
                        </a:spcBef>
                        <a:spcAft>
                          <a:spcPts val="0"/>
                        </a:spcAft>
                        <a:buClr>
                          <a:srgbClr val="000000"/>
                        </a:buClr>
                        <a:buSzPts val="1400"/>
                        <a:buFont typeface="Arial"/>
                        <a:buNone/>
                      </a:pPr>
                      <a:r>
                        <a:rPr lang="en-US"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rPr>
                        <a:t>Offer Easy to Use Platform and Standard</a:t>
                      </a:r>
                      <a:endParaRPr sz="1400" u="none" strike="noStrike" cap="none">
                        <a:solidFill>
                          <a:srgbClr val="555555"/>
                        </a:solidFill>
                        <a:latin typeface="Lato" panose="020F0502020204030203" pitchFamily="34" charset="0"/>
                        <a:ea typeface="Lato" panose="020F0502020204030203" pitchFamily="34" charset="0"/>
                        <a:cs typeface="Lato" panose="020F0502020204030203" pitchFamily="3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tx2">
                        <a:lumMod val="5000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FFFD1-7103-21C0-8540-721C065F7E49}"/>
              </a:ext>
            </a:extLst>
          </p:cNvPr>
          <p:cNvSpPr>
            <a:spLocks noGrp="1"/>
          </p:cNvSpPr>
          <p:nvPr>
            <p:ph type="ctrTitle"/>
          </p:nvPr>
        </p:nvSpPr>
        <p:spPr/>
        <p:txBody>
          <a:bodyPr/>
          <a:lstStyle/>
          <a:p>
            <a:r>
              <a:rPr lang="en-US"/>
              <a:t>Near Term Agentic AI and AI Agent Opportunities</a:t>
            </a:r>
          </a:p>
        </p:txBody>
      </p:sp>
      <p:sp>
        <p:nvSpPr>
          <p:cNvPr id="3" name="Subtitle 2">
            <a:extLst>
              <a:ext uri="{FF2B5EF4-FFF2-40B4-BE49-F238E27FC236}">
                <a16:creationId xmlns:a16="http://schemas.microsoft.com/office/drawing/2014/main" id="{212C390E-30C8-DEF9-0FFC-BC2675635820}"/>
              </a:ext>
            </a:extLst>
          </p:cNvPr>
          <p:cNvSpPr>
            <a:spLocks noGrp="1"/>
          </p:cNvSpPr>
          <p:nvPr>
            <p:ph type="subTitle" idx="1"/>
          </p:nvPr>
        </p:nvSpPr>
        <p:spPr/>
        <p:txBody>
          <a:bodyPr>
            <a:normAutofit fontScale="25000" lnSpcReduction="20000"/>
          </a:bodyPr>
          <a:lstStyle/>
          <a:p>
            <a:r>
              <a:rPr lang="en-US"/>
              <a:t>Example Mid-Atlantic State Opportunities</a:t>
            </a:r>
          </a:p>
        </p:txBody>
      </p:sp>
      <p:graphicFrame>
        <p:nvGraphicFramePr>
          <p:cNvPr id="5" name="Table 4">
            <a:extLst>
              <a:ext uri="{FF2B5EF4-FFF2-40B4-BE49-F238E27FC236}">
                <a16:creationId xmlns:a16="http://schemas.microsoft.com/office/drawing/2014/main" id="{0A187466-E30A-D78D-0AFF-1E6E28062789}"/>
              </a:ext>
            </a:extLst>
          </p:cNvPr>
          <p:cNvGraphicFramePr>
            <a:graphicFrameLocks noGrp="1"/>
          </p:cNvGraphicFramePr>
          <p:nvPr>
            <p:extLst>
              <p:ext uri="{D42A27DB-BD31-4B8C-83A1-F6EECF244321}">
                <p14:modId xmlns:p14="http://schemas.microsoft.com/office/powerpoint/2010/main" val="2637642315"/>
              </p:ext>
            </p:extLst>
          </p:nvPr>
        </p:nvGraphicFramePr>
        <p:xfrm>
          <a:off x="256902" y="1184365"/>
          <a:ext cx="7044185" cy="5611229"/>
        </p:xfrm>
        <a:graphic>
          <a:graphicData uri="http://schemas.openxmlformats.org/drawingml/2006/table">
            <a:tbl>
              <a:tblPr>
                <a:tableStyleId>{5940675A-B579-460E-94D1-54222C63F5DA}</a:tableStyleId>
              </a:tblPr>
              <a:tblGrid>
                <a:gridCol w="911086">
                  <a:extLst>
                    <a:ext uri="{9D8B030D-6E8A-4147-A177-3AD203B41FA5}">
                      <a16:colId xmlns:a16="http://schemas.microsoft.com/office/drawing/2014/main" val="3996955095"/>
                    </a:ext>
                  </a:extLst>
                </a:gridCol>
                <a:gridCol w="2307296">
                  <a:extLst>
                    <a:ext uri="{9D8B030D-6E8A-4147-A177-3AD203B41FA5}">
                      <a16:colId xmlns:a16="http://schemas.microsoft.com/office/drawing/2014/main" val="2974029816"/>
                    </a:ext>
                  </a:extLst>
                </a:gridCol>
                <a:gridCol w="558747">
                  <a:extLst>
                    <a:ext uri="{9D8B030D-6E8A-4147-A177-3AD203B41FA5}">
                      <a16:colId xmlns:a16="http://schemas.microsoft.com/office/drawing/2014/main" val="3598668020"/>
                    </a:ext>
                  </a:extLst>
                </a:gridCol>
                <a:gridCol w="1004213">
                  <a:extLst>
                    <a:ext uri="{9D8B030D-6E8A-4147-A177-3AD203B41FA5}">
                      <a16:colId xmlns:a16="http://schemas.microsoft.com/office/drawing/2014/main" val="544206794"/>
                    </a:ext>
                  </a:extLst>
                </a:gridCol>
                <a:gridCol w="899252">
                  <a:extLst>
                    <a:ext uri="{9D8B030D-6E8A-4147-A177-3AD203B41FA5}">
                      <a16:colId xmlns:a16="http://schemas.microsoft.com/office/drawing/2014/main" val="1885890910"/>
                    </a:ext>
                  </a:extLst>
                </a:gridCol>
                <a:gridCol w="662607">
                  <a:extLst>
                    <a:ext uri="{9D8B030D-6E8A-4147-A177-3AD203B41FA5}">
                      <a16:colId xmlns:a16="http://schemas.microsoft.com/office/drawing/2014/main" val="2609955624"/>
                    </a:ext>
                  </a:extLst>
                </a:gridCol>
                <a:gridCol w="700984">
                  <a:extLst>
                    <a:ext uri="{9D8B030D-6E8A-4147-A177-3AD203B41FA5}">
                      <a16:colId xmlns:a16="http://schemas.microsoft.com/office/drawing/2014/main" val="1290081484"/>
                    </a:ext>
                  </a:extLst>
                </a:gridCol>
              </a:tblGrid>
              <a:tr h="381440">
                <a:tc>
                  <a:txBody>
                    <a:bodyPr/>
                    <a:lstStyle/>
                    <a:p>
                      <a:pPr algn="ctr" fontAlgn="b">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Gov Win Opportunity ID</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b">
                    <a:solidFill>
                      <a:schemeClr val="accent5">
                        <a:lumMod val="60000"/>
                        <a:lumOff val="40000"/>
                      </a:schemeClr>
                    </a:solidFill>
                  </a:tcPr>
                </a:tc>
                <a:tc>
                  <a:txBody>
                    <a:bodyPr/>
                    <a:lstStyle/>
                    <a:p>
                      <a:pPr algn="ctr" fontAlgn="b">
                        <a:buNone/>
                      </a:pPr>
                      <a:r>
                        <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rPr>
                        <a:t>PROJECT/CONTRACT</a:t>
                      </a:r>
                    </a:p>
                  </a:txBody>
                  <a:tcPr marL="0" marR="0" marT="0" marB="0" anchor="b">
                    <a:solidFill>
                      <a:schemeClr val="accent5">
                        <a:lumMod val="60000"/>
                        <a:lumOff val="40000"/>
                      </a:schemeClr>
                    </a:solidFill>
                  </a:tcPr>
                </a:tc>
                <a:tc>
                  <a:txBody>
                    <a:bodyPr/>
                    <a:lstStyle/>
                    <a:p>
                      <a:pPr algn="ctr" fontAlgn="b">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State</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b">
                    <a:solidFill>
                      <a:schemeClr val="accent5">
                        <a:lumMod val="60000"/>
                        <a:lumOff val="40000"/>
                      </a:schemeClr>
                    </a:solidFill>
                  </a:tcPr>
                </a:tc>
                <a:tc>
                  <a:txBody>
                    <a:bodyPr/>
                    <a:lstStyle/>
                    <a:p>
                      <a:pPr algn="ctr" fontAlgn="b">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Agency/ Dept</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b">
                    <a:solidFill>
                      <a:schemeClr val="accent5">
                        <a:lumMod val="60000"/>
                        <a:lumOff val="40000"/>
                      </a:schemeClr>
                    </a:solidFill>
                  </a:tcPr>
                </a:tc>
                <a:tc>
                  <a:txBody>
                    <a:bodyPr/>
                    <a:lstStyle/>
                    <a:p>
                      <a:pPr algn="ctr" fontAlgn="b">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Solicitation #</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b">
                    <a:solidFill>
                      <a:schemeClr val="accent5">
                        <a:lumMod val="60000"/>
                        <a:lumOff val="40000"/>
                      </a:schemeClr>
                    </a:solidFill>
                  </a:tcPr>
                </a:tc>
                <a:tc>
                  <a:txBody>
                    <a:bodyPr/>
                    <a:lstStyle/>
                    <a:p>
                      <a:pPr algn="ctr" fontAlgn="b">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Value ($K)</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b">
                    <a:solidFill>
                      <a:schemeClr val="accent5">
                        <a:lumMod val="60000"/>
                        <a:lumOff val="40000"/>
                      </a:schemeClr>
                    </a:solidFill>
                  </a:tcPr>
                </a:tc>
                <a:tc>
                  <a:txBody>
                    <a:bodyPr/>
                    <a:lstStyle/>
                    <a:p>
                      <a:pPr algn="ctr" fontAlgn="b">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Expected RFP Date</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b">
                    <a:solidFill>
                      <a:schemeClr val="accent5">
                        <a:lumMod val="60000"/>
                        <a:lumOff val="40000"/>
                      </a:schemeClr>
                    </a:solidFill>
                  </a:tcPr>
                </a:tc>
                <a:extLst>
                  <a:ext uri="{0D108BD9-81ED-4DB2-BD59-A6C34878D82A}">
                    <a16:rowId xmlns:a16="http://schemas.microsoft.com/office/drawing/2014/main" val="2306177670"/>
                  </a:ext>
                </a:extLst>
              </a:tr>
              <a:tr h="854267">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244222</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tc>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hlinkClick r:id="rId2"/>
                        </a:rPr>
                        <a:t>AI BASED POLICY OPTIMIZATION SOFTWARE</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tc>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NC</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tc>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Department of Adult Corrections</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tc>
                <a:tc>
                  <a:txBody>
                    <a:bodyPr/>
                    <a:lstStyle/>
                    <a:p>
                      <a:pPr algn="ctr" fontAlgn="ctr">
                        <a:buNone/>
                      </a:pPr>
                      <a:r>
                        <a:rPr lang="en-US" sz="1100" u="none" strike="noStrike">
                          <a:effectLst/>
                          <a:latin typeface="Lato"/>
                          <a:ea typeface="Lato"/>
                          <a:cs typeface="Lato"/>
                        </a:rPr>
                        <a:t>52 RFI 1157065531 BKS</a:t>
                      </a:r>
                      <a:endParaRPr lang="en-US" sz="1100" b="0" i="0" u="none" strike="noStrike">
                        <a:solidFill>
                          <a:srgbClr val="000000"/>
                        </a:solidFill>
                        <a:effectLst/>
                        <a:latin typeface="Lato"/>
                        <a:ea typeface="Lato"/>
                        <a:cs typeface="Lato"/>
                      </a:endParaRPr>
                    </a:p>
                  </a:txBody>
                  <a:tcPr marL="0" marR="0" marT="0" marB="0" anchor="ctr"/>
                </a:tc>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$4,500</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tc>
                <a:tc>
                  <a:txBody>
                    <a:bodyPr/>
                    <a:lstStyle/>
                    <a:p>
                      <a:pPr algn="ctr" fontAlgn="ctr">
                        <a:buNone/>
                      </a:pPr>
                      <a:r>
                        <a:rPr lang="en-US" sz="1000" u="none" strike="noStrike">
                          <a:effectLst/>
                          <a:latin typeface="Lato"/>
                          <a:ea typeface="Lato"/>
                          <a:cs typeface="Lato"/>
                        </a:rPr>
                        <a:t>11/6/25</a:t>
                      </a:r>
                      <a:endParaRPr lang="en-US" sz="1000" b="0" i="0" u="none" strike="noStrike">
                        <a:solidFill>
                          <a:srgbClr val="000000"/>
                        </a:solidFill>
                        <a:effectLst/>
                        <a:latin typeface="Lato"/>
                        <a:ea typeface="Lato"/>
                        <a:cs typeface="Lato"/>
                      </a:endParaRPr>
                    </a:p>
                  </a:txBody>
                  <a:tcPr marL="0" marR="0" marT="0" marB="0" anchor="ctr"/>
                </a:tc>
                <a:extLst>
                  <a:ext uri="{0D108BD9-81ED-4DB2-BD59-A6C34878D82A}">
                    <a16:rowId xmlns:a16="http://schemas.microsoft.com/office/drawing/2014/main" val="989598606"/>
                  </a:ext>
                </a:extLst>
              </a:tr>
              <a:tr h="683414">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206453</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tc>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hlinkClick r:id="rId3"/>
                        </a:rPr>
                        <a:t>CHILD SUPPORT SERVICES AUTOMATED COLLECTION AND TRACKING SYSTEM MODERNIZATION (CSS ACTS)</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tc>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NC</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tc>
                <a:tc>
                  <a:txBody>
                    <a:bodyPr/>
                    <a:lstStyle/>
                    <a:p>
                      <a:pPr marL="0" marR="0" lvl="0" indent="0" algn="ctr" defTabSz="914400" rtl="0" eaLnBrk="1" fontAlgn="ctr" latinLnBrk="0" hangingPunct="1">
                        <a:lnSpc>
                          <a:spcPct val="100000"/>
                        </a:lnSpc>
                        <a:spcBef>
                          <a:spcPts val="0"/>
                        </a:spcBef>
                        <a:spcAft>
                          <a:spcPts val="0"/>
                        </a:spcAft>
                        <a:buClr>
                          <a:srgbClr val="000000"/>
                        </a:buClr>
                        <a:buSzTx/>
                        <a:buFont typeface="Arial"/>
                        <a:buNone/>
                        <a:tabLst/>
                        <a:defRPr/>
                      </a:pPr>
                      <a:r>
                        <a:rPr lang="en-US" sz="1200" u="none" strike="noStrike">
                          <a:effectLst/>
                          <a:latin typeface="Lato" panose="020F0502020204030203" pitchFamily="34" charset="0"/>
                          <a:ea typeface="Lato" panose="020F0502020204030203" pitchFamily="34" charset="0"/>
                          <a:cs typeface="Lato" panose="020F0502020204030203" pitchFamily="34" charset="0"/>
                        </a:rPr>
                        <a:t>DEPT of Health and Human Services</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tc>
                <a:tc>
                  <a:txBody>
                    <a:bodyPr/>
                    <a:lstStyle/>
                    <a:p>
                      <a:pPr algn="ctr" fontAlgn="ctr">
                        <a:buNone/>
                      </a:pPr>
                      <a:r>
                        <a:rPr lang="en-US" sz="1100" u="none" strike="noStrike">
                          <a:effectLst/>
                          <a:latin typeface="Lato"/>
                          <a:ea typeface="Lato"/>
                          <a:cs typeface="Lato"/>
                        </a:rPr>
                        <a:t>30 22036</a:t>
                      </a:r>
                      <a:endParaRPr lang="en-US" sz="1100" b="0" i="0" u="none" strike="noStrike">
                        <a:solidFill>
                          <a:srgbClr val="000000"/>
                        </a:solidFill>
                        <a:effectLst/>
                        <a:latin typeface="Lato"/>
                        <a:ea typeface="Lato"/>
                        <a:cs typeface="Lato"/>
                      </a:endParaRPr>
                    </a:p>
                  </a:txBody>
                  <a:tcPr marL="0" marR="0" marT="0" marB="0" anchor="ctr"/>
                </a:tc>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$10,000</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tc>
                <a:tc>
                  <a:txBody>
                    <a:bodyPr/>
                    <a:lstStyle/>
                    <a:p>
                      <a:pPr algn="ctr" fontAlgn="ctr">
                        <a:buNone/>
                      </a:pPr>
                      <a:r>
                        <a:rPr lang="en-US" sz="1000" u="none" strike="noStrike">
                          <a:effectLst/>
                          <a:latin typeface="Lato"/>
                          <a:ea typeface="Lato"/>
                          <a:cs typeface="Lato"/>
                        </a:rPr>
                        <a:t>11/6/25</a:t>
                      </a:r>
                      <a:endParaRPr lang="en-US" sz="1000" b="0" i="0" u="none" strike="noStrike">
                        <a:solidFill>
                          <a:srgbClr val="000000"/>
                        </a:solidFill>
                        <a:effectLst/>
                        <a:latin typeface="Lato"/>
                        <a:ea typeface="Lato"/>
                        <a:cs typeface="Lato"/>
                      </a:endParaRPr>
                    </a:p>
                  </a:txBody>
                  <a:tcPr marL="0" marR="0" marT="0" marB="0" anchor="ctr"/>
                </a:tc>
                <a:extLst>
                  <a:ext uri="{0D108BD9-81ED-4DB2-BD59-A6C34878D82A}">
                    <a16:rowId xmlns:a16="http://schemas.microsoft.com/office/drawing/2014/main" val="309918054"/>
                  </a:ext>
                </a:extLst>
              </a:tr>
              <a:tr h="683414">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255643</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tc>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hlinkClick r:id="rId4"/>
                        </a:rPr>
                        <a:t>DATA ANALYTICS PLATFORM (DAP)</a:t>
                      </a:r>
                      <a:r>
                        <a:rPr lang="en-US" sz="1200" u="none" strike="noStrike">
                          <a:effectLst/>
                          <a:latin typeface="Lato" panose="020F0502020204030203" pitchFamily="34" charset="0"/>
                          <a:ea typeface="Lato" panose="020F0502020204030203" pitchFamily="34" charset="0"/>
                          <a:cs typeface="Lato" panose="020F0502020204030203" pitchFamily="34" charset="0"/>
                        </a:rPr>
                        <a:t> </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tc>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NC</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tc>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DEPT of Health and Human Services</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tc>
                <a:tc>
                  <a:txBody>
                    <a:bodyPr/>
                    <a:lstStyle/>
                    <a:p>
                      <a:pPr algn="ctr" fontAlgn="ctr">
                        <a:buNone/>
                      </a:pPr>
                      <a:r>
                        <a:rPr lang="en-US" sz="1100" u="none" strike="noStrike">
                          <a:effectLst/>
                          <a:latin typeface="Lato"/>
                          <a:ea typeface="Lato"/>
                          <a:cs typeface="Lato"/>
                        </a:rPr>
                        <a:t>30 2025 032 DHB</a:t>
                      </a:r>
                      <a:endParaRPr lang="en-US" sz="1100" b="0" i="0" u="none" strike="noStrike">
                        <a:solidFill>
                          <a:srgbClr val="000000"/>
                        </a:solidFill>
                        <a:effectLst/>
                        <a:latin typeface="Lato"/>
                        <a:ea typeface="Lato"/>
                        <a:cs typeface="Lato"/>
                      </a:endParaRPr>
                    </a:p>
                  </a:txBody>
                  <a:tcPr marL="0" marR="0" marT="0" marB="0" anchor="ctr"/>
                </a:tc>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$2,300</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tc>
                <a:tc>
                  <a:txBody>
                    <a:bodyPr/>
                    <a:lstStyle/>
                    <a:p>
                      <a:pPr algn="ctr" fontAlgn="ctr">
                        <a:buNone/>
                      </a:pPr>
                      <a:r>
                        <a:rPr lang="en-US" sz="1000" u="none" strike="noStrike">
                          <a:effectLst/>
                          <a:latin typeface="Lato"/>
                          <a:ea typeface="Lato"/>
                          <a:cs typeface="Lato"/>
                        </a:rPr>
                        <a:t>11/14/25</a:t>
                      </a:r>
                      <a:endParaRPr lang="en-US" sz="1000" b="0" i="0" u="none" strike="noStrike">
                        <a:solidFill>
                          <a:srgbClr val="000000"/>
                        </a:solidFill>
                        <a:effectLst/>
                        <a:latin typeface="Lato"/>
                        <a:ea typeface="Lato"/>
                        <a:cs typeface="Lato"/>
                      </a:endParaRPr>
                    </a:p>
                  </a:txBody>
                  <a:tcPr marL="0" marR="0" marT="0" marB="0" anchor="ctr"/>
                </a:tc>
                <a:extLst>
                  <a:ext uri="{0D108BD9-81ED-4DB2-BD59-A6C34878D82A}">
                    <a16:rowId xmlns:a16="http://schemas.microsoft.com/office/drawing/2014/main" val="1175940505"/>
                  </a:ext>
                </a:extLst>
              </a:tr>
              <a:tr h="733602">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256570</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tc>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hlinkClick r:id="rId5"/>
                        </a:rPr>
                        <a:t>SOLUTIONS FOR AI AGENTS SPECIALIZED LARGE LANGUAGE MODEL ROBOTIC PROCESS AUTOMATION AND ARTIFICIAL INTELLIGENCE TO TRANSFORM MEDICAID AND PUBLIC HEALTH OPERATIONS (LLM RPA AI)</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tc>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MD</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tc>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MARYLAND Dept of Health and Mental Hygiene</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tc>
                <a:tc>
                  <a:txBody>
                    <a:bodyPr/>
                    <a:lstStyle/>
                    <a:p>
                      <a:pPr algn="ctr" fontAlgn="ctr">
                        <a:buNone/>
                      </a:pPr>
                      <a:r>
                        <a:rPr lang="en-US" sz="1100" u="none" strike="noStrike">
                          <a:effectLst/>
                          <a:latin typeface="Lato"/>
                          <a:ea typeface="Lato"/>
                          <a:cs typeface="Lato"/>
                        </a:rPr>
                        <a:t>BPM052131</a:t>
                      </a:r>
                      <a:endParaRPr lang="en-US" sz="1100" b="0" i="0" u="none" strike="noStrike">
                        <a:solidFill>
                          <a:srgbClr val="000000"/>
                        </a:solidFill>
                        <a:effectLst/>
                        <a:latin typeface="Lato"/>
                        <a:ea typeface="Lato"/>
                        <a:cs typeface="Lato"/>
                      </a:endParaRPr>
                    </a:p>
                  </a:txBody>
                  <a:tcPr marL="0" marR="0" marT="0" marB="0" anchor="ctr"/>
                </a:tc>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$800,000</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tc>
                <a:tc>
                  <a:txBody>
                    <a:bodyPr/>
                    <a:lstStyle/>
                    <a:p>
                      <a:pPr algn="ctr" fontAlgn="ctr">
                        <a:buNone/>
                      </a:pPr>
                      <a:r>
                        <a:rPr lang="en-US" sz="1000" u="none" strike="noStrike">
                          <a:effectLst/>
                          <a:latin typeface="Lato"/>
                          <a:ea typeface="Lato"/>
                          <a:cs typeface="Lato"/>
                        </a:rPr>
                        <a:t>12/8/25</a:t>
                      </a:r>
                      <a:endParaRPr lang="en-US" sz="1000" b="0" i="0" u="none" strike="noStrike">
                        <a:solidFill>
                          <a:srgbClr val="000000"/>
                        </a:solidFill>
                        <a:effectLst/>
                        <a:latin typeface="Lato"/>
                        <a:ea typeface="Lato"/>
                        <a:cs typeface="Lato"/>
                      </a:endParaRPr>
                    </a:p>
                  </a:txBody>
                  <a:tcPr marL="0" marR="0" marT="0" marB="0" anchor="ctr"/>
                </a:tc>
                <a:extLst>
                  <a:ext uri="{0D108BD9-81ED-4DB2-BD59-A6C34878D82A}">
                    <a16:rowId xmlns:a16="http://schemas.microsoft.com/office/drawing/2014/main" val="3359432526"/>
                  </a:ext>
                </a:extLst>
              </a:tr>
              <a:tr h="733602">
                <a:tc>
                  <a:txBody>
                    <a:bodyPr/>
                    <a:lstStyle/>
                    <a:p>
                      <a:pPr lvl="0" algn="ctr">
                        <a:buNone/>
                      </a:pPr>
                      <a:r>
                        <a:rPr lang="en-US" sz="1200" b="0" i="0" u="none" strike="noStrike" baseline="0" noProof="0">
                          <a:solidFill>
                            <a:srgbClr val="000000"/>
                          </a:solidFill>
                          <a:effectLst/>
                          <a:latin typeface="Lato"/>
                        </a:rPr>
                        <a:t>256933</a:t>
                      </a:r>
                      <a:endParaRPr lang="en-US"/>
                    </a:p>
                  </a:txBody>
                  <a:tcPr marL="0" marR="0" marT="0" marB="0" anchor="ctr"/>
                </a:tc>
                <a:tc>
                  <a:txBody>
                    <a:bodyPr/>
                    <a:lstStyle/>
                    <a:p>
                      <a:pPr lvl="0" algn="ctr">
                        <a:lnSpc>
                          <a:spcPct val="100000"/>
                        </a:lnSpc>
                        <a:spcBef>
                          <a:spcPts val="0"/>
                        </a:spcBef>
                        <a:spcAft>
                          <a:spcPts val="0"/>
                        </a:spcAft>
                        <a:buNone/>
                      </a:pPr>
                      <a:r>
                        <a:rPr lang="en-US" sz="1200" b="0" i="0" u="none" strike="noStrike" cap="none">
                          <a:solidFill>
                            <a:schemeClr val="tx1"/>
                          </a:solidFill>
                          <a:effectLst/>
                          <a:latin typeface="Lato"/>
                          <a:ea typeface="Lato"/>
                          <a:cs typeface="Lato"/>
                          <a:sym typeface="Arial"/>
                          <a:hlinkClick r:id="rId6"/>
                        </a:rPr>
                        <a:t>ARTIFICIAL INTELLIGENCE STRATEGY DEVELOPMENT AND TOOL IMPLEMENTATION</a:t>
                      </a:r>
                      <a:r>
                        <a:rPr lang="en-US" sz="1200" b="0" i="0" u="none" strike="noStrike" cap="none">
                          <a:solidFill>
                            <a:schemeClr val="tx1"/>
                          </a:solidFill>
                          <a:effectLst/>
                          <a:latin typeface="Lato"/>
                          <a:ea typeface="Lato"/>
                          <a:cs typeface="Lato"/>
                          <a:hlinkClick r:id="rId6"/>
                        </a:rPr>
                        <a:t> </a:t>
                      </a:r>
                      <a:r>
                        <a:rPr lang="en-US" sz="1200" b="0" i="0" u="none" strike="noStrike" cap="none">
                          <a:solidFill>
                            <a:schemeClr val="tx1"/>
                          </a:solidFill>
                          <a:effectLst/>
                          <a:latin typeface="Lato"/>
                          <a:ea typeface="Lato"/>
                          <a:cs typeface="Lato"/>
                          <a:sym typeface="Arial"/>
                          <a:hlinkClick r:id="rId6"/>
                        </a:rPr>
                        <a:t>(AI)</a:t>
                      </a:r>
                      <a:r>
                        <a:rPr lang="en-US" sz="1200" b="0" i="0" u="none" strike="noStrike" cap="none">
                          <a:solidFill>
                            <a:schemeClr val="tx1"/>
                          </a:solidFill>
                          <a:effectLst/>
                          <a:latin typeface="Lato"/>
                          <a:ea typeface="Lato"/>
                          <a:cs typeface="Lato"/>
                          <a:sym typeface="Arial"/>
                        </a:rPr>
                        <a:t> </a:t>
                      </a:r>
                    </a:p>
                  </a:txBody>
                  <a:tcPr marL="0" marR="0" marT="0" marB="0" anchor="ctr"/>
                </a:tc>
                <a:tc>
                  <a:txBody>
                    <a:bodyPr/>
                    <a:lstStyle/>
                    <a:p>
                      <a:pPr lvl="0" algn="ctr">
                        <a:buNone/>
                      </a:pPr>
                      <a:r>
                        <a:rPr lang="en-US" sz="1200" b="0" i="0" u="none" strike="noStrike" cap="none">
                          <a:solidFill>
                            <a:schemeClr val="tx1"/>
                          </a:solidFill>
                          <a:effectLst/>
                          <a:latin typeface="Lato"/>
                          <a:ea typeface="Lato"/>
                          <a:cs typeface="Lato"/>
                        </a:rPr>
                        <a:t>OK</a:t>
                      </a:r>
                      <a:endParaRPr lang="en-US" sz="1200" b="0" i="0" u="none" strike="noStrike" cap="none">
                        <a:solidFill>
                          <a:schemeClr val="tx1"/>
                        </a:solidFill>
                        <a:effectLst/>
                        <a:latin typeface="Lato" panose="020F0502020204030203" pitchFamily="34" charset="0"/>
                        <a:ea typeface="Lato" panose="020F0502020204030203" pitchFamily="34" charset="0"/>
                        <a:cs typeface="Lato" panose="020F0502020204030203" pitchFamily="34" charset="0"/>
                        <a:sym typeface="Arial"/>
                      </a:endParaRPr>
                    </a:p>
                  </a:txBody>
                  <a:tcPr marL="0" marR="0" marT="0" marB="0" anchor="ctr"/>
                </a:tc>
                <a:tc>
                  <a:txBody>
                    <a:bodyPr/>
                    <a:lstStyle/>
                    <a:p>
                      <a:pPr lvl="0" algn="ctr">
                        <a:buNone/>
                      </a:pPr>
                      <a:r>
                        <a:rPr lang="en-US" sz="1200" u="none" strike="noStrike">
                          <a:effectLst/>
                          <a:latin typeface="Lato"/>
                          <a:ea typeface="Lato"/>
                          <a:cs typeface="Lato"/>
                        </a:rPr>
                        <a:t>OK Office of </a:t>
                      </a:r>
                      <a:r>
                        <a:rPr lang="en-US" sz="1200" u="none" strike="noStrike" err="1">
                          <a:effectLst/>
                          <a:latin typeface="Lato"/>
                          <a:ea typeface="Lato"/>
                          <a:cs typeface="Lato"/>
                        </a:rPr>
                        <a:t>Mgmt</a:t>
                      </a:r>
                      <a:r>
                        <a:rPr lang="en-US" sz="1200" u="none" strike="noStrike">
                          <a:effectLst/>
                          <a:latin typeface="Lato"/>
                          <a:ea typeface="Lato"/>
                          <a:cs typeface="Lato"/>
                        </a:rPr>
                        <a:t> and Enterprise Services</a:t>
                      </a:r>
                    </a:p>
                  </a:txBody>
                  <a:tcPr marL="0" marR="0" marT="0" marB="0" anchor="ctr"/>
                </a:tc>
                <a:tc>
                  <a:txBody>
                    <a:bodyPr/>
                    <a:lstStyle/>
                    <a:p>
                      <a:pPr lvl="0" algn="ctr">
                        <a:buNone/>
                      </a:pPr>
                      <a:r>
                        <a:rPr lang="en-US" sz="1100" b="0" i="0" u="none" strike="noStrike" baseline="0" noProof="0">
                          <a:solidFill>
                            <a:srgbClr val="000000"/>
                          </a:solidFill>
                          <a:effectLst/>
                          <a:latin typeface="Lato"/>
                        </a:rPr>
                        <a:t>EV00000782</a:t>
                      </a:r>
                      <a:endParaRPr lang="en-US"/>
                    </a:p>
                  </a:txBody>
                  <a:tcPr marL="0" marR="0" marT="0" marB="0" anchor="ctr"/>
                </a:tc>
                <a:tc>
                  <a:txBody>
                    <a:bodyPr/>
                    <a:lstStyle/>
                    <a:p>
                      <a:pPr lvl="0" algn="ctr">
                        <a:buNone/>
                      </a:pPr>
                      <a:r>
                        <a:rPr lang="en-US" sz="1200" u="none" strike="noStrike">
                          <a:effectLst/>
                          <a:latin typeface="Lato"/>
                          <a:ea typeface="Lato"/>
                          <a:cs typeface="Lato"/>
                        </a:rPr>
                        <a:t>$4,000</a:t>
                      </a:r>
                    </a:p>
                  </a:txBody>
                  <a:tcPr marL="0" marR="0" marT="0" marB="0" anchor="ctr"/>
                </a:tc>
                <a:tc>
                  <a:txBody>
                    <a:bodyPr/>
                    <a:lstStyle/>
                    <a:p>
                      <a:pPr lvl="0" algn="ctr">
                        <a:buNone/>
                      </a:pPr>
                      <a:r>
                        <a:rPr lang="en-US" sz="1000" u="none" strike="noStrike">
                          <a:effectLst/>
                          <a:latin typeface="Lato"/>
                          <a:ea typeface="Lato"/>
                          <a:cs typeface="Lato"/>
                        </a:rPr>
                        <a:t>12/01/25</a:t>
                      </a:r>
                    </a:p>
                  </a:txBody>
                  <a:tcPr marL="0" marR="0" marT="0" marB="0" anchor="ctr"/>
                </a:tc>
                <a:extLst>
                  <a:ext uri="{0D108BD9-81ED-4DB2-BD59-A6C34878D82A}">
                    <a16:rowId xmlns:a16="http://schemas.microsoft.com/office/drawing/2014/main" val="4179618792"/>
                  </a:ext>
                </a:extLst>
              </a:tr>
              <a:tr h="512560">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251630</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solidFill>
                      <a:schemeClr val="bg1"/>
                    </a:solidFill>
                  </a:tcPr>
                </a:tc>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hlinkClick r:id="rId7"/>
                        </a:rPr>
                        <a:t>ARTIFICIAL INTELLIGENCE TO EXTRACT CONTEXTUAL INFORMATIONAL METADATA</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solidFill>
                      <a:schemeClr val="bg1"/>
                    </a:solidFill>
                  </a:tcPr>
                </a:tc>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VA</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solidFill>
                      <a:schemeClr val="bg1"/>
                    </a:solidFill>
                  </a:tcPr>
                </a:tc>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VIRGINIA STATE LIBRARY</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solidFill>
                      <a:schemeClr val="bg1"/>
                    </a:solidFill>
                  </a:tcPr>
                </a:tc>
                <a:tc>
                  <a:txBody>
                    <a:bodyPr/>
                    <a:lstStyle/>
                    <a:p>
                      <a:pPr algn="ctr" fontAlgn="ctr">
                        <a:buNone/>
                      </a:pPr>
                      <a:r>
                        <a:rPr lang="en-US" sz="1100" u="none" strike="noStrike">
                          <a:effectLst/>
                          <a:latin typeface="Lato"/>
                          <a:ea typeface="Lato"/>
                          <a:cs typeface="Lato"/>
                        </a:rPr>
                        <a:t>LVA AI 25 009</a:t>
                      </a:r>
                      <a:endParaRPr lang="en-US" sz="1100" b="0" i="0" u="none" strike="noStrike">
                        <a:solidFill>
                          <a:srgbClr val="000000"/>
                        </a:solidFill>
                        <a:effectLst/>
                        <a:latin typeface="Lato"/>
                        <a:ea typeface="Lato"/>
                        <a:cs typeface="Lato"/>
                      </a:endParaRPr>
                    </a:p>
                  </a:txBody>
                  <a:tcPr marL="0" marR="0" marT="0" marB="0" anchor="ctr">
                    <a:solidFill>
                      <a:schemeClr val="bg1"/>
                    </a:solidFill>
                  </a:tcPr>
                </a:tc>
                <a:tc>
                  <a:txBody>
                    <a:bodyPr/>
                    <a:lstStyle/>
                    <a:p>
                      <a:pPr algn="ctr" fontAlgn="ctr">
                        <a:buNone/>
                      </a:pPr>
                      <a:r>
                        <a:rPr lang="en-US" sz="1200" u="none" strike="noStrike">
                          <a:effectLst/>
                          <a:latin typeface="Lato" panose="020F0502020204030203" pitchFamily="34" charset="0"/>
                          <a:ea typeface="Lato" panose="020F0502020204030203" pitchFamily="34" charset="0"/>
                          <a:cs typeface="Lato" panose="020F0502020204030203" pitchFamily="34" charset="0"/>
                        </a:rPr>
                        <a:t>$0</a:t>
                      </a:r>
                      <a:endParaRPr lang="en-US" sz="1200" b="0" i="0" u="none" strike="noStrike">
                        <a:solidFill>
                          <a:srgbClr val="000000"/>
                        </a:solidFill>
                        <a:effectLst/>
                        <a:latin typeface="Lato" panose="020F0502020204030203" pitchFamily="34" charset="0"/>
                        <a:ea typeface="Lato" panose="020F0502020204030203" pitchFamily="34" charset="0"/>
                        <a:cs typeface="Lato" panose="020F0502020204030203" pitchFamily="34" charset="0"/>
                      </a:endParaRPr>
                    </a:p>
                  </a:txBody>
                  <a:tcPr marL="0" marR="0" marT="0" marB="0" anchor="ctr">
                    <a:solidFill>
                      <a:schemeClr val="bg1"/>
                    </a:solidFill>
                  </a:tcPr>
                </a:tc>
                <a:tc>
                  <a:txBody>
                    <a:bodyPr/>
                    <a:lstStyle/>
                    <a:p>
                      <a:pPr algn="ctr" fontAlgn="ctr">
                        <a:buNone/>
                      </a:pPr>
                      <a:r>
                        <a:rPr lang="en-US" sz="1000" u="none" strike="noStrike">
                          <a:effectLst/>
                          <a:latin typeface="Lato"/>
                          <a:ea typeface="Lato"/>
                          <a:cs typeface="Lato"/>
                        </a:rPr>
                        <a:t>02/13/26</a:t>
                      </a:r>
                      <a:endParaRPr lang="en-US" sz="1000" b="0" i="0" u="none" strike="noStrike">
                        <a:solidFill>
                          <a:srgbClr val="000000"/>
                        </a:solidFill>
                        <a:effectLst/>
                        <a:latin typeface="Lato"/>
                        <a:ea typeface="Lato"/>
                        <a:cs typeface="Lato"/>
                      </a:endParaRPr>
                    </a:p>
                  </a:txBody>
                  <a:tcPr marL="0" marR="0" marT="0" marB="0" anchor="ctr">
                    <a:solidFill>
                      <a:schemeClr val="bg1"/>
                    </a:solidFill>
                  </a:tcPr>
                </a:tc>
                <a:extLst>
                  <a:ext uri="{0D108BD9-81ED-4DB2-BD59-A6C34878D82A}">
                    <a16:rowId xmlns:a16="http://schemas.microsoft.com/office/drawing/2014/main" val="1493310739"/>
                  </a:ext>
                </a:extLst>
              </a:tr>
            </a:tbl>
          </a:graphicData>
        </a:graphic>
      </p:graphicFrame>
      <p:sp>
        <p:nvSpPr>
          <p:cNvPr id="6" name="TextBox 5">
            <a:extLst>
              <a:ext uri="{FF2B5EF4-FFF2-40B4-BE49-F238E27FC236}">
                <a16:creationId xmlns:a16="http://schemas.microsoft.com/office/drawing/2014/main" id="{D186B06B-04F9-A6F4-B548-F525051C4B8D}"/>
              </a:ext>
            </a:extLst>
          </p:cNvPr>
          <p:cNvSpPr txBox="1"/>
          <p:nvPr/>
        </p:nvSpPr>
        <p:spPr>
          <a:xfrm>
            <a:off x="7372096" y="1184856"/>
            <a:ext cx="4648108" cy="4856714"/>
          </a:xfrm>
          <a:prstGeom prst="rect">
            <a:avLst/>
          </a:prstGeom>
          <a:noFill/>
          <a:ln>
            <a:solidFill>
              <a:schemeClr val="accent1">
                <a:lumMod val="75000"/>
              </a:schemeClr>
            </a:solidFill>
          </a:ln>
        </p:spPr>
        <p:txBody>
          <a:bodyPr wrap="square">
            <a:spAutoFit/>
          </a:bodyPr>
          <a:lstStyle/>
          <a:p>
            <a:pPr marL="0" lvl="0" indent="0" algn="l" rtl="0">
              <a:lnSpc>
                <a:spcPct val="90000"/>
              </a:lnSpc>
              <a:spcBef>
                <a:spcPts val="0"/>
              </a:spcBef>
              <a:spcAft>
                <a:spcPts val="600"/>
              </a:spcAft>
              <a:buSzPts val="1400"/>
              <a:buNone/>
            </a:pPr>
            <a:r>
              <a:rPr lang="en-US">
                <a:latin typeface="Lato" panose="020F0502020204030203" pitchFamily="34" charset="0"/>
                <a:ea typeface="Lato" panose="020F0502020204030203" pitchFamily="34" charset="0"/>
                <a:cs typeface="Lato" panose="020F0502020204030203" pitchFamily="34" charset="0"/>
              </a:rPr>
              <a:t>Additional Targets</a:t>
            </a:r>
          </a:p>
          <a:p>
            <a:pPr marL="285750" lvl="0" indent="-285750" algn="l" rtl="0">
              <a:lnSpc>
                <a:spcPct val="90000"/>
              </a:lnSpc>
              <a:spcBef>
                <a:spcPts val="0"/>
              </a:spcBef>
              <a:spcAft>
                <a:spcPts val="600"/>
              </a:spcAft>
              <a:buSzPts val="1400"/>
              <a:buFont typeface="Arial" panose="020B0604020202020204" pitchFamily="34" charset="0"/>
              <a:buChar char="•"/>
            </a:pPr>
            <a:r>
              <a:rPr lang="en-US">
                <a:latin typeface="Lato" panose="020F0502020204030203" pitchFamily="34" charset="0"/>
                <a:ea typeface="Lato" panose="020F0502020204030203" pitchFamily="34" charset="0"/>
                <a:cs typeface="Lato" panose="020F0502020204030203" pitchFamily="34" charset="0"/>
              </a:rPr>
              <a:t>For Regulatory Streamlining agent:</a:t>
            </a:r>
          </a:p>
          <a:p>
            <a:pPr marL="457200" lvl="0" indent="-317500" algn="l" rtl="0">
              <a:lnSpc>
                <a:spcPct val="90000"/>
              </a:lnSpc>
              <a:spcBef>
                <a:spcPts val="0"/>
              </a:spcBef>
              <a:spcAft>
                <a:spcPts val="600"/>
              </a:spcAft>
              <a:buSzPts val="1400"/>
              <a:buFont typeface="Arial" panose="020B0604020202020204" pitchFamily="34" charset="0"/>
              <a:buChar char="•"/>
            </a:pPr>
            <a:r>
              <a:rPr lang="en-US">
                <a:latin typeface="Lato" panose="020F0502020204030203" pitchFamily="34" charset="0"/>
                <a:ea typeface="Lato" panose="020F0502020204030203" pitchFamily="34" charset="0"/>
                <a:cs typeface="Lato" panose="020F0502020204030203" pitchFamily="34" charset="0"/>
              </a:rPr>
              <a:t>Red State regulatory reform leads and their CIOs/CDOs (start with FL, also VA governor, SC, TX)</a:t>
            </a:r>
          </a:p>
          <a:p>
            <a:pPr marL="457200" lvl="0" indent="-317500" algn="l" rtl="0">
              <a:lnSpc>
                <a:spcPct val="90000"/>
              </a:lnSpc>
              <a:spcBef>
                <a:spcPts val="0"/>
              </a:spcBef>
              <a:spcAft>
                <a:spcPts val="600"/>
              </a:spcAft>
              <a:buSzPts val="1400"/>
              <a:buFont typeface="Arial" panose="020B0604020202020204" pitchFamily="34" charset="0"/>
              <a:buChar char="•"/>
            </a:pPr>
            <a:r>
              <a:rPr lang="en-US">
                <a:latin typeface="Lato" panose="020F0502020204030203" pitchFamily="34" charset="0"/>
                <a:ea typeface="Lato" panose="020F0502020204030203" pitchFamily="34" charset="0"/>
                <a:cs typeface="Lato" panose="020F0502020204030203" pitchFamily="34" charset="0"/>
              </a:rPr>
              <a:t>Small Business Administration Dep Administrator and Small Business Administration Small Business Advocate</a:t>
            </a:r>
          </a:p>
          <a:p>
            <a:pPr marL="285750" lvl="0" indent="-285750" algn="l" rtl="0">
              <a:lnSpc>
                <a:spcPct val="90000"/>
              </a:lnSpc>
              <a:spcBef>
                <a:spcPts val="0"/>
              </a:spcBef>
              <a:spcAft>
                <a:spcPts val="600"/>
              </a:spcAft>
              <a:buSzPts val="1400"/>
              <a:buFont typeface="Arial" panose="020B0604020202020204" pitchFamily="34" charset="0"/>
              <a:buChar char="•"/>
            </a:pPr>
            <a:r>
              <a:rPr lang="en-US">
                <a:latin typeface="Lato" panose="020F0502020204030203" pitchFamily="34" charset="0"/>
                <a:ea typeface="Lato" panose="020F0502020204030203" pitchFamily="34" charset="0"/>
                <a:cs typeface="Lato" panose="020F0502020204030203" pitchFamily="34" charset="0"/>
              </a:rPr>
              <a:t>Federal SSA: ITSC (w/SAIC; focus on EHR data integration into workflows)</a:t>
            </a:r>
          </a:p>
          <a:p>
            <a:pPr marL="285750" lvl="0" indent="-285750" algn="l" rtl="0">
              <a:lnSpc>
                <a:spcPct val="90000"/>
              </a:lnSpc>
              <a:spcBef>
                <a:spcPts val="0"/>
              </a:spcBef>
              <a:spcAft>
                <a:spcPts val="600"/>
              </a:spcAft>
              <a:buSzPts val="1400"/>
              <a:buFont typeface="Arial" panose="020B0604020202020204" pitchFamily="34" charset="0"/>
              <a:buChar char="•"/>
            </a:pPr>
            <a:r>
              <a:rPr lang="en-US">
                <a:latin typeface="Lato" panose="020F0502020204030203" pitchFamily="34" charset="0"/>
                <a:ea typeface="Lato" panose="020F0502020204030203" pitchFamily="34" charset="0"/>
                <a:cs typeface="Lato" panose="020F0502020204030203" pitchFamily="34" charset="0"/>
              </a:rPr>
              <a:t>Virginia: Regulatory/Licensing Streamlining, AI Agent governance platform</a:t>
            </a:r>
          </a:p>
          <a:p>
            <a:pPr marL="285750" lvl="0" indent="-285750">
              <a:lnSpc>
                <a:spcPct val="90000"/>
              </a:lnSpc>
              <a:spcAft>
                <a:spcPts val="600"/>
              </a:spcAft>
              <a:buSzPts val="1400"/>
              <a:buFont typeface="Arial" panose="020B0604020202020204" pitchFamily="34" charset="0"/>
              <a:buChar char="•"/>
            </a:pPr>
            <a:r>
              <a:rPr lang="en-US">
                <a:latin typeface="Lato" panose="020F0502020204030203" pitchFamily="34" charset="0"/>
                <a:ea typeface="Lato" panose="020F0502020204030203" pitchFamily="34" charset="0"/>
                <a:cs typeface="Lato" panose="020F0502020204030203" pitchFamily="34" charset="0"/>
              </a:rPr>
              <a:t>South Carolina: AI Agent DMV pilot; Regulatory/Licensing Streamlining; AI Agent governance</a:t>
            </a:r>
          </a:p>
          <a:p>
            <a:pPr marL="285750" lvl="0" indent="-285750" algn="l" rtl="0">
              <a:lnSpc>
                <a:spcPct val="90000"/>
              </a:lnSpc>
              <a:spcBef>
                <a:spcPts val="0"/>
              </a:spcBef>
              <a:spcAft>
                <a:spcPts val="600"/>
              </a:spcAft>
              <a:buSzPts val="1400"/>
              <a:buFont typeface="Arial" panose="020B0604020202020204" pitchFamily="34" charset="0"/>
              <a:buChar char="•"/>
            </a:pPr>
            <a:r>
              <a:rPr lang="en-US">
                <a:latin typeface="Lato" panose="020F0502020204030203" pitchFamily="34" charset="0"/>
                <a:ea typeface="Lato" panose="020F0502020204030203" pitchFamily="34" charset="0"/>
                <a:cs typeface="Lato" panose="020F0502020204030203" pitchFamily="34" charset="0"/>
              </a:rPr>
              <a:t>Maryland: Medicaid AI Agent pilot; AI Agent governance platform</a:t>
            </a:r>
          </a:p>
          <a:p>
            <a:pPr marL="285750" lvl="0" indent="-285750" algn="l" rtl="0">
              <a:lnSpc>
                <a:spcPct val="90000"/>
              </a:lnSpc>
              <a:spcBef>
                <a:spcPts val="0"/>
              </a:spcBef>
              <a:spcAft>
                <a:spcPts val="600"/>
              </a:spcAft>
              <a:buSzPts val="1400"/>
              <a:buFont typeface="Arial" panose="020B0604020202020204" pitchFamily="34" charset="0"/>
              <a:buChar char="•"/>
            </a:pPr>
            <a:r>
              <a:rPr lang="en-US">
                <a:latin typeface="Lato" panose="020F0502020204030203" pitchFamily="34" charset="0"/>
                <a:ea typeface="Lato" panose="020F0502020204030203" pitchFamily="34" charset="0"/>
                <a:cs typeface="Lato" panose="020F0502020204030203" pitchFamily="34" charset="0"/>
              </a:rPr>
              <a:t>North Carolina: exploit AI BPA with governance platform and agent pilots that are derivatives of Medicaid work</a:t>
            </a:r>
          </a:p>
          <a:p>
            <a:pPr marL="285750" lvl="0" indent="-285750" algn="l" rtl="0">
              <a:lnSpc>
                <a:spcPct val="90000"/>
              </a:lnSpc>
              <a:spcBef>
                <a:spcPts val="0"/>
              </a:spcBef>
              <a:spcAft>
                <a:spcPts val="600"/>
              </a:spcAft>
              <a:buSzPts val="1400"/>
              <a:buFont typeface="Arial" panose="020B0604020202020204" pitchFamily="34" charset="0"/>
              <a:buChar char="•"/>
            </a:pPr>
            <a:r>
              <a:rPr lang="en-US">
                <a:latin typeface="Lato" panose="020F0502020204030203" pitchFamily="34" charset="0"/>
                <a:ea typeface="Lato" panose="020F0502020204030203" pitchFamily="34" charset="0"/>
                <a:cs typeface="Lato" panose="020F0502020204030203" pitchFamily="34" charset="0"/>
              </a:rPr>
              <a:t>Illinois: AI governance and pilots from mid-Atlantic</a:t>
            </a:r>
          </a:p>
        </p:txBody>
      </p:sp>
    </p:spTree>
    <p:extLst>
      <p:ext uri="{BB962C8B-B14F-4D97-AF65-F5344CB8AC3E}">
        <p14:creationId xmlns:p14="http://schemas.microsoft.com/office/powerpoint/2010/main" val="236740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8"/>
          <p:cNvSpPr txBox="1">
            <a:spLocks noGrp="1"/>
          </p:cNvSpPr>
          <p:nvPr>
            <p:ph type="ctrTitle"/>
          </p:nvPr>
        </p:nvSpPr>
        <p:spPr>
          <a:xfrm>
            <a:off x="330905" y="464494"/>
            <a:ext cx="9237793" cy="47783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1800"/>
              <a:buFont typeface="Lato Black"/>
              <a:buNone/>
            </a:pPr>
            <a:r>
              <a:rPr lang="en-US" sz="1800"/>
              <a:t>Using the Balanced Scorecard To Identify Our Capabilities and Needs</a:t>
            </a:r>
            <a:endParaRPr/>
          </a:p>
        </p:txBody>
      </p:sp>
      <p:sp>
        <p:nvSpPr>
          <p:cNvPr id="236" name="Google Shape;236;p8"/>
          <p:cNvSpPr txBox="1">
            <a:spLocks noGrp="1"/>
          </p:cNvSpPr>
          <p:nvPr>
            <p:ph type="subTitle" idx="1"/>
          </p:nvPr>
        </p:nvSpPr>
        <p:spPr>
          <a:xfrm>
            <a:off x="323925" y="268005"/>
            <a:ext cx="6719047" cy="245424"/>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lt1"/>
              </a:buClr>
              <a:buSzPts val="1100"/>
              <a:buNone/>
            </a:pPr>
            <a:r>
              <a:rPr lang="en-US"/>
              <a:t>Discussion</a:t>
            </a:r>
            <a:endParaRPr/>
          </a:p>
        </p:txBody>
      </p:sp>
      <p:grpSp>
        <p:nvGrpSpPr>
          <p:cNvPr id="237" name="Google Shape;237;p8"/>
          <p:cNvGrpSpPr/>
          <p:nvPr/>
        </p:nvGrpSpPr>
        <p:grpSpPr>
          <a:xfrm>
            <a:off x="1311099" y="1183087"/>
            <a:ext cx="9689699" cy="4970696"/>
            <a:chOff x="2337" y="0"/>
            <a:chExt cx="9689699" cy="4970696"/>
          </a:xfrm>
        </p:grpSpPr>
        <p:sp>
          <p:nvSpPr>
            <p:cNvPr id="238" name="Google Shape;238;p8"/>
            <p:cNvSpPr/>
            <p:nvPr/>
          </p:nvSpPr>
          <p:spPr>
            <a:xfrm>
              <a:off x="2337" y="0"/>
              <a:ext cx="2293420" cy="4970696"/>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39" name="Google Shape;239;p8"/>
            <p:cNvSpPr txBox="1"/>
            <p:nvPr/>
          </p:nvSpPr>
          <p:spPr>
            <a:xfrm>
              <a:off x="2337" y="0"/>
              <a:ext cx="2293420" cy="1491208"/>
            </a:xfrm>
            <a:prstGeom prst="rect">
              <a:avLst/>
            </a:prstGeom>
            <a:noFill/>
            <a:ln>
              <a:noFill/>
            </a:ln>
          </p:spPr>
          <p:txBody>
            <a:bodyPr spcFirstLastPara="1" wrap="square" lIns="125725" tIns="125725" rIns="125725" bIns="125725" anchor="ctr" anchorCtr="0">
              <a:noAutofit/>
            </a:bodyPr>
            <a:lstStyle/>
            <a:p>
              <a:pPr marL="0" marR="0" lvl="0" indent="0" algn="ctr" rtl="0">
                <a:lnSpc>
                  <a:spcPct val="90000"/>
                </a:lnSpc>
                <a:spcBef>
                  <a:spcPts val="0"/>
                </a:spcBef>
                <a:spcAft>
                  <a:spcPts val="0"/>
                </a:spcAft>
                <a:buClr>
                  <a:schemeClr val="dk1"/>
                </a:buClr>
                <a:buSzPts val="3300"/>
                <a:buFont typeface="Calibri"/>
                <a:buNone/>
              </a:pPr>
              <a:r>
                <a:rPr lang="en-US" sz="2800" b="0"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Calibri"/>
                </a:rPr>
                <a:t>Financial</a:t>
              </a:r>
              <a:endParaRPr sz="2800" b="0"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40" name="Google Shape;240;p8"/>
            <p:cNvSpPr/>
            <p:nvPr/>
          </p:nvSpPr>
          <p:spPr>
            <a:xfrm>
              <a:off x="231679" y="1492665"/>
              <a:ext cx="1834736" cy="1498732"/>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41" name="Google Shape;241;p8"/>
            <p:cNvSpPr txBox="1"/>
            <p:nvPr/>
          </p:nvSpPr>
          <p:spPr>
            <a:xfrm>
              <a:off x="275575" y="1536561"/>
              <a:ext cx="1746944" cy="1410940"/>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n-US" sz="1400" b="0" i="0" u="none" strike="noStrike" cap="none">
                  <a:solidFill>
                    <a:schemeClr val="lt1"/>
                  </a:solidFill>
                  <a:latin typeface="Lato" panose="020F0502020204030203" pitchFamily="34" charset="0"/>
                  <a:ea typeface="Lato" panose="020F0502020204030203" pitchFamily="34" charset="0"/>
                  <a:cs typeface="Lato" panose="020F0502020204030203" pitchFamily="34" charset="0"/>
                  <a:sym typeface="Calibri"/>
                </a:rPr>
                <a:t>Topline (Growth orientation)</a:t>
              </a:r>
              <a:endPara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42" name="Google Shape;242;p8"/>
            <p:cNvSpPr/>
            <p:nvPr/>
          </p:nvSpPr>
          <p:spPr>
            <a:xfrm>
              <a:off x="231679" y="3221972"/>
              <a:ext cx="1834736" cy="1498732"/>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43" name="Google Shape;243;p8"/>
            <p:cNvSpPr txBox="1"/>
            <p:nvPr/>
          </p:nvSpPr>
          <p:spPr>
            <a:xfrm>
              <a:off x="275575" y="3265868"/>
              <a:ext cx="1746944" cy="1410940"/>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n-US" sz="1400" b="0" i="0" u="none" strike="noStrike" cap="none">
                  <a:solidFill>
                    <a:schemeClr val="lt1"/>
                  </a:solidFill>
                  <a:latin typeface="Lato" panose="020F0502020204030203" pitchFamily="34" charset="0"/>
                  <a:ea typeface="Lato" panose="020F0502020204030203" pitchFamily="34" charset="0"/>
                  <a:cs typeface="Lato" panose="020F0502020204030203" pitchFamily="34" charset="0"/>
                  <a:sym typeface="Calibri"/>
                </a:rPr>
                <a:t>Bottom Line (Productivity Orientation)</a:t>
              </a:r>
              <a:endPara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44" name="Google Shape;244;p8"/>
            <p:cNvSpPr/>
            <p:nvPr/>
          </p:nvSpPr>
          <p:spPr>
            <a:xfrm>
              <a:off x="2467763" y="0"/>
              <a:ext cx="2293420" cy="4970696"/>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45" name="Google Shape;245;p8"/>
            <p:cNvSpPr txBox="1"/>
            <p:nvPr/>
          </p:nvSpPr>
          <p:spPr>
            <a:xfrm>
              <a:off x="2467763" y="0"/>
              <a:ext cx="2293420" cy="1491208"/>
            </a:xfrm>
            <a:prstGeom prst="rect">
              <a:avLst/>
            </a:prstGeom>
            <a:noFill/>
            <a:ln>
              <a:noFill/>
            </a:ln>
          </p:spPr>
          <p:txBody>
            <a:bodyPr spcFirstLastPara="1" wrap="square" lIns="125725" tIns="125725" rIns="125725" bIns="125725" anchor="ctr" anchorCtr="0">
              <a:noAutofit/>
            </a:bodyPr>
            <a:lstStyle/>
            <a:p>
              <a:pPr marL="0" marR="0" lvl="0" indent="0" algn="ctr" rtl="0">
                <a:lnSpc>
                  <a:spcPct val="90000"/>
                </a:lnSpc>
                <a:spcBef>
                  <a:spcPts val="0"/>
                </a:spcBef>
                <a:spcAft>
                  <a:spcPts val="0"/>
                </a:spcAft>
                <a:buClr>
                  <a:schemeClr val="dk1"/>
                </a:buClr>
                <a:buSzPts val="3300"/>
                <a:buFont typeface="Calibri"/>
                <a:buNone/>
              </a:pPr>
              <a:r>
                <a:rPr lang="en-US" sz="2800" b="0"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Calibri"/>
                </a:rPr>
                <a:t>Customer Focus</a:t>
              </a:r>
              <a:endParaRPr sz="2800" b="0"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46" name="Google Shape;246;p8"/>
            <p:cNvSpPr/>
            <p:nvPr/>
          </p:nvSpPr>
          <p:spPr>
            <a:xfrm>
              <a:off x="2697105" y="1491633"/>
              <a:ext cx="1834736" cy="976542"/>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47" name="Google Shape;247;p8"/>
            <p:cNvSpPr txBox="1"/>
            <p:nvPr/>
          </p:nvSpPr>
          <p:spPr>
            <a:xfrm>
              <a:off x="2725707" y="1520235"/>
              <a:ext cx="1777532" cy="919338"/>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n-US" sz="1400" b="0" i="0" u="none" strike="noStrike" cap="none">
                  <a:solidFill>
                    <a:schemeClr val="lt1"/>
                  </a:solidFill>
                  <a:latin typeface="Lato" panose="020F0502020204030203" pitchFamily="34" charset="0"/>
                  <a:ea typeface="Lato" panose="020F0502020204030203" pitchFamily="34" charset="0"/>
                  <a:cs typeface="Lato" panose="020F0502020204030203" pitchFamily="34" charset="0"/>
                  <a:sym typeface="Calibri"/>
                </a:rPr>
                <a:t>Products/Services Value (price, quality, functionality) </a:t>
              </a:r>
              <a:endPara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48" name="Google Shape;248;p8"/>
            <p:cNvSpPr/>
            <p:nvPr/>
          </p:nvSpPr>
          <p:spPr>
            <a:xfrm>
              <a:off x="2697105" y="2618413"/>
              <a:ext cx="1834736" cy="976542"/>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49" name="Google Shape;249;p8"/>
            <p:cNvSpPr txBox="1"/>
            <p:nvPr/>
          </p:nvSpPr>
          <p:spPr>
            <a:xfrm>
              <a:off x="2725707" y="2647015"/>
              <a:ext cx="1777532" cy="919338"/>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n-US" sz="1400" b="0" i="0" u="none" strike="noStrike" cap="none">
                  <a:solidFill>
                    <a:schemeClr val="lt1"/>
                  </a:solidFill>
                  <a:latin typeface="Lato" panose="020F0502020204030203" pitchFamily="34" charset="0"/>
                  <a:ea typeface="Lato" panose="020F0502020204030203" pitchFamily="34" charset="0"/>
                  <a:cs typeface="Lato" panose="020F0502020204030203" pitchFamily="34" charset="0"/>
                  <a:sym typeface="Calibri"/>
                </a:rPr>
                <a:t>Relationships</a:t>
              </a:r>
              <a:endPara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50" name="Google Shape;250;p8"/>
            <p:cNvSpPr/>
            <p:nvPr/>
          </p:nvSpPr>
          <p:spPr>
            <a:xfrm>
              <a:off x="2697105" y="3745193"/>
              <a:ext cx="1834736" cy="976542"/>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51" name="Google Shape;251;p8"/>
            <p:cNvSpPr txBox="1"/>
            <p:nvPr/>
          </p:nvSpPr>
          <p:spPr>
            <a:xfrm>
              <a:off x="2725707" y="3773795"/>
              <a:ext cx="1777532" cy="919338"/>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n-US" sz="1400" b="0" i="0" u="none" strike="noStrike" cap="none">
                  <a:solidFill>
                    <a:schemeClr val="lt1"/>
                  </a:solidFill>
                  <a:latin typeface="Lato" panose="020F0502020204030203" pitchFamily="34" charset="0"/>
                  <a:ea typeface="Lato" panose="020F0502020204030203" pitchFamily="34" charset="0"/>
                  <a:cs typeface="Lato" panose="020F0502020204030203" pitchFamily="34" charset="0"/>
                  <a:sym typeface="Calibri"/>
                </a:rPr>
                <a:t>Brand</a:t>
              </a:r>
              <a:endPara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52" name="Google Shape;252;p8"/>
            <p:cNvSpPr/>
            <p:nvPr/>
          </p:nvSpPr>
          <p:spPr>
            <a:xfrm>
              <a:off x="4933190" y="0"/>
              <a:ext cx="2293420" cy="4970696"/>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53" name="Google Shape;253;p8"/>
            <p:cNvSpPr txBox="1"/>
            <p:nvPr/>
          </p:nvSpPr>
          <p:spPr>
            <a:xfrm>
              <a:off x="4933190" y="0"/>
              <a:ext cx="2293420" cy="1491208"/>
            </a:xfrm>
            <a:prstGeom prst="rect">
              <a:avLst/>
            </a:prstGeom>
            <a:noFill/>
            <a:ln>
              <a:noFill/>
            </a:ln>
          </p:spPr>
          <p:txBody>
            <a:bodyPr spcFirstLastPara="1" wrap="square" lIns="125725" tIns="125725" rIns="125725" bIns="125725" anchor="ctr" anchorCtr="0">
              <a:noAutofit/>
            </a:bodyPr>
            <a:lstStyle/>
            <a:p>
              <a:pPr marL="0" marR="0" lvl="0" indent="0" algn="ctr" rtl="0">
                <a:lnSpc>
                  <a:spcPct val="90000"/>
                </a:lnSpc>
                <a:spcBef>
                  <a:spcPts val="0"/>
                </a:spcBef>
                <a:spcAft>
                  <a:spcPts val="0"/>
                </a:spcAft>
                <a:buClr>
                  <a:schemeClr val="dk1"/>
                </a:buClr>
                <a:buSzPts val="3300"/>
                <a:buFont typeface="Calibri"/>
                <a:buNone/>
              </a:pPr>
              <a:r>
                <a:rPr lang="en-US" sz="2800" b="0"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Calibri"/>
                </a:rPr>
                <a:t>Internal Processes</a:t>
              </a:r>
              <a:endParaRPr sz="2800" b="0"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54" name="Google Shape;254;p8"/>
            <p:cNvSpPr/>
            <p:nvPr/>
          </p:nvSpPr>
          <p:spPr>
            <a:xfrm>
              <a:off x="5162532" y="1492341"/>
              <a:ext cx="1834736" cy="647610"/>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55" name="Google Shape;255;p8"/>
            <p:cNvSpPr txBox="1"/>
            <p:nvPr/>
          </p:nvSpPr>
          <p:spPr>
            <a:xfrm>
              <a:off x="5181500" y="1511309"/>
              <a:ext cx="1796800" cy="608874"/>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n-US" b="0" i="0" u="none" strike="noStrike" cap="none">
                  <a:solidFill>
                    <a:schemeClr val="lt1"/>
                  </a:solidFill>
                  <a:latin typeface="Lato" panose="020F0502020204030203" pitchFamily="34" charset="0"/>
                  <a:ea typeface="Lato" panose="020F0502020204030203" pitchFamily="34" charset="0"/>
                  <a:cs typeface="Lato" panose="020F0502020204030203" pitchFamily="34" charset="0"/>
                  <a:sym typeface="Calibri"/>
                </a:rPr>
                <a:t>Operations Management</a:t>
              </a:r>
              <a:endParaRPr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56" name="Google Shape;256;p8"/>
            <p:cNvSpPr/>
            <p:nvPr/>
          </p:nvSpPr>
          <p:spPr>
            <a:xfrm>
              <a:off x="5162532" y="2239584"/>
              <a:ext cx="1834736" cy="647610"/>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57" name="Google Shape;257;p8"/>
            <p:cNvSpPr txBox="1"/>
            <p:nvPr/>
          </p:nvSpPr>
          <p:spPr>
            <a:xfrm>
              <a:off x="5181500" y="2258552"/>
              <a:ext cx="1796800" cy="609674"/>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n-US" sz="1200" b="0" i="0" u="none" strike="noStrike" cap="none">
                  <a:solidFill>
                    <a:schemeClr val="lt1"/>
                  </a:solidFill>
                  <a:latin typeface="Lato" panose="020F0502020204030203" pitchFamily="34" charset="0"/>
                  <a:ea typeface="Lato" panose="020F0502020204030203" pitchFamily="34" charset="0"/>
                  <a:cs typeface="Lato" panose="020F0502020204030203" pitchFamily="34" charset="0"/>
                  <a:sym typeface="Calibri"/>
                </a:rPr>
                <a:t>Customer Management (Selection, Acquisition, Retention, Growth)</a:t>
              </a:r>
              <a:endParaRPr sz="12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58" name="Google Shape;258;p8"/>
            <p:cNvSpPr/>
            <p:nvPr/>
          </p:nvSpPr>
          <p:spPr>
            <a:xfrm>
              <a:off x="5162532" y="2986827"/>
              <a:ext cx="1834736" cy="737770"/>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59" name="Google Shape;259;p8"/>
            <p:cNvSpPr txBox="1"/>
            <p:nvPr/>
          </p:nvSpPr>
          <p:spPr>
            <a:xfrm>
              <a:off x="5184141" y="3008436"/>
              <a:ext cx="1791518" cy="694552"/>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n-US" sz="1200" b="0" i="0" u="none" strike="noStrike" cap="none">
                  <a:solidFill>
                    <a:schemeClr val="lt1"/>
                  </a:solidFill>
                  <a:latin typeface="Lato" panose="020F0502020204030203" pitchFamily="34" charset="0"/>
                  <a:ea typeface="Lato" panose="020F0502020204030203" pitchFamily="34" charset="0"/>
                  <a:cs typeface="Lato" panose="020F0502020204030203" pitchFamily="34" charset="0"/>
                  <a:sym typeface="Calibri"/>
                </a:rPr>
                <a:t>Innovation Processes (Opportunity ID, R&amp;D portfolio mgmt., Product Launch)</a:t>
              </a:r>
              <a:endParaRPr sz="12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60" name="Google Shape;260;p8"/>
            <p:cNvSpPr/>
            <p:nvPr/>
          </p:nvSpPr>
          <p:spPr>
            <a:xfrm>
              <a:off x="5162532" y="3824230"/>
              <a:ext cx="1834736" cy="896797"/>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61" name="Google Shape;261;p8"/>
            <p:cNvSpPr txBox="1"/>
            <p:nvPr/>
          </p:nvSpPr>
          <p:spPr>
            <a:xfrm>
              <a:off x="5188798" y="3850496"/>
              <a:ext cx="1782204" cy="844265"/>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n-US" b="0" i="0" u="none" strike="noStrike" cap="none">
                  <a:solidFill>
                    <a:schemeClr val="lt1"/>
                  </a:solidFill>
                  <a:latin typeface="Lato" panose="020F0502020204030203" pitchFamily="34" charset="0"/>
                  <a:ea typeface="Lato" panose="020F0502020204030203" pitchFamily="34" charset="0"/>
                  <a:cs typeface="Lato" panose="020F0502020204030203" pitchFamily="34" charset="0"/>
                  <a:sym typeface="Calibri"/>
                </a:rPr>
                <a:t>Regulatory and Social Processes (Environment, Community)</a:t>
              </a:r>
              <a:endParaRPr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62" name="Google Shape;262;p8"/>
            <p:cNvSpPr/>
            <p:nvPr/>
          </p:nvSpPr>
          <p:spPr>
            <a:xfrm>
              <a:off x="7398616" y="0"/>
              <a:ext cx="2293420" cy="4970696"/>
            </a:xfrm>
            <a:prstGeom prst="roundRect">
              <a:avLst>
                <a:gd name="adj" fmla="val 10000"/>
              </a:avLst>
            </a:prstGeom>
            <a:solidFill>
              <a:srgbClr val="CCD3E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63" name="Google Shape;263;p8"/>
            <p:cNvSpPr txBox="1"/>
            <p:nvPr/>
          </p:nvSpPr>
          <p:spPr>
            <a:xfrm>
              <a:off x="7398616" y="0"/>
              <a:ext cx="2293420" cy="1491208"/>
            </a:xfrm>
            <a:prstGeom prst="rect">
              <a:avLst/>
            </a:prstGeom>
            <a:noFill/>
            <a:ln>
              <a:noFill/>
            </a:ln>
          </p:spPr>
          <p:txBody>
            <a:bodyPr spcFirstLastPara="1" wrap="square" lIns="125725" tIns="125725" rIns="125725" bIns="125725" anchor="ctr" anchorCtr="0">
              <a:noAutofit/>
            </a:bodyPr>
            <a:lstStyle/>
            <a:p>
              <a:pPr marL="0" marR="0" lvl="0" indent="0" algn="ctr" rtl="0">
                <a:lnSpc>
                  <a:spcPct val="90000"/>
                </a:lnSpc>
                <a:spcBef>
                  <a:spcPts val="0"/>
                </a:spcBef>
                <a:spcAft>
                  <a:spcPts val="0"/>
                </a:spcAft>
                <a:buClr>
                  <a:schemeClr val="dk1"/>
                </a:buClr>
                <a:buSzPts val="3300"/>
                <a:buFont typeface="Calibri"/>
                <a:buNone/>
              </a:pPr>
              <a:r>
                <a:rPr lang="en-US" sz="2800" b="0"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Calibri"/>
                </a:rPr>
                <a:t>Learning and Growth</a:t>
              </a:r>
              <a:endParaRPr sz="2800" b="0" i="0" u="none" strike="noStrike" cap="none">
                <a:solidFill>
                  <a:srgbClr val="555555"/>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64" name="Google Shape;264;p8"/>
            <p:cNvSpPr/>
            <p:nvPr/>
          </p:nvSpPr>
          <p:spPr>
            <a:xfrm>
              <a:off x="7627958" y="1491633"/>
              <a:ext cx="1834736" cy="976542"/>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65" name="Google Shape;265;p8"/>
            <p:cNvSpPr txBox="1"/>
            <p:nvPr/>
          </p:nvSpPr>
          <p:spPr>
            <a:xfrm>
              <a:off x="7656560" y="1520235"/>
              <a:ext cx="1777532" cy="919338"/>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n-US" b="0" i="0" u="none" strike="noStrike" cap="none">
                  <a:solidFill>
                    <a:schemeClr val="lt1"/>
                  </a:solidFill>
                  <a:latin typeface="Lato" panose="020F0502020204030203" pitchFamily="34" charset="0"/>
                  <a:ea typeface="Lato" panose="020F0502020204030203" pitchFamily="34" charset="0"/>
                  <a:cs typeface="Lato" panose="020F0502020204030203" pitchFamily="34" charset="0"/>
                  <a:sym typeface="Calibri"/>
                </a:rPr>
                <a:t>Human Capital</a:t>
              </a:r>
              <a:endParaRPr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66" name="Google Shape;266;p8"/>
            <p:cNvSpPr/>
            <p:nvPr/>
          </p:nvSpPr>
          <p:spPr>
            <a:xfrm>
              <a:off x="7627958" y="2618413"/>
              <a:ext cx="1834736" cy="976542"/>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67" name="Google Shape;267;p8"/>
            <p:cNvSpPr txBox="1"/>
            <p:nvPr/>
          </p:nvSpPr>
          <p:spPr>
            <a:xfrm>
              <a:off x="7656560" y="2647015"/>
              <a:ext cx="1777532" cy="919338"/>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n-US" b="0" i="0" u="none" strike="noStrike" cap="none">
                  <a:solidFill>
                    <a:schemeClr val="lt1"/>
                  </a:solidFill>
                  <a:latin typeface="Lato" panose="020F0502020204030203" pitchFamily="34" charset="0"/>
                  <a:ea typeface="Lato" panose="020F0502020204030203" pitchFamily="34" charset="0"/>
                  <a:cs typeface="Lato" panose="020F0502020204030203" pitchFamily="34" charset="0"/>
                  <a:sym typeface="Calibri"/>
                </a:rPr>
                <a:t>Knowledge Environment</a:t>
              </a:r>
              <a:endParaRPr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68" name="Google Shape;268;p8"/>
            <p:cNvSpPr/>
            <p:nvPr/>
          </p:nvSpPr>
          <p:spPr>
            <a:xfrm>
              <a:off x="7627958" y="3745193"/>
              <a:ext cx="1834736" cy="976542"/>
            </a:xfrm>
            <a:prstGeom prst="roundRect">
              <a:avLst>
                <a:gd name="adj" fmla="val 10000"/>
              </a:avLst>
            </a:prstGeom>
            <a:solidFill>
              <a:srgbClr val="4372C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sp>
          <p:nvSpPr>
            <p:cNvPr id="269" name="Google Shape;269;p8"/>
            <p:cNvSpPr txBox="1"/>
            <p:nvPr/>
          </p:nvSpPr>
          <p:spPr>
            <a:xfrm>
              <a:off x="7656560" y="3773795"/>
              <a:ext cx="1777532" cy="919338"/>
            </a:xfrm>
            <a:prstGeom prst="rect">
              <a:avLst/>
            </a:prstGeom>
            <a:noFill/>
            <a:ln>
              <a:noFill/>
            </a:ln>
          </p:spPr>
          <p:txBody>
            <a:bodyPr spcFirstLastPara="1" wrap="square" lIns="35550" tIns="26650" rIns="35550" bIns="26650" anchor="ctr" anchorCtr="0">
              <a:noAutofit/>
            </a:bodyPr>
            <a:lstStyle/>
            <a:p>
              <a:pPr marL="0" marR="0" lvl="0" indent="0" algn="ctr" rtl="0">
                <a:lnSpc>
                  <a:spcPct val="90000"/>
                </a:lnSpc>
                <a:spcBef>
                  <a:spcPts val="0"/>
                </a:spcBef>
                <a:spcAft>
                  <a:spcPts val="0"/>
                </a:spcAft>
                <a:buClr>
                  <a:schemeClr val="lt1"/>
                </a:buClr>
                <a:buSzPts val="1400"/>
                <a:buFont typeface="Calibri"/>
                <a:buNone/>
              </a:pPr>
              <a:r>
                <a:rPr lang="en-US" b="0" i="0" u="none" strike="noStrike" cap="none">
                  <a:solidFill>
                    <a:schemeClr val="lt1"/>
                  </a:solidFill>
                  <a:latin typeface="Lato" panose="020F0502020204030203" pitchFamily="34" charset="0"/>
                  <a:ea typeface="Lato" panose="020F0502020204030203" pitchFamily="34" charset="0"/>
                  <a:cs typeface="Lato" panose="020F0502020204030203" pitchFamily="34" charset="0"/>
                  <a:sym typeface="Calibri"/>
                </a:rPr>
                <a:t>Organization (leadership, alignment, teamwork, culture)</a:t>
              </a:r>
              <a:endParaRPr b="0" i="0" u="none" strike="noStrike" cap="none">
                <a:solidFill>
                  <a:srgbClr val="000000"/>
                </a:solidFill>
                <a:latin typeface="Lato" panose="020F0502020204030203" pitchFamily="34" charset="0"/>
                <a:ea typeface="Lato" panose="020F0502020204030203" pitchFamily="34" charset="0"/>
                <a:cs typeface="Lato" panose="020F0502020204030203" pitchFamily="34" charset="0"/>
                <a:sym typeface="Arial"/>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878514c-eebc-4c2e-9990-0777bb70cd97">
      <Terms xmlns="http://schemas.microsoft.com/office/infopath/2007/PartnerControls"/>
    </lcf76f155ced4ddcb4097134ff3c332f>
    <TaxCatchAll xmlns="a3d35722-15f5-4b46-b9b1-76e6eab123b4" xsi:nil="true"/>
    <Author0 xmlns="8878514c-eebc-4c2e-9990-0777bb70cd9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404B01FBF690346B3F2ABB6EAAF388C" ma:contentTypeVersion="13" ma:contentTypeDescription="Create a new document." ma:contentTypeScope="" ma:versionID="fb4fbc70c77ef152a33f5d03393e6411">
  <xsd:schema xmlns:xsd="http://www.w3.org/2001/XMLSchema" xmlns:xs="http://www.w3.org/2001/XMLSchema" xmlns:p="http://schemas.microsoft.com/office/2006/metadata/properties" xmlns:ns2="8878514c-eebc-4c2e-9990-0777bb70cd97" xmlns:ns3="a3d35722-15f5-4b46-b9b1-76e6eab123b4" targetNamespace="http://schemas.microsoft.com/office/2006/metadata/properties" ma:root="true" ma:fieldsID="4eb6040a302ee8818b0dccfa09edcbe1" ns2:_="" ns3:_="">
    <xsd:import namespace="8878514c-eebc-4c2e-9990-0777bb70cd97"/>
    <xsd:import namespace="a3d35722-15f5-4b46-b9b1-76e6eab123b4"/>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Author0"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878514c-eebc-4c2e-9990-0777bb70cd9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b8b0d453-60b8-4dd8-acc2-4c1edc4b1de4"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Author0" ma:index="19" nillable="true" ma:displayName="Author" ma:format="Dropdown" ma:internalName="Author0">
      <xsd:simpleType>
        <xsd:restriction base="dms:Text">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3d35722-15f5-4b46-b9b1-76e6eab123b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86c1a74-5147-4789-972c-ab8d76a43d45}" ma:internalName="TaxCatchAll" ma:showField="CatchAllData" ma:web="a3d35722-15f5-4b46-b9b1-76e6eab123b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90ACB5C-714A-4123-A25F-A587AE5978BA}">
  <ds:schemaRefs>
    <ds:schemaRef ds:uri="8878514c-eebc-4c2e-9990-0777bb70cd97"/>
    <ds:schemaRef ds:uri="a3d35722-15f5-4b46-b9b1-76e6eab123b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C48A1F9-BECD-4CB9-A5C1-C9ED71819C47}">
  <ds:schemaRefs>
    <ds:schemaRef ds:uri="http://schemas.microsoft.com/sharepoint/v3/contenttype/forms"/>
  </ds:schemaRefs>
</ds:datastoreItem>
</file>

<file path=customXml/itemProps3.xml><?xml version="1.0" encoding="utf-8"?>
<ds:datastoreItem xmlns:ds="http://schemas.openxmlformats.org/officeDocument/2006/customXml" ds:itemID="{ED96E832-C267-446D-AEAA-3ECA296D8C40}">
  <ds:schemaRefs>
    <ds:schemaRef ds:uri="8878514c-eebc-4c2e-9990-0777bb70cd97"/>
    <ds:schemaRef ds:uri="a3d35722-15f5-4b46-b9b1-76e6eab123b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33</Slides>
  <Notes>28</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Office Theme</vt:lpstr>
      <vt:lpstr>PowerPoint Presentation</vt:lpstr>
      <vt:lpstr>Overview Thoughts</vt:lpstr>
      <vt:lpstr>Approach and Objectives</vt:lpstr>
      <vt:lpstr>Objectives  and Key Results</vt:lpstr>
      <vt:lpstr>Market Opportunity</vt:lpstr>
      <vt:lpstr>TAM Analysis – State Government Markets, 2025 - 2028</vt:lpstr>
      <vt:lpstr>Amida’s Agentic AI Solution Strategy Is Based on Product Leadership</vt:lpstr>
      <vt:lpstr>Near Term Agentic AI and AI Agent Opportunities</vt:lpstr>
      <vt:lpstr>Using the Balanced Scorecard To Identify Our Capabilities and Needs</vt:lpstr>
      <vt:lpstr>Key Strengths, Weaknesses and Opportunities using Balanced Scorecard</vt:lpstr>
      <vt:lpstr>Competitors Analysis - Major Federal Contractors &amp; Agentic AI Initiatives </vt:lpstr>
      <vt:lpstr>Map for Amida Product Leadership Strategy to Achieve OKRs </vt:lpstr>
      <vt:lpstr>Concluding Thoughts </vt:lpstr>
      <vt:lpstr>PowerPoint Presentation</vt:lpstr>
      <vt:lpstr>Financial – Target &gt;$300M backlog, 30%  GM</vt:lpstr>
      <vt:lpstr>Customer Perspective: Backlog of $300M by 2028 end of Q2</vt:lpstr>
      <vt:lpstr>Internal Processes: Efficiency, error rates, timeliness, throughput, constraints</vt:lpstr>
      <vt:lpstr>Corporate Learning and Growth: </vt:lpstr>
      <vt:lpstr>SAIC Agentic AI Capabilities in the State and Local Sector</vt:lpstr>
      <vt:lpstr>SAIC Agentic AI Capabilities in the State and Local Sector - SWOT Analysis</vt:lpstr>
      <vt:lpstr>Deloitte's Agentic AI Capabilities in the State and Local Sector</vt:lpstr>
      <vt:lpstr>Deloitte's Agentic AI Capabilities in the State and Local Sector - SWOT Analysis</vt:lpstr>
      <vt:lpstr>CGI's Agentic AI Capabilities in the State and Local Sector</vt:lpstr>
      <vt:lpstr>CGI's Agentic AI Capabilities in the State and Local Sector - SWOT Analysis</vt:lpstr>
      <vt:lpstr>Palantir's Agentic AI Capabilities in the State and Local Sector</vt:lpstr>
      <vt:lpstr>Palantir's Agentic AI Capabilities in the State and Local Sector - SWOT Analysis</vt:lpstr>
      <vt:lpstr>GDIT's Agentic AI Capabilities in the State and Local Sector</vt:lpstr>
      <vt:lpstr>GDIT's Agentic AI Capabilities in the State and Local Sector - SWOT Analysis</vt:lpstr>
      <vt:lpstr>Initial Target customers and initiatives</vt:lpstr>
      <vt:lpstr>Accenture Agentic AI Capabilities in the State and Local Sector</vt:lpstr>
      <vt:lpstr>Accenture Agentic AI Capabilities in the State and Local Sector - SWOT Analysis</vt:lpstr>
      <vt:lpstr>PowerPoint Presentation</vt:lpstr>
      <vt:lpstr>Competitors Analysis - Major Federal Contractors &amp; Agentic AI Initiatives (Anesa to add SAIC, Deloitte, CGI and take out LM, Booz, Leidos)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Nuno Pereira</dc:creator>
  <cp:revision>2</cp:revision>
  <dcterms:created xsi:type="dcterms:W3CDTF">2022-12-22T12:51:24Z</dcterms:created>
  <dcterms:modified xsi:type="dcterms:W3CDTF">2025-09-25T17:40:29Z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0x010100B404B01FBF690346B3F2ABB6EAAF388C</vt:lpwstr>
  </property>
  <property fmtid="{D5CDD505-2E9C-101B-9397-08002B2CF9AE}" pid="3" name="MediaServiceImageTags">
    <vt:lpwstr/>
  </property>
</Properties>
</file>