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6" r:id="rId10"/>
    <p:sldId id="267" r:id="rId11"/>
    <p:sldId id="269" r:id="rId12"/>
    <p:sldId id="261" r:id="rId13"/>
    <p:sldId id="270" r:id="rId14"/>
    <p:sldId id="271" r:id="rId15"/>
    <p:sldId id="268" r:id="rId16"/>
    <p:sldId id="275" r:id="rId17"/>
    <p:sldId id="274" r:id="rId18"/>
    <p:sldId id="273" r:id="rId19"/>
    <p:sldId id="272" r:id="rId20"/>
    <p:sldId id="276" r:id="rId21"/>
    <p:sldId id="277" r:id="rId22"/>
    <p:sldId id="278" r:id="rId23"/>
    <p:sldId id="262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2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2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32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52400" cy="6858000"/>
          </a:xfrm>
          <a:custGeom>
            <a:avLst/>
            <a:gdLst/>
            <a:ahLst/>
            <a:cxnLst/>
            <a:rect l="l" t="t" r="r" b="b"/>
            <a:pathLst>
              <a:path w="152400" h="6858000">
                <a:moveTo>
                  <a:pt x="1523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52399" y="0"/>
                </a:lnTo>
                <a:lnTo>
                  <a:pt x="152399" y="6857999"/>
                </a:lnTo>
                <a:close/>
              </a:path>
            </a:pathLst>
          </a:custGeom>
          <a:solidFill>
            <a:srgbClr val="F69646">
              <a:alpha val="7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937" y="6685361"/>
            <a:ext cx="9049062" cy="17263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700" y="6707123"/>
            <a:ext cx="8991599" cy="15087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700" y="6707123"/>
            <a:ext cx="8991600" cy="151130"/>
          </a:xfrm>
          <a:custGeom>
            <a:avLst/>
            <a:gdLst/>
            <a:ahLst/>
            <a:cxnLst/>
            <a:rect l="l" t="t" r="r" b="b"/>
            <a:pathLst>
              <a:path w="8991600" h="151129">
                <a:moveTo>
                  <a:pt x="0" y="150875"/>
                </a:moveTo>
                <a:lnTo>
                  <a:pt x="0" y="0"/>
                </a:lnTo>
                <a:lnTo>
                  <a:pt x="8991599" y="0"/>
                </a:lnTo>
                <a:lnTo>
                  <a:pt x="8991599" y="150875"/>
                </a:lnTo>
              </a:path>
            </a:pathLst>
          </a:custGeom>
          <a:ln w="952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900" y="1034100"/>
            <a:ext cx="8968099" cy="105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-11938"/>
            <a:ext cx="8940800" cy="1126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280" y="1230677"/>
            <a:ext cx="8551439" cy="2033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2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937" y="6685361"/>
            <a:ext cx="9049385" cy="177800"/>
            <a:chOff x="94937" y="6685361"/>
            <a:chExt cx="9049385" cy="177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37" y="6685361"/>
              <a:ext cx="9049062" cy="1726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99" y="6707124"/>
              <a:ext cx="8991599" cy="150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9699" y="6707124"/>
              <a:ext cx="8991600" cy="151130"/>
            </a:xfrm>
            <a:custGeom>
              <a:avLst/>
              <a:gdLst/>
              <a:ahLst/>
              <a:cxnLst/>
              <a:rect l="l" t="t" r="r" b="b"/>
              <a:pathLst>
                <a:path w="8991600" h="151129">
                  <a:moveTo>
                    <a:pt x="0" y="150875"/>
                  </a:moveTo>
                  <a:lnTo>
                    <a:pt x="0" y="0"/>
                  </a:lnTo>
                  <a:lnTo>
                    <a:pt x="8991599" y="0"/>
                  </a:lnTo>
                  <a:lnTo>
                    <a:pt x="8991599" y="150875"/>
                  </a:lnTo>
                </a:path>
              </a:pathLst>
            </a:custGeom>
            <a:ln w="952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900" y="1034100"/>
              <a:ext cx="8968099" cy="105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8600" y="1066800"/>
              <a:ext cx="8915400" cy="0"/>
            </a:xfrm>
            <a:custGeom>
              <a:avLst/>
              <a:gdLst/>
              <a:ahLst/>
              <a:cxnLst/>
              <a:rect l="l" t="t" r="r" b="b"/>
              <a:pathLst>
                <a:path w="8915400">
                  <a:moveTo>
                    <a:pt x="0" y="0"/>
                  </a:moveTo>
                  <a:lnTo>
                    <a:pt x="8915399" y="0"/>
                  </a:lnTo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203200" cy="6858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152400" cy="6858000"/>
            </a:xfrm>
            <a:custGeom>
              <a:avLst/>
              <a:gdLst/>
              <a:ahLst/>
              <a:cxnLst/>
              <a:rect l="l" t="t" r="r" b="b"/>
              <a:pathLst>
                <a:path w="152400" h="6858000">
                  <a:moveTo>
                    <a:pt x="1523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6857999"/>
                  </a:lnTo>
                  <a:close/>
                </a:path>
              </a:pathLst>
            </a:custGeom>
            <a:solidFill>
              <a:srgbClr val="F69646">
                <a:alpha val="7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84855" y="2034581"/>
            <a:ext cx="7141845" cy="151951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ctr">
              <a:lnSpc>
                <a:spcPct val="101600"/>
              </a:lnSpc>
              <a:spcBef>
                <a:spcPts val="75"/>
              </a:spcBef>
            </a:pPr>
            <a:r>
              <a:rPr lang="en-US" sz="3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21CEO303T - Smart City and Infrastructure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 algn="ctr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3200" spc="55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C1AAA-0239-FBC9-82F9-D81B1AC7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E523579-7D31-09D4-5C6A-25B9F9EF14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6A588DE-201E-C3DC-7DE2-57886CE92B54}"/>
              </a:ext>
            </a:extLst>
          </p:cNvPr>
          <p:cNvSpPr txBox="1"/>
          <p:nvPr/>
        </p:nvSpPr>
        <p:spPr>
          <a:xfrm>
            <a:off x="111657" y="1087586"/>
            <a:ext cx="8949690" cy="3447098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 Smart Economy: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Boosts productivity and innovation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Attracts investments and skilled talent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employment opportunities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economic resilience and competitiveness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inclusive growth by empowering small and medium enterprises (SMEs)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3874-B2FB-A549-9999-8FBEB03DF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B6BE4E-C577-D4A2-0E9A-9E586E550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754BA71-5882-D609-FE0C-DFD66817018A}"/>
              </a:ext>
            </a:extLst>
          </p:cNvPr>
          <p:cNvSpPr txBox="1"/>
          <p:nvPr/>
        </p:nvSpPr>
        <p:spPr>
          <a:xfrm>
            <a:off x="116737" y="1062428"/>
            <a:ext cx="8949690" cy="412420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Mobility</a:t>
            </a:r>
          </a:p>
          <a:p>
            <a:pPr marL="284163" algn="just"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Mobility is a key component of smart cities, aimed at creating a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safe, efficient, sustainable, and inclusive transportation system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leverages digital technologies, data analytics, and innovative infrastructure to improve urban transport and reduce traffic congestion, pollution, and travel time.</a:t>
            </a:r>
            <a:endParaRPr lang="en-US" sz="2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traffic management systems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public transport (smart buses, metro)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infrastructure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Bicycle lanes and pedestrian zones</a:t>
            </a:r>
          </a:p>
        </p:txBody>
      </p:sp>
    </p:spTree>
    <p:extLst>
      <p:ext uri="{BB962C8B-B14F-4D97-AF65-F5344CB8AC3E}">
        <p14:creationId xmlns:p14="http://schemas.microsoft.com/office/powerpoint/2010/main" val="3545193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3E030-2FFF-8EC0-6E87-D0514975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4D90E2-D260-4A24-B5CF-ABA20BEAE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823E63-D4FB-280E-D478-8D10046FE94B}"/>
              </a:ext>
            </a:extLst>
          </p:cNvPr>
          <p:cNvSpPr txBox="1"/>
          <p:nvPr/>
        </p:nvSpPr>
        <p:spPr>
          <a:xfrm>
            <a:off x="116737" y="1062428"/>
            <a:ext cx="8949690" cy="5283498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Public Transport: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connections between buses, metros, railways, and last-mile options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ticketing and real-time schedules through mobile apps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Traffic Management: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signal synchronization and adaptive traffic control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traffic monitoring using sensors, cameras, and GPS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Transportation: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electric vehicles (EVs) and charging infrastructure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Bicycle-sharing and pedestrian-friendly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848521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6942-4B0D-CCF4-9854-7AD4FEA07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E14A04-BD88-86F5-9C20-25D7F27C42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1208BB1-4931-BC18-A365-F75779E7E16A}"/>
              </a:ext>
            </a:extLst>
          </p:cNvPr>
          <p:cNvSpPr txBox="1"/>
          <p:nvPr/>
        </p:nvSpPr>
        <p:spPr>
          <a:xfrm>
            <a:off x="116737" y="1062428"/>
            <a:ext cx="8949690" cy="310854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Industries: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automation, IoT, AI, and robotics in manufacturing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Industry 4.0 and green technologies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E-Governance for Business: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business registration and licensing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taxation and compliance systems</a:t>
            </a:r>
          </a:p>
        </p:txBody>
      </p:sp>
    </p:spTree>
    <p:extLst>
      <p:ext uri="{BB962C8B-B14F-4D97-AF65-F5344CB8AC3E}">
        <p14:creationId xmlns:p14="http://schemas.microsoft.com/office/powerpoint/2010/main" val="1764085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50698-8BC1-1313-E022-7E2993CE4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55E667-3B4C-BDF2-09A1-F4D2005FE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49BBFF-FCFF-268D-0BB4-DA9037B40694}"/>
              </a:ext>
            </a:extLst>
          </p:cNvPr>
          <p:cNvSpPr txBox="1"/>
          <p:nvPr/>
        </p:nvSpPr>
        <p:spPr>
          <a:xfrm>
            <a:off x="116737" y="1062428"/>
            <a:ext cx="8949690" cy="310854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 Smart Mobility: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traffic congestion and pollution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commuter convenience and time efficiency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road safety and transport equity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green and sustainable urban development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 use of public over private transport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6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04C9-70B1-4425-24BF-9E4499BD8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9B1786-13CC-AB69-C9A5-027425FD0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F34E40E-A606-DD96-5B85-0EE0466AE17B}"/>
              </a:ext>
            </a:extLst>
          </p:cNvPr>
          <p:cNvSpPr txBox="1"/>
          <p:nvPr/>
        </p:nvSpPr>
        <p:spPr>
          <a:xfrm>
            <a:off x="116737" y="1062428"/>
            <a:ext cx="8949690" cy="4980851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Smart Environment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Smart Environment is a vital element of a smart city that uses technology, sensors, data analytics, and sustainable practices to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 natural resources, reduce pollution, and improve environmental quality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aims to create a clean, green, and resilient urban ecosystem that supports healthy living and long-term sustainability.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and water quality monitoring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usage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waste and recycling systems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green space per capita</a:t>
            </a:r>
          </a:p>
          <a:p>
            <a:pPr marL="225425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263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95057-FC44-F71D-1E5B-26FB7EDDC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30A96A-36E8-DB7F-01C4-647595147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88068AC-A0E1-C913-A559-B8A1F8C06921}"/>
              </a:ext>
            </a:extLst>
          </p:cNvPr>
          <p:cNvSpPr txBox="1"/>
          <p:nvPr/>
        </p:nvSpPr>
        <p:spPr>
          <a:xfrm>
            <a:off x="116737" y="1033740"/>
            <a:ext cx="8949690" cy="569899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of air, water, and noise pollution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IoT sensors and GIS to detect environmental hazards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Management: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bins with sensors for real-time waste level tracking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waste collection and segregation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recycling and composting practices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smart grids and energy-efficient street lighting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LED lights and building automation systems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renewable energy sources (solar, wind)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2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023D-A1C5-DBAB-DC20-2A4DCACFA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C19695-F6E3-9B48-3FDF-CA9A4C5BC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429BA7-8F5B-DF01-30E8-5FC49F9A22D9}"/>
              </a:ext>
            </a:extLst>
          </p:cNvPr>
          <p:cNvSpPr txBox="1"/>
          <p:nvPr/>
        </p:nvSpPr>
        <p:spPr>
          <a:xfrm>
            <a:off x="82653" y="865210"/>
            <a:ext cx="8949690" cy="569899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Resource Management: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water meters and leakage detection systems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Rainwater harvesting and wastewater treatment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of treated water for non-potable purposes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Infrastructure: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parks, green roofs, and urban forests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Preservation of natural ecosystems and biodiversity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Climate-resilient urban planning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Urban Planning: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buildings (green buildings)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Low-carbon transport systems and walkable cities</a:t>
            </a:r>
          </a:p>
        </p:txBody>
      </p:sp>
    </p:spTree>
    <p:extLst>
      <p:ext uri="{BB962C8B-B14F-4D97-AF65-F5344CB8AC3E}">
        <p14:creationId xmlns:p14="http://schemas.microsoft.com/office/powerpoint/2010/main" val="177874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887F-4151-27E5-6C38-6F74E29C2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EAA683-C53C-4099-D478-BAF24EFB11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6B5D9AA-FEBD-9135-47DC-AA8694EE4D42}"/>
              </a:ext>
            </a:extLst>
          </p:cNvPr>
          <p:cNvSpPr txBox="1"/>
          <p:nvPr/>
        </p:nvSpPr>
        <p:spPr>
          <a:xfrm>
            <a:off x="116737" y="1062428"/>
            <a:ext cx="8949690" cy="310854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Smart Environment: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public health through cleaner air and water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resource use (energy, water, waste)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mitigation and adaptation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quality of life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resilience to natural disasters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1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B3EF-1CC8-4576-864B-F4D3359A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B8ACCB-319F-ABED-331A-B541CDB88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D507A84-76B8-8ED9-7173-763E039B179F}"/>
              </a:ext>
            </a:extLst>
          </p:cNvPr>
          <p:cNvSpPr txBox="1"/>
          <p:nvPr/>
        </p:nvSpPr>
        <p:spPr>
          <a:xfrm>
            <a:off x="116737" y="1062428"/>
            <a:ext cx="8949690" cy="446276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Smart Living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Living refers to the use of digital technologies, innovation, and data-driven solutions to improve the quality of life for citizens in a smart city. It focuses on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healthcare, education, housing, safety, and overall well-being, ensuring that people live healthier, safer, more connected, and comfortable lives.</a:t>
            </a:r>
          </a:p>
          <a:p>
            <a:pPr marL="10334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quality healthcare and education</a:t>
            </a:r>
          </a:p>
          <a:p>
            <a:pPr marL="10334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and emergency response systems</a:t>
            </a:r>
          </a:p>
          <a:p>
            <a:pPr marL="10334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inclusiveness</a:t>
            </a:r>
          </a:p>
          <a:p>
            <a:pPr marL="10334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Affordable housing and smart buildings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6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508318"/>
            <a:ext cx="89408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19450" algn="l"/>
                <a:tab pos="8927465" algn="l"/>
              </a:tabLst>
            </a:pPr>
            <a:r>
              <a:rPr sz="4000" b="0" u="heavy" dirty="0">
                <a:uFill>
                  <a:solidFill>
                    <a:srgbClr val="C0504D"/>
                  </a:solidFill>
                </a:uFill>
                <a:latin typeface="Times New Roman"/>
                <a:cs typeface="Times New Roman"/>
              </a:rPr>
              <a:t>	</a:t>
            </a:r>
            <a:r>
              <a:rPr u="heavy" spc="-10" dirty="0">
                <a:solidFill>
                  <a:srgbClr val="FF0000"/>
                </a:solidFill>
                <a:uFill>
                  <a:solidFill>
                    <a:srgbClr val="C0504D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sz="4000" u="heavy" dirty="0">
                <a:uFill>
                  <a:solidFill>
                    <a:srgbClr val="C0504D"/>
                  </a:solidFill>
                </a:uFill>
              </a:rPr>
              <a:t>	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839" y="1040761"/>
            <a:ext cx="6336030" cy="562397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23215" indent="-310515">
              <a:spcBef>
                <a:spcPts val="1075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Smart Cities</a:t>
            </a:r>
          </a:p>
          <a:p>
            <a:pPr marL="323215" indent="-310515">
              <a:lnSpc>
                <a:spcPct val="100000"/>
              </a:lnSpc>
              <a:spcBef>
                <a:spcPts val="1075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governance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economy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people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living</a:t>
            </a: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mobility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mission 2015</a:t>
            </a: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Smart city policy mission</a:t>
            </a: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selection of smart cities</a:t>
            </a:r>
          </a:p>
          <a:p>
            <a:pPr marL="323215" indent="-310515">
              <a:lnSpc>
                <a:spcPct val="100000"/>
              </a:lnSpc>
              <a:spcBef>
                <a:spcPts val="1019"/>
              </a:spcBef>
              <a:buChar char="•"/>
              <a:tabLst>
                <a:tab pos="323215" algn="l"/>
              </a:tabLst>
            </a:pPr>
            <a:r>
              <a:rPr lang="en-US" sz="2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smart city projects in India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A09C6-76C4-90D0-745B-12D4CF217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581640-7658-E595-BDCF-C64F6273F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46CEA3E-2528-4CD0-FEA5-9F5A58BA0630}"/>
              </a:ext>
            </a:extLst>
          </p:cNvPr>
          <p:cNvSpPr txBox="1"/>
          <p:nvPr/>
        </p:nvSpPr>
        <p:spPr>
          <a:xfrm>
            <a:off x="116737" y="1062428"/>
            <a:ext cx="8949690" cy="569899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Healthcare: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and remote patient monitoring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health records and AI-assisted diagnostics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ambulances and emergency response systems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classrooms and e-learning platforms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labs and AI-based personalized learning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exams and smart campus management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and Secure Living: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CCTV surveillance and AI-based crime prediction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 systems and smart street lighting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1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E13C7-D041-3460-B674-2C539C06C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1F645C-FD9A-AB31-D7CE-0A01B55603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86AC742-D86E-80D2-99A4-17CF1291F4A4}"/>
              </a:ext>
            </a:extLst>
          </p:cNvPr>
          <p:cNvSpPr txBox="1"/>
          <p:nvPr/>
        </p:nvSpPr>
        <p:spPr>
          <a:xfrm>
            <a:off x="116737" y="1062428"/>
            <a:ext cx="8949690" cy="569899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Housing: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Energy-efficient, sensor-enabled smart homes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systems (lighting, security, appliances)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Affordable and eco-friendly urban housing projects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Recreation and Culture: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digital libraries, museums, and cultural events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tourism tools (AR/VR city guides, multilingual apps)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Wi-Fi in public spaces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Inclusion: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for differently-abled and elderly citizens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literacy and accessibility programs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4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4AA60-7308-AC00-A186-2119241A8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00C338-E7F3-3656-79EE-E59B7B47D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DEE0F3-6069-E01E-E880-B719EA6094CB}"/>
              </a:ext>
            </a:extLst>
          </p:cNvPr>
          <p:cNvSpPr txBox="1"/>
          <p:nvPr/>
        </p:nvSpPr>
        <p:spPr>
          <a:xfrm>
            <a:off x="116737" y="1062428"/>
            <a:ext cx="8949690" cy="310854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Smart Living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citizen well-being and safety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access to health and education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 active public engagement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digital and social inclusion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urban life more convenient and connected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802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45C1A-4507-BDFA-9140-DD3FD3CB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9814E9-1A5B-0FE8-57D8-8F1DC7DAE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E529233-270A-E04B-696A-0B1819AE6470}"/>
              </a:ext>
            </a:extLst>
          </p:cNvPr>
          <p:cNvSpPr txBox="1"/>
          <p:nvPr/>
        </p:nvSpPr>
        <p:spPr>
          <a:xfrm>
            <a:off x="116737" y="1062428"/>
            <a:ext cx="8949690" cy="412420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Smart People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People are at the heart of a smart city. This concept focuses on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knowledge-based, skilled, creative, and digitally empowered society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emphasizes education, innovation, inclusivity, and active citizen participation in urban development and governance.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levels and skill development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 literacy and usage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 inclusiveness and participation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in education methods (e-learning, digital classrooms) </a:t>
            </a:r>
          </a:p>
        </p:txBody>
      </p:sp>
    </p:spTree>
    <p:extLst>
      <p:ext uri="{BB962C8B-B14F-4D97-AF65-F5344CB8AC3E}">
        <p14:creationId xmlns:p14="http://schemas.microsoft.com/office/powerpoint/2010/main" val="2903217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05695-3B85-2C90-3520-E770CAE5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C5BC4C-CF13-BE5A-93B9-09699D094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37FDACF-4A61-7A1C-1E9D-0C8F8F705643}"/>
              </a:ext>
            </a:extLst>
          </p:cNvPr>
          <p:cNvSpPr txBox="1"/>
          <p:nvPr/>
        </p:nvSpPr>
        <p:spPr>
          <a:xfrm>
            <a:off x="116737" y="1062428"/>
            <a:ext cx="8949690" cy="551946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Lifelong Learning: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quality education and digital learning tools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for skill development and upskilling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STEAM (Science, Technology, Engineering, Arts, Mathematics)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Literacy: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programs to ensure all age groups can use digital tools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of rural and underprivileged populations in the digital economy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Creativity and Innovation: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of research, innovation hubs, and maker spaces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startups and entrepreneurial thinking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595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C2FB3-9B6E-62A4-6884-8F9130AE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84E40B-9CEC-0E1C-4BFF-37BA8C43C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09D180B-E731-159B-3EFE-F1CEB4B7D9DC}"/>
              </a:ext>
            </a:extLst>
          </p:cNvPr>
          <p:cNvSpPr txBox="1"/>
          <p:nvPr/>
        </p:nvSpPr>
        <p:spPr>
          <a:xfrm>
            <a:off x="116737" y="1062428"/>
            <a:ext cx="8949690" cy="466281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and Cultural Awareness: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 of cultural diversity and community values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in public life through events, forums, and digital platforms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Participation and Empowerment: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involvement in decision-making via e-governance tools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Civic engagement through feedback systems and smart apps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Openness to Technology and Change: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Embracing new technologies in daily life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changes in work, education, and lifestyle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4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5E141-19C7-AF8B-D313-B9A758B4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9AE46D7-96CD-F026-6606-037F84BF7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8E3DB5-A4D0-834F-4710-5314F26C545D}"/>
              </a:ext>
            </a:extLst>
          </p:cNvPr>
          <p:cNvSpPr txBox="1"/>
          <p:nvPr/>
        </p:nvSpPr>
        <p:spPr>
          <a:xfrm>
            <a:off x="116737" y="1062428"/>
            <a:ext cx="8949690" cy="310854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Smart People: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Fosters innovation and economic growth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social inclusion and equity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civic responsibility and governance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resilience in rapidly changing urban environments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development of a sustainable and livable city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88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EE072-AC9A-6985-E721-C8F67799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B2DF41-0144-0AD6-78BF-813B81818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2F7CCB4-F9B4-0791-A655-7712DCE44E81}"/>
              </a:ext>
            </a:extLst>
          </p:cNvPr>
          <p:cNvSpPr txBox="1"/>
          <p:nvPr/>
        </p:nvSpPr>
        <p:spPr>
          <a:xfrm>
            <a:off x="116737" y="1062428"/>
            <a:ext cx="8949690" cy="412420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Smart Infrastructure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Infrastructure forms the physical and digital foundation of a smart city. It refers to the use of technology, automation, and data-driven systems to design, build, and operate urban infrastructure making it more efficient, sustainable, and responsive to the needs of citizens.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 internet coverage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meters and grid systems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leakage detection systems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lighting and public Wi-Fi zones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0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F67E7-FBAA-D2A9-D710-CD36D813E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2BA4A9-838A-B62F-493F-70FB5F114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2ED484D-D521-3715-368C-5198430DCE68}"/>
              </a:ext>
            </a:extLst>
          </p:cNvPr>
          <p:cNvSpPr txBox="1"/>
          <p:nvPr/>
        </p:nvSpPr>
        <p:spPr>
          <a:xfrm>
            <a:off x="116737" y="1062428"/>
            <a:ext cx="8949690" cy="569899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Energy Systems: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grids for real-time energy monitoring and distribution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renewable energy (solar, wind, biomass)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metering (smart meters) for households and businesses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Water Management: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sensors for leak detection and water quality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water meters and consumption monitoring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Rainwater harvesting and wastewater recycling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 and Digital Connectivity: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 internet (fiber optics, 5G)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Citywide public Wi-Fi access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83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2749-BF77-C224-68E1-86F7E4ADD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809A9F4-648D-5FF4-0FFA-995E5D063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6BF7171-E21C-2633-3B0F-A4B8FC610BF2}"/>
              </a:ext>
            </a:extLst>
          </p:cNvPr>
          <p:cNvSpPr txBox="1"/>
          <p:nvPr/>
        </p:nvSpPr>
        <p:spPr>
          <a:xfrm>
            <a:off x="116737" y="1062428"/>
            <a:ext cx="8949690" cy="5698996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Buildings and Housing: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buildings with automated lighting, heating, and ventilation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materials and construction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(security, climate control, lighting)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and Mobility Infrastructure: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traffic lights and surveillance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 charging stations and smart parking systems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bus shelters and real-time transit displays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Safety and Surveillance: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street lighting with motion sensors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CCTV and facial recognition for public security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1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Smart Cities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737" y="1062428"/>
            <a:ext cx="8949690" cy="56477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11785" indent="-299085" algn="just">
              <a:lnSpc>
                <a:spcPct val="100000"/>
              </a:lnSpc>
              <a:spcBef>
                <a:spcPts val="1400"/>
              </a:spcBef>
              <a:buFont typeface="Times New Roman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smart city is an urban area that uses advanced technologies such as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communication technology (ICT), Internet of Things (IoT), big data, and artificial intelligence (AI)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quality, performance, and interactivity of urban services. These include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transportation, energy, waste management, water supply, healthcare, and public safety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11785" indent="-299085" algn="just">
              <a:lnSpc>
                <a:spcPct val="100000"/>
              </a:lnSpc>
              <a:spcBef>
                <a:spcPts val="1400"/>
              </a:spcBef>
              <a:buFont typeface="Times New Roman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a smart city is to improve the quality of life for its citizens, promote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sustainability, and ensure efficient resource management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a smart city include:</a:t>
            </a:r>
          </a:p>
          <a:p>
            <a:pPr marL="114776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governance and citizen participation</a:t>
            </a:r>
          </a:p>
          <a:p>
            <a:pPr marL="114776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transportation systems</a:t>
            </a:r>
          </a:p>
          <a:p>
            <a:pPr marL="114776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energy use and smart grids</a:t>
            </a:r>
          </a:p>
          <a:p>
            <a:pPr marL="114776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and water management</a:t>
            </a:r>
          </a:p>
          <a:p>
            <a:pPr marL="1147763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connectivity and e-governance</a:t>
            </a:r>
          </a:p>
          <a:p>
            <a:pPr marL="311785" indent="-299085" algn="just">
              <a:lnSpc>
                <a:spcPct val="100000"/>
              </a:lnSpc>
              <a:spcBef>
                <a:spcPts val="1400"/>
              </a:spcBef>
              <a:buFont typeface="Times New Roman"/>
              <a:buChar char="•"/>
              <a:tabLst>
                <a:tab pos="311785" algn="l"/>
              </a:tabLst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7D0A-BDD3-6B7D-610B-AF4A35DAB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55B3AF-2D48-1992-59C6-90193F3909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3CD3131-C7D6-DF59-54A8-E050754CA324}"/>
              </a:ext>
            </a:extLst>
          </p:cNvPr>
          <p:cNvSpPr txBox="1"/>
          <p:nvPr/>
        </p:nvSpPr>
        <p:spPr>
          <a:xfrm>
            <a:off x="116737" y="1062428"/>
            <a:ext cx="8949690" cy="3108543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Smart Infrastructure: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 of services (power, water, transport)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operational costs and resource waste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quality of life for citizens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environmental sustainability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Strengthens resilience against disasters and system failures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224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2EF8F-A613-2C6E-3A1E-6A422E4A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A08B51-1715-6510-5DB2-8F1DC7525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Cities Mission 2015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E6096CF-B59D-AF5B-1988-20DA16EDF313}"/>
              </a:ext>
            </a:extLst>
          </p:cNvPr>
          <p:cNvSpPr txBox="1"/>
          <p:nvPr/>
        </p:nvSpPr>
        <p:spPr>
          <a:xfrm>
            <a:off x="116737" y="1062428"/>
            <a:ext cx="8949690" cy="5021888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l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Cities Mission (SCM) was launched by the Government of India on 25th June 2015 with the aim of promoting cities that provide </a:t>
            </a:r>
            <a:r>
              <a:rPr 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infrastructure, a clean and sustainable environment, and a decent quality of life to their citizens through the application of smart solutions</a:t>
            </a: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Smart Cities Mission:</a:t>
            </a:r>
            <a:br>
              <a:rPr lang="en-US" sz="2200" b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urban infrastructure and services using smart technologies</a:t>
            </a:r>
            <a:b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sustainable and inclusive development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citizen-centric governance 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Strengthens resilience against disasters and system failures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economic growth and improve quality of life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use of ICT and e-governance tools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432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DD96-B421-8645-5BD0-620128D2E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876642-8AB8-4D7A-0290-12E043657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Mission: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119389E-3290-609C-DCDC-EC85CF44960C}"/>
              </a:ext>
            </a:extLst>
          </p:cNvPr>
          <p:cNvSpPr txBox="1"/>
          <p:nvPr/>
        </p:nvSpPr>
        <p:spPr>
          <a:xfrm>
            <a:off x="116737" y="1062428"/>
            <a:ext cx="8949690" cy="4980851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Area-Based Development (ABD):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redevelopment, retrofitting, or greenfield development of a specific area within the city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to transform selected areas into model regions that can inspire citywide development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Pan-City Initiatives: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smart solutions across the entire city (e.g., smart traffic management, smart lighting, water monitoring)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 Participation: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 were actively involved in city planning through surveys, online platforms, and consultations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61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5AA3C-CCD4-5573-394A-F086EA4E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6FE427-F027-D0DE-BC1B-210E4D9940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Mission: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A864664-6135-7571-B16A-62E0FDAF24A4}"/>
              </a:ext>
            </a:extLst>
          </p:cNvPr>
          <p:cNvSpPr txBox="1"/>
          <p:nvPr/>
        </p:nvSpPr>
        <p:spPr>
          <a:xfrm>
            <a:off x="116737" y="1062428"/>
            <a:ext cx="8949690" cy="2929007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Selection: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cities were selected in stages through a City Challenge based on the quality of proposals submitted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Funding Pattern: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₹100 crore per city per year for 5 years from the central government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contribution expected from state/urban local bodies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31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9EA78-AF67-73DF-00F1-46C9E8957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579D8B-B893-D49C-7D8F-C802A9F01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6" y="304800"/>
            <a:ext cx="879866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l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Infrastructure Elements Targeted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FDBBE71-8506-F388-B298-18429CCF081E}"/>
              </a:ext>
            </a:extLst>
          </p:cNvPr>
          <p:cNvSpPr txBox="1"/>
          <p:nvPr/>
        </p:nvSpPr>
        <p:spPr>
          <a:xfrm>
            <a:off x="116737" y="1062428"/>
            <a:ext cx="8949690" cy="4144724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Adequate water and electricity supply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Sanitation and solid waste management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urban mobility and public transport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Affordable housing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IT connectivity and digitalization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environment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and security of citizens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and education services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2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69728-1D90-B072-9B1F-877DB756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840BE3-95B6-591A-12DF-DAEDD72A47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73004F4-5EEE-5A28-4D95-ADB63F735EBE}"/>
              </a:ext>
            </a:extLst>
          </p:cNvPr>
          <p:cNvSpPr txBox="1"/>
          <p:nvPr/>
        </p:nvSpPr>
        <p:spPr>
          <a:xfrm>
            <a:off x="228599" y="1062428"/>
            <a:ext cx="8837827" cy="55092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11785" indent="-299085" algn="just">
              <a:lnSpc>
                <a:spcPct val="100000"/>
              </a:lnSpc>
              <a:spcBef>
                <a:spcPts val="1400"/>
              </a:spcBef>
              <a:buFont typeface="Times New Roman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 are measurable parameters used to evaluate the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development, and effectiveness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smart city initiatives. These indicators help assess how well a city uses technology and innovation to improve urban living.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key categories and common indicators for a smart city:</a:t>
            </a:r>
          </a:p>
          <a:p>
            <a:pPr marL="469900" indent="-457200" algn="just">
              <a:lnSpc>
                <a:spcPct val="100000"/>
              </a:lnSpc>
              <a:spcBef>
                <a:spcPts val="1400"/>
              </a:spcBef>
              <a:buAutoNum type="arabicPeriod"/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Governance</a:t>
            </a:r>
          </a:p>
          <a:p>
            <a:pPr marL="12700" algn="just"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Governance is a core component of a smart city, focusing on the use of digital technologies to make government services more efficient, transparent, responsive, and citizen-centric. It involves the integration of ICT (Information and Communication Technology) into governance processes to enhance decision-making, service delivery, and public participation.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endParaRPr lang="en-US" sz="2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06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ACD99-2D72-7203-E80E-B8565C29E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548A40-2A8E-E25F-5B83-B4AE2C848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7D9B8C-A858-29CB-5E6D-B9FD32660425}"/>
              </a:ext>
            </a:extLst>
          </p:cNvPr>
          <p:cNvSpPr txBox="1"/>
          <p:nvPr/>
        </p:nvSpPr>
        <p:spPr>
          <a:xfrm>
            <a:off x="265636" y="865210"/>
            <a:ext cx="8761627" cy="5678478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Governance</a:t>
            </a:r>
          </a:p>
          <a:p>
            <a:pPr marL="739775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E-governance implementation</a:t>
            </a:r>
          </a:p>
          <a:p>
            <a:pPr marL="739775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 engagement platforms</a:t>
            </a:r>
          </a:p>
          <a:p>
            <a:pPr marL="739775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open data access</a:t>
            </a:r>
          </a:p>
          <a:p>
            <a:pPr marL="739775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ID and smart services delivery</a:t>
            </a:r>
          </a:p>
          <a:p>
            <a:pPr marL="12700" algn="just"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E-Governance Services: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portals and mobile apps for accessing government services (e.g., birth certificates, utility payments, licenses).Reduced paperwork and faster processing times.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 Participation: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 for public feedback, complaints, and suggestions. Use of social media and apps to engage citizens in policymaking.</a:t>
            </a:r>
          </a:p>
        </p:txBody>
      </p:sp>
    </p:spTree>
    <p:extLst>
      <p:ext uri="{BB962C8B-B14F-4D97-AF65-F5344CB8AC3E}">
        <p14:creationId xmlns:p14="http://schemas.microsoft.com/office/powerpoint/2010/main" val="288389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8F92-6148-5200-87C2-8FD81221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9A68AB-C494-6F91-5946-8F9D970AEC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0EB45-5422-897D-6447-1A6C405409C4}"/>
              </a:ext>
            </a:extLst>
          </p:cNvPr>
          <p:cNvSpPr txBox="1"/>
          <p:nvPr/>
        </p:nvSpPr>
        <p:spPr>
          <a:xfrm>
            <a:off x="266700" y="1066800"/>
            <a:ext cx="8610600" cy="5750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 and Accountability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Open data initiatives that allow citizens to access government information. Digital audits and real-time monitoring of government projects.</a:t>
            </a:r>
          </a:p>
          <a:p>
            <a:pPr marL="12700" algn="just"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Infrastructure: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High-speed internet in public offices. Smart ID systems (like Aadhaar in India) for integrated service access.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Making: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big data and analytics to plan and manage city resources effectively. Real-time dashboards for city administrators.</a:t>
            </a:r>
          </a:p>
          <a:p>
            <a:pPr marL="12700" algn="just"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Platforms: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portals that link multiple departments (health, transport, sanitation). Seamless inter-departmental coordination.</a:t>
            </a:r>
          </a:p>
        </p:txBody>
      </p:sp>
    </p:spTree>
    <p:extLst>
      <p:ext uri="{BB962C8B-B14F-4D97-AF65-F5344CB8AC3E}">
        <p14:creationId xmlns:p14="http://schemas.microsoft.com/office/powerpoint/2010/main" val="97681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4E01A-3B6D-65BC-AA39-0C91AB99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631DB6-8BF2-ABBC-C56A-7093C7D5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B2EFA-DF83-E590-46ED-357D2A145033}"/>
              </a:ext>
            </a:extLst>
          </p:cNvPr>
          <p:cNvSpPr txBox="1"/>
          <p:nvPr/>
        </p:nvSpPr>
        <p:spPr>
          <a:xfrm>
            <a:off x="266700" y="1066800"/>
            <a:ext cx="86106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Smart Governance:</a:t>
            </a:r>
          </a:p>
          <a:p>
            <a:pPr marL="355600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in public administration</a:t>
            </a:r>
          </a:p>
          <a:p>
            <a:pPr marL="355600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corruption through transparency</a:t>
            </a:r>
          </a:p>
          <a:p>
            <a:pPr marL="355600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citizen satisfaction</a:t>
            </a:r>
          </a:p>
          <a:p>
            <a:pPr marL="355600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response to public issues and emergencies</a:t>
            </a:r>
          </a:p>
          <a:p>
            <a:pPr marL="355600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 development by reaching underserved populations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4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A6BF8-BBE4-B8A4-B5BB-B61F18BE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F7E1B4-46C2-C1B7-4C09-DEE8C42E1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4B731E7-FE36-FA08-F4FD-C3A7B1CCEC23}"/>
              </a:ext>
            </a:extLst>
          </p:cNvPr>
          <p:cNvSpPr txBox="1"/>
          <p:nvPr/>
        </p:nvSpPr>
        <p:spPr>
          <a:xfrm>
            <a:off x="270716" y="865210"/>
            <a:ext cx="8756547" cy="583749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Economy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Smart Economy is a critical pillar of a smart city that leverages technology, innovation, and digital infrastructure to drive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economic growth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entrepreneurship, and job creation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focuses on building a knowledge-based economy that is efficient, inclusive, and competitive on a global scale.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Infrastructure:</a:t>
            </a:r>
          </a:p>
          <a:p>
            <a:pPr marL="355600" indent="-9525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High-speed internet and mobile connectivity </a:t>
            </a:r>
          </a:p>
          <a:p>
            <a:pPr marL="355600" indent="-9525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Support for e-commerce and online business platforms</a:t>
            </a:r>
          </a:p>
          <a:p>
            <a:pPr marL="12700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Entrepreneurship:</a:t>
            </a:r>
          </a:p>
          <a:p>
            <a:pPr marL="355600" indent="-9525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Startup incubators and tech hubs </a:t>
            </a:r>
          </a:p>
          <a:p>
            <a:pPr marL="355600" indent="-9525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Innovation labs and research centers Government support for new ventures (e.g., Startup India)</a:t>
            </a:r>
          </a:p>
        </p:txBody>
      </p:sp>
    </p:spTree>
    <p:extLst>
      <p:ext uri="{BB962C8B-B14F-4D97-AF65-F5344CB8AC3E}">
        <p14:creationId xmlns:p14="http://schemas.microsoft.com/office/powerpoint/2010/main" val="183641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2ADD-285C-3267-BC51-887D59683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FDC92A-F5E5-C859-E6B6-AA6142627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737" y="304800"/>
            <a:ext cx="82423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Indicators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u="heavy" dirty="0">
              <a:uFill>
                <a:solidFill>
                  <a:srgbClr val="C0504D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A63A1C-9814-36EB-6381-3BA7F8AF873B}"/>
              </a:ext>
            </a:extLst>
          </p:cNvPr>
          <p:cNvSpPr txBox="1"/>
          <p:nvPr/>
        </p:nvSpPr>
        <p:spPr>
          <a:xfrm>
            <a:off x="142137" y="1066800"/>
            <a:ext cx="8949690" cy="466281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Skilled Workforce: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 initiatives (e.g., Skill India)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between industry and academia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Industries: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automation, IoT, AI, and robotics in manufacturing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Industry 4.0 and green technologies</a:t>
            </a:r>
          </a:p>
          <a:p>
            <a:pPr marL="284163" algn="just">
              <a:lnSpc>
                <a:spcPct val="100000"/>
              </a:lnSpc>
              <a:spcBef>
                <a:spcPts val="1400"/>
              </a:spcBef>
              <a:tabLst>
                <a:tab pos="311785" algn="l"/>
              </a:tabLst>
            </a:pPr>
            <a:r>
              <a:rPr lang="en-US" sz="2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E-Governance for Business: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business registration and licensing</a:t>
            </a:r>
          </a:p>
          <a:p>
            <a:pPr marL="627063" indent="-342900" algn="just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Char char="•"/>
              <a:tabLst>
                <a:tab pos="311785" algn="l"/>
              </a:tabLst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taxation and compliance systems</a:t>
            </a:r>
          </a:p>
        </p:txBody>
      </p:sp>
    </p:spTree>
    <p:extLst>
      <p:ext uri="{BB962C8B-B14F-4D97-AF65-F5344CB8AC3E}">
        <p14:creationId xmlns:p14="http://schemas.microsoft.com/office/powerpoint/2010/main" val="41224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2283</Words>
  <Application>Microsoft Office PowerPoint</Application>
  <PresentationFormat>On-screen Show (4:3)</PresentationFormat>
  <Paragraphs>292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Arial MT</vt:lpstr>
      <vt:lpstr>Calibri</vt:lpstr>
      <vt:lpstr>Times New Roman</vt:lpstr>
      <vt:lpstr>Office Theme</vt:lpstr>
      <vt:lpstr>21CEO303T - Smart City and Infrastructure  UNIT I</vt:lpstr>
      <vt:lpstr> CONTENTS </vt:lpstr>
      <vt:lpstr>Introduction to Smart Cities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city Indicators </vt:lpstr>
      <vt:lpstr>Smart Cities Mission 2015   </vt:lpstr>
      <vt:lpstr>Key Features of the Mission: </vt:lpstr>
      <vt:lpstr>Key Features of the Mission: </vt:lpstr>
      <vt:lpstr>Core Infrastructure Elements Targeted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OMEN</dc:creator>
  <cp:lastModifiedBy>Abdul Rahman</cp:lastModifiedBy>
  <cp:revision>14</cp:revision>
  <dcterms:created xsi:type="dcterms:W3CDTF">2025-03-01T03:12:17Z</dcterms:created>
  <dcterms:modified xsi:type="dcterms:W3CDTF">2025-07-28T05:37:50Z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2025-03-01T00:00:00Z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2025-03-01T00:00:00Z</vt:filetime>
  </property>
</Properties>
</file>