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4" r:id="rId9"/>
    <p:sldId id="262" r:id="rId10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32"/>
    <p:restoredTop sz="93495"/>
  </p:normalViewPr>
  <p:slideViewPr>
    <p:cSldViewPr snapToGrid="0" snapToObjects="1">
      <p:cViewPr varScale="1">
        <p:scale>
          <a:sx n="105" d="100"/>
          <a:sy n="105" d="100"/>
        </p:scale>
        <p:origin x="67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70856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>
            <a:spLocks noGrp="1"/>
          </p:cNvSpPr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Title Text</a:t>
            </a:r>
          </a:p>
        </p:txBody>
      </p:sp>
      <p:sp>
        <p:nvSpPr>
          <p:cNvPr id="92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23"/>
          <p:cNvSpPr>
            <a:spLocks noGrp="1"/>
          </p:cNvSpPr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4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36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3" name="Title Text"/>
          <p:cNvSpPr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39"/>
          <p:cNvSpPr>
            <a:spLocks noGrp="1"/>
          </p:cNvSpPr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7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0" name="Shape 55"/>
          <p:cNvSpPr/>
          <p:nvPr/>
        </p:nvSpPr>
        <p:spPr>
          <a:xfrm>
            <a:off x="537899" y="1895175"/>
            <a:ext cx="3953102" cy="1376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Sprocket Central Pty Ltd</a:t>
            </a:r>
          </a:p>
        </p:txBody>
      </p:sp>
      <p:sp>
        <p:nvSpPr>
          <p:cNvPr id="111" name="Shape 56"/>
          <p:cNvSpPr/>
          <p:nvPr/>
        </p:nvSpPr>
        <p:spPr>
          <a:xfrm>
            <a:off x="537900" y="3315475"/>
            <a:ext cx="5550600" cy="525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Data analytics approach</a:t>
            </a:r>
          </a:p>
        </p:txBody>
      </p:sp>
      <p:pic>
        <p:nvPicPr>
          <p:cNvPr id="112" name="Shape 57" descr="Shape 5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100" y="1275524"/>
            <a:ext cx="1982300" cy="238701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Shape 58"/>
          <p:cNvSpPr/>
          <p:nvPr/>
        </p:nvSpPr>
        <p:spPr>
          <a:xfrm>
            <a:off x="537900" y="3666599"/>
            <a:ext cx="6249600" cy="398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[Division Name] - [Engagement Manager], [Senior Consultant], [Junior Consultant]</a:t>
            </a:r>
          </a:p>
        </p:txBody>
      </p:sp>
      <p:sp>
        <p:nvSpPr>
          <p:cNvPr id="11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Agenda</a:t>
            </a:r>
          </a:p>
        </p:txBody>
      </p:sp>
      <p:sp>
        <p:nvSpPr>
          <p:cNvPr id="118" name="Shape 65"/>
          <p:cNvSpPr/>
          <p:nvPr/>
        </p:nvSpPr>
        <p:spPr>
          <a:xfrm>
            <a:off x="343873" y="1211200"/>
            <a:ext cx="8426751" cy="15700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/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/>
              <a:t>Introduction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/>
              <a:t>Data Exploration</a:t>
            </a:r>
            <a:r>
              <a:rPr lang="en-GB" dirty="0"/>
              <a:t> – discovering relationships between data &amp; features </a:t>
            </a:r>
            <a:endParaRPr dirty="0"/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/>
              <a:t>Model Development</a:t>
            </a:r>
            <a:r>
              <a:rPr lang="en-GB" dirty="0"/>
              <a:t> – data transformations &amp; modelling</a:t>
            </a:r>
            <a:endParaRPr dirty="0"/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/>
              <a:t>Interpretation</a:t>
            </a:r>
            <a:r>
              <a:rPr lang="en-GB" dirty="0"/>
              <a:t> – reporting of key findings</a:t>
            </a:r>
            <a:endParaRPr dirty="0"/>
          </a:p>
        </p:txBody>
      </p:sp>
      <p:sp>
        <p:nvSpPr>
          <p:cNvPr id="11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Introduction</a:t>
            </a:r>
          </a:p>
        </p:txBody>
      </p:sp>
      <p:sp>
        <p:nvSpPr>
          <p:cNvPr id="123" name="Shape 72"/>
          <p:cNvSpPr/>
          <p:nvPr/>
        </p:nvSpPr>
        <p:spPr>
          <a:xfrm>
            <a:off x="205025" y="1083299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GB" dirty="0"/>
              <a:t>New customers analysis</a:t>
            </a:r>
            <a:endParaRPr dirty="0"/>
          </a:p>
        </p:txBody>
      </p:sp>
      <p:sp>
        <p:nvSpPr>
          <p:cNvPr id="124" name="Shape 73"/>
          <p:cNvSpPr/>
          <p:nvPr/>
        </p:nvSpPr>
        <p:spPr>
          <a:xfrm>
            <a:off x="205024" y="2164724"/>
            <a:ext cx="8565599" cy="17545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GB" dirty="0"/>
              <a:t>These are the features used for recommendation to the new customers: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GB" dirty="0"/>
              <a:t>Age distributions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GB" dirty="0"/>
              <a:t>Number of purchases in 3 years / percentages purchases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GB" dirty="0"/>
              <a:t>Job industry category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GB" dirty="0"/>
              <a:t>Wealth segments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GB" dirty="0"/>
              <a:t>Number of cars owned in each states</a:t>
            </a:r>
          </a:p>
        </p:txBody>
      </p:sp>
      <p:sp>
        <p:nvSpPr>
          <p:cNvPr id="128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GB" dirty="0"/>
              <a:t>Customers’ age distribution</a:t>
            </a:r>
            <a:endParaRPr dirty="0"/>
          </a:p>
        </p:txBody>
      </p:sp>
      <p:sp>
        <p:nvSpPr>
          <p:cNvPr id="133" name="Shape 82"/>
          <p:cNvSpPr/>
          <p:nvPr/>
        </p:nvSpPr>
        <p:spPr>
          <a:xfrm>
            <a:off x="205025" y="2164724"/>
            <a:ext cx="4134600" cy="22854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Wingdings" pitchFamily="2" charset="2"/>
              <a:buChar char="q"/>
            </a:pPr>
            <a:r>
              <a:rPr lang="en-GB" dirty="0"/>
              <a:t>The percentage of &lt;25 is similar to the original customer groups.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GB" dirty="0"/>
              <a:t>There are fewer customers in the age group 25-44 years old.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GB" dirty="0"/>
              <a:t>Most new customers are in the age group 45-64 years old.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GB" dirty="0"/>
              <a:t>There are much more customers in the age group &gt;=65.</a:t>
            </a:r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5FAFD566-02D0-E442-9D07-D0AA353545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8763" y="644528"/>
            <a:ext cx="3822705" cy="2548470"/>
          </a:xfrm>
          <a:prstGeom prst="rect">
            <a:avLst/>
          </a:prstGeom>
        </p:spPr>
      </p:pic>
      <p:pic>
        <p:nvPicPr>
          <p:cNvPr id="9" name="Picture 8" descr="Chart, histogram&#10;&#10;Description automatically generated">
            <a:extLst>
              <a:ext uri="{FF2B5EF4-FFF2-40B4-BE49-F238E27FC236}">
                <a16:creationId xmlns:a16="http://schemas.microsoft.com/office/drawing/2014/main" id="{67503404-FA3E-0441-9CFA-7749B675BE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8763" y="2785966"/>
            <a:ext cx="3822705" cy="254847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5081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GB" dirty="0"/>
              <a:t>Bike purchases within the last 3 years</a:t>
            </a:r>
            <a:endParaRPr dirty="0"/>
          </a:p>
        </p:txBody>
      </p:sp>
      <p:sp>
        <p:nvSpPr>
          <p:cNvPr id="142" name="Shape 91"/>
          <p:cNvSpPr/>
          <p:nvPr/>
        </p:nvSpPr>
        <p:spPr>
          <a:xfrm>
            <a:off x="205025" y="2164724"/>
            <a:ext cx="4134600" cy="2550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Wingdings" pitchFamily="2" charset="2"/>
              <a:buChar char="q"/>
            </a:pPr>
            <a:r>
              <a:rPr lang="en-GB" dirty="0"/>
              <a:t>In the new customers groups, there are slightly more female (50.6%/ 25,212 bikes) compared to male (47.7%/ 23,765 bikes) buyers.</a:t>
            </a:r>
          </a:p>
          <a:p>
            <a:pPr marL="285750" indent="-285750">
              <a:buFont typeface="Wingdings" pitchFamily="2" charset="2"/>
              <a:buChar char="q"/>
            </a:pPr>
            <a:endParaRPr lang="en-GB" dirty="0"/>
          </a:p>
          <a:p>
            <a:pPr marL="285750" indent="-285750">
              <a:buFont typeface="Wingdings" pitchFamily="2" charset="2"/>
              <a:buChar char="q"/>
            </a:pPr>
            <a:r>
              <a:rPr lang="en-GB" dirty="0"/>
              <a:t>The distribution the two group very similar, so depending on the marketing strategy, you could either try to attract more male buyers or focus on female retention rates.</a:t>
            </a:r>
            <a:endParaRPr dirty="0"/>
          </a:p>
        </p:txBody>
      </p: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3" name="Picture 2" descr="A picture containing bar chart&#10;&#10;Description automatically generated">
            <a:extLst>
              <a:ext uri="{FF2B5EF4-FFF2-40B4-BE49-F238E27FC236}">
                <a16:creationId xmlns:a16="http://schemas.microsoft.com/office/drawing/2014/main" id="{5EE65892-AE8F-094C-BCA6-BE2D31EFAB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4447" y="2164724"/>
            <a:ext cx="2245911" cy="2245911"/>
          </a:xfrm>
          <a:prstGeom prst="rect">
            <a:avLst/>
          </a:prstGeom>
        </p:spPr>
      </p:pic>
      <p:pic>
        <p:nvPicPr>
          <p:cNvPr id="5" name="Picture 4" descr="A picture containing qr code&#10;&#10;Description automatically generated">
            <a:extLst>
              <a:ext uri="{FF2B5EF4-FFF2-40B4-BE49-F238E27FC236}">
                <a16:creationId xmlns:a16="http://schemas.microsoft.com/office/drawing/2014/main" id="{ADA66735-0A0F-4943-89C0-F64DBF8F5C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3064" y="2164724"/>
            <a:ext cx="2245911" cy="2245911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1083299"/>
            <a:ext cx="8565600" cy="5081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GB" dirty="0"/>
              <a:t>Job industry category</a:t>
            </a:r>
            <a:endParaRPr dirty="0"/>
          </a:p>
        </p:txBody>
      </p:sp>
      <p:sp>
        <p:nvSpPr>
          <p:cNvPr id="151" name="Shape 100"/>
          <p:cNvSpPr/>
          <p:nvPr/>
        </p:nvSpPr>
        <p:spPr>
          <a:xfrm>
            <a:off x="205025" y="2164724"/>
            <a:ext cx="4134600" cy="2550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Wingdings" pitchFamily="2" charset="2"/>
              <a:buChar char="q"/>
            </a:pPr>
            <a:r>
              <a:rPr lang="en-GB" dirty="0"/>
              <a:t>The industry profile of the new customers are shares some similarities to the old customers.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GB" dirty="0"/>
              <a:t>The top three industry for the original group are: Financial services, Manufacturing and Health (respectively).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GB" dirty="0"/>
              <a:t>The top three industry for the new group are: Manufacturing, Financial services and Health (respectively).</a:t>
            </a:r>
            <a:endParaRPr dirty="0"/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481BC521-C0D6-3B4D-ACCD-1441B2DDAA4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628731"/>
            <a:ext cx="4699748" cy="2349874"/>
          </a:xfrm>
          <a:prstGeom prst="rect">
            <a:avLst/>
          </a:prstGeom>
        </p:spPr>
      </p:pic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6D25FC11-8776-BD40-AB65-7D8EACC3D4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814238"/>
            <a:ext cx="4699748" cy="2349874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1083299"/>
            <a:ext cx="8565600" cy="5081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GB" dirty="0"/>
              <a:t>Wealth segments</a:t>
            </a:r>
            <a:endParaRPr dirty="0"/>
          </a:p>
        </p:txBody>
      </p:sp>
      <p:sp>
        <p:nvSpPr>
          <p:cNvPr id="151" name="Shape 100"/>
          <p:cNvSpPr/>
          <p:nvPr/>
        </p:nvSpPr>
        <p:spPr>
          <a:xfrm>
            <a:off x="205025" y="1789468"/>
            <a:ext cx="4134600" cy="28163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Wingdings" pitchFamily="2" charset="2"/>
              <a:buChar char="q"/>
            </a:pPr>
            <a:r>
              <a:rPr lang="en-GB" dirty="0"/>
              <a:t>The average and median age of the new group is older.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GB" dirty="0"/>
              <a:t>Across all ages, the number of ‘Mass’ customers makes up the largest group, safe for ages.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GB" dirty="0"/>
              <a:t>There are relatively lower proportion of ‘Mass’ customers compared with ‘High Net’ and ‘Affluent’ customers in the new groups.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GB" dirty="0"/>
              <a:t>We should focus on focus more on the two aforementioned groups. </a:t>
            </a:r>
            <a:endParaRPr dirty="0"/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3" name="Picture 2" descr="Chart, histogram&#10;&#10;Description automatically generated">
            <a:extLst>
              <a:ext uri="{FF2B5EF4-FFF2-40B4-BE49-F238E27FC236}">
                <a16:creationId xmlns:a16="http://schemas.microsoft.com/office/drawing/2014/main" id="{F4F9F99F-E02F-2746-A1B3-4E2C45EEA9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3805" y="852148"/>
            <a:ext cx="2826124" cy="2093425"/>
          </a:xfrm>
          <a:prstGeom prst="rect">
            <a:avLst/>
          </a:prstGeom>
        </p:spPr>
      </p:pic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5CA499D8-251C-E143-B4BC-AFF30F5685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3805" y="2977196"/>
            <a:ext cx="2826124" cy="209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726332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1083299"/>
            <a:ext cx="8565600" cy="5081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GB" dirty="0"/>
              <a:t>Numbers of cars owned in each state </a:t>
            </a:r>
            <a:endParaRPr dirty="0"/>
          </a:p>
        </p:txBody>
      </p:sp>
      <p:sp>
        <p:nvSpPr>
          <p:cNvPr id="151" name="Shape 100"/>
          <p:cNvSpPr/>
          <p:nvPr/>
        </p:nvSpPr>
        <p:spPr>
          <a:xfrm>
            <a:off x="205025" y="2164724"/>
            <a:ext cx="4134600" cy="22854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Wingdings" pitchFamily="2" charset="2"/>
              <a:buChar char="q"/>
            </a:pPr>
            <a:r>
              <a:rPr lang="en-GB" dirty="0"/>
              <a:t>NSW has the most number of owned cars, but proportionally has more customers who doesn’t own cars.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GB" dirty="0"/>
              <a:t>VIC is the next highest in the number of owned cars, and there relatively equal proportion who doesn’t own cars.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GB" dirty="0"/>
              <a:t>QLD has the least number of owned cars, so we could target this state.</a:t>
            </a:r>
            <a:endParaRPr dirty="0"/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7DCEFD82-912D-DC45-8391-A5B9F8554C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4387" y="595248"/>
            <a:ext cx="3836238" cy="2557492"/>
          </a:xfrm>
          <a:prstGeom prst="rect">
            <a:avLst/>
          </a:prstGeom>
        </p:spPr>
      </p:pic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CF95E46E-2006-C343-8022-9B987B694C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5716" y="2725271"/>
            <a:ext cx="3836238" cy="2557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415663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06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58" name="Shape 107"/>
          <p:cNvSpPr/>
          <p:nvPr/>
        </p:nvSpPr>
        <p:spPr>
          <a:xfrm>
            <a:off x="537899" y="1895175"/>
            <a:ext cx="3953102" cy="779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Appendix</a:t>
            </a:r>
          </a:p>
        </p:txBody>
      </p:sp>
      <p:sp>
        <p:nvSpPr>
          <p:cNvPr id="15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423</TotalTime>
  <Words>696</Words>
  <Application>Microsoft Office PowerPoint</Application>
  <PresentationFormat>On-screen Show (16:9)</PresentationFormat>
  <Paragraphs>53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Open Sans</vt:lpstr>
      <vt:lpstr>Open Sans Extrabold</vt:lpstr>
      <vt:lpstr>Open Sans Light</vt:lpstr>
      <vt:lpstr>Wingdings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Shreya Datta</cp:lastModifiedBy>
  <cp:revision>20</cp:revision>
  <dcterms:modified xsi:type="dcterms:W3CDTF">2022-02-20T16:53:18Z</dcterms:modified>
</cp:coreProperties>
</file>