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1"/>
  </p:sldMasterIdLst>
  <p:sldIdLst>
    <p:sldId id="256" r:id="rId2"/>
    <p:sldId id="261" r:id="rId3"/>
    <p:sldId id="264" r:id="rId4"/>
    <p:sldId id="257" r:id="rId5"/>
    <p:sldId id="258" r:id="rId6"/>
    <p:sldId id="262" r:id="rId7"/>
    <p:sldId id="259" r:id="rId8"/>
    <p:sldId id="260"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D7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5" d="100"/>
          <a:sy n="85" d="100"/>
        </p:scale>
        <p:origin x="58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E1249B-B6B1-430F-9F75-020FFFD1A83F}"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93C1CB-8683-4FF9-8559-0B05100BC890}" type="slidenum">
              <a:rPr lang="en-IN" smtClean="0"/>
              <a:t>‹#›</a:t>
            </a:fld>
            <a:endParaRPr lang="en-IN"/>
          </a:p>
        </p:txBody>
      </p:sp>
    </p:spTree>
    <p:extLst>
      <p:ext uri="{BB962C8B-B14F-4D97-AF65-F5344CB8AC3E}">
        <p14:creationId xmlns:p14="http://schemas.microsoft.com/office/powerpoint/2010/main" val="1592486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E1249B-B6B1-430F-9F75-020FFFD1A83F}"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93C1CB-8683-4FF9-8559-0B05100BC890}" type="slidenum">
              <a:rPr lang="en-IN" smtClean="0"/>
              <a:t>‹#›</a:t>
            </a:fld>
            <a:endParaRPr lang="en-IN"/>
          </a:p>
        </p:txBody>
      </p:sp>
    </p:spTree>
    <p:extLst>
      <p:ext uri="{BB962C8B-B14F-4D97-AF65-F5344CB8AC3E}">
        <p14:creationId xmlns:p14="http://schemas.microsoft.com/office/powerpoint/2010/main" val="1768221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E1249B-B6B1-430F-9F75-020FFFD1A83F}"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93C1CB-8683-4FF9-8559-0B05100BC89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80299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E1249B-B6B1-430F-9F75-020FFFD1A83F}"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93C1CB-8683-4FF9-8559-0B05100BC890}" type="slidenum">
              <a:rPr lang="en-IN" smtClean="0"/>
              <a:t>‹#›</a:t>
            </a:fld>
            <a:endParaRPr lang="en-IN"/>
          </a:p>
        </p:txBody>
      </p:sp>
    </p:spTree>
    <p:extLst>
      <p:ext uri="{BB962C8B-B14F-4D97-AF65-F5344CB8AC3E}">
        <p14:creationId xmlns:p14="http://schemas.microsoft.com/office/powerpoint/2010/main" val="1274664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E1249B-B6B1-430F-9F75-020FFFD1A83F}"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93C1CB-8683-4FF9-8559-0B05100BC89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81977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E1249B-B6B1-430F-9F75-020FFFD1A83F}"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93C1CB-8683-4FF9-8559-0B05100BC890}" type="slidenum">
              <a:rPr lang="en-IN" smtClean="0"/>
              <a:t>‹#›</a:t>
            </a:fld>
            <a:endParaRPr lang="en-IN"/>
          </a:p>
        </p:txBody>
      </p:sp>
    </p:spTree>
    <p:extLst>
      <p:ext uri="{BB962C8B-B14F-4D97-AF65-F5344CB8AC3E}">
        <p14:creationId xmlns:p14="http://schemas.microsoft.com/office/powerpoint/2010/main" val="1939962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E1249B-B6B1-430F-9F75-020FFFD1A83F}"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93C1CB-8683-4FF9-8559-0B05100BC890}" type="slidenum">
              <a:rPr lang="en-IN" smtClean="0"/>
              <a:t>‹#›</a:t>
            </a:fld>
            <a:endParaRPr lang="en-IN"/>
          </a:p>
        </p:txBody>
      </p:sp>
    </p:spTree>
    <p:extLst>
      <p:ext uri="{BB962C8B-B14F-4D97-AF65-F5344CB8AC3E}">
        <p14:creationId xmlns:p14="http://schemas.microsoft.com/office/powerpoint/2010/main" val="469817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E1249B-B6B1-430F-9F75-020FFFD1A83F}"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93C1CB-8683-4FF9-8559-0B05100BC890}" type="slidenum">
              <a:rPr lang="en-IN" smtClean="0"/>
              <a:t>‹#›</a:t>
            </a:fld>
            <a:endParaRPr lang="en-IN"/>
          </a:p>
        </p:txBody>
      </p:sp>
    </p:spTree>
    <p:extLst>
      <p:ext uri="{BB962C8B-B14F-4D97-AF65-F5344CB8AC3E}">
        <p14:creationId xmlns:p14="http://schemas.microsoft.com/office/powerpoint/2010/main" val="3843807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E1249B-B6B1-430F-9F75-020FFFD1A83F}"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93C1CB-8683-4FF9-8559-0B05100BC890}" type="slidenum">
              <a:rPr lang="en-IN" smtClean="0"/>
              <a:t>‹#›</a:t>
            </a:fld>
            <a:endParaRPr lang="en-IN"/>
          </a:p>
        </p:txBody>
      </p:sp>
    </p:spTree>
    <p:extLst>
      <p:ext uri="{BB962C8B-B14F-4D97-AF65-F5344CB8AC3E}">
        <p14:creationId xmlns:p14="http://schemas.microsoft.com/office/powerpoint/2010/main" val="3681333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E1249B-B6B1-430F-9F75-020FFFD1A83F}"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93C1CB-8683-4FF9-8559-0B05100BC890}" type="slidenum">
              <a:rPr lang="en-IN" smtClean="0"/>
              <a:t>‹#›</a:t>
            </a:fld>
            <a:endParaRPr lang="en-IN"/>
          </a:p>
        </p:txBody>
      </p:sp>
    </p:spTree>
    <p:extLst>
      <p:ext uri="{BB962C8B-B14F-4D97-AF65-F5344CB8AC3E}">
        <p14:creationId xmlns:p14="http://schemas.microsoft.com/office/powerpoint/2010/main" val="4142832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E1249B-B6B1-430F-9F75-020FFFD1A83F}" type="datetimeFigureOut">
              <a:rPr lang="en-IN" smtClean="0"/>
              <a:t>28-03-2023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93C1CB-8683-4FF9-8559-0B05100BC890}" type="slidenum">
              <a:rPr lang="en-IN" smtClean="0"/>
              <a:t>‹#›</a:t>
            </a:fld>
            <a:endParaRPr lang="en-IN"/>
          </a:p>
        </p:txBody>
      </p:sp>
    </p:spTree>
    <p:extLst>
      <p:ext uri="{BB962C8B-B14F-4D97-AF65-F5344CB8AC3E}">
        <p14:creationId xmlns:p14="http://schemas.microsoft.com/office/powerpoint/2010/main" val="2425695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E1249B-B6B1-430F-9F75-020FFFD1A83F}" type="datetimeFigureOut">
              <a:rPr lang="en-IN" smtClean="0"/>
              <a:t>28-03-2023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93C1CB-8683-4FF9-8559-0B05100BC890}" type="slidenum">
              <a:rPr lang="en-IN" smtClean="0"/>
              <a:t>‹#›</a:t>
            </a:fld>
            <a:endParaRPr lang="en-IN"/>
          </a:p>
        </p:txBody>
      </p:sp>
    </p:spTree>
    <p:extLst>
      <p:ext uri="{BB962C8B-B14F-4D97-AF65-F5344CB8AC3E}">
        <p14:creationId xmlns:p14="http://schemas.microsoft.com/office/powerpoint/2010/main" val="545772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E1249B-B6B1-430F-9F75-020FFFD1A83F}" type="datetimeFigureOut">
              <a:rPr lang="en-IN" smtClean="0"/>
              <a:t>28-03-2023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93C1CB-8683-4FF9-8559-0B05100BC890}" type="slidenum">
              <a:rPr lang="en-IN" smtClean="0"/>
              <a:t>‹#›</a:t>
            </a:fld>
            <a:endParaRPr lang="en-IN"/>
          </a:p>
        </p:txBody>
      </p:sp>
    </p:spTree>
    <p:extLst>
      <p:ext uri="{BB962C8B-B14F-4D97-AF65-F5344CB8AC3E}">
        <p14:creationId xmlns:p14="http://schemas.microsoft.com/office/powerpoint/2010/main" val="3460965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E1249B-B6B1-430F-9F75-020FFFD1A83F}" type="datetimeFigureOut">
              <a:rPr lang="en-IN" smtClean="0"/>
              <a:t>28-03-2023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93C1CB-8683-4FF9-8559-0B05100BC890}" type="slidenum">
              <a:rPr lang="en-IN" smtClean="0"/>
              <a:t>‹#›</a:t>
            </a:fld>
            <a:endParaRPr lang="en-IN"/>
          </a:p>
        </p:txBody>
      </p:sp>
    </p:spTree>
    <p:extLst>
      <p:ext uri="{BB962C8B-B14F-4D97-AF65-F5344CB8AC3E}">
        <p14:creationId xmlns:p14="http://schemas.microsoft.com/office/powerpoint/2010/main" val="22344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E1249B-B6B1-430F-9F75-020FFFD1A83F}" type="datetimeFigureOut">
              <a:rPr lang="en-IN" smtClean="0"/>
              <a:t>28-03-2023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93C1CB-8683-4FF9-8559-0B05100BC890}" type="slidenum">
              <a:rPr lang="en-IN" smtClean="0"/>
              <a:t>‹#›</a:t>
            </a:fld>
            <a:endParaRPr lang="en-IN"/>
          </a:p>
        </p:txBody>
      </p:sp>
    </p:spTree>
    <p:extLst>
      <p:ext uri="{BB962C8B-B14F-4D97-AF65-F5344CB8AC3E}">
        <p14:creationId xmlns:p14="http://schemas.microsoft.com/office/powerpoint/2010/main" val="988090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93C1CB-8683-4FF9-8559-0B05100BC890}" type="slidenum">
              <a:rPr lang="en-IN" smtClean="0"/>
              <a:t>‹#›</a:t>
            </a:fld>
            <a:endParaRPr lang="en-IN"/>
          </a:p>
        </p:txBody>
      </p:sp>
      <p:sp>
        <p:nvSpPr>
          <p:cNvPr id="5" name="Date Placeholder 4"/>
          <p:cNvSpPr>
            <a:spLocks noGrp="1"/>
          </p:cNvSpPr>
          <p:nvPr>
            <p:ph type="dt" sz="half" idx="10"/>
          </p:nvPr>
        </p:nvSpPr>
        <p:spPr/>
        <p:txBody>
          <a:bodyPr/>
          <a:lstStyle/>
          <a:p>
            <a:fld id="{ACE1249B-B6B1-430F-9F75-020FFFD1A83F}" type="datetimeFigureOut">
              <a:rPr lang="en-IN" smtClean="0"/>
              <a:t>28-03-2023</a:t>
            </a:fld>
            <a:endParaRPr lang="en-IN"/>
          </a:p>
        </p:txBody>
      </p:sp>
    </p:spTree>
    <p:extLst>
      <p:ext uri="{BB962C8B-B14F-4D97-AF65-F5344CB8AC3E}">
        <p14:creationId xmlns:p14="http://schemas.microsoft.com/office/powerpoint/2010/main" val="2791367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CE1249B-B6B1-430F-9F75-020FFFD1A83F}" type="datetimeFigureOut">
              <a:rPr lang="en-IN" smtClean="0"/>
              <a:t>28-03-2023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E93C1CB-8683-4FF9-8559-0B05100BC890}" type="slidenum">
              <a:rPr lang="en-IN" smtClean="0"/>
              <a:t>‹#›</a:t>
            </a:fld>
            <a:endParaRPr lang="en-IN"/>
          </a:p>
        </p:txBody>
      </p:sp>
    </p:spTree>
    <p:extLst>
      <p:ext uri="{BB962C8B-B14F-4D97-AF65-F5344CB8AC3E}">
        <p14:creationId xmlns:p14="http://schemas.microsoft.com/office/powerpoint/2010/main" val="317678304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B8F52-89C8-6405-3CFF-E4F18857BE00}"/>
              </a:ext>
            </a:extLst>
          </p:cNvPr>
          <p:cNvSpPr>
            <a:spLocks noGrp="1"/>
          </p:cNvSpPr>
          <p:nvPr>
            <p:ph type="ctrTitle" idx="4294967295"/>
          </p:nvPr>
        </p:nvSpPr>
        <p:spPr>
          <a:xfrm>
            <a:off x="0" y="939800"/>
            <a:ext cx="10048875" cy="1309688"/>
          </a:xfrm>
        </p:spPr>
        <p:txBody>
          <a:bodyPr>
            <a:normAutofit/>
          </a:bodyPr>
          <a:lstStyle/>
          <a:p>
            <a:pPr algn="ctr"/>
            <a:r>
              <a:rPr lang="en-US" dirty="0">
                <a:latin typeface="Cambria Math" panose="02040503050406030204" pitchFamily="18" charset="0"/>
                <a:ea typeface="Cambria Math" panose="02040503050406030204" pitchFamily="18" charset="0"/>
              </a:rPr>
              <a:t>COLORIZATION AND HOLOGRAPHIC REPRESENTATION OF FORENSIC SKETCHES</a:t>
            </a:r>
            <a:endParaRPr lang="en-IN" dirty="0">
              <a:latin typeface="Cambria Math" panose="02040503050406030204" pitchFamily="18" charset="0"/>
              <a:ea typeface="Cambria Math" panose="02040503050406030204" pitchFamily="18" charset="0"/>
            </a:endParaRPr>
          </a:p>
        </p:txBody>
      </p:sp>
      <p:sp>
        <p:nvSpPr>
          <p:cNvPr id="4" name="TextBox 3">
            <a:extLst>
              <a:ext uri="{FF2B5EF4-FFF2-40B4-BE49-F238E27FC236}">
                <a16:creationId xmlns:a16="http://schemas.microsoft.com/office/drawing/2014/main" id="{86925738-59DD-45CB-6FE9-701067B76BED}"/>
              </a:ext>
            </a:extLst>
          </p:cNvPr>
          <p:cNvSpPr txBox="1"/>
          <p:nvPr/>
        </p:nvSpPr>
        <p:spPr>
          <a:xfrm>
            <a:off x="1161209" y="3639851"/>
            <a:ext cx="10605247" cy="1631216"/>
          </a:xfrm>
          <a:prstGeom prst="rect">
            <a:avLst/>
          </a:prstGeom>
          <a:noFill/>
        </p:spPr>
        <p:txBody>
          <a:bodyPr wrap="square" rtlCol="0">
            <a:spAutoFit/>
          </a:bodyPr>
          <a:lstStyle/>
          <a:p>
            <a:r>
              <a:rPr lang="en-US" sz="2000" dirty="0">
                <a:latin typeface="Cambria Math" panose="02040503050406030204" pitchFamily="18" charset="0"/>
                <a:ea typeface="Cambria Math" panose="02040503050406030204" pitchFamily="18" charset="0"/>
              </a:rPr>
              <a:t>GUIDED BY:								TEAM MEMBERS:</a:t>
            </a:r>
          </a:p>
          <a:p>
            <a:r>
              <a:rPr lang="en-US" sz="2000" dirty="0">
                <a:latin typeface="Cambria Math" panose="02040503050406030204" pitchFamily="18" charset="0"/>
                <a:ea typeface="Cambria Math" panose="02040503050406030204" pitchFamily="18" charset="0"/>
              </a:rPr>
              <a:t>MRS. SINDHU M P						RITTU REJI</a:t>
            </a:r>
          </a:p>
          <a:p>
            <a:r>
              <a:rPr lang="en-US" sz="2000" dirty="0">
                <a:latin typeface="Cambria Math" panose="02040503050406030204" pitchFamily="18" charset="0"/>
                <a:ea typeface="Cambria Math" panose="02040503050406030204" pitchFamily="18" charset="0"/>
              </a:rPr>
              <a:t>										SHREYA GIREESH</a:t>
            </a:r>
          </a:p>
          <a:p>
            <a:r>
              <a:rPr lang="en-US" sz="2000" dirty="0">
                <a:latin typeface="Cambria Math" panose="02040503050406030204" pitchFamily="18" charset="0"/>
                <a:ea typeface="Cambria Math" panose="02040503050406030204" pitchFamily="18" charset="0"/>
              </a:rPr>
              <a:t>										SUKANYA M D</a:t>
            </a:r>
          </a:p>
          <a:p>
            <a:r>
              <a:rPr lang="en-US" sz="2000" dirty="0">
                <a:latin typeface="Cambria Math" panose="02040503050406030204" pitchFamily="18" charset="0"/>
                <a:ea typeface="Cambria Math" panose="02040503050406030204" pitchFamily="18" charset="0"/>
              </a:rPr>
              <a:t>										THEERDHA M</a:t>
            </a:r>
            <a:endParaRPr lang="en-IN" sz="2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76326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35D5A-27DD-375E-67DE-68A75A38F356}"/>
              </a:ext>
            </a:extLst>
          </p:cNvPr>
          <p:cNvSpPr>
            <a:spLocks noGrp="1"/>
          </p:cNvSpPr>
          <p:nvPr>
            <p:ph type="title" idx="4294967295"/>
          </p:nvPr>
        </p:nvSpPr>
        <p:spPr>
          <a:xfrm>
            <a:off x="0" y="0"/>
            <a:ext cx="12192000" cy="1320800"/>
          </a:xfrm>
        </p:spPr>
        <p:txBody>
          <a:bodyPr/>
          <a:lstStyle/>
          <a:p>
            <a:pPr algn="ctr"/>
            <a:r>
              <a:rPr lang="en-IN" dirty="0">
                <a:latin typeface="Cambria Math" panose="02040503050406030204" pitchFamily="18" charset="0"/>
                <a:ea typeface="Cambria Math" panose="02040503050406030204" pitchFamily="18" charset="0"/>
              </a:rPr>
              <a:t>INTRODUCTION</a:t>
            </a:r>
          </a:p>
        </p:txBody>
      </p:sp>
      <p:sp>
        <p:nvSpPr>
          <p:cNvPr id="3" name="TextBox 2">
            <a:extLst>
              <a:ext uri="{FF2B5EF4-FFF2-40B4-BE49-F238E27FC236}">
                <a16:creationId xmlns:a16="http://schemas.microsoft.com/office/drawing/2014/main" id="{E85B0EC2-D9CC-C1EA-A475-BA5A60450725}"/>
              </a:ext>
            </a:extLst>
          </p:cNvPr>
          <p:cNvSpPr txBox="1"/>
          <p:nvPr/>
        </p:nvSpPr>
        <p:spPr>
          <a:xfrm>
            <a:off x="430306" y="1156447"/>
            <a:ext cx="9592235" cy="452431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Math" panose="02040503050406030204" pitchFamily="18" charset="0"/>
                <a:ea typeface="Cambria Math" panose="02040503050406030204" pitchFamily="18" charset="0"/>
              </a:rPr>
              <a:t>Facial sketches are widely used by law enforcement agencies for the identification and apprehension of suspects involved in criminal activities.</a:t>
            </a:r>
          </a:p>
          <a:p>
            <a:pPr marL="285750" indent="-285750">
              <a:buFont typeface="Arial" panose="020B0604020202020204" pitchFamily="34" charset="0"/>
              <a:buChar char="•"/>
            </a:pPr>
            <a:r>
              <a:rPr lang="en-US" dirty="0">
                <a:latin typeface="Cambria Math" panose="02040503050406030204" pitchFamily="18" charset="0"/>
                <a:ea typeface="Cambria Math" panose="02040503050406030204" pitchFamily="18" charset="0"/>
              </a:rPr>
              <a:t>Sketches used in forensic investigation are either drawn by forensic artists (forensic sketches) or created with computer software (composite sketches) following the verbal description provided by an eyewitness or the victim.</a:t>
            </a:r>
          </a:p>
          <a:p>
            <a:pPr marL="285750" indent="-285750">
              <a:buFont typeface="Arial" panose="020B0604020202020204" pitchFamily="34" charset="0"/>
              <a:buChar char="•"/>
            </a:pPr>
            <a:r>
              <a:rPr lang="en-US" dirty="0">
                <a:latin typeface="Cambria Math" panose="02040503050406030204" pitchFamily="18" charset="0"/>
                <a:ea typeface="Cambria Math" panose="02040503050406030204" pitchFamily="18" charset="0"/>
              </a:rPr>
              <a:t>In this paper, we introduce a method to generate photos from sketches using Deep Convolutional Neural Networks (DCNN) and then develop the holographic model.</a:t>
            </a:r>
          </a:p>
          <a:p>
            <a:pPr marL="285750" indent="-285750">
              <a:buFont typeface="Arial" panose="020B0604020202020204" pitchFamily="34" charset="0"/>
              <a:buChar char="•"/>
            </a:pPr>
            <a:r>
              <a:rPr lang="en-US" dirty="0">
                <a:latin typeface="Cambria Math" panose="02040503050406030204" pitchFamily="18" charset="0"/>
                <a:ea typeface="Cambria Math" panose="02040503050406030204" pitchFamily="18" charset="0"/>
              </a:rPr>
              <a:t>The major drawback of existing colorization system is that it is not specific to face. Hence it fails to apply the specific facial features and does not capture the texture of the face.</a:t>
            </a:r>
          </a:p>
          <a:p>
            <a:pPr marL="285750" indent="-285750">
              <a:buFont typeface="Arial" panose="020B0604020202020204" pitchFamily="34" charset="0"/>
              <a:buChar char="•"/>
            </a:pPr>
            <a:r>
              <a:rPr lang="en-US" dirty="0">
                <a:latin typeface="Cambria Math" panose="02040503050406030204" pitchFamily="18" charset="0"/>
                <a:ea typeface="Cambria Math" panose="02040503050406030204" pitchFamily="18" charset="0"/>
              </a:rPr>
              <a:t>The proposed solution is developing a system called ”Colorization And Holographic Representation Of Forensic Sketches” which will generate a colored image from input sketch image. </a:t>
            </a:r>
          </a:p>
          <a:p>
            <a:pPr marL="285750" indent="-285750">
              <a:buFont typeface="Arial" panose="020B0604020202020204" pitchFamily="34" charset="0"/>
              <a:buChar char="•"/>
            </a:pPr>
            <a:r>
              <a:rPr lang="en-US" dirty="0">
                <a:latin typeface="Cambria Math" panose="02040503050406030204" pitchFamily="18" charset="0"/>
                <a:ea typeface="Cambria Math" panose="02040503050406030204" pitchFamily="18" charset="0"/>
              </a:rPr>
              <a:t>The system combines convolution and deconvolution neural nets. Convolutional net takes the sketch as input and reduces the image to lower features space or features map. Deconvolution net takes these lower feature map and scales to images of same size in RGB channel</a:t>
            </a:r>
          </a:p>
          <a:p>
            <a:endParaRPr lang="en-IN"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595190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3523ECF5-712D-2BA6-BC95-DAF11C34C0E5}"/>
              </a:ext>
            </a:extLst>
          </p:cNvPr>
          <p:cNvGrpSpPr/>
          <p:nvPr/>
        </p:nvGrpSpPr>
        <p:grpSpPr>
          <a:xfrm>
            <a:off x="815789" y="1873623"/>
            <a:ext cx="9538447" cy="3110753"/>
            <a:chOff x="735106" y="1586753"/>
            <a:chExt cx="9538447" cy="3110753"/>
          </a:xfrm>
        </p:grpSpPr>
        <p:grpSp>
          <p:nvGrpSpPr>
            <p:cNvPr id="16" name="Group 15">
              <a:extLst>
                <a:ext uri="{FF2B5EF4-FFF2-40B4-BE49-F238E27FC236}">
                  <a16:creationId xmlns:a16="http://schemas.microsoft.com/office/drawing/2014/main" id="{221D0C69-8852-1687-8CF8-B58012CB2043}"/>
                </a:ext>
              </a:extLst>
            </p:cNvPr>
            <p:cNvGrpSpPr/>
            <p:nvPr/>
          </p:nvGrpSpPr>
          <p:grpSpPr>
            <a:xfrm>
              <a:off x="1122829" y="1976717"/>
              <a:ext cx="8763000" cy="2330823"/>
              <a:chOff x="1116106" y="1891116"/>
              <a:chExt cx="8763000" cy="2330823"/>
            </a:xfrm>
          </p:grpSpPr>
          <p:sp>
            <p:nvSpPr>
              <p:cNvPr id="2" name="Oval 1">
                <a:extLst>
                  <a:ext uri="{FF2B5EF4-FFF2-40B4-BE49-F238E27FC236}">
                    <a16:creationId xmlns:a16="http://schemas.microsoft.com/office/drawing/2014/main" id="{A9DF1133-9608-7976-5659-99DCE1A48006}"/>
                  </a:ext>
                </a:extLst>
              </p:cNvPr>
              <p:cNvSpPr/>
              <p:nvPr/>
            </p:nvSpPr>
            <p:spPr>
              <a:xfrm>
                <a:off x="4061013" y="1891116"/>
                <a:ext cx="2590800" cy="233082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9477871C-CE93-FD03-EEA4-BE39CC56C50F}"/>
                  </a:ext>
                </a:extLst>
              </p:cNvPr>
              <p:cNvSpPr txBox="1"/>
              <p:nvPr/>
            </p:nvSpPr>
            <p:spPr>
              <a:xfrm>
                <a:off x="1116106" y="2733363"/>
                <a:ext cx="1470212" cy="646331"/>
              </a:xfrm>
              <a:prstGeom prst="rect">
                <a:avLst/>
              </a:prstGeom>
              <a:noFill/>
            </p:spPr>
            <p:txBody>
              <a:bodyPr wrap="square" rtlCol="0">
                <a:spAutoFit/>
              </a:bodyPr>
              <a:lstStyle/>
              <a:p>
                <a:pPr algn="ctr"/>
                <a:r>
                  <a:rPr lang="en-US" dirty="0">
                    <a:latin typeface="Cambria Math" panose="02040503050406030204" pitchFamily="18" charset="0"/>
                    <a:ea typeface="Cambria Math" panose="02040503050406030204" pitchFamily="18" charset="0"/>
                  </a:rPr>
                  <a:t>INPUT</a:t>
                </a:r>
              </a:p>
              <a:p>
                <a:pPr algn="ctr"/>
                <a:r>
                  <a:rPr lang="en-US" dirty="0">
                    <a:latin typeface="Cambria Math" panose="02040503050406030204" pitchFamily="18" charset="0"/>
                    <a:ea typeface="Cambria Math" panose="02040503050406030204" pitchFamily="18" charset="0"/>
                  </a:rPr>
                  <a:t>IMAGE</a:t>
                </a:r>
                <a:endParaRPr lang="en-IN" dirty="0">
                  <a:latin typeface="Cambria Math" panose="02040503050406030204" pitchFamily="18" charset="0"/>
                  <a:ea typeface="Cambria Math" panose="02040503050406030204" pitchFamily="18" charset="0"/>
                </a:endParaRPr>
              </a:p>
            </p:txBody>
          </p:sp>
          <p:sp>
            <p:nvSpPr>
              <p:cNvPr id="4" name="TextBox 3">
                <a:extLst>
                  <a:ext uri="{FF2B5EF4-FFF2-40B4-BE49-F238E27FC236}">
                    <a16:creationId xmlns:a16="http://schemas.microsoft.com/office/drawing/2014/main" id="{C27FFAEC-E0E8-3066-D07B-62BE5B9C87A7}"/>
                  </a:ext>
                </a:extLst>
              </p:cNvPr>
              <p:cNvSpPr txBox="1"/>
              <p:nvPr/>
            </p:nvSpPr>
            <p:spPr>
              <a:xfrm>
                <a:off x="7996518" y="2733363"/>
                <a:ext cx="1882588" cy="646331"/>
              </a:xfrm>
              <a:prstGeom prst="rect">
                <a:avLst/>
              </a:prstGeom>
              <a:noFill/>
            </p:spPr>
            <p:txBody>
              <a:bodyPr wrap="square" rtlCol="0">
                <a:spAutoFit/>
              </a:bodyPr>
              <a:lstStyle/>
              <a:p>
                <a:pPr algn="ctr"/>
                <a:r>
                  <a:rPr lang="en-US" dirty="0">
                    <a:latin typeface="Cambria Math" panose="02040503050406030204" pitchFamily="18" charset="0"/>
                    <a:ea typeface="Cambria Math" panose="02040503050406030204" pitchFamily="18" charset="0"/>
                  </a:rPr>
                  <a:t>HOLOGRAPHIC</a:t>
                </a:r>
              </a:p>
              <a:p>
                <a:pPr algn="ctr"/>
                <a:r>
                  <a:rPr lang="en-US" dirty="0">
                    <a:latin typeface="Cambria Math" panose="02040503050406030204" pitchFamily="18" charset="0"/>
                    <a:ea typeface="Cambria Math" panose="02040503050406030204" pitchFamily="18" charset="0"/>
                  </a:rPr>
                  <a:t>PROJECTION</a:t>
                </a:r>
              </a:p>
            </p:txBody>
          </p:sp>
          <p:sp>
            <p:nvSpPr>
              <p:cNvPr id="5" name="TextBox 4">
                <a:extLst>
                  <a:ext uri="{FF2B5EF4-FFF2-40B4-BE49-F238E27FC236}">
                    <a16:creationId xmlns:a16="http://schemas.microsoft.com/office/drawing/2014/main" id="{314EF8F1-EDC0-7172-1F33-D1EC9A5CAA42}"/>
                  </a:ext>
                </a:extLst>
              </p:cNvPr>
              <p:cNvSpPr txBox="1"/>
              <p:nvPr/>
            </p:nvSpPr>
            <p:spPr>
              <a:xfrm>
                <a:off x="4701988" y="2594862"/>
                <a:ext cx="1470212" cy="923330"/>
              </a:xfrm>
              <a:prstGeom prst="rect">
                <a:avLst/>
              </a:prstGeom>
              <a:noFill/>
            </p:spPr>
            <p:txBody>
              <a:bodyPr wrap="square" rtlCol="0">
                <a:spAutoFit/>
              </a:bodyPr>
              <a:lstStyle/>
              <a:p>
                <a:pPr algn="ctr"/>
                <a:r>
                  <a:rPr lang="en-US" dirty="0">
                    <a:solidFill>
                      <a:schemeClr val="tx2"/>
                    </a:solidFill>
                    <a:latin typeface="Cambria Math" panose="02040503050406030204" pitchFamily="18" charset="0"/>
                    <a:ea typeface="Cambria Math" panose="02040503050406030204" pitchFamily="18" charset="0"/>
                  </a:rPr>
                  <a:t>SKETCH TO IMAGE CONVERTER</a:t>
                </a:r>
              </a:p>
            </p:txBody>
          </p:sp>
          <p:cxnSp>
            <p:nvCxnSpPr>
              <p:cNvPr id="7" name="Straight Arrow Connector 6">
                <a:extLst>
                  <a:ext uri="{FF2B5EF4-FFF2-40B4-BE49-F238E27FC236}">
                    <a16:creationId xmlns:a16="http://schemas.microsoft.com/office/drawing/2014/main" id="{471B0FAE-2058-B379-52B6-AD1DBB9C4A7A}"/>
                  </a:ext>
                </a:extLst>
              </p:cNvPr>
              <p:cNvCxnSpPr>
                <a:cxnSpLocks/>
              </p:cNvCxnSpPr>
              <p:nvPr/>
            </p:nvCxnSpPr>
            <p:spPr>
              <a:xfrm>
                <a:off x="2590801" y="3056527"/>
                <a:ext cx="14702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6D2E114-CA18-8FA4-3E30-85B4E5CA32B7}"/>
                  </a:ext>
                </a:extLst>
              </p:cNvPr>
              <p:cNvCxnSpPr>
                <a:stCxn id="4" idx="1"/>
                <a:endCxn id="2" idx="6"/>
              </p:cNvCxnSpPr>
              <p:nvPr/>
            </p:nvCxnSpPr>
            <p:spPr>
              <a:xfrm flipH="1" flipV="1">
                <a:off x="6651813" y="3056528"/>
                <a:ext cx="13447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7" name="Rectangle 16">
              <a:extLst>
                <a:ext uri="{FF2B5EF4-FFF2-40B4-BE49-F238E27FC236}">
                  <a16:creationId xmlns:a16="http://schemas.microsoft.com/office/drawing/2014/main" id="{53DC7EB1-9664-9620-F56A-284DB478F82E}"/>
                </a:ext>
              </a:extLst>
            </p:cNvPr>
            <p:cNvSpPr/>
            <p:nvPr/>
          </p:nvSpPr>
          <p:spPr>
            <a:xfrm>
              <a:off x="735106" y="1586753"/>
              <a:ext cx="9538447" cy="31107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Box 20">
            <a:extLst>
              <a:ext uri="{FF2B5EF4-FFF2-40B4-BE49-F238E27FC236}">
                <a16:creationId xmlns:a16="http://schemas.microsoft.com/office/drawing/2014/main" id="{D14A800F-F09C-17B7-058C-BDD89B50C818}"/>
              </a:ext>
            </a:extLst>
          </p:cNvPr>
          <p:cNvSpPr txBox="1"/>
          <p:nvPr/>
        </p:nvSpPr>
        <p:spPr>
          <a:xfrm>
            <a:off x="1929654" y="806824"/>
            <a:ext cx="7028330" cy="523220"/>
          </a:xfrm>
          <a:prstGeom prst="rect">
            <a:avLst/>
          </a:prstGeom>
          <a:noFill/>
        </p:spPr>
        <p:txBody>
          <a:bodyPr wrap="square" rtlCol="0">
            <a:spAutoFit/>
          </a:bodyPr>
          <a:lstStyle/>
          <a:p>
            <a:pPr algn="ctr"/>
            <a:r>
              <a:rPr lang="en-US" sz="2800" dirty="0">
                <a:latin typeface="Cambria Math" panose="02040503050406030204" pitchFamily="18" charset="0"/>
                <a:ea typeface="Cambria Math" panose="02040503050406030204" pitchFamily="18" charset="0"/>
              </a:rPr>
              <a:t>BASIC OVERVIEW</a:t>
            </a:r>
            <a:endParaRPr lang="en-IN" sz="2800" dirty="0">
              <a:latin typeface="Cambria Math" panose="02040503050406030204" pitchFamily="18" charset="0"/>
              <a:ea typeface="Cambria Math" panose="02040503050406030204" pitchFamily="18" charset="0"/>
            </a:endParaRPr>
          </a:p>
        </p:txBody>
      </p:sp>
      <p:sp>
        <p:nvSpPr>
          <p:cNvPr id="22" name="TextBox 21">
            <a:extLst>
              <a:ext uri="{FF2B5EF4-FFF2-40B4-BE49-F238E27FC236}">
                <a16:creationId xmlns:a16="http://schemas.microsoft.com/office/drawing/2014/main" id="{602AB544-4D38-F4B3-EDBD-F3039281907E}"/>
              </a:ext>
            </a:extLst>
          </p:cNvPr>
          <p:cNvSpPr txBox="1"/>
          <p:nvPr/>
        </p:nvSpPr>
        <p:spPr>
          <a:xfrm>
            <a:off x="815789" y="5129253"/>
            <a:ext cx="9538447" cy="646331"/>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We have a input image is which is given to the system i.e. sketch converter and the output produced is a photo realistic image.</a:t>
            </a:r>
            <a:endParaRPr lang="en-IN"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79945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2AAEB-0036-215C-0B0D-C120055D9776}"/>
              </a:ext>
            </a:extLst>
          </p:cNvPr>
          <p:cNvSpPr>
            <a:spLocks noGrp="1"/>
          </p:cNvSpPr>
          <p:nvPr>
            <p:ph type="title" idx="4294967295"/>
          </p:nvPr>
        </p:nvSpPr>
        <p:spPr>
          <a:xfrm>
            <a:off x="0" y="0"/>
            <a:ext cx="12192000" cy="1325563"/>
          </a:xfrm>
        </p:spPr>
        <p:txBody>
          <a:bodyPr/>
          <a:lstStyle/>
          <a:p>
            <a:pPr algn="ctr"/>
            <a:r>
              <a:rPr lang="en-US" dirty="0">
                <a:latin typeface="Cambria Math" panose="02040503050406030204" pitchFamily="18" charset="0"/>
                <a:ea typeface="Cambria Math" panose="02040503050406030204" pitchFamily="18" charset="0"/>
              </a:rPr>
              <a:t>ARCHITECTURE DIAGRAM</a:t>
            </a:r>
            <a:endParaRPr lang="en-IN" dirty="0">
              <a:latin typeface="Cambria Math" panose="02040503050406030204" pitchFamily="18" charset="0"/>
              <a:ea typeface="Cambria Math" panose="02040503050406030204" pitchFamily="18" charset="0"/>
            </a:endParaRPr>
          </a:p>
        </p:txBody>
      </p:sp>
      <p:sp>
        <p:nvSpPr>
          <p:cNvPr id="15" name="TextBox 14">
            <a:extLst>
              <a:ext uri="{FF2B5EF4-FFF2-40B4-BE49-F238E27FC236}">
                <a16:creationId xmlns:a16="http://schemas.microsoft.com/office/drawing/2014/main" id="{2D049718-80B7-77E5-387B-4CB30573EDC4}"/>
              </a:ext>
            </a:extLst>
          </p:cNvPr>
          <p:cNvSpPr txBox="1"/>
          <p:nvPr/>
        </p:nvSpPr>
        <p:spPr>
          <a:xfrm>
            <a:off x="165845" y="2905780"/>
            <a:ext cx="710451" cy="523220"/>
          </a:xfrm>
          <a:prstGeom prst="rect">
            <a:avLst/>
          </a:prstGeom>
          <a:noFill/>
        </p:spPr>
        <p:txBody>
          <a:bodyPr wrap="square" rtlCol="0">
            <a:spAutoFit/>
          </a:bodyPr>
          <a:lstStyle/>
          <a:p>
            <a:pPr algn="ctr"/>
            <a:r>
              <a:rPr lang="en-US" sz="1400" dirty="0">
                <a:latin typeface="Cambria Math" panose="02040503050406030204" pitchFamily="18" charset="0"/>
                <a:ea typeface="Cambria Math" panose="02040503050406030204" pitchFamily="18" charset="0"/>
              </a:rPr>
              <a:t>Input Sketch</a:t>
            </a:r>
            <a:endParaRPr lang="en-IN" sz="1400" dirty="0">
              <a:latin typeface="Cambria Math" panose="02040503050406030204" pitchFamily="18" charset="0"/>
              <a:ea typeface="Cambria Math" panose="02040503050406030204" pitchFamily="18" charset="0"/>
            </a:endParaRPr>
          </a:p>
        </p:txBody>
      </p:sp>
      <p:grpSp>
        <p:nvGrpSpPr>
          <p:cNvPr id="53" name="Group 52">
            <a:extLst>
              <a:ext uri="{FF2B5EF4-FFF2-40B4-BE49-F238E27FC236}">
                <a16:creationId xmlns:a16="http://schemas.microsoft.com/office/drawing/2014/main" id="{79FD3C56-7C06-B08A-9F0C-80F14EFED3D7}"/>
              </a:ext>
            </a:extLst>
          </p:cNvPr>
          <p:cNvGrpSpPr/>
          <p:nvPr/>
        </p:nvGrpSpPr>
        <p:grpSpPr>
          <a:xfrm>
            <a:off x="876296" y="1634844"/>
            <a:ext cx="11186823" cy="4258327"/>
            <a:chOff x="876296" y="1634844"/>
            <a:chExt cx="11186823" cy="4258327"/>
          </a:xfrm>
        </p:grpSpPr>
        <p:sp>
          <p:nvSpPr>
            <p:cNvPr id="4" name="Rectangle 3">
              <a:extLst>
                <a:ext uri="{FF2B5EF4-FFF2-40B4-BE49-F238E27FC236}">
                  <a16:creationId xmlns:a16="http://schemas.microsoft.com/office/drawing/2014/main" id="{3FE1DFE6-5348-33BF-7651-8A4E465049D9}"/>
                </a:ext>
              </a:extLst>
            </p:cNvPr>
            <p:cNvSpPr/>
            <p:nvPr/>
          </p:nvSpPr>
          <p:spPr>
            <a:xfrm>
              <a:off x="1053352" y="1634844"/>
              <a:ext cx="1739152" cy="502024"/>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mbria Math" panose="02040503050406030204" pitchFamily="18" charset="0"/>
                  <a:ea typeface="Cambria Math" panose="02040503050406030204" pitchFamily="18" charset="0"/>
                </a:rPr>
                <a:t>Data Generation</a:t>
              </a:r>
              <a:endParaRPr lang="en-IN" dirty="0">
                <a:latin typeface="Cambria Math" panose="02040503050406030204" pitchFamily="18" charset="0"/>
                <a:ea typeface="Cambria Math" panose="02040503050406030204" pitchFamily="18" charset="0"/>
              </a:endParaRPr>
            </a:p>
          </p:txBody>
        </p:sp>
        <p:sp>
          <p:nvSpPr>
            <p:cNvPr id="5" name="Rectangle 4">
              <a:extLst>
                <a:ext uri="{FF2B5EF4-FFF2-40B4-BE49-F238E27FC236}">
                  <a16:creationId xmlns:a16="http://schemas.microsoft.com/office/drawing/2014/main" id="{F0E637C6-C715-1E17-F63C-054F3CCE76B2}"/>
                </a:ext>
              </a:extLst>
            </p:cNvPr>
            <p:cNvSpPr/>
            <p:nvPr/>
          </p:nvSpPr>
          <p:spPr>
            <a:xfrm>
              <a:off x="4417351" y="1634844"/>
              <a:ext cx="1837766" cy="502024"/>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mbria Math" panose="02040503050406030204" pitchFamily="18" charset="0"/>
                  <a:ea typeface="Cambria Math" panose="02040503050406030204" pitchFamily="18" charset="0"/>
                </a:rPr>
                <a:t>Validation for Training Phase</a:t>
              </a:r>
              <a:endParaRPr lang="en-IN" dirty="0">
                <a:latin typeface="Cambria Math" panose="02040503050406030204" pitchFamily="18" charset="0"/>
                <a:ea typeface="Cambria Math" panose="02040503050406030204" pitchFamily="18" charset="0"/>
              </a:endParaRPr>
            </a:p>
          </p:txBody>
        </p:sp>
        <p:sp>
          <p:nvSpPr>
            <p:cNvPr id="6" name="Rectangle 5">
              <a:extLst>
                <a:ext uri="{FF2B5EF4-FFF2-40B4-BE49-F238E27FC236}">
                  <a16:creationId xmlns:a16="http://schemas.microsoft.com/office/drawing/2014/main" id="{51D62E74-CA86-4229-9413-E354C63CA5EC}"/>
                </a:ext>
              </a:extLst>
            </p:cNvPr>
            <p:cNvSpPr/>
            <p:nvPr/>
          </p:nvSpPr>
          <p:spPr>
            <a:xfrm>
              <a:off x="1113865" y="2948171"/>
              <a:ext cx="1618125" cy="430306"/>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mbria Math" panose="02040503050406030204" pitchFamily="18" charset="0"/>
                  <a:ea typeface="Cambria Math" panose="02040503050406030204" pitchFamily="18" charset="0"/>
                </a:rPr>
                <a:t>Preprocessing</a:t>
              </a:r>
              <a:endParaRPr lang="en-IN" dirty="0">
                <a:latin typeface="Cambria Math" panose="02040503050406030204" pitchFamily="18" charset="0"/>
                <a:ea typeface="Cambria Math" panose="02040503050406030204" pitchFamily="18" charset="0"/>
              </a:endParaRPr>
            </a:p>
          </p:txBody>
        </p:sp>
        <p:grpSp>
          <p:nvGrpSpPr>
            <p:cNvPr id="18" name="Group 17">
              <a:extLst>
                <a:ext uri="{FF2B5EF4-FFF2-40B4-BE49-F238E27FC236}">
                  <a16:creationId xmlns:a16="http://schemas.microsoft.com/office/drawing/2014/main" id="{A8912CDB-0793-81ED-930B-4AB820FD5313}"/>
                </a:ext>
              </a:extLst>
            </p:cNvPr>
            <p:cNvGrpSpPr/>
            <p:nvPr/>
          </p:nvGrpSpPr>
          <p:grpSpPr>
            <a:xfrm>
              <a:off x="3166774" y="2632073"/>
              <a:ext cx="4338921" cy="1062503"/>
              <a:chOff x="3166774" y="2632073"/>
              <a:chExt cx="4338921" cy="1062503"/>
            </a:xfrm>
          </p:grpSpPr>
          <p:sp>
            <p:nvSpPr>
              <p:cNvPr id="7" name="Rectangle 6">
                <a:extLst>
                  <a:ext uri="{FF2B5EF4-FFF2-40B4-BE49-F238E27FC236}">
                    <a16:creationId xmlns:a16="http://schemas.microsoft.com/office/drawing/2014/main" id="{CBC0D94E-89F6-B88E-CEC3-B34FF8554CF4}"/>
                  </a:ext>
                </a:extLst>
              </p:cNvPr>
              <p:cNvSpPr/>
              <p:nvPr/>
            </p:nvSpPr>
            <p:spPr>
              <a:xfrm>
                <a:off x="3258665" y="2835087"/>
                <a:ext cx="1277472" cy="656479"/>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mbria Math" panose="02040503050406030204" pitchFamily="18" charset="0"/>
                    <a:ea typeface="Cambria Math" panose="02040503050406030204" pitchFamily="18" charset="0"/>
                  </a:rPr>
                  <a:t>Feature Extraction</a:t>
                </a:r>
                <a:endParaRPr lang="en-IN" dirty="0">
                  <a:latin typeface="Cambria Math" panose="02040503050406030204" pitchFamily="18" charset="0"/>
                  <a:ea typeface="Cambria Math" panose="02040503050406030204" pitchFamily="18" charset="0"/>
                </a:endParaRPr>
              </a:p>
            </p:txBody>
          </p:sp>
          <p:sp>
            <p:nvSpPr>
              <p:cNvPr id="8" name="Rectangle 7">
                <a:extLst>
                  <a:ext uri="{FF2B5EF4-FFF2-40B4-BE49-F238E27FC236}">
                    <a16:creationId xmlns:a16="http://schemas.microsoft.com/office/drawing/2014/main" id="{0258337A-A7D0-AEEC-2452-BDB2696AD6D2}"/>
                  </a:ext>
                </a:extLst>
              </p:cNvPr>
              <p:cNvSpPr/>
              <p:nvPr/>
            </p:nvSpPr>
            <p:spPr>
              <a:xfrm>
                <a:off x="4634746" y="2835087"/>
                <a:ext cx="1402978" cy="656479"/>
              </a:xfrm>
              <a:prstGeom prst="rect">
                <a:avLst/>
              </a:prstGeom>
              <a:solidFill>
                <a:schemeClr val="tx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mbria Math" panose="02040503050406030204" pitchFamily="18" charset="0"/>
                    <a:ea typeface="Cambria Math" panose="02040503050406030204" pitchFamily="18" charset="0"/>
                  </a:rPr>
                  <a:t>Colorization</a:t>
                </a:r>
                <a:endParaRPr lang="en-IN" dirty="0">
                  <a:latin typeface="Cambria Math" panose="02040503050406030204" pitchFamily="18" charset="0"/>
                  <a:ea typeface="Cambria Math" panose="02040503050406030204" pitchFamily="18" charset="0"/>
                </a:endParaRPr>
              </a:p>
            </p:txBody>
          </p:sp>
          <p:sp>
            <p:nvSpPr>
              <p:cNvPr id="9" name="Rectangle 8">
                <a:extLst>
                  <a:ext uri="{FF2B5EF4-FFF2-40B4-BE49-F238E27FC236}">
                    <a16:creationId xmlns:a16="http://schemas.microsoft.com/office/drawing/2014/main" id="{4FD59FEA-41EF-3835-0F0A-48CB9D9AFBEF}"/>
                  </a:ext>
                </a:extLst>
              </p:cNvPr>
              <p:cNvSpPr/>
              <p:nvPr/>
            </p:nvSpPr>
            <p:spPr>
              <a:xfrm>
                <a:off x="6132974" y="2834244"/>
                <a:ext cx="1277471" cy="656478"/>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mbria Math" panose="02040503050406030204" pitchFamily="18" charset="0"/>
                    <a:ea typeface="Cambria Math" panose="02040503050406030204" pitchFamily="18" charset="0"/>
                  </a:rPr>
                  <a:t>Scaling</a:t>
                </a:r>
                <a:endParaRPr lang="en-IN" dirty="0">
                  <a:latin typeface="Cambria Math" panose="02040503050406030204" pitchFamily="18" charset="0"/>
                  <a:ea typeface="Cambria Math" panose="02040503050406030204" pitchFamily="18" charset="0"/>
                </a:endParaRPr>
              </a:p>
            </p:txBody>
          </p:sp>
          <p:sp>
            <p:nvSpPr>
              <p:cNvPr id="16" name="Rectangle 15">
                <a:extLst>
                  <a:ext uri="{FF2B5EF4-FFF2-40B4-BE49-F238E27FC236}">
                    <a16:creationId xmlns:a16="http://schemas.microsoft.com/office/drawing/2014/main" id="{D47F77E5-03E0-65E1-65B5-21BCE3EF8BC2}"/>
                  </a:ext>
                </a:extLst>
              </p:cNvPr>
              <p:cNvSpPr/>
              <p:nvPr/>
            </p:nvSpPr>
            <p:spPr>
              <a:xfrm>
                <a:off x="3166774" y="2632073"/>
                <a:ext cx="4338921" cy="106250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75000"/>
                      <a:lumOff val="25000"/>
                    </a:schemeClr>
                  </a:solidFill>
                </a:endParaRPr>
              </a:p>
            </p:txBody>
          </p:sp>
        </p:grpSp>
        <p:grpSp>
          <p:nvGrpSpPr>
            <p:cNvPr id="19" name="Group 18">
              <a:extLst>
                <a:ext uri="{FF2B5EF4-FFF2-40B4-BE49-F238E27FC236}">
                  <a16:creationId xmlns:a16="http://schemas.microsoft.com/office/drawing/2014/main" id="{D5A11DD2-BA34-187A-D24B-082B4C27DC0E}"/>
                </a:ext>
              </a:extLst>
            </p:cNvPr>
            <p:cNvGrpSpPr/>
            <p:nvPr/>
          </p:nvGrpSpPr>
          <p:grpSpPr>
            <a:xfrm>
              <a:off x="7724198" y="2629833"/>
              <a:ext cx="4338921" cy="3263338"/>
              <a:chOff x="7727574" y="2366497"/>
              <a:chExt cx="4338921" cy="3263338"/>
            </a:xfrm>
          </p:grpSpPr>
          <p:sp>
            <p:nvSpPr>
              <p:cNvPr id="10" name="Rectangle 9">
                <a:extLst>
                  <a:ext uri="{FF2B5EF4-FFF2-40B4-BE49-F238E27FC236}">
                    <a16:creationId xmlns:a16="http://schemas.microsoft.com/office/drawing/2014/main" id="{534CB569-5D73-C5DE-C124-E16DDB573A32}"/>
                  </a:ext>
                </a:extLst>
              </p:cNvPr>
              <p:cNvSpPr/>
              <p:nvPr/>
            </p:nvSpPr>
            <p:spPr>
              <a:xfrm>
                <a:off x="7879976" y="2496485"/>
                <a:ext cx="1676400" cy="1062503"/>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mbria Math" panose="02040503050406030204" pitchFamily="18" charset="0"/>
                    <a:ea typeface="Cambria Math" panose="02040503050406030204" pitchFamily="18" charset="0"/>
                  </a:rPr>
                  <a:t>Preprocessing: Image smoothening</a:t>
                </a:r>
              </a:p>
              <a:p>
                <a:pPr algn="ctr"/>
                <a:r>
                  <a:rPr lang="en-US" sz="1600" dirty="0">
                    <a:latin typeface="Cambria Math" panose="02040503050406030204" pitchFamily="18" charset="0"/>
                    <a:ea typeface="Cambria Math" panose="02040503050406030204" pitchFamily="18" charset="0"/>
                  </a:rPr>
                  <a:t>Image resizing</a:t>
                </a:r>
                <a:endParaRPr lang="en-IN" sz="1600" dirty="0">
                  <a:latin typeface="Cambria Math" panose="02040503050406030204" pitchFamily="18" charset="0"/>
                  <a:ea typeface="Cambria Math" panose="02040503050406030204" pitchFamily="18" charset="0"/>
                </a:endParaRPr>
              </a:p>
            </p:txBody>
          </p:sp>
          <p:sp>
            <p:nvSpPr>
              <p:cNvPr id="12" name="Rectangle 11">
                <a:extLst>
                  <a:ext uri="{FF2B5EF4-FFF2-40B4-BE49-F238E27FC236}">
                    <a16:creationId xmlns:a16="http://schemas.microsoft.com/office/drawing/2014/main" id="{6315131F-17C1-71EE-6DBD-B036C5DAB216}"/>
                  </a:ext>
                </a:extLst>
              </p:cNvPr>
              <p:cNvSpPr/>
              <p:nvPr/>
            </p:nvSpPr>
            <p:spPr>
              <a:xfrm>
                <a:off x="10150288" y="2496485"/>
                <a:ext cx="1855694" cy="1062503"/>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mbria Math" panose="02040503050406030204" pitchFamily="18" charset="0"/>
                    <a:ea typeface="Cambria Math" panose="02040503050406030204" pitchFamily="18" charset="0"/>
                  </a:rPr>
                  <a:t>Differentiate</a:t>
                </a:r>
              </a:p>
              <a:p>
                <a:pPr algn="ctr"/>
                <a:r>
                  <a:rPr lang="en-US" sz="1600" dirty="0">
                    <a:latin typeface="Cambria Math" panose="02040503050406030204" pitchFamily="18" charset="0"/>
                    <a:ea typeface="Cambria Math" panose="02040503050406030204" pitchFamily="18" charset="0"/>
                  </a:rPr>
                  <a:t>Rotational Image as per their angled view</a:t>
                </a:r>
                <a:endParaRPr lang="en-IN" sz="1600" dirty="0">
                  <a:latin typeface="Cambria Math" panose="02040503050406030204" pitchFamily="18" charset="0"/>
                  <a:ea typeface="Cambria Math" panose="02040503050406030204" pitchFamily="18" charset="0"/>
                </a:endParaRPr>
              </a:p>
            </p:txBody>
          </p:sp>
          <p:sp>
            <p:nvSpPr>
              <p:cNvPr id="13" name="Rectangle 12">
                <a:extLst>
                  <a:ext uri="{FF2B5EF4-FFF2-40B4-BE49-F238E27FC236}">
                    <a16:creationId xmlns:a16="http://schemas.microsoft.com/office/drawing/2014/main" id="{BCD63701-E0C4-F65C-79E1-ED5C41659F4B}"/>
                  </a:ext>
                </a:extLst>
              </p:cNvPr>
              <p:cNvSpPr/>
              <p:nvPr/>
            </p:nvSpPr>
            <p:spPr>
              <a:xfrm>
                <a:off x="10150288" y="4204447"/>
                <a:ext cx="1855694" cy="995082"/>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mbria Math" panose="02040503050406030204" pitchFamily="18" charset="0"/>
                    <a:ea typeface="Cambria Math" panose="02040503050406030204" pitchFamily="18" charset="0"/>
                  </a:rPr>
                  <a:t>Post processing: Image to frame conversion</a:t>
                </a:r>
                <a:endParaRPr lang="en-IN" sz="1600" dirty="0">
                  <a:latin typeface="Cambria Math" panose="02040503050406030204" pitchFamily="18" charset="0"/>
                  <a:ea typeface="Cambria Math" panose="02040503050406030204" pitchFamily="18" charset="0"/>
                </a:endParaRPr>
              </a:p>
            </p:txBody>
          </p:sp>
          <p:sp>
            <p:nvSpPr>
              <p:cNvPr id="14" name="Rectangle 13">
                <a:extLst>
                  <a:ext uri="{FF2B5EF4-FFF2-40B4-BE49-F238E27FC236}">
                    <a16:creationId xmlns:a16="http://schemas.microsoft.com/office/drawing/2014/main" id="{BEFDA8AA-EFE7-59F1-2401-AC76B33C1CB1}"/>
                  </a:ext>
                </a:extLst>
              </p:cNvPr>
              <p:cNvSpPr/>
              <p:nvPr/>
            </p:nvSpPr>
            <p:spPr>
              <a:xfrm>
                <a:off x="7879976" y="4204447"/>
                <a:ext cx="1676400" cy="995082"/>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Math" panose="02040503050406030204" pitchFamily="18" charset="0"/>
                    <a:ea typeface="Cambria Math" panose="02040503050406030204" pitchFamily="18" charset="0"/>
                  </a:rPr>
                  <a:t>Output:</a:t>
                </a:r>
              </a:p>
              <a:p>
                <a:pPr algn="ctr"/>
                <a:r>
                  <a:rPr lang="en-US" sz="1400" dirty="0">
                    <a:latin typeface="Cambria Math" panose="02040503050406030204" pitchFamily="18" charset="0"/>
                    <a:ea typeface="Cambria Math" panose="02040503050406030204" pitchFamily="18" charset="0"/>
                  </a:rPr>
                  <a:t>Projected output</a:t>
                </a:r>
              </a:p>
              <a:p>
                <a:pPr algn="ctr"/>
                <a:r>
                  <a:rPr lang="en-US" sz="1400" dirty="0">
                    <a:latin typeface="Cambria Math" panose="02040503050406030204" pitchFamily="18" charset="0"/>
                    <a:ea typeface="Cambria Math" panose="02040503050406030204" pitchFamily="18" charset="0"/>
                  </a:rPr>
                  <a:t>Image on screen</a:t>
                </a:r>
                <a:endParaRPr lang="en-IN" sz="1400" dirty="0">
                  <a:latin typeface="Cambria Math" panose="02040503050406030204" pitchFamily="18" charset="0"/>
                  <a:ea typeface="Cambria Math" panose="02040503050406030204" pitchFamily="18" charset="0"/>
                </a:endParaRPr>
              </a:p>
            </p:txBody>
          </p:sp>
          <p:sp>
            <p:nvSpPr>
              <p:cNvPr id="17" name="Rectangle 16">
                <a:extLst>
                  <a:ext uri="{FF2B5EF4-FFF2-40B4-BE49-F238E27FC236}">
                    <a16:creationId xmlns:a16="http://schemas.microsoft.com/office/drawing/2014/main" id="{34972A66-A734-A191-0697-17444DA5A5C5}"/>
                  </a:ext>
                </a:extLst>
              </p:cNvPr>
              <p:cNvSpPr/>
              <p:nvPr/>
            </p:nvSpPr>
            <p:spPr>
              <a:xfrm>
                <a:off x="7727574" y="2366497"/>
                <a:ext cx="4338921" cy="326333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75000"/>
                      <a:lumOff val="25000"/>
                    </a:schemeClr>
                  </a:solidFill>
                </a:endParaRPr>
              </a:p>
            </p:txBody>
          </p:sp>
        </p:grpSp>
        <p:cxnSp>
          <p:nvCxnSpPr>
            <p:cNvPr id="21" name="Straight Arrow Connector 20">
              <a:extLst>
                <a:ext uri="{FF2B5EF4-FFF2-40B4-BE49-F238E27FC236}">
                  <a16:creationId xmlns:a16="http://schemas.microsoft.com/office/drawing/2014/main" id="{82B5B3CB-E26C-E2C8-29D8-68B3515C3E5C}"/>
                </a:ext>
              </a:extLst>
            </p:cNvPr>
            <p:cNvCxnSpPr>
              <a:cxnSpLocks/>
              <a:stCxn id="15" idx="3"/>
              <a:endCxn id="6" idx="1"/>
            </p:cNvCxnSpPr>
            <p:nvPr/>
          </p:nvCxnSpPr>
          <p:spPr>
            <a:xfrm flipV="1">
              <a:off x="876296" y="3163324"/>
              <a:ext cx="237569" cy="4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6163723-8440-6CAB-7B5D-A2D689F9D466}"/>
                </a:ext>
              </a:extLst>
            </p:cNvPr>
            <p:cNvCxnSpPr>
              <a:cxnSpLocks/>
              <a:stCxn id="4" idx="2"/>
              <a:endCxn id="6" idx="0"/>
            </p:cNvCxnSpPr>
            <p:nvPr/>
          </p:nvCxnSpPr>
          <p:spPr>
            <a:xfrm>
              <a:off x="1922928" y="2136868"/>
              <a:ext cx="0" cy="811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A000BE2-342B-7F5E-1C91-CA5DCFB80699}"/>
                </a:ext>
              </a:extLst>
            </p:cNvPr>
            <p:cNvCxnSpPr>
              <a:cxnSpLocks/>
              <a:stCxn id="6" idx="3"/>
              <a:endCxn id="16" idx="1"/>
            </p:cNvCxnSpPr>
            <p:nvPr/>
          </p:nvCxnSpPr>
          <p:spPr>
            <a:xfrm>
              <a:off x="2731990" y="3163324"/>
              <a:ext cx="4347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38054B0-43F1-0129-C075-A28D6EF123B3}"/>
                </a:ext>
              </a:extLst>
            </p:cNvPr>
            <p:cNvCxnSpPr>
              <a:cxnSpLocks/>
              <a:stCxn id="5" idx="2"/>
              <a:endCxn id="16" idx="0"/>
            </p:cNvCxnSpPr>
            <p:nvPr/>
          </p:nvCxnSpPr>
          <p:spPr>
            <a:xfrm>
              <a:off x="5336234" y="2136868"/>
              <a:ext cx="1" cy="4952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143D8E0-EB9A-5A21-C341-D55B88C68FA6}"/>
                </a:ext>
              </a:extLst>
            </p:cNvPr>
            <p:cNvCxnSpPr>
              <a:cxnSpLocks/>
              <a:stCxn id="16" idx="3"/>
            </p:cNvCxnSpPr>
            <p:nvPr/>
          </p:nvCxnSpPr>
          <p:spPr>
            <a:xfrm>
              <a:off x="7505695" y="3163325"/>
              <a:ext cx="3742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F21117E-D853-5DFC-C6C1-BF20DAE581D3}"/>
                </a:ext>
              </a:extLst>
            </p:cNvPr>
            <p:cNvCxnSpPr>
              <a:stCxn id="14" idx="1"/>
            </p:cNvCxnSpPr>
            <p:nvPr/>
          </p:nvCxnSpPr>
          <p:spPr>
            <a:xfrm flipH="1">
              <a:off x="6406389" y="4965324"/>
              <a:ext cx="14702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96A6DE0-FA68-4CB5-061C-BE477F58E5A6}"/>
                </a:ext>
              </a:extLst>
            </p:cNvPr>
            <p:cNvCxnSpPr>
              <a:cxnSpLocks/>
              <a:stCxn id="10" idx="3"/>
              <a:endCxn id="12" idx="1"/>
            </p:cNvCxnSpPr>
            <p:nvPr/>
          </p:nvCxnSpPr>
          <p:spPr>
            <a:xfrm>
              <a:off x="9553000" y="3291073"/>
              <a:ext cx="5939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CF9028F-B19D-112E-7CDF-2B5E8ED94951}"/>
                </a:ext>
              </a:extLst>
            </p:cNvPr>
            <p:cNvCxnSpPr>
              <a:stCxn id="12" idx="2"/>
              <a:endCxn id="13" idx="0"/>
            </p:cNvCxnSpPr>
            <p:nvPr/>
          </p:nvCxnSpPr>
          <p:spPr>
            <a:xfrm>
              <a:off x="11074759" y="3822324"/>
              <a:ext cx="0" cy="64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8BFA0D6-27B2-F3F1-41D9-4BBDF3FB1944}"/>
                </a:ext>
              </a:extLst>
            </p:cNvPr>
            <p:cNvCxnSpPr>
              <a:stCxn id="13" idx="1"/>
              <a:endCxn id="14" idx="3"/>
            </p:cNvCxnSpPr>
            <p:nvPr/>
          </p:nvCxnSpPr>
          <p:spPr>
            <a:xfrm flipH="1">
              <a:off x="9553000" y="4965324"/>
              <a:ext cx="5939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8743856B-4EF5-8F9A-86B9-9C7F4C9E0D94}"/>
                </a:ext>
              </a:extLst>
            </p:cNvPr>
            <p:cNvSpPr txBox="1"/>
            <p:nvPr/>
          </p:nvSpPr>
          <p:spPr>
            <a:xfrm>
              <a:off x="3166774" y="3666346"/>
              <a:ext cx="4338921" cy="276999"/>
            </a:xfrm>
            <a:prstGeom prst="rect">
              <a:avLst/>
            </a:prstGeom>
            <a:noFill/>
          </p:spPr>
          <p:txBody>
            <a:bodyPr wrap="square" rtlCol="0">
              <a:spAutoFit/>
            </a:bodyPr>
            <a:lstStyle/>
            <a:p>
              <a:pPr algn="ctr"/>
              <a:r>
                <a:rPr lang="en-US" sz="1200" dirty="0">
                  <a:latin typeface="Cambria Math" panose="02040503050406030204" pitchFamily="18" charset="0"/>
                  <a:ea typeface="Cambria Math" panose="02040503050406030204" pitchFamily="18" charset="0"/>
                </a:rPr>
                <a:t>Neural Network testing and training</a:t>
              </a:r>
              <a:endParaRPr lang="en-IN" sz="1200" dirty="0">
                <a:latin typeface="Cambria Math" panose="02040503050406030204" pitchFamily="18" charset="0"/>
                <a:ea typeface="Cambria Math" panose="02040503050406030204" pitchFamily="18" charset="0"/>
              </a:endParaRPr>
            </a:p>
          </p:txBody>
        </p:sp>
        <p:sp>
          <p:nvSpPr>
            <p:cNvPr id="51" name="TextBox 50">
              <a:extLst>
                <a:ext uri="{FF2B5EF4-FFF2-40B4-BE49-F238E27FC236}">
                  <a16:creationId xmlns:a16="http://schemas.microsoft.com/office/drawing/2014/main" id="{D67B3A9E-8F61-21D5-0BFC-DB109CA97416}"/>
                </a:ext>
              </a:extLst>
            </p:cNvPr>
            <p:cNvSpPr txBox="1"/>
            <p:nvPr/>
          </p:nvSpPr>
          <p:spPr>
            <a:xfrm>
              <a:off x="6909535" y="2129053"/>
              <a:ext cx="1410824" cy="461665"/>
            </a:xfrm>
            <a:prstGeom prst="rect">
              <a:avLst/>
            </a:prstGeom>
            <a:noFill/>
          </p:spPr>
          <p:txBody>
            <a:bodyPr wrap="square" rtlCol="0">
              <a:spAutoFit/>
            </a:bodyPr>
            <a:lstStyle/>
            <a:p>
              <a:pPr algn="ctr"/>
              <a:r>
                <a:rPr lang="en-US" sz="1200" dirty="0">
                  <a:latin typeface="Cambria Math" panose="02040503050406030204" pitchFamily="18" charset="0"/>
                  <a:ea typeface="Cambria Math" panose="02040503050406030204" pitchFamily="18" charset="0"/>
                </a:rPr>
                <a:t>Photorealistic Image</a:t>
              </a:r>
              <a:endParaRPr lang="en-IN" sz="1200" dirty="0">
                <a:latin typeface="Cambria Math" panose="02040503050406030204" pitchFamily="18" charset="0"/>
                <a:ea typeface="Cambria Math" panose="02040503050406030204" pitchFamily="18" charset="0"/>
              </a:endParaRPr>
            </a:p>
          </p:txBody>
        </p:sp>
        <p:sp>
          <p:nvSpPr>
            <p:cNvPr id="52" name="TextBox 51">
              <a:extLst>
                <a:ext uri="{FF2B5EF4-FFF2-40B4-BE49-F238E27FC236}">
                  <a16:creationId xmlns:a16="http://schemas.microsoft.com/office/drawing/2014/main" id="{F6C3F4EC-468E-462E-0473-E13512D07863}"/>
                </a:ext>
              </a:extLst>
            </p:cNvPr>
            <p:cNvSpPr txBox="1"/>
            <p:nvPr/>
          </p:nvSpPr>
          <p:spPr>
            <a:xfrm>
              <a:off x="5233135" y="4724141"/>
              <a:ext cx="1410824" cy="461665"/>
            </a:xfrm>
            <a:prstGeom prst="rect">
              <a:avLst/>
            </a:prstGeom>
            <a:noFill/>
          </p:spPr>
          <p:txBody>
            <a:bodyPr wrap="square" rtlCol="0">
              <a:spAutoFit/>
            </a:bodyPr>
            <a:lstStyle/>
            <a:p>
              <a:pPr algn="ctr"/>
              <a:r>
                <a:rPr lang="en-US" sz="1200" dirty="0">
                  <a:latin typeface="Cambria Math" panose="02040503050406030204" pitchFamily="18" charset="0"/>
                  <a:ea typeface="Cambria Math" panose="02040503050406030204" pitchFamily="18" charset="0"/>
                </a:rPr>
                <a:t>Reflection Hologram</a:t>
              </a:r>
              <a:endParaRPr lang="en-IN" sz="1200" dirty="0">
                <a:latin typeface="Cambria Math" panose="02040503050406030204" pitchFamily="18" charset="0"/>
                <a:ea typeface="Cambria Math" panose="02040503050406030204" pitchFamily="18" charset="0"/>
              </a:endParaRPr>
            </a:p>
          </p:txBody>
        </p:sp>
      </p:grpSp>
    </p:spTree>
    <p:extLst>
      <p:ext uri="{BB962C8B-B14F-4D97-AF65-F5344CB8AC3E}">
        <p14:creationId xmlns:p14="http://schemas.microsoft.com/office/powerpoint/2010/main" val="2107913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6545C-86CF-F306-0076-175EBD492F60}"/>
              </a:ext>
            </a:extLst>
          </p:cNvPr>
          <p:cNvSpPr>
            <a:spLocks noGrp="1"/>
          </p:cNvSpPr>
          <p:nvPr>
            <p:ph type="title"/>
          </p:nvPr>
        </p:nvSpPr>
        <p:spPr>
          <a:xfrm>
            <a:off x="0" y="156238"/>
            <a:ext cx="12192000" cy="1320800"/>
          </a:xfrm>
        </p:spPr>
        <p:txBody>
          <a:bodyPr/>
          <a:lstStyle/>
          <a:p>
            <a:pPr algn="ctr"/>
            <a:r>
              <a:rPr lang="en-US" dirty="0">
                <a:latin typeface="Cambria Math" panose="02040503050406030204" pitchFamily="18" charset="0"/>
                <a:ea typeface="Cambria Math" panose="02040503050406030204" pitchFamily="18" charset="0"/>
              </a:rPr>
              <a:t>SYSTEM ARCHITECTURE</a:t>
            </a:r>
            <a:endParaRPr lang="en-IN"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A2A35BBB-6E9E-B79D-4311-7BC406567EE5}"/>
              </a:ext>
            </a:extLst>
          </p:cNvPr>
          <p:cNvSpPr>
            <a:spLocks noGrp="1"/>
          </p:cNvSpPr>
          <p:nvPr>
            <p:ph idx="1"/>
          </p:nvPr>
        </p:nvSpPr>
        <p:spPr/>
        <p:txBody>
          <a:bodyPr>
            <a:normAutofit lnSpcReduction="10000"/>
          </a:bodyPr>
          <a:lstStyle/>
          <a:p>
            <a:r>
              <a:rPr lang="en-US" sz="2000" dirty="0">
                <a:solidFill>
                  <a:schemeClr val="tx1">
                    <a:lumMod val="95000"/>
                    <a:lumOff val="5000"/>
                  </a:schemeClr>
                </a:solidFill>
                <a:latin typeface="Cambria Math" panose="02040503050406030204" pitchFamily="18" charset="0"/>
                <a:ea typeface="Cambria Math" panose="02040503050406030204" pitchFamily="18" charset="0"/>
              </a:rPr>
              <a:t>The system accepts sketch of face as input and produces a photo-realistic image of the same which is the represented as a holographic projection. The image after preprocessing is fed to deep neural network and output of this gives photo-realistic image which is then re-sized , compressed and differentiate rotation applied to get the holographic image.</a:t>
            </a:r>
          </a:p>
          <a:p>
            <a:r>
              <a:rPr lang="en-US" sz="2000" dirty="0">
                <a:solidFill>
                  <a:schemeClr val="tx1">
                    <a:lumMod val="95000"/>
                    <a:lumOff val="5000"/>
                  </a:schemeClr>
                </a:solidFill>
                <a:latin typeface="Cambria Math" panose="02040503050406030204" pitchFamily="18" charset="0"/>
                <a:ea typeface="Cambria Math" panose="02040503050406030204" pitchFamily="18" charset="0"/>
              </a:rPr>
              <a:t>The system consist of 5 modules:</a:t>
            </a:r>
          </a:p>
          <a:p>
            <a:pPr lvl="1">
              <a:buFont typeface="Wingdings" panose="05000000000000000000" pitchFamily="2" charset="2"/>
              <a:buChar char="§"/>
            </a:pPr>
            <a:r>
              <a:rPr lang="en-US" sz="1600" dirty="0">
                <a:solidFill>
                  <a:schemeClr val="tx1">
                    <a:lumMod val="95000"/>
                    <a:lumOff val="5000"/>
                  </a:schemeClr>
                </a:solidFill>
                <a:latin typeface="Cambria Math" panose="02040503050406030204" pitchFamily="18" charset="0"/>
                <a:ea typeface="Cambria Math" panose="02040503050406030204" pitchFamily="18" charset="0"/>
              </a:rPr>
              <a:t>Data Generation</a:t>
            </a:r>
          </a:p>
          <a:p>
            <a:pPr lvl="1">
              <a:buFont typeface="Wingdings" panose="05000000000000000000" pitchFamily="2" charset="2"/>
              <a:buChar char="§"/>
            </a:pPr>
            <a:r>
              <a:rPr lang="en-US" sz="1600" dirty="0">
                <a:solidFill>
                  <a:schemeClr val="tx1">
                    <a:lumMod val="95000"/>
                    <a:lumOff val="5000"/>
                  </a:schemeClr>
                </a:solidFill>
                <a:latin typeface="Cambria Math" panose="02040503050406030204" pitchFamily="18" charset="0"/>
                <a:ea typeface="Cambria Math" panose="02040503050406030204" pitchFamily="18" charset="0"/>
              </a:rPr>
              <a:t>Preprocessing</a:t>
            </a:r>
          </a:p>
          <a:p>
            <a:pPr lvl="1">
              <a:buFont typeface="Wingdings" panose="05000000000000000000" pitchFamily="2" charset="2"/>
              <a:buChar char="§"/>
            </a:pPr>
            <a:r>
              <a:rPr lang="en-US" sz="1600" dirty="0">
                <a:solidFill>
                  <a:schemeClr val="tx1">
                    <a:lumMod val="95000"/>
                    <a:lumOff val="5000"/>
                  </a:schemeClr>
                </a:solidFill>
                <a:latin typeface="Cambria Math" panose="02040503050406030204" pitchFamily="18" charset="0"/>
                <a:ea typeface="Cambria Math" panose="02040503050406030204" pitchFamily="18" charset="0"/>
              </a:rPr>
              <a:t>Neural Network Training</a:t>
            </a:r>
          </a:p>
          <a:p>
            <a:pPr lvl="1">
              <a:buFont typeface="Wingdings" panose="05000000000000000000" pitchFamily="2" charset="2"/>
              <a:buChar char="§"/>
            </a:pPr>
            <a:r>
              <a:rPr lang="en-US" sz="1600" dirty="0">
                <a:solidFill>
                  <a:schemeClr val="tx1">
                    <a:lumMod val="95000"/>
                    <a:lumOff val="5000"/>
                  </a:schemeClr>
                </a:solidFill>
                <a:latin typeface="Cambria Math" panose="02040503050406030204" pitchFamily="18" charset="0"/>
                <a:ea typeface="Cambria Math" panose="02040503050406030204" pitchFamily="18" charset="0"/>
              </a:rPr>
              <a:t>Validation in Training Phase</a:t>
            </a:r>
          </a:p>
          <a:p>
            <a:pPr lvl="1">
              <a:buFont typeface="Wingdings" panose="05000000000000000000" pitchFamily="2" charset="2"/>
              <a:buChar char="§"/>
            </a:pPr>
            <a:r>
              <a:rPr lang="en-US" sz="1600" dirty="0">
                <a:solidFill>
                  <a:schemeClr val="tx1">
                    <a:lumMod val="95000"/>
                    <a:lumOff val="5000"/>
                  </a:schemeClr>
                </a:solidFill>
                <a:latin typeface="Cambria Math" panose="02040503050406030204" pitchFamily="18" charset="0"/>
                <a:ea typeface="Cambria Math" panose="02040503050406030204" pitchFamily="18" charset="0"/>
              </a:rPr>
              <a:t>Holographic Projection</a:t>
            </a:r>
            <a:endParaRPr lang="en-IN" sz="1600" dirty="0">
              <a:solidFill>
                <a:schemeClr val="tx1">
                  <a:lumMod val="95000"/>
                  <a:lumOff val="5000"/>
                </a:schemeClr>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65898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1F253-3466-F1C8-3122-21052D58D3F5}"/>
              </a:ext>
            </a:extLst>
          </p:cNvPr>
          <p:cNvSpPr>
            <a:spLocks noGrp="1"/>
          </p:cNvSpPr>
          <p:nvPr>
            <p:ph type="title" idx="4294967295"/>
          </p:nvPr>
        </p:nvSpPr>
        <p:spPr>
          <a:xfrm>
            <a:off x="0" y="0"/>
            <a:ext cx="12192000" cy="1320800"/>
          </a:xfrm>
        </p:spPr>
        <p:txBody>
          <a:bodyPr/>
          <a:lstStyle/>
          <a:p>
            <a:pPr algn="ctr"/>
            <a:r>
              <a:rPr lang="en-IN" dirty="0">
                <a:latin typeface="Cambria Math" panose="02040503050406030204" pitchFamily="18" charset="0"/>
                <a:ea typeface="Cambria Math" panose="02040503050406030204" pitchFamily="18" charset="0"/>
              </a:rPr>
              <a:t>FUNCTIONAL REQUIREMENTS</a:t>
            </a:r>
          </a:p>
        </p:txBody>
      </p:sp>
      <p:sp>
        <p:nvSpPr>
          <p:cNvPr id="3" name="TextBox 2">
            <a:extLst>
              <a:ext uri="{FF2B5EF4-FFF2-40B4-BE49-F238E27FC236}">
                <a16:creationId xmlns:a16="http://schemas.microsoft.com/office/drawing/2014/main" id="{126EA8B0-EB54-F816-9BA8-6853BB1B70B9}"/>
              </a:ext>
            </a:extLst>
          </p:cNvPr>
          <p:cNvSpPr txBox="1"/>
          <p:nvPr/>
        </p:nvSpPr>
        <p:spPr>
          <a:xfrm>
            <a:off x="264459" y="1464235"/>
            <a:ext cx="11663081" cy="313932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Math" panose="02040503050406030204" pitchFamily="18" charset="0"/>
                <a:ea typeface="Cambria Math" panose="02040503050406030204" pitchFamily="18" charset="0"/>
              </a:rPr>
              <a:t>Training Phase</a:t>
            </a:r>
          </a:p>
          <a:p>
            <a:pPr marL="285750" indent="-285750">
              <a:buFont typeface="Arial" panose="020B0604020202020204" pitchFamily="34" charset="0"/>
              <a:buChar char="•"/>
            </a:pPr>
            <a:r>
              <a:rPr lang="en-US" dirty="0">
                <a:latin typeface="Cambria Math" panose="02040503050406030204" pitchFamily="18" charset="0"/>
                <a:ea typeface="Cambria Math" panose="02040503050406030204" pitchFamily="18" charset="0"/>
              </a:rPr>
              <a:t>Validation net</a:t>
            </a:r>
          </a:p>
          <a:p>
            <a:pPr marL="285750" indent="-285750">
              <a:buFont typeface="Arial" panose="020B0604020202020204" pitchFamily="34" charset="0"/>
              <a:buChar char="•"/>
            </a:pPr>
            <a:r>
              <a:rPr lang="en-US" dirty="0">
                <a:latin typeface="Cambria Math" panose="02040503050406030204" pitchFamily="18" charset="0"/>
                <a:ea typeface="Cambria Math" panose="02040503050406030204" pitchFamily="18" charset="0"/>
              </a:rPr>
              <a:t>Testing</a:t>
            </a:r>
          </a:p>
          <a:p>
            <a:pPr marL="285750" indent="-285750">
              <a:buFont typeface="Arial" panose="020B0604020202020204" pitchFamily="34" charset="0"/>
              <a:buChar char="•"/>
            </a:pPr>
            <a:r>
              <a:rPr lang="en-US" dirty="0">
                <a:latin typeface="Cambria Math" panose="02040503050406030204" pitchFamily="18" charset="0"/>
                <a:ea typeface="Cambria Math" panose="02040503050406030204" pitchFamily="18" charset="0"/>
              </a:rPr>
              <a:t>Image Upload</a:t>
            </a:r>
          </a:p>
          <a:p>
            <a:pPr marL="285750" indent="-285750">
              <a:buFont typeface="Arial" panose="020B0604020202020204" pitchFamily="34" charset="0"/>
              <a:buChar char="•"/>
            </a:pPr>
            <a:r>
              <a:rPr lang="en-US" dirty="0">
                <a:latin typeface="Cambria Math" panose="02040503050406030204" pitchFamily="18" charset="0"/>
                <a:ea typeface="Cambria Math" panose="02040503050406030204" pitchFamily="18" charset="0"/>
              </a:rPr>
              <a:t>Image Download</a:t>
            </a:r>
          </a:p>
          <a:p>
            <a:pPr marL="285750" indent="-285750">
              <a:buFont typeface="Arial" panose="020B0604020202020204" pitchFamily="34" charset="0"/>
              <a:buChar char="•"/>
            </a:pPr>
            <a:r>
              <a:rPr lang="en-US" dirty="0">
                <a:latin typeface="Cambria Math" panose="02040503050406030204" pitchFamily="18" charset="0"/>
                <a:ea typeface="Cambria Math" panose="02040503050406030204" pitchFamily="18" charset="0"/>
              </a:rPr>
              <a:t>Input image</a:t>
            </a:r>
          </a:p>
          <a:p>
            <a:pPr marL="285750" indent="-285750">
              <a:buFont typeface="Arial" panose="020B0604020202020204" pitchFamily="34" charset="0"/>
              <a:buChar char="•"/>
            </a:pPr>
            <a:r>
              <a:rPr lang="en-US" dirty="0">
                <a:latin typeface="Cambria Math" panose="02040503050406030204" pitchFamily="18" charset="0"/>
                <a:ea typeface="Cambria Math" panose="02040503050406030204" pitchFamily="18" charset="0"/>
              </a:rPr>
              <a:t>Preprocessing</a:t>
            </a:r>
          </a:p>
          <a:p>
            <a:pPr marL="285750" indent="-285750">
              <a:buFont typeface="Arial" panose="020B0604020202020204" pitchFamily="34" charset="0"/>
              <a:buChar char="•"/>
            </a:pPr>
            <a:r>
              <a:rPr lang="en-US" dirty="0">
                <a:latin typeface="Cambria Math" panose="02040503050406030204" pitchFamily="18" charset="0"/>
                <a:ea typeface="Cambria Math" panose="02040503050406030204" pitchFamily="18" charset="0"/>
              </a:rPr>
              <a:t>Colorization</a:t>
            </a:r>
          </a:p>
          <a:p>
            <a:pPr marL="285750" indent="-285750">
              <a:buFont typeface="Arial" panose="020B0604020202020204" pitchFamily="34" charset="0"/>
              <a:buChar char="•"/>
            </a:pPr>
            <a:r>
              <a:rPr lang="en-US" dirty="0">
                <a:latin typeface="Cambria Math" panose="02040503050406030204" pitchFamily="18" charset="0"/>
                <a:ea typeface="Cambria Math" panose="02040503050406030204" pitchFamily="18" charset="0"/>
              </a:rPr>
              <a:t>Deconvolution</a:t>
            </a:r>
          </a:p>
          <a:p>
            <a:pPr marL="285750" indent="-285750">
              <a:buFont typeface="Arial" panose="020B0604020202020204" pitchFamily="34" charset="0"/>
              <a:buChar char="•"/>
            </a:pPr>
            <a:r>
              <a:rPr lang="en-US" dirty="0">
                <a:latin typeface="Cambria Math" panose="02040503050406030204" pitchFamily="18" charset="0"/>
                <a:ea typeface="Cambria Math" panose="02040503050406030204" pitchFamily="18" charset="0"/>
              </a:rPr>
              <a:t>Holographic Projection</a:t>
            </a:r>
          </a:p>
          <a:p>
            <a:pPr marL="285750" indent="-285750">
              <a:buFont typeface="Arial" panose="020B0604020202020204" pitchFamily="34" charset="0"/>
              <a:buChar char="•"/>
            </a:pPr>
            <a:r>
              <a:rPr lang="en-US" dirty="0">
                <a:latin typeface="Cambria Math" panose="02040503050406030204" pitchFamily="18" charset="0"/>
                <a:ea typeface="Cambria Math" panose="02040503050406030204" pitchFamily="18" charset="0"/>
              </a:rPr>
              <a:t>Output image</a:t>
            </a:r>
          </a:p>
        </p:txBody>
      </p:sp>
    </p:spTree>
    <p:extLst>
      <p:ext uri="{BB962C8B-B14F-4D97-AF65-F5344CB8AC3E}">
        <p14:creationId xmlns:p14="http://schemas.microsoft.com/office/powerpoint/2010/main" val="3010411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89758879-0480-23D7-F49A-FAE51C24B8E9}"/>
              </a:ext>
            </a:extLst>
          </p:cNvPr>
          <p:cNvSpPr>
            <a:spLocks noGrp="1"/>
          </p:cNvSpPr>
          <p:nvPr>
            <p:ph type="title" idx="4294967295"/>
          </p:nvPr>
        </p:nvSpPr>
        <p:spPr>
          <a:xfrm>
            <a:off x="0" y="-9525"/>
            <a:ext cx="12192000" cy="1325563"/>
          </a:xfrm>
        </p:spPr>
        <p:txBody>
          <a:bodyPr/>
          <a:lstStyle/>
          <a:p>
            <a:pPr algn="ctr"/>
            <a:r>
              <a:rPr lang="en-US" dirty="0">
                <a:latin typeface="Cambria Math" panose="02040503050406030204" pitchFamily="18" charset="0"/>
                <a:ea typeface="Cambria Math" panose="02040503050406030204" pitchFamily="18" charset="0"/>
              </a:rPr>
              <a:t>USE CASE DIAGRAM</a:t>
            </a:r>
            <a:endParaRPr lang="en-IN" dirty="0">
              <a:latin typeface="Cambria Math" panose="02040503050406030204" pitchFamily="18" charset="0"/>
              <a:ea typeface="Cambria Math" panose="02040503050406030204" pitchFamily="18" charset="0"/>
            </a:endParaRPr>
          </a:p>
        </p:txBody>
      </p:sp>
      <p:grpSp>
        <p:nvGrpSpPr>
          <p:cNvPr id="113" name="Group 112">
            <a:extLst>
              <a:ext uri="{FF2B5EF4-FFF2-40B4-BE49-F238E27FC236}">
                <a16:creationId xmlns:a16="http://schemas.microsoft.com/office/drawing/2014/main" id="{112425F9-BFEC-B140-0913-0E1A83CFE845}"/>
              </a:ext>
            </a:extLst>
          </p:cNvPr>
          <p:cNvGrpSpPr/>
          <p:nvPr/>
        </p:nvGrpSpPr>
        <p:grpSpPr>
          <a:xfrm>
            <a:off x="2744364" y="1001428"/>
            <a:ext cx="6703271" cy="5515913"/>
            <a:chOff x="2904541" y="1207616"/>
            <a:chExt cx="6198917" cy="5304277"/>
          </a:xfrm>
        </p:grpSpPr>
        <p:grpSp>
          <p:nvGrpSpPr>
            <p:cNvPr id="103" name="Group 102">
              <a:extLst>
                <a:ext uri="{FF2B5EF4-FFF2-40B4-BE49-F238E27FC236}">
                  <a16:creationId xmlns:a16="http://schemas.microsoft.com/office/drawing/2014/main" id="{830801F7-F597-D230-B1A3-FFE36D5DDDEF}"/>
                </a:ext>
              </a:extLst>
            </p:cNvPr>
            <p:cNvGrpSpPr/>
            <p:nvPr/>
          </p:nvGrpSpPr>
          <p:grpSpPr>
            <a:xfrm>
              <a:off x="2904541" y="1207616"/>
              <a:ext cx="6198917" cy="5304277"/>
              <a:chOff x="2904541" y="1207616"/>
              <a:chExt cx="6198917" cy="5304277"/>
            </a:xfrm>
          </p:grpSpPr>
          <p:grpSp>
            <p:nvGrpSpPr>
              <p:cNvPr id="42" name="Group 41">
                <a:extLst>
                  <a:ext uri="{FF2B5EF4-FFF2-40B4-BE49-F238E27FC236}">
                    <a16:creationId xmlns:a16="http://schemas.microsoft.com/office/drawing/2014/main" id="{78C12AA9-8855-4CCA-1EA2-9313A26BD95B}"/>
                  </a:ext>
                </a:extLst>
              </p:cNvPr>
              <p:cNvGrpSpPr/>
              <p:nvPr/>
            </p:nvGrpSpPr>
            <p:grpSpPr>
              <a:xfrm>
                <a:off x="2904541" y="1207616"/>
                <a:ext cx="5373303" cy="5304277"/>
                <a:chOff x="2438400" y="1301760"/>
                <a:chExt cx="5373303" cy="5304277"/>
              </a:xfrm>
            </p:grpSpPr>
            <p:grpSp>
              <p:nvGrpSpPr>
                <p:cNvPr id="22" name="Group 21">
                  <a:extLst>
                    <a:ext uri="{FF2B5EF4-FFF2-40B4-BE49-F238E27FC236}">
                      <a16:creationId xmlns:a16="http://schemas.microsoft.com/office/drawing/2014/main" id="{73DE93FA-7266-EA7F-5925-21C9575E4D3D}"/>
                    </a:ext>
                  </a:extLst>
                </p:cNvPr>
                <p:cNvGrpSpPr/>
                <p:nvPr/>
              </p:nvGrpSpPr>
              <p:grpSpPr>
                <a:xfrm>
                  <a:off x="2438400" y="1301760"/>
                  <a:ext cx="5373303" cy="2547760"/>
                  <a:chOff x="1572000" y="615600"/>
                  <a:chExt cx="3772235" cy="1813056"/>
                </a:xfrm>
              </p:grpSpPr>
              <p:sp>
                <p:nvSpPr>
                  <p:cNvPr id="24" name="Oval 23">
                    <a:extLst>
                      <a:ext uri="{FF2B5EF4-FFF2-40B4-BE49-F238E27FC236}">
                        <a16:creationId xmlns:a16="http://schemas.microsoft.com/office/drawing/2014/main" id="{CD58B6EE-B960-4FCF-D79D-4A1EC63B6446}"/>
                      </a:ext>
                    </a:extLst>
                  </p:cNvPr>
                  <p:cNvSpPr/>
                  <p:nvPr/>
                </p:nvSpPr>
                <p:spPr>
                  <a:xfrm>
                    <a:off x="2858400" y="615600"/>
                    <a:ext cx="1908000" cy="410400"/>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Cambria Math" panose="02040503050406030204" pitchFamily="18" charset="0"/>
                        <a:ea typeface="Cambria Math" panose="02040503050406030204" pitchFamily="18" charset="0"/>
                      </a:rPr>
                      <a:t>INPUT IMAGE</a:t>
                    </a:r>
                    <a:endParaRPr lang="en-IN" sz="1200" dirty="0">
                      <a:latin typeface="Cambria Math" panose="02040503050406030204" pitchFamily="18" charset="0"/>
                      <a:ea typeface="Cambria Math" panose="02040503050406030204" pitchFamily="18" charset="0"/>
                    </a:endParaRPr>
                  </a:p>
                </p:txBody>
              </p:sp>
              <p:sp>
                <p:nvSpPr>
                  <p:cNvPr id="25" name="Oval 24">
                    <a:extLst>
                      <a:ext uri="{FF2B5EF4-FFF2-40B4-BE49-F238E27FC236}">
                        <a16:creationId xmlns:a16="http://schemas.microsoft.com/office/drawing/2014/main" id="{01B25A42-FA3B-B186-0F87-D3C4C260C073}"/>
                      </a:ext>
                    </a:extLst>
                  </p:cNvPr>
                  <p:cNvSpPr/>
                  <p:nvPr/>
                </p:nvSpPr>
                <p:spPr>
                  <a:xfrm>
                    <a:off x="2858400" y="1085400"/>
                    <a:ext cx="1908000" cy="410400"/>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Cambria Math" panose="02040503050406030204" pitchFamily="18" charset="0"/>
                        <a:ea typeface="Cambria Math" panose="02040503050406030204" pitchFamily="18" charset="0"/>
                      </a:rPr>
                      <a:t>PREPROCESSING</a:t>
                    </a:r>
                    <a:endParaRPr lang="en-IN" sz="1200" dirty="0">
                      <a:latin typeface="Cambria Math" panose="02040503050406030204" pitchFamily="18" charset="0"/>
                      <a:ea typeface="Cambria Math" panose="02040503050406030204" pitchFamily="18" charset="0"/>
                    </a:endParaRPr>
                  </a:p>
                </p:txBody>
              </p:sp>
              <p:sp>
                <p:nvSpPr>
                  <p:cNvPr id="26" name="Oval 25">
                    <a:extLst>
                      <a:ext uri="{FF2B5EF4-FFF2-40B4-BE49-F238E27FC236}">
                        <a16:creationId xmlns:a16="http://schemas.microsoft.com/office/drawing/2014/main" id="{4A68BD8A-C613-355C-0386-7B4A43D25CD5}"/>
                      </a:ext>
                    </a:extLst>
                  </p:cNvPr>
                  <p:cNvSpPr/>
                  <p:nvPr/>
                </p:nvSpPr>
                <p:spPr>
                  <a:xfrm>
                    <a:off x="2858400" y="1555200"/>
                    <a:ext cx="1908000" cy="410400"/>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Cambria Math" panose="02040503050406030204" pitchFamily="18" charset="0"/>
                        <a:ea typeface="Cambria Math" panose="02040503050406030204" pitchFamily="18" charset="0"/>
                      </a:rPr>
                      <a:t>FEATURE DESCRIPTOR </a:t>
                    </a:r>
                    <a:endParaRPr lang="en-IN" sz="1200" dirty="0">
                      <a:latin typeface="Cambria Math" panose="02040503050406030204" pitchFamily="18" charset="0"/>
                      <a:ea typeface="Cambria Math" panose="02040503050406030204" pitchFamily="18" charset="0"/>
                    </a:endParaRPr>
                  </a:p>
                </p:txBody>
              </p:sp>
              <p:sp>
                <p:nvSpPr>
                  <p:cNvPr id="27" name="Oval 26">
                    <a:extLst>
                      <a:ext uri="{FF2B5EF4-FFF2-40B4-BE49-F238E27FC236}">
                        <a16:creationId xmlns:a16="http://schemas.microsoft.com/office/drawing/2014/main" id="{D9EF8678-96E4-AC5B-3ECA-EA782DE6BF93}"/>
                      </a:ext>
                    </a:extLst>
                  </p:cNvPr>
                  <p:cNvSpPr/>
                  <p:nvPr/>
                </p:nvSpPr>
                <p:spPr>
                  <a:xfrm>
                    <a:off x="2858400" y="2018256"/>
                    <a:ext cx="1908000" cy="410400"/>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Cambria Math" panose="02040503050406030204" pitchFamily="18" charset="0"/>
                        <a:ea typeface="Cambria Math" panose="02040503050406030204" pitchFamily="18" charset="0"/>
                      </a:rPr>
                      <a:t> COLORIZATION</a:t>
                    </a:r>
                    <a:endParaRPr lang="en-IN" sz="1200" dirty="0">
                      <a:latin typeface="Cambria Math" panose="02040503050406030204" pitchFamily="18" charset="0"/>
                      <a:ea typeface="Cambria Math" panose="02040503050406030204" pitchFamily="18" charset="0"/>
                    </a:endParaRPr>
                  </a:p>
                </p:txBody>
              </p:sp>
              <p:cxnSp>
                <p:nvCxnSpPr>
                  <p:cNvPr id="30" name="Straight Arrow Connector 29">
                    <a:extLst>
                      <a:ext uri="{FF2B5EF4-FFF2-40B4-BE49-F238E27FC236}">
                        <a16:creationId xmlns:a16="http://schemas.microsoft.com/office/drawing/2014/main" id="{154BBE11-38CE-AEC0-EC35-8AE35C5E900C}"/>
                      </a:ext>
                    </a:extLst>
                  </p:cNvPr>
                  <p:cNvCxnSpPr>
                    <a:cxnSpLocks/>
                  </p:cNvCxnSpPr>
                  <p:nvPr/>
                </p:nvCxnSpPr>
                <p:spPr>
                  <a:xfrm flipH="1" flipV="1">
                    <a:off x="4766400" y="821731"/>
                    <a:ext cx="577835" cy="9474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E85BE7A-D5CD-C8CF-2DEC-02A53D4789C2}"/>
                      </a:ext>
                    </a:extLst>
                  </p:cNvPr>
                  <p:cNvSpPr txBox="1"/>
                  <p:nvPr/>
                </p:nvSpPr>
                <p:spPr>
                  <a:xfrm>
                    <a:off x="1572000" y="2214594"/>
                    <a:ext cx="914400" cy="197120"/>
                  </a:xfrm>
                  <a:prstGeom prst="rect">
                    <a:avLst/>
                  </a:prstGeom>
                  <a:noFill/>
                </p:spPr>
                <p:txBody>
                  <a:bodyPr wrap="square" rtlCol="0">
                    <a:spAutoFit/>
                  </a:bodyPr>
                  <a:lstStyle/>
                  <a:p>
                    <a:pPr algn="ctr"/>
                    <a:endParaRPr lang="en-IN" sz="1200" dirty="0">
                      <a:latin typeface="Cambria Math" panose="02040503050406030204" pitchFamily="18" charset="0"/>
                      <a:ea typeface="Cambria Math" panose="02040503050406030204" pitchFamily="18" charset="0"/>
                    </a:endParaRPr>
                  </a:p>
                </p:txBody>
              </p:sp>
            </p:grpSp>
            <p:sp>
              <p:nvSpPr>
                <p:cNvPr id="38" name="Oval 37">
                  <a:extLst>
                    <a:ext uri="{FF2B5EF4-FFF2-40B4-BE49-F238E27FC236}">
                      <a16:creationId xmlns:a16="http://schemas.microsoft.com/office/drawing/2014/main" id="{E202C276-6C4D-3EB2-AB62-268815BB32CD}"/>
                    </a:ext>
                  </a:extLst>
                </p:cNvPr>
                <p:cNvSpPr/>
                <p:nvPr/>
              </p:nvSpPr>
              <p:spPr>
                <a:xfrm>
                  <a:off x="4270793" y="4029402"/>
                  <a:ext cx="2717822" cy="576706"/>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Cambria Math" panose="02040503050406030204" pitchFamily="18" charset="0"/>
                      <a:ea typeface="Cambria Math" panose="02040503050406030204" pitchFamily="18" charset="0"/>
                    </a:rPr>
                    <a:t>SCALING</a:t>
                  </a:r>
                  <a:endParaRPr lang="en-IN" sz="1200" dirty="0">
                    <a:latin typeface="Cambria Math" panose="02040503050406030204" pitchFamily="18" charset="0"/>
                    <a:ea typeface="Cambria Math" panose="02040503050406030204" pitchFamily="18" charset="0"/>
                  </a:endParaRPr>
                </a:p>
              </p:txBody>
            </p:sp>
            <p:sp>
              <p:nvSpPr>
                <p:cNvPr id="39" name="Oval 38">
                  <a:extLst>
                    <a:ext uri="{FF2B5EF4-FFF2-40B4-BE49-F238E27FC236}">
                      <a16:creationId xmlns:a16="http://schemas.microsoft.com/office/drawing/2014/main" id="{CFEA4EC1-9520-B701-5741-FA8CFD5A048A}"/>
                    </a:ext>
                  </a:extLst>
                </p:cNvPr>
                <p:cNvSpPr/>
                <p:nvPr/>
              </p:nvSpPr>
              <p:spPr>
                <a:xfrm>
                  <a:off x="4270793" y="4696045"/>
                  <a:ext cx="2717822" cy="576706"/>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Cambria Math" panose="02040503050406030204" pitchFamily="18" charset="0"/>
                      <a:ea typeface="Cambria Math" panose="02040503050406030204" pitchFamily="18" charset="0"/>
                    </a:rPr>
                    <a:t>DIFFERENTIAL ROTATION AND SMOOTHING</a:t>
                  </a:r>
                  <a:endParaRPr lang="en-IN" sz="1200" dirty="0">
                    <a:latin typeface="Cambria Math" panose="02040503050406030204" pitchFamily="18" charset="0"/>
                    <a:ea typeface="Cambria Math" panose="02040503050406030204" pitchFamily="18" charset="0"/>
                  </a:endParaRPr>
                </a:p>
              </p:txBody>
            </p:sp>
            <p:sp>
              <p:nvSpPr>
                <p:cNvPr id="40" name="Oval 39">
                  <a:extLst>
                    <a:ext uri="{FF2B5EF4-FFF2-40B4-BE49-F238E27FC236}">
                      <a16:creationId xmlns:a16="http://schemas.microsoft.com/office/drawing/2014/main" id="{35B49181-94E6-6F5F-6E9D-D8D0F08D8814}"/>
                    </a:ext>
                  </a:extLst>
                </p:cNvPr>
                <p:cNvSpPr/>
                <p:nvPr/>
              </p:nvSpPr>
              <p:spPr>
                <a:xfrm>
                  <a:off x="4270793" y="5362688"/>
                  <a:ext cx="2717822" cy="576706"/>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Cambria Math" panose="02040503050406030204" pitchFamily="18" charset="0"/>
                      <a:ea typeface="Cambria Math" panose="02040503050406030204" pitchFamily="18" charset="0"/>
                    </a:rPr>
                    <a:t>POST PROCESSING</a:t>
                  </a:r>
                  <a:endParaRPr lang="en-IN" sz="1200" dirty="0">
                    <a:latin typeface="Cambria Math" panose="02040503050406030204" pitchFamily="18" charset="0"/>
                    <a:ea typeface="Cambria Math" panose="02040503050406030204" pitchFamily="18" charset="0"/>
                  </a:endParaRPr>
                </a:p>
              </p:txBody>
            </p:sp>
            <p:sp>
              <p:nvSpPr>
                <p:cNvPr id="41" name="Oval 40">
                  <a:extLst>
                    <a:ext uri="{FF2B5EF4-FFF2-40B4-BE49-F238E27FC236}">
                      <a16:creationId xmlns:a16="http://schemas.microsoft.com/office/drawing/2014/main" id="{F18FD786-B707-9256-58F4-6644A4FDC351}"/>
                    </a:ext>
                  </a:extLst>
                </p:cNvPr>
                <p:cNvSpPr/>
                <p:nvPr/>
              </p:nvSpPr>
              <p:spPr>
                <a:xfrm>
                  <a:off x="4270793" y="6029331"/>
                  <a:ext cx="2717822" cy="576706"/>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Cambria Math" panose="02040503050406030204" pitchFamily="18" charset="0"/>
                      <a:ea typeface="Cambria Math" panose="02040503050406030204" pitchFamily="18" charset="0"/>
                    </a:rPr>
                    <a:t>OUTPUT (HOLOGRAPHIC PROJECTION)</a:t>
                  </a:r>
                  <a:endParaRPr lang="en-IN" sz="1200" dirty="0">
                    <a:latin typeface="Cambria Math" panose="02040503050406030204" pitchFamily="18" charset="0"/>
                    <a:ea typeface="Cambria Math" panose="02040503050406030204" pitchFamily="18" charset="0"/>
                  </a:endParaRPr>
                </a:p>
              </p:txBody>
            </p:sp>
          </p:grpSp>
          <p:cxnSp>
            <p:nvCxnSpPr>
              <p:cNvPr id="47" name="Straight Arrow Connector 46">
                <a:extLst>
                  <a:ext uri="{FF2B5EF4-FFF2-40B4-BE49-F238E27FC236}">
                    <a16:creationId xmlns:a16="http://schemas.microsoft.com/office/drawing/2014/main" id="{876AAE32-1AD9-4676-8AA9-837CED4E47C6}"/>
                  </a:ext>
                </a:extLst>
              </p:cNvPr>
              <p:cNvCxnSpPr>
                <a:cxnSpLocks/>
              </p:cNvCxnSpPr>
              <p:nvPr/>
            </p:nvCxnSpPr>
            <p:spPr>
              <a:xfrm>
                <a:off x="4023902" y="2984754"/>
                <a:ext cx="713031" cy="323878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9F8C953-AE41-F502-EAD4-717E5E4B90E8}"/>
                  </a:ext>
                </a:extLst>
              </p:cNvPr>
              <p:cNvCxnSpPr>
                <a:cxnSpLocks/>
              </p:cNvCxnSpPr>
              <p:nvPr/>
            </p:nvCxnSpPr>
            <p:spPr>
              <a:xfrm flipV="1">
                <a:off x="4023902" y="1497277"/>
                <a:ext cx="713031" cy="83504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30852D25-152C-1988-6E96-C9474EDDB657}"/>
                  </a:ext>
                </a:extLst>
              </p:cNvPr>
              <p:cNvGrpSpPr/>
              <p:nvPr/>
            </p:nvGrpSpPr>
            <p:grpSpPr>
              <a:xfrm>
                <a:off x="8362820" y="2286792"/>
                <a:ext cx="740638" cy="1956192"/>
                <a:chOff x="10591120" y="1451746"/>
                <a:chExt cx="740638" cy="1956192"/>
              </a:xfrm>
            </p:grpSpPr>
            <p:sp>
              <p:nvSpPr>
                <p:cNvPr id="53" name="Oval 52">
                  <a:extLst>
                    <a:ext uri="{FF2B5EF4-FFF2-40B4-BE49-F238E27FC236}">
                      <a16:creationId xmlns:a16="http://schemas.microsoft.com/office/drawing/2014/main" id="{85939884-C07E-B656-F05C-C153B5178228}"/>
                    </a:ext>
                  </a:extLst>
                </p:cNvPr>
                <p:cNvSpPr/>
                <p:nvPr/>
              </p:nvSpPr>
              <p:spPr>
                <a:xfrm>
                  <a:off x="10591120" y="1451746"/>
                  <a:ext cx="717915" cy="6723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55" name="Straight Connector 54">
                  <a:extLst>
                    <a:ext uri="{FF2B5EF4-FFF2-40B4-BE49-F238E27FC236}">
                      <a16:creationId xmlns:a16="http://schemas.microsoft.com/office/drawing/2014/main" id="{70D4EB10-37FD-9103-930A-120DD3B6382A}"/>
                    </a:ext>
                  </a:extLst>
                </p:cNvPr>
                <p:cNvCxnSpPr>
                  <a:cxnSpLocks/>
                  <a:stCxn id="53" idx="4"/>
                </p:cNvCxnSpPr>
                <p:nvPr/>
              </p:nvCxnSpPr>
              <p:spPr>
                <a:xfrm flipH="1">
                  <a:off x="10950077" y="2124099"/>
                  <a:ext cx="1" cy="1045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854C226-3AFA-D1A4-26C8-05FFB28F4F89}"/>
                    </a:ext>
                  </a:extLst>
                </p:cNvPr>
                <p:cNvCxnSpPr/>
                <p:nvPr/>
              </p:nvCxnSpPr>
              <p:spPr>
                <a:xfrm flipH="1">
                  <a:off x="10658033" y="3166809"/>
                  <a:ext cx="307861" cy="2411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B1454B7-9ABB-5458-5428-3336B2278C13}"/>
                    </a:ext>
                  </a:extLst>
                </p:cNvPr>
                <p:cNvCxnSpPr>
                  <a:cxnSpLocks/>
                </p:cNvCxnSpPr>
                <p:nvPr/>
              </p:nvCxnSpPr>
              <p:spPr>
                <a:xfrm>
                  <a:off x="10950078" y="3174398"/>
                  <a:ext cx="307861" cy="201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5117AC0-0407-3E00-BE0D-C648F71E727D}"/>
                    </a:ext>
                  </a:extLst>
                </p:cNvPr>
                <p:cNvCxnSpPr>
                  <a:cxnSpLocks/>
                </p:cNvCxnSpPr>
                <p:nvPr/>
              </p:nvCxnSpPr>
              <p:spPr>
                <a:xfrm flipH="1">
                  <a:off x="10642217" y="2587048"/>
                  <a:ext cx="307861" cy="211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B7A1DBB-A867-DFE3-0503-DFC5866187B6}"/>
                    </a:ext>
                  </a:extLst>
                </p:cNvPr>
                <p:cNvCxnSpPr>
                  <a:cxnSpLocks/>
                </p:cNvCxnSpPr>
                <p:nvPr/>
              </p:nvCxnSpPr>
              <p:spPr>
                <a:xfrm>
                  <a:off x="10950079" y="2590103"/>
                  <a:ext cx="381679" cy="211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0" name="Straight Arrow Connector 69">
                <a:extLst>
                  <a:ext uri="{FF2B5EF4-FFF2-40B4-BE49-F238E27FC236}">
                    <a16:creationId xmlns:a16="http://schemas.microsoft.com/office/drawing/2014/main" id="{69E5D29F-35E9-5625-566B-01F0C6A3D007}"/>
                  </a:ext>
                </a:extLst>
              </p:cNvPr>
              <p:cNvCxnSpPr>
                <a:cxnSpLocks/>
              </p:cNvCxnSpPr>
              <p:nvPr/>
            </p:nvCxnSpPr>
            <p:spPr>
              <a:xfrm flipH="1" flipV="1">
                <a:off x="7455069" y="2156553"/>
                <a:ext cx="670333" cy="98411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4EFAA4B-77F4-DE30-0AFC-872AEF0B9BF6}"/>
                  </a:ext>
                </a:extLst>
              </p:cNvPr>
              <p:cNvCxnSpPr>
                <a:cxnSpLocks/>
              </p:cNvCxnSpPr>
              <p:nvPr/>
            </p:nvCxnSpPr>
            <p:spPr>
              <a:xfrm flipH="1" flipV="1">
                <a:off x="7454755" y="2814966"/>
                <a:ext cx="633842" cy="53679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45EEFC59-7415-98EE-27DC-3ADACDB57597}"/>
                  </a:ext>
                </a:extLst>
              </p:cNvPr>
              <p:cNvCxnSpPr>
                <a:cxnSpLocks/>
              </p:cNvCxnSpPr>
              <p:nvPr/>
            </p:nvCxnSpPr>
            <p:spPr>
              <a:xfrm flipH="1" flipV="1">
                <a:off x="7454755" y="3467629"/>
                <a:ext cx="633842" cy="633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2E75E80E-F2D8-95BD-BDDC-4DE4C71AB725}"/>
                  </a:ext>
                </a:extLst>
              </p:cNvPr>
              <p:cNvCxnSpPr>
                <a:cxnSpLocks/>
              </p:cNvCxnSpPr>
              <p:nvPr/>
            </p:nvCxnSpPr>
            <p:spPr>
              <a:xfrm flipH="1">
                <a:off x="7461211" y="3716996"/>
                <a:ext cx="670334" cy="46675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3638D032-93EB-EA8E-D2C3-F3F4510B6E2C}"/>
                  </a:ext>
                </a:extLst>
              </p:cNvPr>
              <p:cNvCxnSpPr>
                <a:cxnSpLocks/>
              </p:cNvCxnSpPr>
              <p:nvPr/>
            </p:nvCxnSpPr>
            <p:spPr>
              <a:xfrm flipH="1">
                <a:off x="7457197" y="3859295"/>
                <a:ext cx="713033" cy="9914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F5A4AF56-3F56-A93C-1F86-7C01CFB2A00D}"/>
                  </a:ext>
                </a:extLst>
              </p:cNvPr>
              <p:cNvCxnSpPr>
                <a:cxnSpLocks/>
              </p:cNvCxnSpPr>
              <p:nvPr/>
            </p:nvCxnSpPr>
            <p:spPr>
              <a:xfrm flipH="1">
                <a:off x="7454755" y="4071378"/>
                <a:ext cx="753718" cy="148551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B2C2125D-287B-01F4-05AF-B3919BF5A35F}"/>
                  </a:ext>
                </a:extLst>
              </p:cNvPr>
              <p:cNvCxnSpPr>
                <a:cxnSpLocks/>
                <a:endCxn id="41" idx="6"/>
              </p:cNvCxnSpPr>
              <p:nvPr/>
            </p:nvCxnSpPr>
            <p:spPr>
              <a:xfrm flipH="1">
                <a:off x="7454756" y="4296129"/>
                <a:ext cx="823088" cy="192741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cxnSp>
          <p:nvCxnSpPr>
            <p:cNvPr id="105" name="Straight Connector 104">
              <a:extLst>
                <a:ext uri="{FF2B5EF4-FFF2-40B4-BE49-F238E27FC236}">
                  <a16:creationId xmlns:a16="http://schemas.microsoft.com/office/drawing/2014/main" id="{DD798259-BBB3-D3DB-30BE-DA181D2415FB}"/>
                </a:ext>
              </a:extLst>
            </p:cNvPr>
            <p:cNvCxnSpPr>
              <a:cxnSpLocks/>
            </p:cNvCxnSpPr>
            <p:nvPr/>
          </p:nvCxnSpPr>
          <p:spPr>
            <a:xfrm flipH="1">
              <a:off x="3666652" y="2357475"/>
              <a:ext cx="1" cy="1045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Oval 105">
              <a:extLst>
                <a:ext uri="{FF2B5EF4-FFF2-40B4-BE49-F238E27FC236}">
                  <a16:creationId xmlns:a16="http://schemas.microsoft.com/office/drawing/2014/main" id="{48A75B4E-DBA3-7D18-29D6-B3BCD1CFE65F}"/>
                </a:ext>
              </a:extLst>
            </p:cNvPr>
            <p:cNvSpPr/>
            <p:nvPr/>
          </p:nvSpPr>
          <p:spPr>
            <a:xfrm>
              <a:off x="3312826" y="1669797"/>
              <a:ext cx="717915" cy="6723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07" name="Straight Connector 106">
              <a:extLst>
                <a:ext uri="{FF2B5EF4-FFF2-40B4-BE49-F238E27FC236}">
                  <a16:creationId xmlns:a16="http://schemas.microsoft.com/office/drawing/2014/main" id="{5E22B786-E075-00D8-CECF-C420074CCADC}"/>
                </a:ext>
              </a:extLst>
            </p:cNvPr>
            <p:cNvCxnSpPr/>
            <p:nvPr/>
          </p:nvCxnSpPr>
          <p:spPr>
            <a:xfrm flipH="1">
              <a:off x="3363922" y="3417919"/>
              <a:ext cx="307861" cy="2411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C0340D2-8574-3CB7-0C8C-390AD5C0FA44}"/>
                </a:ext>
              </a:extLst>
            </p:cNvPr>
            <p:cNvCxnSpPr/>
            <p:nvPr/>
          </p:nvCxnSpPr>
          <p:spPr>
            <a:xfrm flipH="1">
              <a:off x="3352745" y="2779830"/>
              <a:ext cx="307861" cy="2411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E296B644-E991-17C1-1202-42EB9201D663}"/>
                </a:ext>
              </a:extLst>
            </p:cNvPr>
            <p:cNvCxnSpPr>
              <a:cxnSpLocks/>
            </p:cNvCxnSpPr>
            <p:nvPr/>
          </p:nvCxnSpPr>
          <p:spPr>
            <a:xfrm flipH="1" flipV="1">
              <a:off x="3666651" y="2775974"/>
              <a:ext cx="272276" cy="2087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443BA23-AA46-8B4B-2546-B98D134CB61F}"/>
                </a:ext>
              </a:extLst>
            </p:cNvPr>
            <p:cNvCxnSpPr>
              <a:cxnSpLocks/>
            </p:cNvCxnSpPr>
            <p:nvPr/>
          </p:nvCxnSpPr>
          <p:spPr>
            <a:xfrm flipH="1" flipV="1">
              <a:off x="3666651" y="3413572"/>
              <a:ext cx="241130" cy="179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43252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0698C-B897-B0DA-A3E5-C284709A88D5}"/>
              </a:ext>
            </a:extLst>
          </p:cNvPr>
          <p:cNvSpPr>
            <a:spLocks noGrp="1"/>
          </p:cNvSpPr>
          <p:nvPr>
            <p:ph type="title" idx="4294967295"/>
          </p:nvPr>
        </p:nvSpPr>
        <p:spPr>
          <a:xfrm>
            <a:off x="0" y="0"/>
            <a:ext cx="12192000" cy="1320800"/>
          </a:xfrm>
        </p:spPr>
        <p:txBody>
          <a:bodyPr/>
          <a:lstStyle/>
          <a:p>
            <a:pPr algn="ctr"/>
            <a:r>
              <a:rPr lang="en-IN" dirty="0">
                <a:latin typeface="Cambria Math" panose="02040503050406030204" pitchFamily="18" charset="0"/>
                <a:ea typeface="Cambria Math" panose="02040503050406030204" pitchFamily="18" charset="0"/>
              </a:rPr>
              <a:t>LITERATURE SURVEY</a:t>
            </a:r>
          </a:p>
        </p:txBody>
      </p:sp>
      <p:sp>
        <p:nvSpPr>
          <p:cNvPr id="3" name="TextBox 2">
            <a:extLst>
              <a:ext uri="{FF2B5EF4-FFF2-40B4-BE49-F238E27FC236}">
                <a16:creationId xmlns:a16="http://schemas.microsoft.com/office/drawing/2014/main" id="{75B4E7B6-EBA8-1BC7-0198-BF562991D886}"/>
              </a:ext>
            </a:extLst>
          </p:cNvPr>
          <p:cNvSpPr txBox="1"/>
          <p:nvPr/>
        </p:nvSpPr>
        <p:spPr>
          <a:xfrm>
            <a:off x="510988" y="1246094"/>
            <a:ext cx="10192871" cy="3139321"/>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Cambria Math" panose="02040503050406030204" pitchFamily="18" charset="0"/>
                <a:ea typeface="Cambria Math" panose="02040503050406030204" pitchFamily="18" charset="0"/>
              </a:rPr>
              <a:t>Sketch Plus Colorization Deep Convolutional Neural Networks for Photos Generation from Sketches </a:t>
            </a:r>
          </a:p>
          <a:p>
            <a:r>
              <a:rPr lang="en-US" dirty="0">
                <a:latin typeface="Cambria Math" panose="02040503050406030204" pitchFamily="18" charset="0"/>
                <a:ea typeface="Cambria Math" panose="02040503050406030204" pitchFamily="18" charset="0"/>
              </a:rPr>
              <a:t>In this paper, we introduce a method to generate photos from sketches using Deep Convolutional Neural Networks (DCNN). The robustness of the models could be improved using data augmentation techniques. Thus far, our models work well for dataset under uncontrolled conditions such as variations in scale, position, shape, rotation and noise but we still have many tasks to go in order to generate photos perfectly similar to the actual ones</a:t>
            </a:r>
          </a:p>
          <a:p>
            <a:endParaRPr lang="en-US"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US" b="1" dirty="0">
                <a:latin typeface="Cambria Math" panose="02040503050406030204" pitchFamily="18" charset="0"/>
                <a:ea typeface="Cambria Math" panose="02040503050406030204" pitchFamily="18" charset="0"/>
              </a:rPr>
              <a:t>Crime Investigation using DCGAN by Forensic Sketch-to-Face Transformation (STF)- A Review</a:t>
            </a:r>
            <a:endParaRPr lang="en-IN" b="1" dirty="0">
              <a:solidFill>
                <a:srgbClr val="006699"/>
              </a:solidFill>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rPr>
              <a:t>This paper outlines about the most advanced technique of Artificial Intelligence for digitally ascertaining a criminal through facial recognition system by converting forensic sketch into a real photo using Deep Convolutional Generative Adversarial Network (DCGAN).</a:t>
            </a:r>
            <a:endParaRPr lang="en-IN"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331538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643C3-6001-202E-790F-2ED985DF78EB}"/>
              </a:ext>
            </a:extLst>
          </p:cNvPr>
          <p:cNvSpPr>
            <a:spLocks noGrp="1"/>
          </p:cNvSpPr>
          <p:nvPr>
            <p:ph type="title" idx="4294967295"/>
          </p:nvPr>
        </p:nvSpPr>
        <p:spPr>
          <a:xfrm>
            <a:off x="0" y="0"/>
            <a:ext cx="12192000" cy="1320800"/>
          </a:xfrm>
        </p:spPr>
        <p:txBody>
          <a:bodyPr/>
          <a:lstStyle/>
          <a:p>
            <a:pPr algn="ctr"/>
            <a:r>
              <a:rPr lang="en-IN" dirty="0">
                <a:latin typeface="Cambria Math" panose="02040503050406030204" pitchFamily="18" charset="0"/>
                <a:ea typeface="Cambria Math" panose="02040503050406030204" pitchFamily="18" charset="0"/>
              </a:rPr>
              <a:t>PROJECT SCHEDULE</a:t>
            </a:r>
          </a:p>
        </p:txBody>
      </p:sp>
    </p:spTree>
    <p:extLst>
      <p:ext uri="{BB962C8B-B14F-4D97-AF65-F5344CB8AC3E}">
        <p14:creationId xmlns:p14="http://schemas.microsoft.com/office/powerpoint/2010/main" val="3166854188"/>
      </p:ext>
    </p:extLst>
  </p:cSld>
  <p:clrMapOvr>
    <a:masterClrMapping/>
  </p:clrMapOvr>
</p:sld>
</file>

<file path=ppt/theme/theme1.xml><?xml version="1.0" encoding="utf-8"?>
<a:theme xmlns:a="http://schemas.openxmlformats.org/drawingml/2006/main" name="Facet">
  <a:themeElements>
    <a:clrScheme name="Custom 2">
      <a:dk1>
        <a:sysClr val="windowText" lastClr="000000"/>
      </a:dk1>
      <a:lt1>
        <a:sysClr val="window" lastClr="FFFFFF"/>
      </a:lt1>
      <a:dk2>
        <a:srgbClr val="000000"/>
      </a:dk2>
      <a:lt2>
        <a:srgbClr val="F8F8F8"/>
      </a:lt2>
      <a:accent1>
        <a:srgbClr val="000000"/>
      </a:accent1>
      <a:accent2>
        <a:srgbClr val="000000"/>
      </a:accent2>
      <a:accent3>
        <a:srgbClr val="000000"/>
      </a:accent3>
      <a:accent4>
        <a:srgbClr val="808080"/>
      </a:accent4>
      <a:accent5>
        <a:srgbClr val="5F5F5F"/>
      </a:accent5>
      <a:accent6>
        <a:srgbClr val="4D4D4D"/>
      </a:accent6>
      <a:hlink>
        <a:srgbClr val="5F5F5F"/>
      </a:hlink>
      <a:folHlink>
        <a:srgbClr val="91919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469</TotalTime>
  <Words>620</Words>
  <Application>Microsoft Office PowerPoint</Application>
  <PresentationFormat>Widescreen</PresentationFormat>
  <Paragraphs>75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Cambria Math</vt:lpstr>
      <vt:lpstr>Trebuchet MS</vt:lpstr>
      <vt:lpstr>Wingdings</vt:lpstr>
      <vt:lpstr>Wingdings 3</vt:lpstr>
      <vt:lpstr>Facet</vt:lpstr>
      <vt:lpstr>COLORIZATION AND HOLOGRAPHIC REPRESENTATION OF FORENSIC SKETCHES</vt:lpstr>
      <vt:lpstr>INTRODUCTION</vt:lpstr>
      <vt:lpstr>PowerPoint Presentation</vt:lpstr>
      <vt:lpstr>ARCHITECTURE DIAGRAM</vt:lpstr>
      <vt:lpstr>SYSTEM ARCHITECTURE</vt:lpstr>
      <vt:lpstr>FUNCTIONAL REQUIREMENTS</vt:lpstr>
      <vt:lpstr>USE CASE DIAGRAM</vt:lpstr>
      <vt:lpstr>LITERATURE SURVEY</vt:lpstr>
      <vt:lpstr>PROJECT SCHEDULE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COLORIZATION AND HOLOGRAPHIC REPRESENTATION OF FORENSIC SKETCHES</dc:title>
  <dc:creator>Gireesh P</dc:creator>
  <cp:lastModifiedBy>Gireesh P</cp:lastModifiedBy>
  <cp:revision>4</cp:revision>
  <dcterms:created xsi:type="dcterms:W3CDTF">2022-11-29T13:54:06Z</dcterms:created>
  <dcterms:modified xsi:type="dcterms:W3CDTF">2023-03-28T16:16:05Z</dcterms:modified>
</cp:coreProperties>
</file>