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1.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notesMasterIdLst>
    <p:notesMasterId r:id="rId23"/>
  </p:notesMasterIdLst>
  <p:sldIdLst>
    <p:sldId id="256" r:id="rId2"/>
    <p:sldId id="257" r:id="rId3"/>
    <p:sldId id="258" r:id="rId4"/>
    <p:sldId id="279" r:id="rId5"/>
    <p:sldId id="259" r:id="rId6"/>
    <p:sldId id="260" r:id="rId7"/>
    <p:sldId id="281" r:id="rId8"/>
    <p:sldId id="267" r:id="rId9"/>
    <p:sldId id="269" r:id="rId10"/>
    <p:sldId id="271" r:id="rId11"/>
    <p:sldId id="268" r:id="rId12"/>
    <p:sldId id="272" r:id="rId13"/>
    <p:sldId id="264" r:id="rId14"/>
    <p:sldId id="263" r:id="rId15"/>
    <p:sldId id="275" r:id="rId16"/>
    <p:sldId id="273" r:id="rId17"/>
    <p:sldId id="274" r:id="rId18"/>
    <p:sldId id="278" r:id="rId19"/>
    <p:sldId id="280" r:id="rId20"/>
    <p:sldId id="277" r:id="rId21"/>
    <p:sldId id="276" r:id="rId22"/>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isty Agarwal" initials="SA" lastIdx="2" clrIdx="0">
    <p:extLst>
      <p:ext uri="{19B8F6BF-5375-455C-9EA6-DF929625EA0E}">
        <p15:presenceInfo xmlns:p15="http://schemas.microsoft.com/office/powerpoint/2012/main" userId="b103c8eea9cd61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15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9" autoAdjust="0"/>
    <p:restoredTop sz="94660"/>
  </p:normalViewPr>
  <p:slideViewPr>
    <p:cSldViewPr snapToGrid="0">
      <p:cViewPr varScale="1">
        <p:scale>
          <a:sx n="64" d="100"/>
          <a:sy n="64" d="100"/>
        </p:scale>
        <p:origin x="105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6013445751907916E-2"/>
          <c:y val="2.105603911449408E-2"/>
          <c:w val="0.98022832973739304"/>
          <c:h val="0.65623653558522432"/>
        </c:manualLayout>
      </c:layout>
      <c:barChart>
        <c:barDir val="col"/>
        <c:grouping val="clustered"/>
        <c:varyColors val="0"/>
        <c:ser>
          <c:idx val="0"/>
          <c:order val="0"/>
          <c:tx>
            <c:strRef>
              <c:f>Sheet1!$B$1</c:f>
              <c:strCache>
                <c:ptCount val="1"/>
                <c:pt idx="0">
                  <c:v>Avg_Sex_Ratio</c:v>
                </c:pt>
              </c:strCache>
            </c:strRef>
          </c:tx>
          <c:spPr>
            <a:solidFill>
              <a:schemeClr val="accent5"/>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3-8492-4575-8369-A1A84246C750}"/>
              </c:ext>
            </c:extLst>
          </c:dPt>
          <c:dPt>
            <c:idx val="34"/>
            <c:invertIfNegative val="0"/>
            <c:bubble3D val="0"/>
            <c:spPr>
              <a:solidFill>
                <a:schemeClr val="accent2"/>
              </a:solidFill>
              <a:ln>
                <a:noFill/>
              </a:ln>
              <a:effectLst/>
            </c:spPr>
            <c:extLst>
              <c:ext xmlns:c16="http://schemas.microsoft.com/office/drawing/2014/chart" uri="{C3380CC4-5D6E-409C-BE32-E72D297353CC}">
                <c16:uniqueId val="{00000004-8492-4575-8369-A1A84246C750}"/>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Sheet1!$A$2:$A$36</c:f>
              <c:strCache>
                <c:ptCount val="35"/>
                <c:pt idx="0">
                  <c:v>Kerala</c:v>
                </c:pt>
                <c:pt idx="1">
                  <c:v>Puducherry</c:v>
                </c:pt>
                <c:pt idx="2">
                  <c:v>Uttarakhand</c:v>
                </c:pt>
                <c:pt idx="3">
                  <c:v>Tamil Nadu</c:v>
                </c:pt>
                <c:pt idx="4">
                  <c:v>Andhra Pradesh</c:v>
                </c:pt>
                <c:pt idx="5">
                  <c:v>Chhattisgarh</c:v>
                </c:pt>
                <c:pt idx="6">
                  <c:v>Karnataka</c:v>
                </c:pt>
                <c:pt idx="7">
                  <c:v>Orissa</c:v>
                </c:pt>
                <c:pt idx="8">
                  <c:v>Meghalaya</c:v>
                </c:pt>
                <c:pt idx="9">
                  <c:v>Manipur</c:v>
                </c:pt>
                <c:pt idx="10">
                  <c:v>Goa</c:v>
                </c:pt>
                <c:pt idx="11">
                  <c:v>Mizoram</c:v>
                </c:pt>
                <c:pt idx="12">
                  <c:v>Assam</c:v>
                </c:pt>
                <c:pt idx="13">
                  <c:v>Tripura</c:v>
                </c:pt>
                <c:pt idx="14">
                  <c:v>Jharkhand</c:v>
                </c:pt>
                <c:pt idx="15">
                  <c:v>Himachal Pradesh</c:v>
                </c:pt>
                <c:pt idx="16">
                  <c:v>West Bengal</c:v>
                </c:pt>
                <c:pt idx="17">
                  <c:v>Maharashtra</c:v>
                </c:pt>
                <c:pt idx="18">
                  <c:v>Lakshadweep</c:v>
                </c:pt>
                <c:pt idx="19">
                  <c:v>Gujarat</c:v>
                </c:pt>
                <c:pt idx="20">
                  <c:v>Madhya Pradesh</c:v>
                </c:pt>
                <c:pt idx="21">
                  <c:v>Nagaland</c:v>
                </c:pt>
                <c:pt idx="22">
                  <c:v>Rajasthan</c:v>
                </c:pt>
                <c:pt idx="23">
                  <c:v>Arunachal Pradesh</c:v>
                </c:pt>
                <c:pt idx="24">
                  <c:v>Bihar</c:v>
                </c:pt>
                <c:pt idx="25">
                  <c:v>Uttar Pradesh</c:v>
                </c:pt>
                <c:pt idx="26">
                  <c:v>Punjab</c:v>
                </c:pt>
                <c:pt idx="27">
                  <c:v>Jammu and Kashmir</c:v>
                </c:pt>
                <c:pt idx="28">
                  <c:v>Haryana</c:v>
                </c:pt>
                <c:pt idx="29">
                  <c:v>Sikkim</c:v>
                </c:pt>
                <c:pt idx="30">
                  <c:v>Delhi</c:v>
                </c:pt>
                <c:pt idx="31">
                  <c:v>Andaman And Nicobar Islands</c:v>
                </c:pt>
                <c:pt idx="32">
                  <c:v>Chandigarh</c:v>
                </c:pt>
                <c:pt idx="33">
                  <c:v>Daman and Diu</c:v>
                </c:pt>
                <c:pt idx="34">
                  <c:v>Dadra and Nagar Haveli</c:v>
                </c:pt>
              </c:strCache>
            </c:strRef>
          </c:cat>
          <c:val>
            <c:numRef>
              <c:f>Sheet1!$B$2:$B$36</c:f>
              <c:numCache>
                <c:formatCode>General</c:formatCode>
                <c:ptCount val="35"/>
                <c:pt idx="0">
                  <c:v>1080</c:v>
                </c:pt>
                <c:pt idx="1">
                  <c:v>1075</c:v>
                </c:pt>
                <c:pt idx="2">
                  <c:v>1010</c:v>
                </c:pt>
                <c:pt idx="3">
                  <c:v>999</c:v>
                </c:pt>
                <c:pt idx="4">
                  <c:v>995</c:v>
                </c:pt>
                <c:pt idx="5">
                  <c:v>995</c:v>
                </c:pt>
                <c:pt idx="6">
                  <c:v>984</c:v>
                </c:pt>
                <c:pt idx="7">
                  <c:v>984</c:v>
                </c:pt>
                <c:pt idx="8">
                  <c:v>980</c:v>
                </c:pt>
                <c:pt idx="9">
                  <c:v>976</c:v>
                </c:pt>
                <c:pt idx="10">
                  <c:v>975</c:v>
                </c:pt>
                <c:pt idx="11">
                  <c:v>966</c:v>
                </c:pt>
                <c:pt idx="12">
                  <c:v>958</c:v>
                </c:pt>
                <c:pt idx="13">
                  <c:v>958</c:v>
                </c:pt>
                <c:pt idx="14">
                  <c:v>956</c:v>
                </c:pt>
                <c:pt idx="15">
                  <c:v>953</c:v>
                </c:pt>
                <c:pt idx="16">
                  <c:v>950</c:v>
                </c:pt>
                <c:pt idx="17">
                  <c:v>948</c:v>
                </c:pt>
                <c:pt idx="18">
                  <c:v>946</c:v>
                </c:pt>
                <c:pt idx="19">
                  <c:v>938</c:v>
                </c:pt>
                <c:pt idx="20">
                  <c:v>936</c:v>
                </c:pt>
                <c:pt idx="21">
                  <c:v>934</c:v>
                </c:pt>
                <c:pt idx="22">
                  <c:v>930</c:v>
                </c:pt>
                <c:pt idx="23">
                  <c:v>920</c:v>
                </c:pt>
                <c:pt idx="24">
                  <c:v>918</c:v>
                </c:pt>
                <c:pt idx="25">
                  <c:v>909</c:v>
                </c:pt>
                <c:pt idx="26">
                  <c:v>897</c:v>
                </c:pt>
                <c:pt idx="27">
                  <c:v>883</c:v>
                </c:pt>
                <c:pt idx="28">
                  <c:v>880</c:v>
                </c:pt>
                <c:pt idx="29">
                  <c:v>874</c:v>
                </c:pt>
                <c:pt idx="30">
                  <c:v>866</c:v>
                </c:pt>
                <c:pt idx="31">
                  <c:v>858</c:v>
                </c:pt>
                <c:pt idx="32">
                  <c:v>818</c:v>
                </c:pt>
                <c:pt idx="33">
                  <c:v>783</c:v>
                </c:pt>
                <c:pt idx="34">
                  <c:v>774</c:v>
                </c:pt>
              </c:numCache>
            </c:numRef>
          </c:val>
          <c:extLst>
            <c:ext xmlns:c16="http://schemas.microsoft.com/office/drawing/2014/chart" uri="{C3380CC4-5D6E-409C-BE32-E72D297353CC}">
              <c16:uniqueId val="{00000000-8492-4575-8369-A1A84246C750}"/>
            </c:ext>
          </c:extLst>
        </c:ser>
        <c:dLbls>
          <c:dLblPos val="outEnd"/>
          <c:showLegendKey val="0"/>
          <c:showVal val="1"/>
          <c:showCatName val="0"/>
          <c:showSerName val="0"/>
          <c:showPercent val="0"/>
          <c:showBubbleSize val="0"/>
        </c:dLbls>
        <c:gapWidth val="219"/>
        <c:overlap val="-27"/>
        <c:axId val="1072565968"/>
        <c:axId val="1072567888"/>
      </c:barChart>
      <c:catAx>
        <c:axId val="1072565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72567888"/>
        <c:crosses val="autoZero"/>
        <c:auto val="1"/>
        <c:lblAlgn val="ctr"/>
        <c:lblOffset val="100"/>
        <c:noMultiLvlLbl val="0"/>
      </c:catAx>
      <c:valAx>
        <c:axId val="1072567888"/>
        <c:scaling>
          <c:orientation val="minMax"/>
        </c:scaling>
        <c:delete val="1"/>
        <c:axPos val="l"/>
        <c:numFmt formatCode="General" sourceLinked="1"/>
        <c:majorTickMark val="none"/>
        <c:minorTickMark val="none"/>
        <c:tickLblPos val="nextTo"/>
        <c:crossAx val="1072565968"/>
        <c:crosses val="autoZero"/>
        <c:crossBetween val="between"/>
      </c:valAx>
      <c:sp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ln>
          <a:noFill/>
        </a:ln>
        <a:effectLst>
          <a:outerShdw blurRad="63500" sx="102000" sy="102000" algn="ctr" rotWithShape="0">
            <a:prstClr val="black">
              <a:alpha val="40000"/>
            </a:prst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760415049174067E-2"/>
          <c:y val="5.9260011928378681E-2"/>
          <c:w val="0.94279999549606264"/>
          <c:h val="0.85794554066365103"/>
        </c:manualLayout>
      </c:layout>
      <c:barChart>
        <c:barDir val="col"/>
        <c:grouping val="clustered"/>
        <c:varyColors val="0"/>
        <c:ser>
          <c:idx val="0"/>
          <c:order val="0"/>
          <c:tx>
            <c:strRef>
              <c:f>Sheet1!$B$1</c:f>
              <c:strCache>
                <c:ptCount val="1"/>
                <c:pt idx="0">
                  <c:v>STATE</c:v>
                </c:pt>
              </c:strCache>
            </c:strRef>
          </c:tx>
          <c:spPr>
            <a:solidFill>
              <a:schemeClr val="accent1"/>
            </a:solidFill>
            <a:ln>
              <a:noFill/>
            </a:ln>
            <a:effectLst/>
          </c:spPr>
          <c:invertIfNegative val="0"/>
          <c:dLbls>
            <c:delete val="1"/>
          </c:dLbls>
          <c:cat>
            <c:strRef>
              <c:f>Sheet1!$A$2:$A$3</c:f>
              <c:strCache>
                <c:ptCount val="2"/>
                <c:pt idx="0">
                  <c:v>Mahe</c:v>
                </c:pt>
                <c:pt idx="1">
                  <c:v>Daman</c:v>
                </c:pt>
              </c:strCache>
            </c:strRef>
          </c:cat>
          <c:val>
            <c:numRef>
              <c:f>Sheet1!$B$2:$B$3</c:f>
              <c:numCache>
                <c:formatCode>General</c:formatCode>
                <c:ptCount val="2"/>
                <c:pt idx="0">
                  <c:v>0</c:v>
                </c:pt>
                <c:pt idx="1">
                  <c:v>0</c:v>
                </c:pt>
              </c:numCache>
            </c:numRef>
          </c:val>
          <c:extLst>
            <c:ext xmlns:c16="http://schemas.microsoft.com/office/drawing/2014/chart" uri="{C3380CC4-5D6E-409C-BE32-E72D297353CC}">
              <c16:uniqueId val="{00000000-C05A-441D-A881-1E6B9D813317}"/>
            </c:ext>
          </c:extLst>
        </c:ser>
        <c:ser>
          <c:idx val="1"/>
          <c:order val="1"/>
          <c:tx>
            <c:strRef>
              <c:f>Sheet1!$C$1</c:f>
              <c:strCache>
                <c:ptCount val="1"/>
                <c:pt idx="0">
                  <c:v>SEX_RATIO</c:v>
                </c:pt>
              </c:strCache>
            </c:strRef>
          </c:tx>
          <c:spPr>
            <a:solidFill>
              <a:schemeClr val="accent5"/>
            </a:solidFill>
            <a:ln>
              <a:noFill/>
            </a:ln>
            <a:effectLst/>
          </c:spPr>
          <c:invertIfNegative val="0"/>
          <c:dPt>
            <c:idx val="1"/>
            <c:invertIfNegative val="0"/>
            <c:bubble3D val="0"/>
            <c:spPr>
              <a:solidFill>
                <a:schemeClr val="accent5"/>
              </a:solidFill>
              <a:ln>
                <a:noFill/>
              </a:ln>
              <a:effectLst/>
            </c:spPr>
            <c:extLst>
              <c:ext xmlns:c16="http://schemas.microsoft.com/office/drawing/2014/chart" uri="{C3380CC4-5D6E-409C-BE32-E72D297353CC}">
                <c16:uniqueId val="{00000000-173C-4428-A2A7-010FAA4F5E7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Mahe</c:v>
                </c:pt>
                <c:pt idx="1">
                  <c:v>Daman</c:v>
                </c:pt>
              </c:strCache>
            </c:strRef>
          </c:cat>
          <c:val>
            <c:numRef>
              <c:f>Sheet1!$C$2:$C$3</c:f>
              <c:numCache>
                <c:formatCode>General</c:formatCode>
                <c:ptCount val="2"/>
                <c:pt idx="0">
                  <c:v>1184</c:v>
                </c:pt>
                <c:pt idx="1">
                  <c:v>534</c:v>
                </c:pt>
              </c:numCache>
            </c:numRef>
          </c:val>
          <c:extLst>
            <c:ext xmlns:c16="http://schemas.microsoft.com/office/drawing/2014/chart" uri="{C3380CC4-5D6E-409C-BE32-E72D297353CC}">
              <c16:uniqueId val="{00000001-C05A-441D-A881-1E6B9D813317}"/>
            </c:ext>
          </c:extLst>
        </c:ser>
        <c:dLbls>
          <c:dLblPos val="outEnd"/>
          <c:showLegendKey val="0"/>
          <c:showVal val="1"/>
          <c:showCatName val="0"/>
          <c:showSerName val="0"/>
          <c:showPercent val="0"/>
          <c:showBubbleSize val="0"/>
        </c:dLbls>
        <c:gapWidth val="219"/>
        <c:overlap val="-27"/>
        <c:axId val="1071499024"/>
        <c:axId val="1071498544"/>
      </c:barChart>
      <c:catAx>
        <c:axId val="107149902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71498544"/>
        <c:crosses val="autoZero"/>
        <c:auto val="1"/>
        <c:lblAlgn val="ctr"/>
        <c:lblOffset val="100"/>
        <c:noMultiLvlLbl val="0"/>
      </c:catAx>
      <c:valAx>
        <c:axId val="1071498544"/>
        <c:scaling>
          <c:orientation val="minMax"/>
        </c:scaling>
        <c:delete val="1"/>
        <c:axPos val="l"/>
        <c:numFmt formatCode="General" sourceLinked="1"/>
        <c:majorTickMark val="none"/>
        <c:minorTickMark val="none"/>
        <c:tickLblPos val="nextTo"/>
        <c:crossAx val="1071499024"/>
        <c:crosses val="autoZero"/>
        <c:crossBetween val="between"/>
      </c:valAx>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63500" sx="102000" sy="102000" algn="ctr" rotWithShape="0">
        <a:prstClr val="black">
          <a:alpha val="40000"/>
        </a:prstClr>
      </a:outerShdw>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4750784077558081E-2"/>
          <c:y val="2.8345275073952354E-2"/>
          <c:w val="0.96599160034293274"/>
          <c:h val="0.55931537943204346"/>
        </c:manualLayout>
      </c:layout>
      <c:barChart>
        <c:barDir val="col"/>
        <c:grouping val="clustered"/>
        <c:varyColors val="0"/>
        <c:ser>
          <c:idx val="0"/>
          <c:order val="0"/>
          <c:tx>
            <c:strRef>
              <c:f>Sheet1!$B$1</c:f>
              <c:strCache>
                <c:ptCount val="1"/>
                <c:pt idx="0">
                  <c:v>Avg_Literacy_Rate</c:v>
                </c:pt>
              </c:strCache>
            </c:strRef>
          </c:tx>
          <c:spPr>
            <a:solidFill>
              <a:schemeClr val="accent5"/>
            </a:solidFill>
            <a:ln>
              <a:noFill/>
            </a:ln>
            <a:effectLst>
              <a:outerShdw blurRad="50800" dist="50800" dir="5400000" algn="ctr" rotWithShape="0">
                <a:schemeClr val="accent4">
                  <a:lumMod val="60000"/>
                  <a:lumOff val="40000"/>
                </a:scheme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Sheet1!$A$2:$A$34</c:f>
              <c:strCache>
                <c:ptCount val="33"/>
                <c:pt idx="0">
                  <c:v>Kerala</c:v>
                </c:pt>
                <c:pt idx="1">
                  <c:v>Lakshadweep</c:v>
                </c:pt>
                <c:pt idx="2">
                  <c:v>Goa</c:v>
                </c:pt>
                <c:pt idx="3">
                  <c:v>Mizoram</c:v>
                </c:pt>
                <c:pt idx="4">
                  <c:v>Delhi</c:v>
                </c:pt>
                <c:pt idx="5">
                  <c:v>Tripura</c:v>
                </c:pt>
                <c:pt idx="6">
                  <c:v>Puducherry</c:v>
                </c:pt>
                <c:pt idx="7">
                  <c:v>Chandigarh</c:v>
                </c:pt>
                <c:pt idx="8">
                  <c:v>Daman and Diu</c:v>
                </c:pt>
                <c:pt idx="9">
                  <c:v>Andaman And Nicobar Islands</c:v>
                </c:pt>
                <c:pt idx="10">
                  <c:v>Maharashtra</c:v>
                </c:pt>
                <c:pt idx="11">
                  <c:v>Himachal Pradesh</c:v>
                </c:pt>
                <c:pt idx="12">
                  <c:v>Uttarakhand</c:v>
                </c:pt>
                <c:pt idx="13">
                  <c:v>Tamil Nadu</c:v>
                </c:pt>
                <c:pt idx="14">
                  <c:v>Nagaland</c:v>
                </c:pt>
                <c:pt idx="15">
                  <c:v>Gujarat</c:v>
                </c:pt>
                <c:pt idx="16">
                  <c:v>Manipur</c:v>
                </c:pt>
                <c:pt idx="17">
                  <c:v>Haryana</c:v>
                </c:pt>
                <c:pt idx="18">
                  <c:v>West Bengal</c:v>
                </c:pt>
                <c:pt idx="19">
                  <c:v>Punjab</c:v>
                </c:pt>
                <c:pt idx="20">
                  <c:v>Karnataka</c:v>
                </c:pt>
                <c:pt idx="21">
                  <c:v>Meghalaya</c:v>
                </c:pt>
                <c:pt idx="22">
                  <c:v>Assam</c:v>
                </c:pt>
                <c:pt idx="23">
                  <c:v>Orissa</c:v>
                </c:pt>
                <c:pt idx="24">
                  <c:v>Chhattisgarh</c:v>
                </c:pt>
                <c:pt idx="25">
                  <c:v>Madhya Pradesh</c:v>
                </c:pt>
                <c:pt idx="26">
                  <c:v>Uttar Pradesh</c:v>
                </c:pt>
                <c:pt idx="27">
                  <c:v>Andhra Pradesh</c:v>
                </c:pt>
                <c:pt idx="28">
                  <c:v>Jharkhand</c:v>
                </c:pt>
                <c:pt idx="29">
                  <c:v>Jammu and Kashmir</c:v>
                </c:pt>
                <c:pt idx="30">
                  <c:v>Rajasthan</c:v>
                </c:pt>
                <c:pt idx="31">
                  <c:v>Arunachal Pradesh</c:v>
                </c:pt>
                <c:pt idx="32">
                  <c:v>Bihar</c:v>
                </c:pt>
              </c:strCache>
            </c:strRef>
          </c:cat>
          <c:val>
            <c:numRef>
              <c:f>Sheet1!$B$2:$B$34</c:f>
              <c:numCache>
                <c:formatCode>General</c:formatCode>
                <c:ptCount val="33"/>
                <c:pt idx="0">
                  <c:v>94</c:v>
                </c:pt>
                <c:pt idx="1">
                  <c:v>92</c:v>
                </c:pt>
                <c:pt idx="2">
                  <c:v>89</c:v>
                </c:pt>
                <c:pt idx="3">
                  <c:v>89</c:v>
                </c:pt>
                <c:pt idx="4">
                  <c:v>88</c:v>
                </c:pt>
                <c:pt idx="5">
                  <c:v>87</c:v>
                </c:pt>
                <c:pt idx="6">
                  <c:v>87</c:v>
                </c:pt>
                <c:pt idx="7">
                  <c:v>86</c:v>
                </c:pt>
                <c:pt idx="8">
                  <c:v>86</c:v>
                </c:pt>
                <c:pt idx="9">
                  <c:v>84</c:v>
                </c:pt>
                <c:pt idx="10">
                  <c:v>81</c:v>
                </c:pt>
                <c:pt idx="11">
                  <c:v>81</c:v>
                </c:pt>
                <c:pt idx="12">
                  <c:v>80</c:v>
                </c:pt>
                <c:pt idx="13">
                  <c:v>79</c:v>
                </c:pt>
                <c:pt idx="14">
                  <c:v>78</c:v>
                </c:pt>
                <c:pt idx="15">
                  <c:v>77</c:v>
                </c:pt>
                <c:pt idx="16">
                  <c:v>76</c:v>
                </c:pt>
                <c:pt idx="17">
                  <c:v>75</c:v>
                </c:pt>
                <c:pt idx="18">
                  <c:v>75</c:v>
                </c:pt>
                <c:pt idx="19">
                  <c:v>74</c:v>
                </c:pt>
                <c:pt idx="20">
                  <c:v>73</c:v>
                </c:pt>
                <c:pt idx="21">
                  <c:v>73</c:v>
                </c:pt>
                <c:pt idx="22">
                  <c:v>72</c:v>
                </c:pt>
                <c:pt idx="23">
                  <c:v>71</c:v>
                </c:pt>
                <c:pt idx="24">
                  <c:v>68</c:v>
                </c:pt>
                <c:pt idx="25">
                  <c:v>68</c:v>
                </c:pt>
                <c:pt idx="26">
                  <c:v>68</c:v>
                </c:pt>
                <c:pt idx="27">
                  <c:v>66</c:v>
                </c:pt>
                <c:pt idx="28">
                  <c:v>65</c:v>
                </c:pt>
                <c:pt idx="29">
                  <c:v>65</c:v>
                </c:pt>
                <c:pt idx="30">
                  <c:v>65</c:v>
                </c:pt>
                <c:pt idx="31">
                  <c:v>63</c:v>
                </c:pt>
                <c:pt idx="32">
                  <c:v>62</c:v>
                </c:pt>
              </c:numCache>
            </c:numRef>
          </c:val>
          <c:extLst>
            <c:ext xmlns:c16="http://schemas.microsoft.com/office/drawing/2014/chart" uri="{C3380CC4-5D6E-409C-BE32-E72D297353CC}">
              <c16:uniqueId val="{00000000-7AF0-4A6B-B234-225D2C959959}"/>
            </c:ext>
          </c:extLst>
        </c:ser>
        <c:dLbls>
          <c:dLblPos val="outEnd"/>
          <c:showLegendKey val="0"/>
          <c:showVal val="1"/>
          <c:showCatName val="0"/>
          <c:showSerName val="0"/>
          <c:showPercent val="0"/>
          <c:showBubbleSize val="0"/>
        </c:dLbls>
        <c:gapWidth val="219"/>
        <c:overlap val="-27"/>
        <c:axId val="1005726000"/>
        <c:axId val="1203765840"/>
      </c:barChart>
      <c:lineChart>
        <c:grouping val="standard"/>
        <c:varyColors val="0"/>
        <c:ser>
          <c:idx val="1"/>
          <c:order val="1"/>
          <c:tx>
            <c:strRef>
              <c:f>Sheet1!$C$1</c:f>
              <c:strCache>
                <c:ptCount val="1"/>
                <c:pt idx="0">
                  <c:v>Total_Population</c:v>
                </c:pt>
              </c:strCache>
            </c:strRef>
          </c:tx>
          <c:spPr>
            <a:ln w="28575" cap="rnd">
              <a:solidFill>
                <a:schemeClr val="accent2"/>
              </a:solidFill>
              <a:round/>
            </a:ln>
            <a:effectLst/>
          </c:spPr>
          <c:marker>
            <c:symbol val="none"/>
          </c:marker>
          <c:dLbls>
            <c:delete val="1"/>
          </c:dLbls>
          <c:cat>
            <c:strRef>
              <c:f>Sheet1!$A$2:$A$34</c:f>
              <c:strCache>
                <c:ptCount val="33"/>
                <c:pt idx="0">
                  <c:v>Kerala</c:v>
                </c:pt>
                <c:pt idx="1">
                  <c:v>Lakshadweep</c:v>
                </c:pt>
                <c:pt idx="2">
                  <c:v>Goa</c:v>
                </c:pt>
                <c:pt idx="3">
                  <c:v>Mizoram</c:v>
                </c:pt>
                <c:pt idx="4">
                  <c:v>Delhi</c:v>
                </c:pt>
                <c:pt idx="5">
                  <c:v>Tripura</c:v>
                </c:pt>
                <c:pt idx="6">
                  <c:v>Puducherry</c:v>
                </c:pt>
                <c:pt idx="7">
                  <c:v>Chandigarh</c:v>
                </c:pt>
                <c:pt idx="8">
                  <c:v>Daman and Diu</c:v>
                </c:pt>
                <c:pt idx="9">
                  <c:v>Andaman And Nicobar Islands</c:v>
                </c:pt>
                <c:pt idx="10">
                  <c:v>Maharashtra</c:v>
                </c:pt>
                <c:pt idx="11">
                  <c:v>Himachal Pradesh</c:v>
                </c:pt>
                <c:pt idx="12">
                  <c:v>Uttarakhand</c:v>
                </c:pt>
                <c:pt idx="13">
                  <c:v>Tamil Nadu</c:v>
                </c:pt>
                <c:pt idx="14">
                  <c:v>Nagaland</c:v>
                </c:pt>
                <c:pt idx="15">
                  <c:v>Gujarat</c:v>
                </c:pt>
                <c:pt idx="16">
                  <c:v>Manipur</c:v>
                </c:pt>
                <c:pt idx="17">
                  <c:v>Haryana</c:v>
                </c:pt>
                <c:pt idx="18">
                  <c:v>West Bengal</c:v>
                </c:pt>
                <c:pt idx="19">
                  <c:v>Punjab</c:v>
                </c:pt>
                <c:pt idx="20">
                  <c:v>Karnataka</c:v>
                </c:pt>
                <c:pt idx="21">
                  <c:v>Meghalaya</c:v>
                </c:pt>
                <c:pt idx="22">
                  <c:v>Assam</c:v>
                </c:pt>
                <c:pt idx="23">
                  <c:v>Orissa</c:v>
                </c:pt>
                <c:pt idx="24">
                  <c:v>Chhattisgarh</c:v>
                </c:pt>
                <c:pt idx="25">
                  <c:v>Madhya Pradesh</c:v>
                </c:pt>
                <c:pt idx="26">
                  <c:v>Uttar Pradesh</c:v>
                </c:pt>
                <c:pt idx="27">
                  <c:v>Andhra Pradesh</c:v>
                </c:pt>
                <c:pt idx="28">
                  <c:v>Jharkhand</c:v>
                </c:pt>
                <c:pt idx="29">
                  <c:v>Jammu and Kashmir</c:v>
                </c:pt>
                <c:pt idx="30">
                  <c:v>Rajasthan</c:v>
                </c:pt>
                <c:pt idx="31">
                  <c:v>Arunachal Pradesh</c:v>
                </c:pt>
                <c:pt idx="32">
                  <c:v>Bihar</c:v>
                </c:pt>
              </c:strCache>
            </c:strRef>
          </c:cat>
          <c:val>
            <c:numRef>
              <c:f>Sheet1!$C$2:$C$34</c:f>
              <c:numCache>
                <c:formatCode>General</c:formatCode>
                <c:ptCount val="33"/>
                <c:pt idx="0">
                  <c:v>33406061</c:v>
                </c:pt>
                <c:pt idx="1">
                  <c:v>64473</c:v>
                </c:pt>
                <c:pt idx="2">
                  <c:v>1458545</c:v>
                </c:pt>
                <c:pt idx="3">
                  <c:v>1097206</c:v>
                </c:pt>
                <c:pt idx="4">
                  <c:v>142004</c:v>
                </c:pt>
                <c:pt idx="5">
                  <c:v>3673917</c:v>
                </c:pt>
                <c:pt idx="6">
                  <c:v>1247953</c:v>
                </c:pt>
                <c:pt idx="7">
                  <c:v>1055450</c:v>
                </c:pt>
                <c:pt idx="8">
                  <c:v>243247</c:v>
                </c:pt>
                <c:pt idx="9">
                  <c:v>274984</c:v>
                </c:pt>
                <c:pt idx="10">
                  <c:v>113322979</c:v>
                </c:pt>
                <c:pt idx="11">
                  <c:v>5996314</c:v>
                </c:pt>
                <c:pt idx="12">
                  <c:v>7508599</c:v>
                </c:pt>
                <c:pt idx="13">
                  <c:v>72147030</c:v>
                </c:pt>
                <c:pt idx="14">
                  <c:v>1978502</c:v>
                </c:pt>
                <c:pt idx="15">
                  <c:v>58312606</c:v>
                </c:pt>
                <c:pt idx="16">
                  <c:v>2855794</c:v>
                </c:pt>
                <c:pt idx="17">
                  <c:v>25351462</c:v>
                </c:pt>
                <c:pt idx="18">
                  <c:v>91276115</c:v>
                </c:pt>
                <c:pt idx="19">
                  <c:v>26748710</c:v>
                </c:pt>
                <c:pt idx="20">
                  <c:v>61350527</c:v>
                </c:pt>
                <c:pt idx="21">
                  <c:v>2708049</c:v>
                </c:pt>
                <c:pt idx="22">
                  <c:v>31205576</c:v>
                </c:pt>
                <c:pt idx="23">
                  <c:v>41974218</c:v>
                </c:pt>
                <c:pt idx="24">
                  <c:v>20616737</c:v>
                </c:pt>
                <c:pt idx="25">
                  <c:v>67681327</c:v>
                </c:pt>
                <c:pt idx="26">
                  <c:v>196779476</c:v>
                </c:pt>
                <c:pt idx="27">
                  <c:v>84580777</c:v>
                </c:pt>
                <c:pt idx="28">
                  <c:v>31923078</c:v>
                </c:pt>
                <c:pt idx="29">
                  <c:v>12541302</c:v>
                </c:pt>
                <c:pt idx="30">
                  <c:v>67680589</c:v>
                </c:pt>
                <c:pt idx="31">
                  <c:v>1207154</c:v>
                </c:pt>
                <c:pt idx="32">
                  <c:v>96460008</c:v>
                </c:pt>
              </c:numCache>
            </c:numRef>
          </c:val>
          <c:smooth val="0"/>
          <c:extLst>
            <c:ext xmlns:c16="http://schemas.microsoft.com/office/drawing/2014/chart" uri="{C3380CC4-5D6E-409C-BE32-E72D297353CC}">
              <c16:uniqueId val="{00000001-7AF0-4A6B-B234-225D2C959959}"/>
            </c:ext>
          </c:extLst>
        </c:ser>
        <c:dLbls>
          <c:showLegendKey val="0"/>
          <c:showVal val="1"/>
          <c:showCatName val="0"/>
          <c:showSerName val="0"/>
          <c:showPercent val="0"/>
          <c:showBubbleSize val="0"/>
        </c:dLbls>
        <c:marker val="1"/>
        <c:smooth val="0"/>
        <c:axId val="1120271088"/>
        <c:axId val="1120267728"/>
      </c:lineChart>
      <c:catAx>
        <c:axId val="1120271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120267728"/>
        <c:crosses val="autoZero"/>
        <c:auto val="1"/>
        <c:lblAlgn val="ctr"/>
        <c:lblOffset val="100"/>
        <c:noMultiLvlLbl val="0"/>
      </c:catAx>
      <c:valAx>
        <c:axId val="1120267728"/>
        <c:scaling>
          <c:orientation val="minMax"/>
        </c:scaling>
        <c:delete val="0"/>
        <c:axPos val="l"/>
        <c:numFmt formatCode="General" sourceLinked="1"/>
        <c:majorTickMark val="out"/>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0271088"/>
        <c:crosses val="autoZero"/>
        <c:crossBetween val="between"/>
      </c:valAx>
      <c:valAx>
        <c:axId val="1203765840"/>
        <c:scaling>
          <c:orientation val="minMax"/>
        </c:scaling>
        <c:delete val="0"/>
        <c:axPos val="r"/>
        <c:numFmt formatCode="General" sourceLinked="1"/>
        <c:majorTickMark val="out"/>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5726000"/>
        <c:crosses val="max"/>
        <c:crossBetween val="between"/>
      </c:valAx>
      <c:catAx>
        <c:axId val="1005726000"/>
        <c:scaling>
          <c:orientation val="minMax"/>
        </c:scaling>
        <c:delete val="1"/>
        <c:axPos val="b"/>
        <c:numFmt formatCode="General" sourceLinked="1"/>
        <c:majorTickMark val="out"/>
        <c:minorTickMark val="none"/>
        <c:tickLblPos val="nextTo"/>
        <c:crossAx val="1203765840"/>
        <c:crosses val="autoZero"/>
        <c:auto val="1"/>
        <c:lblAlgn val="ctr"/>
        <c:lblOffset val="100"/>
        <c:noMultiLvlLbl val="0"/>
      </c:catAx>
      <c:sp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63500" sx="102000" sy="102000" algn="ctr" rotWithShape="0">
        <a:prstClr val="black">
          <a:alpha val="40000"/>
        </a:prstClr>
      </a:outerShdw>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6971082544565605E-2"/>
          <c:y val="9.7881263317826067E-2"/>
          <c:w val="0.94839493140884668"/>
          <c:h val="0.61311038305177268"/>
        </c:manualLayout>
      </c:layout>
      <c:barChart>
        <c:barDir val="col"/>
        <c:grouping val="clustered"/>
        <c:varyColors val="0"/>
        <c:ser>
          <c:idx val="0"/>
          <c:order val="0"/>
          <c:tx>
            <c:strRef>
              <c:f>Sheet1!$B$1</c:f>
              <c:strCache>
                <c:ptCount val="1"/>
                <c:pt idx="0">
                  <c:v>AVERAGE_GROWTH</c:v>
                </c:pt>
              </c:strCache>
            </c:strRef>
          </c:tx>
          <c:spPr>
            <a:solidFill>
              <a:schemeClr val="accent1"/>
            </a:solidFill>
            <a:ln>
              <a:noFill/>
            </a:ln>
            <a:effectLst/>
          </c:spPr>
          <c:invertIfNegative val="0"/>
          <c:cat>
            <c:strRef>
              <c:f>Sheet1!$A$2:$A$36</c:f>
              <c:strCache>
                <c:ptCount val="35"/>
                <c:pt idx="0">
                  <c:v>Andaman And Nicobar Islands</c:v>
                </c:pt>
                <c:pt idx="1">
                  <c:v>Andhra Pradesh</c:v>
                </c:pt>
                <c:pt idx="2">
                  <c:v>Arunachal Pradesh</c:v>
                </c:pt>
                <c:pt idx="3">
                  <c:v>Assam</c:v>
                </c:pt>
                <c:pt idx="4">
                  <c:v>Bihar</c:v>
                </c:pt>
                <c:pt idx="5">
                  <c:v>Chandigarh</c:v>
                </c:pt>
                <c:pt idx="6">
                  <c:v>Chhattisgarh</c:v>
                </c:pt>
                <c:pt idx="7">
                  <c:v>Dadra and Nagar Haveli</c:v>
                </c:pt>
                <c:pt idx="8">
                  <c:v>Daman and Diu</c:v>
                </c:pt>
                <c:pt idx="9">
                  <c:v>Delhi</c:v>
                </c:pt>
                <c:pt idx="10">
                  <c:v>Goa</c:v>
                </c:pt>
                <c:pt idx="11">
                  <c:v>Gujarat</c:v>
                </c:pt>
                <c:pt idx="12">
                  <c:v>Haryana</c:v>
                </c:pt>
                <c:pt idx="13">
                  <c:v>Himachal Pradesh</c:v>
                </c:pt>
                <c:pt idx="14">
                  <c:v>Jammu and Kashmir</c:v>
                </c:pt>
                <c:pt idx="15">
                  <c:v>Jharkhand</c:v>
                </c:pt>
                <c:pt idx="16">
                  <c:v>Karnataka</c:v>
                </c:pt>
                <c:pt idx="17">
                  <c:v>Kerala</c:v>
                </c:pt>
                <c:pt idx="18">
                  <c:v>Lakshadweep</c:v>
                </c:pt>
                <c:pt idx="19">
                  <c:v>Madhya Pradesh</c:v>
                </c:pt>
                <c:pt idx="20">
                  <c:v>Maharashtra</c:v>
                </c:pt>
                <c:pt idx="21">
                  <c:v>Manipur</c:v>
                </c:pt>
                <c:pt idx="22">
                  <c:v>Meghalaya</c:v>
                </c:pt>
                <c:pt idx="23">
                  <c:v>Mizoram</c:v>
                </c:pt>
                <c:pt idx="24">
                  <c:v>Nagaland</c:v>
                </c:pt>
                <c:pt idx="25">
                  <c:v>Orissa</c:v>
                </c:pt>
                <c:pt idx="26">
                  <c:v>Puducherry</c:v>
                </c:pt>
                <c:pt idx="27">
                  <c:v>Punjab</c:v>
                </c:pt>
                <c:pt idx="28">
                  <c:v>Rajasthan</c:v>
                </c:pt>
                <c:pt idx="29">
                  <c:v>Sikkim</c:v>
                </c:pt>
                <c:pt idx="30">
                  <c:v>Tamil Nadu</c:v>
                </c:pt>
                <c:pt idx="31">
                  <c:v>Tripura</c:v>
                </c:pt>
                <c:pt idx="32">
                  <c:v>Uttar Pradesh</c:v>
                </c:pt>
                <c:pt idx="33">
                  <c:v>Uttarakhand</c:v>
                </c:pt>
                <c:pt idx="34">
                  <c:v>West Bengal</c:v>
                </c:pt>
              </c:strCache>
            </c:strRef>
          </c:cat>
          <c:val>
            <c:numRef>
              <c:f>Sheet1!$B$2:$B$36</c:f>
              <c:numCache>
                <c:formatCode>General</c:formatCode>
                <c:ptCount val="35"/>
                <c:pt idx="0">
                  <c:v>1</c:v>
                </c:pt>
                <c:pt idx="1">
                  <c:v>11</c:v>
                </c:pt>
                <c:pt idx="2">
                  <c:v>28</c:v>
                </c:pt>
                <c:pt idx="3">
                  <c:v>17</c:v>
                </c:pt>
                <c:pt idx="4">
                  <c:v>25</c:v>
                </c:pt>
                <c:pt idx="5">
                  <c:v>17</c:v>
                </c:pt>
                <c:pt idx="6">
                  <c:v>20</c:v>
                </c:pt>
                <c:pt idx="7">
                  <c:v>56</c:v>
                </c:pt>
                <c:pt idx="8">
                  <c:v>43</c:v>
                </c:pt>
                <c:pt idx="9">
                  <c:v>14</c:v>
                </c:pt>
                <c:pt idx="10">
                  <c:v>8</c:v>
                </c:pt>
                <c:pt idx="11">
                  <c:v>17</c:v>
                </c:pt>
                <c:pt idx="12">
                  <c:v>20</c:v>
                </c:pt>
                <c:pt idx="13">
                  <c:v>11</c:v>
                </c:pt>
                <c:pt idx="14">
                  <c:v>24</c:v>
                </c:pt>
                <c:pt idx="15">
                  <c:v>24</c:v>
                </c:pt>
                <c:pt idx="16">
                  <c:v>12</c:v>
                </c:pt>
                <c:pt idx="17">
                  <c:v>4</c:v>
                </c:pt>
                <c:pt idx="18">
                  <c:v>6</c:v>
                </c:pt>
                <c:pt idx="19">
                  <c:v>20</c:v>
                </c:pt>
                <c:pt idx="20">
                  <c:v>14</c:v>
                </c:pt>
                <c:pt idx="21">
                  <c:v>26</c:v>
                </c:pt>
                <c:pt idx="22">
                  <c:v>30</c:v>
                </c:pt>
                <c:pt idx="23">
                  <c:v>24</c:v>
                </c:pt>
                <c:pt idx="24">
                  <c:v>82</c:v>
                </c:pt>
                <c:pt idx="25">
                  <c:v>14</c:v>
                </c:pt>
                <c:pt idx="26">
                  <c:v>34</c:v>
                </c:pt>
                <c:pt idx="27">
                  <c:v>14</c:v>
                </c:pt>
                <c:pt idx="28">
                  <c:v>21</c:v>
                </c:pt>
                <c:pt idx="29">
                  <c:v>11</c:v>
                </c:pt>
                <c:pt idx="30">
                  <c:v>15</c:v>
                </c:pt>
                <c:pt idx="31">
                  <c:v>17</c:v>
                </c:pt>
                <c:pt idx="32">
                  <c:v>20</c:v>
                </c:pt>
                <c:pt idx="33">
                  <c:v>13</c:v>
                </c:pt>
                <c:pt idx="34">
                  <c:v>14</c:v>
                </c:pt>
              </c:numCache>
            </c:numRef>
          </c:val>
          <c:extLst>
            <c:ext xmlns:c16="http://schemas.microsoft.com/office/drawing/2014/chart" uri="{C3380CC4-5D6E-409C-BE32-E72D297353CC}">
              <c16:uniqueId val="{00000000-120D-4DEE-B83C-51FBB179DAD9}"/>
            </c:ext>
          </c:extLst>
        </c:ser>
        <c:ser>
          <c:idx val="1"/>
          <c:order val="1"/>
          <c:tx>
            <c:strRef>
              <c:f>Sheet1!$C$1</c:f>
              <c:strCache>
                <c:ptCount val="1"/>
                <c:pt idx="0">
                  <c:v>AVERAGE_LITERACY</c:v>
                </c:pt>
              </c:strCache>
            </c:strRef>
          </c:tx>
          <c:spPr>
            <a:solidFill>
              <a:schemeClr val="accent2"/>
            </a:solidFill>
            <a:ln>
              <a:noFill/>
            </a:ln>
            <a:effectLst/>
          </c:spPr>
          <c:invertIfNegative val="0"/>
          <c:cat>
            <c:strRef>
              <c:f>Sheet1!$A$2:$A$36</c:f>
              <c:strCache>
                <c:ptCount val="35"/>
                <c:pt idx="0">
                  <c:v>Andaman And Nicobar Islands</c:v>
                </c:pt>
                <c:pt idx="1">
                  <c:v>Andhra Pradesh</c:v>
                </c:pt>
                <c:pt idx="2">
                  <c:v>Arunachal Pradesh</c:v>
                </c:pt>
                <c:pt idx="3">
                  <c:v>Assam</c:v>
                </c:pt>
                <c:pt idx="4">
                  <c:v>Bihar</c:v>
                </c:pt>
                <c:pt idx="5">
                  <c:v>Chandigarh</c:v>
                </c:pt>
                <c:pt idx="6">
                  <c:v>Chhattisgarh</c:v>
                </c:pt>
                <c:pt idx="7">
                  <c:v>Dadra and Nagar Haveli</c:v>
                </c:pt>
                <c:pt idx="8">
                  <c:v>Daman and Diu</c:v>
                </c:pt>
                <c:pt idx="9">
                  <c:v>Delhi</c:v>
                </c:pt>
                <c:pt idx="10">
                  <c:v>Goa</c:v>
                </c:pt>
                <c:pt idx="11">
                  <c:v>Gujarat</c:v>
                </c:pt>
                <c:pt idx="12">
                  <c:v>Haryana</c:v>
                </c:pt>
                <c:pt idx="13">
                  <c:v>Himachal Pradesh</c:v>
                </c:pt>
                <c:pt idx="14">
                  <c:v>Jammu and Kashmir</c:v>
                </c:pt>
                <c:pt idx="15">
                  <c:v>Jharkhand</c:v>
                </c:pt>
                <c:pt idx="16">
                  <c:v>Karnataka</c:v>
                </c:pt>
                <c:pt idx="17">
                  <c:v>Kerala</c:v>
                </c:pt>
                <c:pt idx="18">
                  <c:v>Lakshadweep</c:v>
                </c:pt>
                <c:pt idx="19">
                  <c:v>Madhya Pradesh</c:v>
                </c:pt>
                <c:pt idx="20">
                  <c:v>Maharashtra</c:v>
                </c:pt>
                <c:pt idx="21">
                  <c:v>Manipur</c:v>
                </c:pt>
                <c:pt idx="22">
                  <c:v>Meghalaya</c:v>
                </c:pt>
                <c:pt idx="23">
                  <c:v>Mizoram</c:v>
                </c:pt>
                <c:pt idx="24">
                  <c:v>Nagaland</c:v>
                </c:pt>
                <c:pt idx="25">
                  <c:v>Orissa</c:v>
                </c:pt>
                <c:pt idx="26">
                  <c:v>Puducherry</c:v>
                </c:pt>
                <c:pt idx="27">
                  <c:v>Punjab</c:v>
                </c:pt>
                <c:pt idx="28">
                  <c:v>Rajasthan</c:v>
                </c:pt>
                <c:pt idx="29">
                  <c:v>Sikkim</c:v>
                </c:pt>
                <c:pt idx="30">
                  <c:v>Tamil Nadu</c:v>
                </c:pt>
                <c:pt idx="31">
                  <c:v>Tripura</c:v>
                </c:pt>
                <c:pt idx="32">
                  <c:v>Uttar Pradesh</c:v>
                </c:pt>
                <c:pt idx="33">
                  <c:v>Uttarakhand</c:v>
                </c:pt>
                <c:pt idx="34">
                  <c:v>West Bengal</c:v>
                </c:pt>
              </c:strCache>
            </c:strRef>
          </c:cat>
          <c:val>
            <c:numRef>
              <c:f>Sheet1!$C$2:$C$36</c:f>
              <c:numCache>
                <c:formatCode>General</c:formatCode>
                <c:ptCount val="35"/>
                <c:pt idx="0">
                  <c:v>84</c:v>
                </c:pt>
                <c:pt idx="1">
                  <c:v>66</c:v>
                </c:pt>
                <c:pt idx="2">
                  <c:v>64</c:v>
                </c:pt>
                <c:pt idx="3">
                  <c:v>72</c:v>
                </c:pt>
                <c:pt idx="4">
                  <c:v>62</c:v>
                </c:pt>
                <c:pt idx="5">
                  <c:v>86</c:v>
                </c:pt>
                <c:pt idx="6">
                  <c:v>66</c:v>
                </c:pt>
                <c:pt idx="7">
                  <c:v>76</c:v>
                </c:pt>
                <c:pt idx="8">
                  <c:v>86</c:v>
                </c:pt>
                <c:pt idx="9">
                  <c:v>87</c:v>
                </c:pt>
                <c:pt idx="10">
                  <c:v>89</c:v>
                </c:pt>
                <c:pt idx="11">
                  <c:v>76</c:v>
                </c:pt>
                <c:pt idx="12">
                  <c:v>75</c:v>
                </c:pt>
                <c:pt idx="13">
                  <c:v>82</c:v>
                </c:pt>
                <c:pt idx="14">
                  <c:v>65</c:v>
                </c:pt>
                <c:pt idx="15">
                  <c:v>65</c:v>
                </c:pt>
                <c:pt idx="16">
                  <c:v>74</c:v>
                </c:pt>
                <c:pt idx="17">
                  <c:v>94</c:v>
                </c:pt>
                <c:pt idx="18">
                  <c:v>92</c:v>
                </c:pt>
                <c:pt idx="19">
                  <c:v>68</c:v>
                </c:pt>
                <c:pt idx="20">
                  <c:v>81</c:v>
                </c:pt>
                <c:pt idx="21">
                  <c:v>76</c:v>
                </c:pt>
                <c:pt idx="22">
                  <c:v>73</c:v>
                </c:pt>
                <c:pt idx="23">
                  <c:v>89</c:v>
                </c:pt>
                <c:pt idx="24">
                  <c:v>78</c:v>
                </c:pt>
                <c:pt idx="25">
                  <c:v>71</c:v>
                </c:pt>
                <c:pt idx="26">
                  <c:v>87</c:v>
                </c:pt>
                <c:pt idx="27">
                  <c:v>75</c:v>
                </c:pt>
                <c:pt idx="28">
                  <c:v>65</c:v>
                </c:pt>
                <c:pt idx="29">
                  <c:v>80</c:v>
                </c:pt>
                <c:pt idx="30">
                  <c:v>79</c:v>
                </c:pt>
                <c:pt idx="31">
                  <c:v>87</c:v>
                </c:pt>
                <c:pt idx="32">
                  <c:v>68</c:v>
                </c:pt>
                <c:pt idx="33">
                  <c:v>80</c:v>
                </c:pt>
                <c:pt idx="34">
                  <c:v>75</c:v>
                </c:pt>
              </c:numCache>
            </c:numRef>
          </c:val>
          <c:extLst>
            <c:ext xmlns:c16="http://schemas.microsoft.com/office/drawing/2014/chart" uri="{C3380CC4-5D6E-409C-BE32-E72D297353CC}">
              <c16:uniqueId val="{00000001-120D-4DEE-B83C-51FBB179DAD9}"/>
            </c:ext>
          </c:extLst>
        </c:ser>
        <c:dLbls>
          <c:showLegendKey val="0"/>
          <c:showVal val="0"/>
          <c:showCatName val="0"/>
          <c:showSerName val="0"/>
          <c:showPercent val="0"/>
          <c:showBubbleSize val="0"/>
        </c:dLbls>
        <c:gapWidth val="150"/>
        <c:axId val="168346015"/>
        <c:axId val="168340735"/>
      </c:barChart>
      <c:catAx>
        <c:axId val="168346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crossAx val="168340735"/>
        <c:crosses val="autoZero"/>
        <c:auto val="1"/>
        <c:lblAlgn val="ctr"/>
        <c:lblOffset val="100"/>
        <c:noMultiLvlLbl val="0"/>
      </c:catAx>
      <c:valAx>
        <c:axId val="168340735"/>
        <c:scaling>
          <c:orientation val="minMax"/>
        </c:scaling>
        <c:delete val="1"/>
        <c:axPos val="l"/>
        <c:numFmt formatCode="General" sourceLinked="1"/>
        <c:majorTickMark val="none"/>
        <c:minorTickMark val="none"/>
        <c:tickLblPos val="nextTo"/>
        <c:crossAx val="168346015"/>
        <c:crosses val="autoZero"/>
        <c:crossBetween val="between"/>
      </c:valAx>
      <c:sp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ln>
          <a:noFill/>
        </a:ln>
        <a:effectLst/>
      </c:spPr>
    </c:plotArea>
    <c:legend>
      <c:legendPos val="t"/>
      <c:legendEntry>
        <c:idx val="0"/>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63500" sx="102000" sy="102000" algn="ctr" rotWithShape="0">
        <a:prstClr val="black">
          <a:alpha val="40000"/>
        </a:prstClr>
      </a:outerShdw>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971289629569716E-2"/>
          <c:y val="0"/>
          <c:w val="0.73283113348642026"/>
          <c:h val="1"/>
        </c:manualLayout>
      </c:layout>
      <c:pieChart>
        <c:varyColors val="1"/>
        <c:ser>
          <c:idx val="0"/>
          <c:order val="0"/>
          <c:tx>
            <c:strRef>
              <c:f>Sheet1!$B$1</c:f>
              <c:strCache>
                <c:ptCount val="1"/>
                <c:pt idx="0">
                  <c:v>District_Count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0-E567-43A7-AE12-C77F20C82C22}"/>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E567-43A7-AE12-C77F20C82C22}"/>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2-E567-43A7-AE12-C77F20C82C22}"/>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E567-43A7-AE12-C77F20C82C22}"/>
              </c:ext>
            </c:extLst>
          </c:dPt>
          <c:dPt>
            <c:idx val="4"/>
            <c:bubble3D val="0"/>
            <c:spPr>
              <a:solidFill>
                <a:srgbClr val="00B0F0"/>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4-E567-43A7-AE12-C77F20C82C22}"/>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E567-43A7-AE12-C77F20C82C22}"/>
              </c:ext>
            </c:extLst>
          </c:dPt>
          <c:dLbls>
            <c:spPr>
              <a:noFill/>
              <a:ln>
                <a:noFill/>
              </a:ln>
              <a:effectLst/>
            </c:spPr>
            <c:txPr>
              <a:bodyPr rot="0" spcFirstLastPara="1" vertOverflow="overflow" horzOverflow="overflow"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1"/>
            <c:showBubbleSize val="0"/>
            <c:showLeaderLines val="0"/>
            <c:extLst>
              <c:ext xmlns:c15="http://schemas.microsoft.com/office/drawing/2012/chart" uri="{CE6537A1-D6FC-4f65-9D91-7224C49458BB}"/>
            </c:extLst>
          </c:dLbls>
          <c:cat>
            <c:strRef>
              <c:f>Sheet1!$A$2:$A$7</c:f>
              <c:strCache>
                <c:ptCount val="6"/>
                <c:pt idx="0">
                  <c:v>1.Poor</c:v>
                </c:pt>
                <c:pt idx="1">
                  <c:v>2.Average</c:v>
                </c:pt>
                <c:pt idx="2">
                  <c:v>3.Moderate</c:v>
                </c:pt>
                <c:pt idx="3">
                  <c:v>4.High</c:v>
                </c:pt>
                <c:pt idx="4">
                  <c:v>5.Very high</c:v>
                </c:pt>
                <c:pt idx="5">
                  <c:v>6.Outstanding</c:v>
                </c:pt>
              </c:strCache>
            </c:strRef>
          </c:cat>
          <c:val>
            <c:numRef>
              <c:f>Sheet1!$B$2:$B$7</c:f>
              <c:numCache>
                <c:formatCode>General</c:formatCode>
                <c:ptCount val="6"/>
                <c:pt idx="0">
                  <c:v>14</c:v>
                </c:pt>
                <c:pt idx="1">
                  <c:v>63</c:v>
                </c:pt>
                <c:pt idx="2">
                  <c:v>183</c:v>
                </c:pt>
                <c:pt idx="3">
                  <c:v>221</c:v>
                </c:pt>
                <c:pt idx="4">
                  <c:v>136</c:v>
                </c:pt>
                <c:pt idx="5">
                  <c:v>23</c:v>
                </c:pt>
              </c:numCache>
            </c:numRef>
          </c:val>
          <c:extLst>
            <c:ext xmlns:c16="http://schemas.microsoft.com/office/drawing/2014/chart" uri="{C3380CC4-5D6E-409C-BE32-E72D297353CC}">
              <c16:uniqueId val="{00000000-7863-40C4-9EDB-33FA7E8878F1}"/>
            </c:ext>
          </c:extLst>
        </c:ser>
        <c:dLbls>
          <c:dLblPos val="bestFit"/>
          <c:showLegendKey val="0"/>
          <c:showVal val="0"/>
          <c:showCatName val="0"/>
          <c:showSerName val="0"/>
          <c:showPercent val="1"/>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63500" sx="102000" sy="102000" algn="ctr" rotWithShape="0">
        <a:prstClr val="black">
          <a:alpha val="40000"/>
        </a:prstClr>
      </a:outerShdw>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523434434729291E-2"/>
          <c:y val="3.6583673479780913E-2"/>
          <c:w val="0.94934268329636784"/>
          <c:h val="0.58635401466258785"/>
        </c:manualLayout>
      </c:layout>
      <c:barChart>
        <c:barDir val="col"/>
        <c:grouping val="clustered"/>
        <c:varyColors val="0"/>
        <c:ser>
          <c:idx val="0"/>
          <c:order val="0"/>
          <c:tx>
            <c:strRef>
              <c:f>Sheet1!$B$1</c:f>
              <c:strCache>
                <c:ptCount val="1"/>
                <c:pt idx="0">
                  <c:v>Population_Density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Sheet1!$A$2:$A$35</c:f>
              <c:strCache>
                <c:ptCount val="34"/>
                <c:pt idx="0">
                  <c:v>Chandigarh</c:v>
                </c:pt>
                <c:pt idx="1">
                  <c:v>Delhi</c:v>
                </c:pt>
                <c:pt idx="2">
                  <c:v>Puducherry</c:v>
                </c:pt>
                <c:pt idx="3">
                  <c:v>Daman and Diu</c:v>
                </c:pt>
                <c:pt idx="4">
                  <c:v>Lakshadweep</c:v>
                </c:pt>
                <c:pt idx="5">
                  <c:v>Bihar</c:v>
                </c:pt>
                <c:pt idx="6">
                  <c:v>West Bengal</c:v>
                </c:pt>
                <c:pt idx="7">
                  <c:v>Kerala</c:v>
                </c:pt>
                <c:pt idx="8">
                  <c:v>Uttar Pradesh</c:v>
                </c:pt>
                <c:pt idx="9">
                  <c:v>Dadra &amp; Nagar Haveli</c:v>
                </c:pt>
                <c:pt idx="10">
                  <c:v>Haryana</c:v>
                </c:pt>
                <c:pt idx="11">
                  <c:v>Tamil Nadu</c:v>
                </c:pt>
                <c:pt idx="12">
                  <c:v>Punjab</c:v>
                </c:pt>
                <c:pt idx="13">
                  <c:v>Jharkhand</c:v>
                </c:pt>
                <c:pt idx="14">
                  <c:v>Assam</c:v>
                </c:pt>
                <c:pt idx="15">
                  <c:v>Goa</c:v>
                </c:pt>
                <c:pt idx="16">
                  <c:v>Maharashtra</c:v>
                </c:pt>
                <c:pt idx="17">
                  <c:v>Tripura</c:v>
                </c:pt>
                <c:pt idx="18">
                  <c:v>Andhra Pradesh</c:v>
                </c:pt>
                <c:pt idx="19">
                  <c:v>Gujarat</c:v>
                </c:pt>
                <c:pt idx="20">
                  <c:v>Karnataka</c:v>
                </c:pt>
                <c:pt idx="21">
                  <c:v>Orissa</c:v>
                </c:pt>
                <c:pt idx="22">
                  <c:v>Madhya Pradesh</c:v>
                </c:pt>
                <c:pt idx="23">
                  <c:v>Chhattisgarh</c:v>
                </c:pt>
                <c:pt idx="24">
                  <c:v>Rajasthan</c:v>
                </c:pt>
                <c:pt idx="25">
                  <c:v>Uttarakhand</c:v>
                </c:pt>
                <c:pt idx="26">
                  <c:v>Meghalaya</c:v>
                </c:pt>
                <c:pt idx="27">
                  <c:v>Manipur</c:v>
                </c:pt>
                <c:pt idx="28">
                  <c:v>Jammu and Kashmir</c:v>
                </c:pt>
                <c:pt idx="29">
                  <c:v>Nagaland</c:v>
                </c:pt>
                <c:pt idx="30">
                  <c:v>Himachal Pradesh</c:v>
                </c:pt>
                <c:pt idx="31">
                  <c:v>Andaman And Nicobar Islands</c:v>
                </c:pt>
                <c:pt idx="32">
                  <c:v>Mizoram</c:v>
                </c:pt>
                <c:pt idx="33">
                  <c:v>Arunachal Pradesh</c:v>
                </c:pt>
              </c:strCache>
            </c:strRef>
          </c:cat>
          <c:val>
            <c:numRef>
              <c:f>Sheet1!$B$2:$B$35</c:f>
              <c:numCache>
                <c:formatCode>General</c:formatCode>
                <c:ptCount val="34"/>
                <c:pt idx="0">
                  <c:v>9258</c:v>
                </c:pt>
                <c:pt idx="1">
                  <c:v>4057</c:v>
                </c:pt>
                <c:pt idx="2">
                  <c:v>2547</c:v>
                </c:pt>
                <c:pt idx="3">
                  <c:v>2191</c:v>
                </c:pt>
                <c:pt idx="4">
                  <c:v>2149</c:v>
                </c:pt>
                <c:pt idx="5">
                  <c:v>1118</c:v>
                </c:pt>
                <c:pt idx="6">
                  <c:v>1028</c:v>
                </c:pt>
                <c:pt idx="7">
                  <c:v>860</c:v>
                </c:pt>
                <c:pt idx="8">
                  <c:v>816</c:v>
                </c:pt>
                <c:pt idx="9">
                  <c:v>700</c:v>
                </c:pt>
                <c:pt idx="10">
                  <c:v>573</c:v>
                </c:pt>
                <c:pt idx="11">
                  <c:v>555</c:v>
                </c:pt>
                <c:pt idx="12">
                  <c:v>551</c:v>
                </c:pt>
                <c:pt idx="13">
                  <c:v>414</c:v>
                </c:pt>
                <c:pt idx="14">
                  <c:v>398</c:v>
                </c:pt>
                <c:pt idx="15">
                  <c:v>394</c:v>
                </c:pt>
                <c:pt idx="16">
                  <c:v>366</c:v>
                </c:pt>
                <c:pt idx="17">
                  <c:v>350</c:v>
                </c:pt>
                <c:pt idx="18">
                  <c:v>308</c:v>
                </c:pt>
                <c:pt idx="19">
                  <c:v>308</c:v>
                </c:pt>
                <c:pt idx="20">
                  <c:v>306</c:v>
                </c:pt>
                <c:pt idx="21">
                  <c:v>270</c:v>
                </c:pt>
                <c:pt idx="22">
                  <c:v>236</c:v>
                </c:pt>
                <c:pt idx="23">
                  <c:v>200</c:v>
                </c:pt>
                <c:pt idx="24">
                  <c:v>200</c:v>
                </c:pt>
                <c:pt idx="25">
                  <c:v>189</c:v>
                </c:pt>
                <c:pt idx="26">
                  <c:v>132</c:v>
                </c:pt>
                <c:pt idx="27">
                  <c:v>128</c:v>
                </c:pt>
                <c:pt idx="28">
                  <c:v>124</c:v>
                </c:pt>
                <c:pt idx="29">
                  <c:v>119</c:v>
                </c:pt>
                <c:pt idx="30">
                  <c:v>113</c:v>
                </c:pt>
                <c:pt idx="31">
                  <c:v>61</c:v>
                </c:pt>
                <c:pt idx="32">
                  <c:v>52</c:v>
                </c:pt>
                <c:pt idx="33">
                  <c:v>17</c:v>
                </c:pt>
              </c:numCache>
            </c:numRef>
          </c:val>
          <c:extLst>
            <c:ext xmlns:c16="http://schemas.microsoft.com/office/drawing/2014/chart" uri="{C3380CC4-5D6E-409C-BE32-E72D297353CC}">
              <c16:uniqueId val="{00000000-24A3-433D-B5CF-43DC0254BD3B}"/>
            </c:ext>
          </c:extLst>
        </c:ser>
        <c:dLbls>
          <c:dLblPos val="outEnd"/>
          <c:showLegendKey val="0"/>
          <c:showVal val="1"/>
          <c:showCatName val="0"/>
          <c:showSerName val="0"/>
          <c:showPercent val="0"/>
          <c:showBubbleSize val="0"/>
        </c:dLbls>
        <c:gapWidth val="219"/>
        <c:overlap val="-27"/>
        <c:axId val="801973152"/>
        <c:axId val="801972192"/>
      </c:barChart>
      <c:catAx>
        <c:axId val="801973152"/>
        <c:scaling>
          <c:orientation val="minMax"/>
        </c:scaling>
        <c:delete val="0"/>
        <c:axPos val="b"/>
        <c:numFmt formatCode="General" sourceLinked="1"/>
        <c:majorTickMark val="out"/>
        <c:minorTickMark val="none"/>
        <c:tickLblPos val="nextTo"/>
        <c:spPr>
          <a:solidFill>
            <a:schemeClr val="bg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801972192"/>
        <c:crosses val="autoZero"/>
        <c:auto val="1"/>
        <c:lblAlgn val="ctr"/>
        <c:lblOffset val="100"/>
        <c:noMultiLvlLbl val="0"/>
      </c:catAx>
      <c:valAx>
        <c:axId val="801972192"/>
        <c:scaling>
          <c:orientation val="minMax"/>
        </c:scaling>
        <c:delete val="1"/>
        <c:axPos val="l"/>
        <c:numFmt formatCode="General" sourceLinked="1"/>
        <c:majorTickMark val="none"/>
        <c:minorTickMark val="none"/>
        <c:tickLblPos val="nextTo"/>
        <c:crossAx val="801973152"/>
        <c:crosses val="autoZero"/>
        <c:crossBetween val="between"/>
      </c:valAx>
      <c:sp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63500" sx="102000" sy="102000" algn="ctr" rotWithShape="0">
        <a:prstClr val="black">
          <a:alpha val="40000"/>
        </a:prstClr>
      </a:outerShdw>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4271211034332836E-2"/>
          <c:y val="5.0948831727241621E-2"/>
          <c:w val="0.97145757793133436"/>
          <c:h val="0.82641757758903001"/>
        </c:manualLayout>
      </c:layout>
      <c:bar3DChart>
        <c:barDir val="col"/>
        <c:grouping val="clustered"/>
        <c:varyColors val="0"/>
        <c:ser>
          <c:idx val="0"/>
          <c:order val="0"/>
          <c:tx>
            <c:strRef>
              <c:f>Sheet1!$B$1</c:f>
              <c:strCache>
                <c:ptCount val="1"/>
                <c:pt idx="0">
                  <c:v>Sex_Ratio</c:v>
                </c:pt>
              </c:strCache>
            </c:strRef>
          </c:tx>
          <c:spPr>
            <a:solidFill>
              <a:schemeClr val="accent1">
                <a:lumMod val="75000"/>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Sheet1!$A$2:$A$10</c:f>
              <c:strCache>
                <c:ptCount val="9"/>
                <c:pt idx="0">
                  <c:v>Mumbai</c:v>
                </c:pt>
                <c:pt idx="1">
                  <c:v>Pune</c:v>
                </c:pt>
                <c:pt idx="2">
                  <c:v>New Delhi</c:v>
                </c:pt>
                <c:pt idx="3">
                  <c:v>Ahmadabad</c:v>
                </c:pt>
                <c:pt idx="4">
                  <c:v>Surat</c:v>
                </c:pt>
                <c:pt idx="5">
                  <c:v>Chennai</c:v>
                </c:pt>
                <c:pt idx="6">
                  <c:v>Kolkata</c:v>
                </c:pt>
                <c:pt idx="7">
                  <c:v>Bangalore</c:v>
                </c:pt>
                <c:pt idx="8">
                  <c:v>Hyderabad</c:v>
                </c:pt>
              </c:strCache>
            </c:strRef>
          </c:cat>
          <c:val>
            <c:numRef>
              <c:f>Sheet1!$B$2:$B$10</c:f>
              <c:numCache>
                <c:formatCode>General</c:formatCode>
                <c:ptCount val="9"/>
                <c:pt idx="0">
                  <c:v>860</c:v>
                </c:pt>
                <c:pt idx="1">
                  <c:v>915</c:v>
                </c:pt>
                <c:pt idx="2">
                  <c:v>822</c:v>
                </c:pt>
                <c:pt idx="3">
                  <c:v>904</c:v>
                </c:pt>
                <c:pt idx="4">
                  <c:v>787</c:v>
                </c:pt>
                <c:pt idx="5">
                  <c:v>989</c:v>
                </c:pt>
                <c:pt idx="6">
                  <c:v>908</c:v>
                </c:pt>
                <c:pt idx="7">
                  <c:v>916</c:v>
                </c:pt>
                <c:pt idx="8">
                  <c:v>954</c:v>
                </c:pt>
              </c:numCache>
            </c:numRef>
          </c:val>
          <c:extLst>
            <c:ext xmlns:c16="http://schemas.microsoft.com/office/drawing/2014/chart" uri="{C3380CC4-5D6E-409C-BE32-E72D297353CC}">
              <c16:uniqueId val="{00000000-B45A-4BBE-AE94-D199E9298089}"/>
            </c:ext>
          </c:extLst>
        </c:ser>
        <c:ser>
          <c:idx val="1"/>
          <c:order val="1"/>
          <c:tx>
            <c:strRef>
              <c:f>Sheet1!$C$1</c:f>
              <c:strCache>
                <c:ptCount val="1"/>
                <c:pt idx="0">
                  <c:v>Literacy</c:v>
                </c:pt>
              </c:strCache>
            </c:strRef>
          </c:tx>
          <c:spPr>
            <a:solidFill>
              <a:srgbClr val="FF0000">
                <a:alpha val="85000"/>
              </a:srgbClr>
            </a:solidFill>
            <a:ln w="9525" cap="flat" cmpd="sng" algn="ctr">
              <a:solidFill>
                <a:schemeClr val="accent2">
                  <a:lumMod val="75000"/>
                </a:schemeClr>
              </a:solidFill>
              <a:round/>
            </a:ln>
            <a:effectLst/>
            <a:sp3d contourW="9525">
              <a:contourClr>
                <a:schemeClr val="accent2">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Sheet1!$A$2:$A$10</c:f>
              <c:strCache>
                <c:ptCount val="9"/>
                <c:pt idx="0">
                  <c:v>Mumbai</c:v>
                </c:pt>
                <c:pt idx="1">
                  <c:v>Pune</c:v>
                </c:pt>
                <c:pt idx="2">
                  <c:v>New Delhi</c:v>
                </c:pt>
                <c:pt idx="3">
                  <c:v>Ahmadabad</c:v>
                </c:pt>
                <c:pt idx="4">
                  <c:v>Surat</c:v>
                </c:pt>
                <c:pt idx="5">
                  <c:v>Chennai</c:v>
                </c:pt>
                <c:pt idx="6">
                  <c:v>Kolkata</c:v>
                </c:pt>
                <c:pt idx="7">
                  <c:v>Bangalore</c:v>
                </c:pt>
                <c:pt idx="8">
                  <c:v>Hyderabad</c:v>
                </c:pt>
              </c:strCache>
            </c:strRef>
          </c:cat>
          <c:val>
            <c:numRef>
              <c:f>Sheet1!$C$2:$C$10</c:f>
              <c:numCache>
                <c:formatCode>General</c:formatCode>
                <c:ptCount val="9"/>
                <c:pt idx="0">
                  <c:v>89.91</c:v>
                </c:pt>
                <c:pt idx="1">
                  <c:v>86.15</c:v>
                </c:pt>
                <c:pt idx="2">
                  <c:v>88.34</c:v>
                </c:pt>
                <c:pt idx="3">
                  <c:v>85.31</c:v>
                </c:pt>
                <c:pt idx="4">
                  <c:v>85.53</c:v>
                </c:pt>
                <c:pt idx="5">
                  <c:v>90.18</c:v>
                </c:pt>
                <c:pt idx="6">
                  <c:v>86.31</c:v>
                </c:pt>
                <c:pt idx="7">
                  <c:v>87.67</c:v>
                </c:pt>
                <c:pt idx="8">
                  <c:v>83.25</c:v>
                </c:pt>
              </c:numCache>
            </c:numRef>
          </c:val>
          <c:extLst>
            <c:ext xmlns:c16="http://schemas.microsoft.com/office/drawing/2014/chart" uri="{C3380CC4-5D6E-409C-BE32-E72D297353CC}">
              <c16:uniqueId val="{00000001-B45A-4BBE-AE94-D199E9298089}"/>
            </c:ext>
          </c:extLst>
        </c:ser>
        <c:ser>
          <c:idx val="2"/>
          <c:order val="2"/>
          <c:tx>
            <c:strRef>
              <c:f>Sheet1!$D$1</c:f>
              <c:strCache>
                <c:ptCount val="1"/>
                <c:pt idx="0">
                  <c:v>Poplation Density</c:v>
                </c:pt>
              </c:strCache>
            </c:strRef>
          </c:tx>
          <c:spPr>
            <a:solidFill>
              <a:srgbClr val="FFC000">
                <a:alpha val="84706"/>
              </a:srgbClr>
            </a:solidFill>
            <a:ln w="9525" cap="flat" cmpd="sng" algn="ctr">
              <a:solidFill>
                <a:schemeClr val="accent3">
                  <a:lumMod val="75000"/>
                </a:schemeClr>
              </a:solidFill>
              <a:round/>
            </a:ln>
            <a:effectLst/>
            <a:sp3d contourW="9525">
              <a:contourClr>
                <a:schemeClr val="accent3">
                  <a:lumMod val="75000"/>
                </a:schemeClr>
              </a:contourClr>
            </a:sp3d>
          </c:spPr>
          <c:invertIfNegative val="0"/>
          <c:dLbls>
            <c:spPr>
              <a:noFill/>
              <a:ln>
                <a:noFill/>
              </a:ln>
              <a:effectLst/>
            </c:spPr>
            <c:txPr>
              <a:bodyPr rot="0" spcFirstLastPara="1" vertOverflow="overflow" horzOverflow="overflow"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dk1">
                          <a:lumMod val="50000"/>
                          <a:lumOff val="50000"/>
                        </a:schemeClr>
                      </a:solidFill>
                    </a:ln>
                    <a:effectLst/>
                  </c:spPr>
                </c15:leaderLines>
              </c:ext>
            </c:extLst>
          </c:dLbls>
          <c:cat>
            <c:strRef>
              <c:f>Sheet1!$A$2:$A$10</c:f>
              <c:strCache>
                <c:ptCount val="9"/>
                <c:pt idx="0">
                  <c:v>Mumbai</c:v>
                </c:pt>
                <c:pt idx="1">
                  <c:v>Pune</c:v>
                </c:pt>
                <c:pt idx="2">
                  <c:v>New Delhi</c:v>
                </c:pt>
                <c:pt idx="3">
                  <c:v>Ahmadabad</c:v>
                </c:pt>
                <c:pt idx="4">
                  <c:v>Surat</c:v>
                </c:pt>
                <c:pt idx="5">
                  <c:v>Chennai</c:v>
                </c:pt>
                <c:pt idx="6">
                  <c:v>Kolkata</c:v>
                </c:pt>
                <c:pt idx="7">
                  <c:v>Bangalore</c:v>
                </c:pt>
                <c:pt idx="8">
                  <c:v>Hyderabad</c:v>
                </c:pt>
              </c:strCache>
            </c:strRef>
          </c:cat>
          <c:val>
            <c:numRef>
              <c:f>Sheet1!$D$2:$D$10</c:f>
              <c:numCache>
                <c:formatCode>General</c:formatCode>
                <c:ptCount val="9"/>
                <c:pt idx="0">
                  <c:v>20980</c:v>
                </c:pt>
                <c:pt idx="1">
                  <c:v>603</c:v>
                </c:pt>
                <c:pt idx="2">
                  <c:v>4057</c:v>
                </c:pt>
                <c:pt idx="3">
                  <c:v>890</c:v>
                </c:pt>
                <c:pt idx="4">
                  <c:v>1337</c:v>
                </c:pt>
                <c:pt idx="5">
                  <c:v>26553</c:v>
                </c:pt>
                <c:pt idx="6">
                  <c:v>24306</c:v>
                </c:pt>
                <c:pt idx="7">
                  <c:v>4381</c:v>
                </c:pt>
                <c:pt idx="8">
                  <c:v>18172</c:v>
                </c:pt>
              </c:numCache>
            </c:numRef>
          </c:val>
          <c:extLst>
            <c:ext xmlns:c16="http://schemas.microsoft.com/office/drawing/2014/chart" uri="{C3380CC4-5D6E-409C-BE32-E72D297353CC}">
              <c16:uniqueId val="{00000002-B45A-4BBE-AE94-D199E9298089}"/>
            </c:ext>
          </c:extLst>
        </c:ser>
        <c:dLbls>
          <c:showLegendKey val="0"/>
          <c:showVal val="1"/>
          <c:showCatName val="0"/>
          <c:showSerName val="0"/>
          <c:showPercent val="0"/>
          <c:showBubbleSize val="0"/>
        </c:dLbls>
        <c:gapWidth val="65"/>
        <c:shape val="box"/>
        <c:axId val="869716272"/>
        <c:axId val="869723952"/>
        <c:axId val="0"/>
      </c:bar3DChart>
      <c:catAx>
        <c:axId val="869716272"/>
        <c:scaling>
          <c:orientation val="minMax"/>
        </c:scaling>
        <c:delete val="0"/>
        <c:axPos val="b"/>
        <c:numFmt formatCode="General" sourceLinked="1"/>
        <c:majorTickMark val="out"/>
        <c:minorTickMark val="none"/>
        <c:tickLblPos val="nextTo"/>
        <c:spPr>
          <a:solidFill>
            <a:schemeClr val="bg1"/>
          </a:solid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1" i="0" u="none" strike="noStrike" kern="1200" cap="all" baseline="0">
                <a:solidFill>
                  <a:schemeClr val="tx1"/>
                </a:solidFill>
                <a:latin typeface="+mn-lt"/>
                <a:ea typeface="+mn-ea"/>
                <a:cs typeface="+mn-cs"/>
              </a:defRPr>
            </a:pPr>
            <a:endParaRPr lang="en-US"/>
          </a:p>
        </c:txPr>
        <c:crossAx val="869723952"/>
        <c:crosses val="autoZero"/>
        <c:auto val="1"/>
        <c:lblAlgn val="ctr"/>
        <c:lblOffset val="100"/>
        <c:noMultiLvlLbl val="0"/>
      </c:catAx>
      <c:valAx>
        <c:axId val="869723952"/>
        <c:scaling>
          <c:orientation val="minMax"/>
        </c:scaling>
        <c:delete val="1"/>
        <c:axPos val="l"/>
        <c:numFmt formatCode="General" sourceLinked="1"/>
        <c:majorTickMark val="out"/>
        <c:minorTickMark val="none"/>
        <c:tickLblPos val="nextTo"/>
        <c:crossAx val="869716272"/>
        <c:crosses val="autoZero"/>
        <c:crossBetween val="between"/>
      </c:valAx>
      <c:sp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ln>
          <a:noFill/>
        </a:ln>
        <a:effectLst/>
      </c:spPr>
    </c:plotArea>
    <c:legend>
      <c:legendPos val="t"/>
      <c:layout>
        <c:manualLayout>
          <c:xMode val="edge"/>
          <c:yMode val="edge"/>
          <c:x val="0.24192223510149455"/>
          <c:y val="6.3173864922338424E-2"/>
          <c:w val="0.30464678965631581"/>
          <c:h val="9.3349748589572998E-2"/>
        </c:manualLayout>
      </c:layout>
      <c:overlay val="0"/>
      <c:spPr>
        <a:solidFill>
          <a:schemeClr val="bg1"/>
        </a:solid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w="9525" cap="flat" cmpd="sng" algn="ctr">
      <a:solidFill>
        <a:schemeClr val="dk1">
          <a:lumMod val="25000"/>
          <a:lumOff val="75000"/>
        </a:schemeClr>
      </a:solidFill>
      <a:round/>
    </a:ln>
    <a:effectLst>
      <a:outerShdw blurRad="63500" sx="102000" sy="102000" algn="ctr" rotWithShape="0">
        <a:prstClr val="black">
          <a:alpha val="40000"/>
        </a:prstClr>
      </a:outerShdw>
    </a:effectLst>
  </c:spPr>
  <c:txPr>
    <a:bodyPr/>
    <a:lstStyle/>
    <a:p>
      <a:pPr>
        <a:defRPr>
          <a:solidFill>
            <a:schemeClr val="tx1"/>
          </a:solidFill>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Sheet1!$A$2:$A$6</cx:f>
        <cx:lvl ptCount="5">
          <cx:pt idx="0">Lakshadweep</cx:pt>
          <cx:pt idx="1">Goa</cx:pt>
          <cx:pt idx="2">Kerala</cx:pt>
          <cx:pt idx="3">Andaman And Nicobar Islands</cx:pt>
          <cx:pt idx="4">Sikkim</cx:pt>
        </cx:lvl>
      </cx:strDim>
      <cx:numDim type="val">
        <cx:f>Sheet1!$B$2:$B$6</cx:f>
        <cx:lvl ptCount="5" formatCode="General">
          <cx:pt idx="0">6.2999999999999998</cx:pt>
          <cx:pt idx="1">8.7300000000000004</cx:pt>
          <cx:pt idx="2">13.449999999999999</cx:pt>
          <cx:pt idx="3">14.23</cx:pt>
          <cx:pt idx="4">15.73</cx:pt>
        </cx:lvl>
      </cx:numDim>
    </cx:data>
  </cx:chartData>
  <cx:chart>
    <cx:title pos="t" align="ctr" overlay="0">
      <cx:tx>
        <cx:txData>
          <cx:v>BOTTOM 5 STATES</cx:v>
        </cx:txData>
      </cx:tx>
      <cx:txPr>
        <a:bodyPr spcFirstLastPara="1" vertOverflow="ellipsis" horzOverflow="overflow" wrap="square" lIns="0" tIns="0" rIns="0" bIns="0" anchor="ctr" anchorCtr="1"/>
        <a:lstStyle/>
        <a:p>
          <a:pPr algn="ctr" rtl="0">
            <a:defRPr/>
          </a:pPr>
          <a:r>
            <a:rPr lang="en-US" sz="2200" b="1" i="0" u="none" strike="noStrike" baseline="0" dirty="0">
              <a:solidFill>
                <a:prstClr val="black">
                  <a:lumMod val="75000"/>
                  <a:lumOff val="25000"/>
                </a:prstClr>
              </a:solidFill>
              <a:latin typeface="Calibri" panose="020F0502020204030204"/>
            </a:rPr>
            <a:t>BOTTOM 5 STATES</a:t>
          </a:r>
        </a:p>
      </cx:txPr>
    </cx:title>
    <cx:plotArea>
      <cx:plotAreaRegion>
        <cx:series layoutId="funnel" uniqueId="{506C53EC-994F-4FC9-BA80-0F52CC4E64E0}">
          <cx:tx>
            <cx:txData>
              <cx:f>Sheet1!$B$1</cx:f>
              <cx:v>Highest_Growth_Rate</cx:v>
            </cx:txData>
          </cx:tx>
          <cx:dataPt idx="0">
            <cx:spPr>
              <a:solidFill>
                <a:srgbClr val="ED7D31"/>
              </a:solidFill>
            </cx:spPr>
          </cx:dataPt>
          <cx:dataLabels>
            <cx:spPr>
              <a:solidFill>
                <a:schemeClr val="bg2">
                  <a:lumMod val="10000"/>
                </a:schemeClr>
              </a:solidFill>
            </cx:spPr>
            <cx:visibility seriesName="0" categoryName="0" value="1"/>
          </cx:dataLabels>
          <cx:dataId val="0"/>
        </cx:series>
      </cx:plotAreaRegion>
      <cx:axis id="0">
        <cx:catScaling gapWidth="0.899999976"/>
        <cx:tickLabels/>
        <cx:txPr>
          <a:bodyPr spcFirstLastPara="1" vertOverflow="ellipsis" horzOverflow="overflow" wrap="square" lIns="0" tIns="0" rIns="0" bIns="0" anchor="ctr" anchorCtr="1"/>
          <a:lstStyle/>
          <a:p>
            <a:pPr algn="ctr" rtl="0">
              <a:defRPr b="1">
                <a:solidFill>
                  <a:schemeClr val="tx1"/>
                </a:solidFill>
              </a:defRPr>
            </a:pPr>
            <a:endParaRPr lang="en-US" sz="1197" b="1" i="0" u="none" strike="noStrike" baseline="0">
              <a:solidFill>
                <a:schemeClr val="tx1"/>
              </a:solidFill>
              <a:latin typeface="Calibri" panose="020F0502020204030204"/>
            </a:endParaRPr>
          </a:p>
        </cx:txPr>
      </cx:axis>
    </cx:plotArea>
  </cx:chart>
  <cx: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5400000" algn="t" rotWithShape="0">
        <a:prstClr val="black">
          <a:alpha val="40000"/>
        </a:prstClr>
      </a:outerShdw>
    </a:effectLst>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Sheet1!$A$2:$A$6</cx:f>
        <cx:lvl ptCount="5">
          <cx:pt idx="0">Nagaland</cx:pt>
          <cx:pt idx="1">Arunachal Pradesh</cx:pt>
          <cx:pt idx="2">Puducherry</cx:pt>
          <cx:pt idx="3">Haryana</cx:pt>
          <cx:pt idx="4">Manipur</cx:pt>
        </cx:lvl>
      </cx:strDim>
      <cx:numDim type="val">
        <cx:f>Sheet1!$B$2:$B$6</cx:f>
        <cx:lvl ptCount="5" formatCode="General">
          <cx:pt idx="0">131.81</cx:pt>
          <cx:pt idx="1">116.56</cx:pt>
          <cx:pt idx="2">77.189999999999998</cx:pt>
          <cx:pt idx="3">73.959999999999994</cx:pt>
          <cx:pt idx="4">68.939999999999998</cx:pt>
        </cx:lvl>
      </cx:numDim>
    </cx:data>
  </cx:chartData>
  <cx:chart>
    <cx:title pos="t" align="ctr" overlay="0">
      <cx:tx>
        <cx:txData>
          <cx:v>TOP 5 STATES</cx:v>
        </cx:txData>
      </cx:tx>
      <cx:spPr>
        <a:effectLst>
          <a:outerShdw blurRad="50800" dist="38100" dir="5400000" algn="t" rotWithShape="0">
            <a:prstClr val="black">
              <a:alpha val="40000"/>
            </a:prstClr>
          </a:outerShdw>
        </a:effectLst>
      </cx:spPr>
      <cx:txPr>
        <a:bodyPr spcFirstLastPara="1" vertOverflow="ellipsis" horzOverflow="overflow" wrap="square" lIns="0" tIns="0" rIns="0" bIns="0" anchor="ctr" anchorCtr="1"/>
        <a:lstStyle/>
        <a:p>
          <a:pPr algn="ctr" rtl="0">
            <a:defRPr/>
          </a:pPr>
          <a:r>
            <a:rPr lang="en-US" sz="2200" b="1" i="0" u="none" strike="noStrike" baseline="0" dirty="0">
              <a:solidFill>
                <a:prstClr val="black">
                  <a:lumMod val="75000"/>
                  <a:lumOff val="25000"/>
                </a:prstClr>
              </a:solidFill>
              <a:latin typeface="Calibri" panose="020F0502020204030204"/>
            </a:rPr>
            <a:t>TOP 5 STATES</a:t>
          </a:r>
        </a:p>
      </cx:txPr>
    </cx:title>
    <cx:plotArea>
      <cx:plotAreaRegion>
        <cx:series layoutId="funnel" uniqueId="{9DA2D7FE-78EF-4DD5-BA89-A76D84442FC2}">
          <cx:tx>
            <cx:txData>
              <cx:f>Sheet1!$B$1</cx:f>
              <cx:v>Highest_Growth_Rate</cx:v>
            </cx:txData>
          </cx:tx>
          <cx:dataPt idx="0">
            <cx:spPr>
              <a:solidFill>
                <a:srgbClr val="ED7D31"/>
              </a:solidFill>
            </cx:spPr>
          </cx:dataPt>
          <cx:dataLabels>
            <cx:spPr>
              <a:solidFill>
                <a:schemeClr val="tx1">
                  <a:lumMod val="95000"/>
                  <a:lumOff val="5000"/>
                </a:schemeClr>
              </a:solidFill>
            </cx:spPr>
            <cx:txPr>
              <a:bodyPr spcFirstLastPara="1" vertOverflow="ellipsis" horzOverflow="overflow" wrap="square" lIns="0" tIns="0" rIns="0" bIns="0" anchor="ctr" anchorCtr="1"/>
              <a:lstStyle/>
              <a:p>
                <a:pPr algn="ctr" rtl="0">
                  <a:defRPr>
                    <a:solidFill>
                      <a:schemeClr val="bg2"/>
                    </a:solidFill>
                  </a:defRPr>
                </a:pPr>
                <a:endParaRPr lang="en-US" sz="1197" b="0" i="0" u="none" strike="noStrike" baseline="0">
                  <a:solidFill>
                    <a:schemeClr val="bg2"/>
                  </a:solidFill>
                  <a:latin typeface="Calibri" panose="020F0502020204030204"/>
                </a:endParaRPr>
              </a:p>
            </cx:txPr>
            <cx:visibility seriesName="0" categoryName="0" value="1"/>
            <cx:dataLabel idx="0">
              <cx:spPr>
                <a:solidFill>
                  <a:schemeClr val="tx1">
                    <a:lumMod val="85000"/>
                    <a:lumOff val="15000"/>
                  </a:schemeClr>
                </a:solidFill>
              </cx:spPr>
              <cx:txPr>
                <a:bodyPr spcFirstLastPara="1" vertOverflow="ellipsis" horzOverflow="overflow" wrap="square" lIns="0" tIns="0" rIns="0" bIns="0" anchor="ctr" anchorCtr="1"/>
                <a:lstStyle/>
                <a:p>
                  <a:pPr algn="ctr" rtl="0">
                    <a:defRPr>
                      <a:solidFill>
                        <a:schemeClr val="bg2"/>
                      </a:solidFill>
                    </a:defRPr>
                  </a:pPr>
                  <a:r>
                    <a:rPr lang="en-US" sz="1197" b="0" i="0" u="none" strike="noStrike" baseline="0">
                      <a:solidFill>
                        <a:schemeClr val="bg2"/>
                      </a:solidFill>
                      <a:latin typeface="Calibri" panose="020F0502020204030204"/>
                    </a:rPr>
                    <a:t>131.81</a:t>
                  </a:r>
                </a:p>
              </cx:txPr>
            </cx:dataLabel>
            <cx:dataLabel idx="1">
              <cx:spPr>
                <a:solidFill>
                  <a:schemeClr val="tx1">
                    <a:lumMod val="95000"/>
                    <a:lumOff val="5000"/>
                  </a:schemeClr>
                </a:solidFill>
              </cx:spPr>
              <cx:txPr>
                <a:bodyPr spcFirstLastPara="1" vertOverflow="ellipsis" horzOverflow="overflow" wrap="square" lIns="0" tIns="0" rIns="0" bIns="0" anchor="ctr" anchorCtr="1"/>
                <a:lstStyle/>
                <a:p>
                  <a:pPr algn="ctr" rtl="0">
                    <a:defRPr/>
                  </a:pPr>
                  <a:r>
                    <a:rPr lang="en-US" sz="1197" b="0" i="0" u="none" strike="noStrike" baseline="0">
                      <a:solidFill>
                        <a:schemeClr val="bg2"/>
                      </a:solidFill>
                      <a:latin typeface="Calibri" panose="020F0502020204030204"/>
                    </a:rPr>
                    <a:t>116.56</a:t>
                  </a:r>
                </a:p>
              </cx:txPr>
            </cx:dataLabel>
          </cx:dataLabels>
          <cx:dataId val="0"/>
        </cx:series>
      </cx:plotAreaRegion>
      <cx:axis id="0">
        <cx:catScaling gapWidth="0.879999995"/>
        <cx:tickLabels/>
        <cx:txPr>
          <a:bodyPr spcFirstLastPara="1" vertOverflow="ellipsis" horzOverflow="overflow" wrap="square" lIns="0" tIns="0" rIns="0" bIns="0" anchor="ctr" anchorCtr="1"/>
          <a:lstStyle/>
          <a:p>
            <a:pPr algn="ctr" rtl="0">
              <a:defRPr b="1">
                <a:solidFill>
                  <a:schemeClr val="tx1">
                    <a:lumMod val="95000"/>
                    <a:lumOff val="5000"/>
                  </a:schemeClr>
                </a:solidFill>
              </a:defRPr>
            </a:pPr>
            <a:endParaRPr lang="en-US" sz="1197" b="1" i="0" u="none" strike="noStrike" baseline="0">
              <a:solidFill>
                <a:schemeClr val="tx1">
                  <a:lumMod val="95000"/>
                  <a:lumOff val="5000"/>
                </a:schemeClr>
              </a:solidFill>
              <a:latin typeface="Calibri" panose="020F0502020204030204"/>
            </a:endParaRPr>
          </a:p>
        </cx:txPr>
      </cx:axis>
    </cx:plotArea>
  </cx:chart>
  <cx: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24">
  <cs:axisTitle>
    <cs:lnRef idx="0"/>
    <cs:fillRef idx="0"/>
    <cs:effectRef idx="0"/>
    <cs:fontRef idx="minor">
      <a:schemeClr val="dk1">
        <a:lumMod val="75000"/>
        <a:lumOff val="25000"/>
      </a:schemeClr>
    </cs:fontRef>
    <cs:defRPr sz="1197"/>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cs:chartArea>
  <cs:dataLabel>
    <cs:lnRef idx="0"/>
    <cs:fillRef idx="0"/>
    <cs:effectRef idx="0"/>
    <cs:fontRef idx="minor">
      <a:schemeClr val="dk1"/>
    </cs:fontRef>
    <cs:defRPr sz="1197"/>
  </cs:dataLabel>
  <cs:dataLabelCallout>
    <cs:lnRef idx="0"/>
    <cs:fillRef idx="0"/>
    <cs:effectRef idx="0"/>
    <cs:fontRef idx="minor">
      <a:schemeClr val="lt1"/>
    </cs:fontRef>
    <cs:spPr>
      <a:solidFill>
        <a:schemeClr val="dk1">
          <a:lumMod val="65000"/>
          <a:lumOff val="35000"/>
          <a:alpha val="75000"/>
        </a:schemeClr>
      </a:solidFill>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1197"/>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22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1197"/>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1197"/>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424">
  <cs:axisTitle>
    <cs:lnRef idx="0"/>
    <cs:fillRef idx="0"/>
    <cs:effectRef idx="0"/>
    <cs:fontRef idx="minor">
      <a:schemeClr val="dk1">
        <a:lumMod val="75000"/>
        <a:lumOff val="25000"/>
      </a:schemeClr>
    </cs:fontRef>
    <cs:defRPr sz="1197"/>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cs:chartArea>
  <cs:dataLabel>
    <cs:lnRef idx="0"/>
    <cs:fillRef idx="0"/>
    <cs:effectRef idx="0"/>
    <cs:fontRef idx="minor">
      <a:schemeClr val="dk1"/>
    </cs:fontRef>
    <cs:defRPr sz="1197"/>
  </cs:dataLabel>
  <cs:dataLabelCallout>
    <cs:lnRef idx="0"/>
    <cs:fillRef idx="0"/>
    <cs:effectRef idx="0"/>
    <cs:fontRef idx="minor">
      <a:schemeClr val="lt1"/>
    </cs:fontRef>
    <cs:spPr>
      <a:solidFill>
        <a:schemeClr val="dk1">
          <a:lumMod val="65000"/>
          <a:lumOff val="35000"/>
          <a:alpha val="75000"/>
        </a:schemeClr>
      </a:solidFill>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1197"/>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22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1197"/>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1197"/>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0.54988</cdr:x>
      <cdr:y>0.04373</cdr:y>
    </cdr:from>
    <cdr:to>
      <cdr:x>0.54988</cdr:x>
      <cdr:y>0.66181</cdr:y>
    </cdr:to>
    <cdr:cxnSp macro="">
      <cdr:nvCxnSpPr>
        <cdr:cNvPr id="3" name="Straight Arrow Connector 2">
          <a:extLst xmlns:a="http://schemas.openxmlformats.org/drawingml/2006/main">
            <a:ext uri="{FF2B5EF4-FFF2-40B4-BE49-F238E27FC236}">
              <a16:creationId xmlns:a16="http://schemas.microsoft.com/office/drawing/2014/main" id="{4F1B7C67-6731-96B6-789A-E68B818D55EB}"/>
            </a:ext>
          </a:extLst>
        </cdr:cNvPr>
        <cdr:cNvCxnSpPr/>
      </cdr:nvCxnSpPr>
      <cdr:spPr>
        <a:xfrm xmlns:a="http://schemas.openxmlformats.org/drawingml/2006/main">
          <a:off x="6428935" y="211016"/>
          <a:ext cx="0" cy="2982350"/>
        </a:xfrm>
        <a:prstGeom xmlns:a="http://schemas.openxmlformats.org/drawingml/2006/main" prst="straightConnector1">
          <a:avLst/>
        </a:prstGeom>
        <a:ln xmlns:a="http://schemas.openxmlformats.org/drawingml/2006/main">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IN"/>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E88DA436-5C29-4FD3-B80B-BD017416CF52}" type="datetimeFigureOut">
              <a:rPr lang="en-IN" smtClean="0"/>
              <a:t>02-08-2024</a:t>
            </a:fld>
            <a:endParaRPr lang="en-IN"/>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IN"/>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IN"/>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47DFFE4D-A61F-4CE7-B1B8-CC240AC580FE}" type="slidenum">
              <a:rPr lang="en-IN" smtClean="0"/>
              <a:t>‹#›</a:t>
            </a:fld>
            <a:endParaRPr lang="en-IN"/>
          </a:p>
        </p:txBody>
      </p:sp>
    </p:spTree>
    <p:extLst>
      <p:ext uri="{BB962C8B-B14F-4D97-AF65-F5344CB8AC3E}">
        <p14:creationId xmlns:p14="http://schemas.microsoft.com/office/powerpoint/2010/main" val="4289492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DFFE4D-A61F-4CE7-B1B8-CC240AC580FE}" type="slidenum">
              <a:rPr lang="en-IN" smtClean="0"/>
              <a:t>7</a:t>
            </a:fld>
            <a:endParaRPr lang="en-IN"/>
          </a:p>
        </p:txBody>
      </p:sp>
    </p:spTree>
    <p:extLst>
      <p:ext uri="{BB962C8B-B14F-4D97-AF65-F5344CB8AC3E}">
        <p14:creationId xmlns:p14="http://schemas.microsoft.com/office/powerpoint/2010/main" val="7003363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730BB-D98B-7B88-F1FB-611C48A972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92077F-AD36-7499-167C-788F6E1EE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A4F5DE-3324-271C-A8F1-7030B553626B}"/>
              </a:ext>
            </a:extLst>
          </p:cNvPr>
          <p:cNvSpPr>
            <a:spLocks noGrp="1"/>
          </p:cNvSpPr>
          <p:nvPr>
            <p:ph type="dt" sz="half" idx="10"/>
          </p:nvPr>
        </p:nvSpPr>
        <p:spPr/>
        <p:txBody>
          <a:bodyPr/>
          <a:lstStyle/>
          <a:p>
            <a:fld id="{F7A31B6B-1364-4B7B-ADF1-665EEB825716}" type="datetimeFigureOut">
              <a:rPr lang="en-IN" smtClean="0"/>
              <a:t>02-08-2024</a:t>
            </a:fld>
            <a:endParaRPr lang="en-IN"/>
          </a:p>
        </p:txBody>
      </p:sp>
      <p:sp>
        <p:nvSpPr>
          <p:cNvPr id="5" name="Footer Placeholder 4">
            <a:extLst>
              <a:ext uri="{FF2B5EF4-FFF2-40B4-BE49-F238E27FC236}">
                <a16:creationId xmlns:a16="http://schemas.microsoft.com/office/drawing/2014/main" id="{41E2224B-E5C3-78EA-6BB7-542C25BDB4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B83828-1D8D-44EB-72AE-233A86933951}"/>
              </a:ext>
            </a:extLst>
          </p:cNvPr>
          <p:cNvSpPr>
            <a:spLocks noGrp="1"/>
          </p:cNvSpPr>
          <p:nvPr>
            <p:ph type="sldNum" sz="quarter" idx="12"/>
          </p:nvPr>
        </p:nvSpPr>
        <p:spPr/>
        <p:txBody>
          <a:bodyPr/>
          <a:lstStyle/>
          <a:p>
            <a:fld id="{48F63A3B-78C7-47BE-AE5E-E10140E04643}" type="slidenum">
              <a:rPr lang="en-US" smtClean="0"/>
              <a:t>‹#›</a:t>
            </a:fld>
            <a:endParaRPr lang="en-US" dirty="0"/>
          </a:p>
        </p:txBody>
      </p:sp>
      <p:pic>
        <p:nvPicPr>
          <p:cNvPr id="7" name="Picture 6">
            <a:extLst>
              <a:ext uri="{FF2B5EF4-FFF2-40B4-BE49-F238E27FC236}">
                <a16:creationId xmlns:a16="http://schemas.microsoft.com/office/drawing/2014/main" id="{CE3ADE62-EADD-541E-1B1B-E920C53E7796}"/>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spTree>
    <p:extLst>
      <p:ext uri="{BB962C8B-B14F-4D97-AF65-F5344CB8AC3E}">
        <p14:creationId xmlns:p14="http://schemas.microsoft.com/office/powerpoint/2010/main" val="3357201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5441B-89AB-A356-5285-6D0C21528D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3F35DF-537C-F803-B6EE-EA5AE0DAED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050778-2B12-95DC-1A83-5ACDFB971FD9}"/>
              </a:ext>
            </a:extLst>
          </p:cNvPr>
          <p:cNvSpPr>
            <a:spLocks noGrp="1"/>
          </p:cNvSpPr>
          <p:nvPr>
            <p:ph type="dt" sz="half" idx="10"/>
          </p:nvPr>
        </p:nvSpPr>
        <p:spPr/>
        <p:txBody>
          <a:bodyPr/>
          <a:lstStyle/>
          <a:p>
            <a:fld id="{43509B45-318B-41A6-9115-89E079CCE5D4}" type="datetime1">
              <a:rPr lang="en-US" smtClean="0"/>
              <a:t>8/2/2024</a:t>
            </a:fld>
            <a:endParaRPr lang="en-US" dirty="0"/>
          </a:p>
        </p:txBody>
      </p:sp>
      <p:sp>
        <p:nvSpPr>
          <p:cNvPr id="5" name="Footer Placeholder 4">
            <a:extLst>
              <a:ext uri="{FF2B5EF4-FFF2-40B4-BE49-F238E27FC236}">
                <a16:creationId xmlns:a16="http://schemas.microsoft.com/office/drawing/2014/main" id="{23BC4EA9-150C-66AF-653A-C08760EE19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9A9B58-3878-01BF-FB07-DAEE18C56771}"/>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364132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A30950-9FEE-80FC-8714-03CBADF736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FF8118-35D1-38FA-0FCF-209A728543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98830B-3FDF-02E6-E731-5A4A9C6FB86E}"/>
              </a:ext>
            </a:extLst>
          </p:cNvPr>
          <p:cNvSpPr>
            <a:spLocks noGrp="1"/>
          </p:cNvSpPr>
          <p:nvPr>
            <p:ph type="dt" sz="half" idx="10"/>
          </p:nvPr>
        </p:nvSpPr>
        <p:spPr/>
        <p:txBody>
          <a:bodyPr/>
          <a:lstStyle/>
          <a:p>
            <a:fld id="{43509B45-318B-41A6-9115-89E079CCE5D4}" type="datetime1">
              <a:rPr lang="en-US" smtClean="0"/>
              <a:t>8/2/2024</a:t>
            </a:fld>
            <a:endParaRPr lang="en-US" dirty="0"/>
          </a:p>
        </p:txBody>
      </p:sp>
      <p:sp>
        <p:nvSpPr>
          <p:cNvPr id="5" name="Footer Placeholder 4">
            <a:extLst>
              <a:ext uri="{FF2B5EF4-FFF2-40B4-BE49-F238E27FC236}">
                <a16:creationId xmlns:a16="http://schemas.microsoft.com/office/drawing/2014/main" id="{992920A2-6285-5CA3-492C-055E12F27A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DACFEB-A159-1896-BB72-9317B1137FE9}"/>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8216723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44994"/>
            <a:ext cx="9144000" cy="1197999"/>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FA57C712-D7B3-426C-B592-8AF6278F5900}"/>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sp>
        <p:nvSpPr>
          <p:cNvPr id="6" name="Slide Number Placeholder 5">
            <a:extLst>
              <a:ext uri="{FF2B5EF4-FFF2-40B4-BE49-F238E27FC236}">
                <a16:creationId xmlns:a16="http://schemas.microsoft.com/office/drawing/2014/main" id="{A1F6C23C-7648-4E80-BFBB-ECA6987869B8}"/>
              </a:ext>
            </a:extLst>
          </p:cNvPr>
          <p:cNvSpPr>
            <a:spLocks noGrp="1"/>
          </p:cNvSpPr>
          <p:nvPr>
            <p:ph type="sldNum" sz="quarter" idx="12"/>
          </p:nvPr>
        </p:nvSpPr>
        <p:spPr>
          <a:xfrm>
            <a:off x="8610600" y="6356350"/>
            <a:ext cx="2743200" cy="365125"/>
          </a:xfrm>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979D-72A9-7096-360F-06D5A868BE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2737BC-4780-B77F-5A54-F788E7C447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5A4126-9DC4-F2CF-7FAC-221E673D3302}"/>
              </a:ext>
            </a:extLst>
          </p:cNvPr>
          <p:cNvSpPr>
            <a:spLocks noGrp="1"/>
          </p:cNvSpPr>
          <p:nvPr>
            <p:ph type="dt" sz="half" idx="10"/>
          </p:nvPr>
        </p:nvSpPr>
        <p:spPr/>
        <p:txBody>
          <a:bodyPr/>
          <a:lstStyle/>
          <a:p>
            <a:fld id="{5BF999BB-CDA3-4253-82D1-6B9BB2F29122}" type="datetime1">
              <a:rPr lang="en-US" smtClean="0"/>
              <a:t>8/2/2024</a:t>
            </a:fld>
            <a:endParaRPr lang="en-US" dirty="0"/>
          </a:p>
        </p:txBody>
      </p:sp>
      <p:sp>
        <p:nvSpPr>
          <p:cNvPr id="5" name="Footer Placeholder 4">
            <a:extLst>
              <a:ext uri="{FF2B5EF4-FFF2-40B4-BE49-F238E27FC236}">
                <a16:creationId xmlns:a16="http://schemas.microsoft.com/office/drawing/2014/main" id="{65A7B4FD-7348-F5F5-408C-21EFD1BED7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49A6C4-F85F-3C07-EC57-F5A353714F25}"/>
              </a:ext>
            </a:extLst>
          </p:cNvPr>
          <p:cNvSpPr>
            <a:spLocks noGrp="1"/>
          </p:cNvSpPr>
          <p:nvPr>
            <p:ph type="sldNum" sz="quarter" idx="12"/>
          </p:nvPr>
        </p:nvSpPr>
        <p:spPr/>
        <p:txBody>
          <a:bodyPr/>
          <a:lstStyle/>
          <a:p>
            <a:fld id="{48F63A3B-78C7-47BE-AE5E-E10140E04643}" type="slidenum">
              <a:rPr lang="en-US" smtClean="0"/>
              <a:t>‹#›</a:t>
            </a:fld>
            <a:endParaRPr lang="en-US" dirty="0"/>
          </a:p>
        </p:txBody>
      </p:sp>
      <p:pic>
        <p:nvPicPr>
          <p:cNvPr id="7" name="Picture 6">
            <a:extLst>
              <a:ext uri="{FF2B5EF4-FFF2-40B4-BE49-F238E27FC236}">
                <a16:creationId xmlns:a16="http://schemas.microsoft.com/office/drawing/2014/main" id="{42CBBD3C-7E42-3E56-E2A2-7B367D04A5D5}"/>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8" name="Straight Connector 7">
            <a:extLst>
              <a:ext uri="{FF2B5EF4-FFF2-40B4-BE49-F238E27FC236}">
                <a16:creationId xmlns:a16="http://schemas.microsoft.com/office/drawing/2014/main" id="{B6294993-94A7-9DC1-867C-CE08C0282A78}"/>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06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7FEE-EE50-C9B6-977C-A72C50566C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0F33FB-D04A-9D19-07DE-CA91C67478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C5ACE9-E15E-272F-0E32-E68A784E64DA}"/>
              </a:ext>
            </a:extLst>
          </p:cNvPr>
          <p:cNvSpPr>
            <a:spLocks noGrp="1"/>
          </p:cNvSpPr>
          <p:nvPr>
            <p:ph type="dt" sz="half" idx="10"/>
          </p:nvPr>
        </p:nvSpPr>
        <p:spPr/>
        <p:txBody>
          <a:bodyPr/>
          <a:lstStyle/>
          <a:p>
            <a:fld id="{3477D350-6E20-40EA-AEE4-38F8517AF30F}" type="datetime1">
              <a:rPr lang="en-US" smtClean="0"/>
              <a:t>8/2/2024</a:t>
            </a:fld>
            <a:endParaRPr lang="en-US" dirty="0"/>
          </a:p>
        </p:txBody>
      </p:sp>
      <p:sp>
        <p:nvSpPr>
          <p:cNvPr id="5" name="Footer Placeholder 4">
            <a:extLst>
              <a:ext uri="{FF2B5EF4-FFF2-40B4-BE49-F238E27FC236}">
                <a16:creationId xmlns:a16="http://schemas.microsoft.com/office/drawing/2014/main" id="{11A87BA2-B979-4107-E2C8-A812BF2CB9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BC24E0-057D-6FE3-5747-1FECE133B7D1}"/>
              </a:ext>
            </a:extLst>
          </p:cNvPr>
          <p:cNvSpPr>
            <a:spLocks noGrp="1"/>
          </p:cNvSpPr>
          <p:nvPr>
            <p:ph type="sldNum" sz="quarter" idx="12"/>
          </p:nvPr>
        </p:nvSpPr>
        <p:spPr/>
        <p:txBody>
          <a:bodyPr/>
          <a:lstStyle/>
          <a:p>
            <a:fld id="{48F63A3B-78C7-47BE-AE5E-E10140E04643}" type="slidenum">
              <a:rPr lang="en-US" smtClean="0"/>
              <a:t>‹#›</a:t>
            </a:fld>
            <a:endParaRPr lang="en-US" dirty="0"/>
          </a:p>
        </p:txBody>
      </p:sp>
      <p:sp>
        <p:nvSpPr>
          <p:cNvPr id="7" name="Footer Placeholder 4">
            <a:extLst>
              <a:ext uri="{FF2B5EF4-FFF2-40B4-BE49-F238E27FC236}">
                <a16:creationId xmlns:a16="http://schemas.microsoft.com/office/drawing/2014/main" id="{772A3578-3D3C-2A98-4314-2FDDFF27A5B9}"/>
              </a:ext>
            </a:extLst>
          </p:cNvPr>
          <p:cNvSpPr txBox="1">
            <a:spLocks/>
          </p:cNvSpPr>
          <p:nvPr userDrawn="1"/>
        </p:nvSpPr>
        <p:spPr>
          <a:xfrm>
            <a:off x="3891643" y="6356350"/>
            <a:ext cx="440871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Ivy Professional School – Top Ranked Corporate Education Provider</a:t>
            </a:r>
          </a:p>
        </p:txBody>
      </p:sp>
      <p:pic>
        <p:nvPicPr>
          <p:cNvPr id="8" name="Picture 7">
            <a:extLst>
              <a:ext uri="{FF2B5EF4-FFF2-40B4-BE49-F238E27FC236}">
                <a16:creationId xmlns:a16="http://schemas.microsoft.com/office/drawing/2014/main" id="{DAED5732-5E98-96F2-357C-79A89A7C67F0}"/>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9" name="Straight Connector 8">
            <a:extLst>
              <a:ext uri="{FF2B5EF4-FFF2-40B4-BE49-F238E27FC236}">
                <a16:creationId xmlns:a16="http://schemas.microsoft.com/office/drawing/2014/main" id="{C02EF4A0-AC25-9BD8-8DB2-C570C95C3B70}"/>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8769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AAA36-10D4-BE92-CA31-318A3B6671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1E29EC-09AC-AF60-FD65-2B94C9FE0F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DB47EB-6E09-E273-066D-A70AD67E9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84A0E2-B7E7-E60B-D88F-D0216E9DB078}"/>
              </a:ext>
            </a:extLst>
          </p:cNvPr>
          <p:cNvSpPr>
            <a:spLocks noGrp="1"/>
          </p:cNvSpPr>
          <p:nvPr>
            <p:ph type="dt" sz="half" idx="10"/>
          </p:nvPr>
        </p:nvSpPr>
        <p:spPr/>
        <p:txBody>
          <a:bodyPr/>
          <a:lstStyle/>
          <a:p>
            <a:fld id="{C79EE5B5-5505-4B09-BF93-D35BAA2EF361}" type="datetime1">
              <a:rPr lang="en-US" smtClean="0"/>
              <a:t>8/2/2024</a:t>
            </a:fld>
            <a:endParaRPr lang="en-US" dirty="0"/>
          </a:p>
        </p:txBody>
      </p:sp>
      <p:sp>
        <p:nvSpPr>
          <p:cNvPr id="6" name="Footer Placeholder 5">
            <a:extLst>
              <a:ext uri="{FF2B5EF4-FFF2-40B4-BE49-F238E27FC236}">
                <a16:creationId xmlns:a16="http://schemas.microsoft.com/office/drawing/2014/main" id="{E6DF4D9B-63BB-9D3D-AB16-591BB0A7A5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818B1C-B006-9C3C-ECC5-403F5C3ABE49}"/>
              </a:ext>
            </a:extLst>
          </p:cNvPr>
          <p:cNvSpPr>
            <a:spLocks noGrp="1"/>
          </p:cNvSpPr>
          <p:nvPr>
            <p:ph type="sldNum" sz="quarter" idx="12"/>
          </p:nvPr>
        </p:nvSpPr>
        <p:spPr/>
        <p:txBody>
          <a:bodyPr/>
          <a:lstStyle/>
          <a:p>
            <a:fld id="{48F63A3B-78C7-47BE-AE5E-E10140E04643}" type="slidenum">
              <a:rPr lang="en-US" smtClean="0"/>
              <a:t>‹#›</a:t>
            </a:fld>
            <a:endParaRPr lang="en-US" dirty="0"/>
          </a:p>
        </p:txBody>
      </p:sp>
      <p:pic>
        <p:nvPicPr>
          <p:cNvPr id="8" name="Picture 7">
            <a:extLst>
              <a:ext uri="{FF2B5EF4-FFF2-40B4-BE49-F238E27FC236}">
                <a16:creationId xmlns:a16="http://schemas.microsoft.com/office/drawing/2014/main" id="{F60EAD0B-61C9-D79A-6D2E-FB20780B8A36}"/>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9" name="Straight Connector 8">
            <a:extLst>
              <a:ext uri="{FF2B5EF4-FFF2-40B4-BE49-F238E27FC236}">
                <a16:creationId xmlns:a16="http://schemas.microsoft.com/office/drawing/2014/main" id="{E97DBB41-3A34-F219-6C0D-E0FEE3131AA5}"/>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4612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B86C-79A1-390A-0501-173C174921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8B25AD-298F-70BC-3516-9BD22D981C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841594-8C2A-0B3A-6A55-102E959CF8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87F8B7-98FE-7F5A-4DCF-3D9CC2D443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815B76-869D-E716-DC28-0BB556F8FB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7E81AF-6FA0-A2B7-3C76-DC8219F69DFB}"/>
              </a:ext>
            </a:extLst>
          </p:cNvPr>
          <p:cNvSpPr>
            <a:spLocks noGrp="1"/>
          </p:cNvSpPr>
          <p:nvPr>
            <p:ph type="dt" sz="half" idx="10"/>
          </p:nvPr>
        </p:nvSpPr>
        <p:spPr/>
        <p:txBody>
          <a:bodyPr/>
          <a:lstStyle/>
          <a:p>
            <a:fld id="{D705493A-5B27-458E-ADF3-1D0EFAA817D6}" type="datetime1">
              <a:rPr lang="en-US" smtClean="0"/>
              <a:t>8/2/2024</a:t>
            </a:fld>
            <a:endParaRPr lang="en-US" dirty="0"/>
          </a:p>
        </p:txBody>
      </p:sp>
      <p:sp>
        <p:nvSpPr>
          <p:cNvPr id="8" name="Footer Placeholder 7">
            <a:extLst>
              <a:ext uri="{FF2B5EF4-FFF2-40B4-BE49-F238E27FC236}">
                <a16:creationId xmlns:a16="http://schemas.microsoft.com/office/drawing/2014/main" id="{18C0F6C0-289C-9BAB-47A5-759091E3B7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57AA1D-975E-D01B-5BBE-CCD77B23BAFA}"/>
              </a:ext>
            </a:extLst>
          </p:cNvPr>
          <p:cNvSpPr>
            <a:spLocks noGrp="1"/>
          </p:cNvSpPr>
          <p:nvPr>
            <p:ph type="sldNum" sz="quarter" idx="12"/>
          </p:nvPr>
        </p:nvSpPr>
        <p:spPr/>
        <p:txBody>
          <a:bodyPr/>
          <a:lstStyle/>
          <a:p>
            <a:fld id="{48F63A3B-78C7-47BE-AE5E-E10140E04643}" type="slidenum">
              <a:rPr lang="en-US" smtClean="0"/>
              <a:t>‹#›</a:t>
            </a:fld>
            <a:endParaRPr lang="en-US" dirty="0"/>
          </a:p>
        </p:txBody>
      </p:sp>
      <p:pic>
        <p:nvPicPr>
          <p:cNvPr id="10" name="Picture 9">
            <a:extLst>
              <a:ext uri="{FF2B5EF4-FFF2-40B4-BE49-F238E27FC236}">
                <a16:creationId xmlns:a16="http://schemas.microsoft.com/office/drawing/2014/main" id="{9FB6DAEB-9AAD-6E6D-3CF9-512E7A2362A0}"/>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11" name="Straight Connector 10">
            <a:extLst>
              <a:ext uri="{FF2B5EF4-FFF2-40B4-BE49-F238E27FC236}">
                <a16:creationId xmlns:a16="http://schemas.microsoft.com/office/drawing/2014/main" id="{436E6C23-9B2C-942D-492B-F3A5AA8A1AB0}"/>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4683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A258-90C5-F3F1-99D1-5E5DEB2B82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E17514-8A0E-7142-2E46-DDC3DA055E27}"/>
              </a:ext>
            </a:extLst>
          </p:cNvPr>
          <p:cNvSpPr>
            <a:spLocks noGrp="1"/>
          </p:cNvSpPr>
          <p:nvPr>
            <p:ph type="dt" sz="half" idx="10"/>
          </p:nvPr>
        </p:nvSpPr>
        <p:spPr/>
        <p:txBody>
          <a:bodyPr/>
          <a:lstStyle/>
          <a:p>
            <a:fld id="{B64991C9-4B50-4C0B-8E93-FDFEE9FA64B6}" type="datetime1">
              <a:rPr lang="en-US" smtClean="0"/>
              <a:t>8/2/2024</a:t>
            </a:fld>
            <a:endParaRPr lang="en-US" dirty="0"/>
          </a:p>
        </p:txBody>
      </p:sp>
      <p:sp>
        <p:nvSpPr>
          <p:cNvPr id="4" name="Footer Placeholder 3">
            <a:extLst>
              <a:ext uri="{FF2B5EF4-FFF2-40B4-BE49-F238E27FC236}">
                <a16:creationId xmlns:a16="http://schemas.microsoft.com/office/drawing/2014/main" id="{58974016-7D8C-0B27-28DA-1FAD33908F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A8440C-48FD-A8F8-B2D1-7831D439B6B9}"/>
              </a:ext>
            </a:extLst>
          </p:cNvPr>
          <p:cNvSpPr>
            <a:spLocks noGrp="1"/>
          </p:cNvSpPr>
          <p:nvPr>
            <p:ph type="sldNum" sz="quarter" idx="12"/>
          </p:nvPr>
        </p:nvSpPr>
        <p:spPr/>
        <p:txBody>
          <a:bodyPr/>
          <a:lstStyle/>
          <a:p>
            <a:fld id="{48F63A3B-78C7-47BE-AE5E-E10140E04643}" type="slidenum">
              <a:rPr lang="en-US" smtClean="0"/>
              <a:t>‹#›</a:t>
            </a:fld>
            <a:endParaRPr lang="en-US" dirty="0"/>
          </a:p>
        </p:txBody>
      </p:sp>
      <p:pic>
        <p:nvPicPr>
          <p:cNvPr id="6" name="Picture 5">
            <a:extLst>
              <a:ext uri="{FF2B5EF4-FFF2-40B4-BE49-F238E27FC236}">
                <a16:creationId xmlns:a16="http://schemas.microsoft.com/office/drawing/2014/main" id="{BC687EF2-5D17-31E8-7307-7094DD479833}"/>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7" name="Straight Connector 6">
            <a:extLst>
              <a:ext uri="{FF2B5EF4-FFF2-40B4-BE49-F238E27FC236}">
                <a16:creationId xmlns:a16="http://schemas.microsoft.com/office/drawing/2014/main" id="{58514D19-C779-8DFC-FA5C-A5754BFAC988}"/>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5380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D7BC05-C905-DAE3-443E-37D053AB07FF}"/>
              </a:ext>
            </a:extLst>
          </p:cNvPr>
          <p:cNvSpPr>
            <a:spLocks noGrp="1"/>
          </p:cNvSpPr>
          <p:nvPr>
            <p:ph type="dt" sz="half" idx="10"/>
          </p:nvPr>
        </p:nvSpPr>
        <p:spPr/>
        <p:txBody>
          <a:bodyPr/>
          <a:lstStyle/>
          <a:p>
            <a:fld id="{77C86F84-63C0-4FA7-9061-FEA51FE0018E}" type="datetime1">
              <a:rPr lang="en-US" smtClean="0"/>
              <a:t>8/2/2024</a:t>
            </a:fld>
            <a:endParaRPr lang="en-US" dirty="0"/>
          </a:p>
        </p:txBody>
      </p:sp>
      <p:sp>
        <p:nvSpPr>
          <p:cNvPr id="3" name="Footer Placeholder 2">
            <a:extLst>
              <a:ext uri="{FF2B5EF4-FFF2-40B4-BE49-F238E27FC236}">
                <a16:creationId xmlns:a16="http://schemas.microsoft.com/office/drawing/2014/main" id="{FB496427-1463-5AE2-B26C-FCB73AC992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690955-6B5D-06FA-63E4-7C20B39BB194}"/>
              </a:ext>
            </a:extLst>
          </p:cNvPr>
          <p:cNvSpPr>
            <a:spLocks noGrp="1"/>
          </p:cNvSpPr>
          <p:nvPr>
            <p:ph type="sldNum" sz="quarter" idx="12"/>
          </p:nvPr>
        </p:nvSpPr>
        <p:spPr/>
        <p:txBody>
          <a:bodyPr/>
          <a:lstStyle/>
          <a:p>
            <a:fld id="{48F63A3B-78C7-47BE-AE5E-E10140E04643}" type="slidenum">
              <a:rPr lang="en-US" smtClean="0"/>
              <a:t>‹#›</a:t>
            </a:fld>
            <a:endParaRPr lang="en-US" dirty="0"/>
          </a:p>
        </p:txBody>
      </p:sp>
      <p:sp>
        <p:nvSpPr>
          <p:cNvPr id="5" name="Footer Placeholder 4">
            <a:extLst>
              <a:ext uri="{FF2B5EF4-FFF2-40B4-BE49-F238E27FC236}">
                <a16:creationId xmlns:a16="http://schemas.microsoft.com/office/drawing/2014/main" id="{0E17C179-638A-7204-6CEC-68BAF7E205F7}"/>
              </a:ext>
            </a:extLst>
          </p:cNvPr>
          <p:cNvSpPr txBox="1">
            <a:spLocks/>
          </p:cNvSpPr>
          <p:nvPr userDrawn="1"/>
        </p:nvSpPr>
        <p:spPr>
          <a:xfrm>
            <a:off x="3891643" y="6356349"/>
            <a:ext cx="440871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Ivy Professional School – Top Ranked Corporate Education Provider</a:t>
            </a:r>
            <a:endParaRPr lang="en-US" dirty="0"/>
          </a:p>
        </p:txBody>
      </p:sp>
      <p:pic>
        <p:nvPicPr>
          <p:cNvPr id="6" name="Picture 5">
            <a:extLst>
              <a:ext uri="{FF2B5EF4-FFF2-40B4-BE49-F238E27FC236}">
                <a16:creationId xmlns:a16="http://schemas.microsoft.com/office/drawing/2014/main" id="{A6812F71-74B8-6B46-8FD3-26FED03BA13D}"/>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7" name="Straight Connector 6">
            <a:extLst>
              <a:ext uri="{FF2B5EF4-FFF2-40B4-BE49-F238E27FC236}">
                <a16:creationId xmlns:a16="http://schemas.microsoft.com/office/drawing/2014/main" id="{A0771F70-4A7E-6C1C-34EE-327DE1E77FD6}"/>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02351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BC93-D36F-6408-6153-6456D710F0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D1D72D-008C-BB4E-D8F9-169F74B76D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178EAE-CAE4-E2A4-90E8-D53DACCA5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4C1867-2FD9-0ABD-B4C2-99FDCA0DAB4B}"/>
              </a:ext>
            </a:extLst>
          </p:cNvPr>
          <p:cNvSpPr>
            <a:spLocks noGrp="1"/>
          </p:cNvSpPr>
          <p:nvPr>
            <p:ph type="dt" sz="half" idx="10"/>
          </p:nvPr>
        </p:nvSpPr>
        <p:spPr/>
        <p:txBody>
          <a:bodyPr/>
          <a:lstStyle/>
          <a:p>
            <a:fld id="{B67E738D-853A-40C6-99F3-F949B5DFA46D}" type="datetime1">
              <a:rPr lang="en-US" smtClean="0"/>
              <a:t>8/2/2024</a:t>
            </a:fld>
            <a:endParaRPr lang="en-US" dirty="0"/>
          </a:p>
        </p:txBody>
      </p:sp>
      <p:sp>
        <p:nvSpPr>
          <p:cNvPr id="6" name="Footer Placeholder 5">
            <a:extLst>
              <a:ext uri="{FF2B5EF4-FFF2-40B4-BE49-F238E27FC236}">
                <a16:creationId xmlns:a16="http://schemas.microsoft.com/office/drawing/2014/main" id="{F18982D5-CF04-C807-F3AF-F85D7B6C74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105536-D35D-AE9E-E258-F19BB1048BD7}"/>
              </a:ext>
            </a:extLst>
          </p:cNvPr>
          <p:cNvSpPr>
            <a:spLocks noGrp="1"/>
          </p:cNvSpPr>
          <p:nvPr>
            <p:ph type="sldNum" sz="quarter" idx="12"/>
          </p:nvPr>
        </p:nvSpPr>
        <p:spPr/>
        <p:txBody>
          <a:bodyPr/>
          <a:lstStyle/>
          <a:p>
            <a:fld id="{48F63A3B-78C7-47BE-AE5E-E10140E04643}" type="slidenum">
              <a:rPr lang="en-US" smtClean="0"/>
              <a:t>‹#›</a:t>
            </a:fld>
            <a:endParaRPr lang="en-US" dirty="0"/>
          </a:p>
        </p:txBody>
      </p:sp>
      <p:pic>
        <p:nvPicPr>
          <p:cNvPr id="8" name="Picture 7">
            <a:extLst>
              <a:ext uri="{FF2B5EF4-FFF2-40B4-BE49-F238E27FC236}">
                <a16:creationId xmlns:a16="http://schemas.microsoft.com/office/drawing/2014/main" id="{7DD9DBE4-C67E-B317-F232-8864EE772C50}"/>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9" name="Straight Connector 8">
            <a:extLst>
              <a:ext uri="{FF2B5EF4-FFF2-40B4-BE49-F238E27FC236}">
                <a16:creationId xmlns:a16="http://schemas.microsoft.com/office/drawing/2014/main" id="{C836410B-918E-5A81-BF00-5C7A02288E0B}"/>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230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39015-BFF3-F9AB-9CDA-55BD94E0A3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3A91AC-88F4-9BAE-44B6-45FCB14289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F0232C-3024-FE18-9D6B-016DD94D0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2730D4-4347-78BD-FC2F-05C8003BABB6}"/>
              </a:ext>
            </a:extLst>
          </p:cNvPr>
          <p:cNvSpPr>
            <a:spLocks noGrp="1"/>
          </p:cNvSpPr>
          <p:nvPr>
            <p:ph type="dt" sz="half" idx="10"/>
          </p:nvPr>
        </p:nvSpPr>
        <p:spPr/>
        <p:txBody>
          <a:bodyPr/>
          <a:lstStyle/>
          <a:p>
            <a:fld id="{03DA02F9-435C-4E81-9279-2546A3A04CBF}" type="datetime1">
              <a:rPr lang="en-US" smtClean="0"/>
              <a:t>8/2/2024</a:t>
            </a:fld>
            <a:endParaRPr lang="en-US" dirty="0"/>
          </a:p>
        </p:txBody>
      </p:sp>
      <p:sp>
        <p:nvSpPr>
          <p:cNvPr id="6" name="Footer Placeholder 5">
            <a:extLst>
              <a:ext uri="{FF2B5EF4-FFF2-40B4-BE49-F238E27FC236}">
                <a16:creationId xmlns:a16="http://schemas.microsoft.com/office/drawing/2014/main" id="{DA237C0C-AB62-0FA8-7EDC-0F1BB0C66F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7347BD-CD80-4307-9B74-F1159C3EF151}"/>
              </a:ext>
            </a:extLst>
          </p:cNvPr>
          <p:cNvSpPr>
            <a:spLocks noGrp="1"/>
          </p:cNvSpPr>
          <p:nvPr>
            <p:ph type="sldNum" sz="quarter" idx="12"/>
          </p:nvPr>
        </p:nvSpPr>
        <p:spPr/>
        <p:txBody>
          <a:bodyPr/>
          <a:lstStyle/>
          <a:p>
            <a:fld id="{48F63A3B-78C7-47BE-AE5E-E10140E04643}" type="slidenum">
              <a:rPr lang="en-US" smtClean="0"/>
              <a:t>‹#›</a:t>
            </a:fld>
            <a:endParaRPr lang="en-US" dirty="0"/>
          </a:p>
        </p:txBody>
      </p:sp>
      <p:pic>
        <p:nvPicPr>
          <p:cNvPr id="8" name="Picture 7">
            <a:extLst>
              <a:ext uri="{FF2B5EF4-FFF2-40B4-BE49-F238E27FC236}">
                <a16:creationId xmlns:a16="http://schemas.microsoft.com/office/drawing/2014/main" id="{FEB750BE-C3AD-C75A-1206-3F4750D5B474}"/>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9" name="Straight Connector 8">
            <a:extLst>
              <a:ext uri="{FF2B5EF4-FFF2-40B4-BE49-F238E27FC236}">
                <a16:creationId xmlns:a16="http://schemas.microsoft.com/office/drawing/2014/main" id="{C01966F7-C0FD-ECF4-13B6-2311EF912F50}"/>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3148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DB204B-EAA9-A941-58A1-58D31E9A1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58E3C5-E73E-D344-4A76-1ADB0FDD9C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CC3558-6116-E83E-9CD4-F66C76CFE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509B45-318B-41A6-9115-89E079CCE5D4}" type="datetime1">
              <a:rPr lang="en-US" smtClean="0"/>
              <a:t>8/2/2024</a:t>
            </a:fld>
            <a:endParaRPr lang="en-US" dirty="0"/>
          </a:p>
        </p:txBody>
      </p:sp>
      <p:sp>
        <p:nvSpPr>
          <p:cNvPr id="5" name="Footer Placeholder 4">
            <a:extLst>
              <a:ext uri="{FF2B5EF4-FFF2-40B4-BE49-F238E27FC236}">
                <a16:creationId xmlns:a16="http://schemas.microsoft.com/office/drawing/2014/main" id="{6DCE23D0-F102-444A-AEF6-1BC9EC81F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EC3C5A-1987-575C-A299-ABBB807B1F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
        <p:nvSpPr>
          <p:cNvPr id="7" name="Footer Placeholder 4">
            <a:extLst>
              <a:ext uri="{FF2B5EF4-FFF2-40B4-BE49-F238E27FC236}">
                <a16:creationId xmlns:a16="http://schemas.microsoft.com/office/drawing/2014/main" id="{FCB576A9-9840-2464-2154-EE34BF9C9BE6}"/>
              </a:ext>
            </a:extLst>
          </p:cNvPr>
          <p:cNvSpPr txBox="1">
            <a:spLocks/>
          </p:cNvSpPr>
          <p:nvPr userDrawn="1"/>
        </p:nvSpPr>
        <p:spPr>
          <a:xfrm>
            <a:off x="3891643" y="6356350"/>
            <a:ext cx="440871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Ivy Professional School – Top Ranked Corporate Education Provider</a:t>
            </a:r>
          </a:p>
        </p:txBody>
      </p:sp>
    </p:spTree>
    <p:extLst>
      <p:ext uri="{BB962C8B-B14F-4D97-AF65-F5344CB8AC3E}">
        <p14:creationId xmlns:p14="http://schemas.microsoft.com/office/powerpoint/2010/main" val="1756832759"/>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64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14/relationships/chartEx" Target="../charts/chartEx2.xml"/><Relationship Id="rId5" Type="http://schemas.openxmlformats.org/officeDocument/2006/relationships/image" Target="../media/image7.png"/><Relationship Id="rId4" Type="http://schemas.microsoft.com/office/2014/relationships/chartEx" Target="../charts/chartEx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E4CF8FB-0DF9-DC02-9DA3-89B1F0A81B11}"/>
              </a:ext>
            </a:extLst>
          </p:cNvPr>
          <p:cNvPicPr>
            <a:picLocks noChangeAspect="1"/>
          </p:cNvPicPr>
          <p:nvPr/>
        </p:nvPicPr>
        <p:blipFill>
          <a:blip r:embed="rId2"/>
          <a:stretch>
            <a:fillRect/>
          </a:stretch>
        </p:blipFill>
        <p:spPr>
          <a:xfrm>
            <a:off x="1" y="0"/>
            <a:ext cx="11184834" cy="4766119"/>
          </a:xfrm>
          <a:prstGeom prst="rect">
            <a:avLst/>
          </a:prstGeom>
        </p:spPr>
      </p:pic>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371062" y="4214190"/>
            <a:ext cx="8335616" cy="1281070"/>
          </a:xfrm>
          <a:blipFill>
            <a:blip r:embed="rId3"/>
            <a:tile tx="0" ty="0" sx="100000" sy="100000" flip="none" algn="tl"/>
          </a:blipFill>
          <a:ln>
            <a:solidFill>
              <a:schemeClr val="accent2">
                <a:lumMod val="60000"/>
                <a:lumOff val="40000"/>
              </a:schemeClr>
            </a:solidFill>
          </a:ln>
          <a:effectLst>
            <a:outerShdw blurRad="50800" dist="38100" dir="2700000" algn="tl" rotWithShape="0">
              <a:prstClr val="black">
                <a:alpha val="40000"/>
              </a:prstClr>
            </a:outerShdw>
          </a:effectLst>
        </p:spPr>
        <p:txBody>
          <a:bodyPr vert="horz" lIns="91440" tIns="45720" rIns="91440" bIns="45720" rtlCol="0" anchor="ctr">
            <a:normAutofit/>
          </a:bodyPr>
          <a:lstStyle/>
          <a:p>
            <a:pPr algn="ctr"/>
            <a:r>
              <a:rPr lang="en-US" sz="36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ANALYSIS OF INDIAN CENSUS 2011 DATA</a:t>
            </a:r>
            <a:br>
              <a:rPr lang="en-US" sz="20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br>
            <a:r>
              <a:rPr lang="en-US" sz="24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A research project by Shreya Basu</a:t>
            </a:r>
            <a:endParaRPr lang="en-US" sz="2400" kern="1200" dirty="0">
              <a:ln w="0"/>
              <a:solidFill>
                <a:schemeClr val="accent6">
                  <a:lumMod val="50000"/>
                </a:schemeClr>
              </a:solidFill>
              <a:effectLst>
                <a:reflection blurRad="6350" stA="53000" endA="300" endPos="35500" dir="5400000" sy="-90000" algn="bl" rotWithShape="0"/>
              </a:effectLst>
              <a:latin typeface="+mj-lt"/>
              <a:ea typeface="+mj-ea"/>
              <a:cs typeface="+mj-cs"/>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2425148" y="5287617"/>
            <a:ext cx="7275443" cy="1068732"/>
          </a:xfrm>
        </p:spPr>
        <p:txBody>
          <a:bodyPr vert="horz" lIns="91440" tIns="45720" rIns="91440" bIns="45720" rtlCol="0">
            <a:normAutofit fontScale="700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1</a:t>
            </a:fld>
            <a:endParaRPr lang="en-US"/>
          </a:p>
        </p:txBody>
      </p:sp>
    </p:spTree>
    <p:extLst>
      <p:ext uri="{BB962C8B-B14F-4D97-AF65-F5344CB8AC3E}">
        <p14:creationId xmlns:p14="http://schemas.microsoft.com/office/powerpoint/2010/main" val="667267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196948" y="126696"/>
            <a:ext cx="5899052" cy="520418"/>
          </a:xfrm>
          <a:blipFill>
            <a:blip r:embed="rId2"/>
            <a:tile tx="0" ty="0" sx="100000" sy="100000" flip="none" algn="tl"/>
          </a:blipFill>
          <a:ln>
            <a:solidFill>
              <a:schemeClr val="accent2">
                <a:lumMod val="60000"/>
                <a:lumOff val="40000"/>
              </a:schemeClr>
            </a:solidFill>
          </a:ln>
          <a:effectLst>
            <a:outerShdw blurRad="50800" dist="38100" dir="2700000" algn="tl" rotWithShape="0">
              <a:prstClr val="black">
                <a:alpha val="40000"/>
              </a:prstClr>
            </a:outerShdw>
          </a:effectLst>
        </p:spPr>
        <p:txBody>
          <a:bodyPr vert="horz" lIns="91440" tIns="45720" rIns="91440" bIns="45720" rtlCol="0" anchor="ctr">
            <a:normAutofit fontScale="90000"/>
          </a:bodyPr>
          <a:lstStyle/>
          <a:p>
            <a:pPr algn="ctr"/>
            <a:r>
              <a:rPr lang="en-US" sz="36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State wise Average Sex Ratio </a:t>
            </a:r>
            <a:endParaRPr lang="en-US" sz="36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2425148" y="5287617"/>
            <a:ext cx="7275443" cy="1068732"/>
          </a:xfrm>
        </p:spPr>
        <p:txBody>
          <a:bodyPr vert="horz" lIns="91440" tIns="45720" rIns="91440" bIns="45720" rtlCol="0">
            <a:normAutofit fontScale="700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10</a:t>
            </a:fld>
            <a:endParaRPr lang="en-US"/>
          </a:p>
        </p:txBody>
      </p:sp>
      <p:sp>
        <p:nvSpPr>
          <p:cNvPr id="8" name="TextBox 7">
            <a:extLst>
              <a:ext uri="{FF2B5EF4-FFF2-40B4-BE49-F238E27FC236}">
                <a16:creationId xmlns:a16="http://schemas.microsoft.com/office/drawing/2014/main" id="{E1C39B16-CCE0-582C-757E-FC70DB45F0A1}"/>
              </a:ext>
            </a:extLst>
          </p:cNvPr>
          <p:cNvSpPr txBox="1"/>
          <p:nvPr/>
        </p:nvSpPr>
        <p:spPr>
          <a:xfrm>
            <a:off x="303627" y="1544770"/>
            <a:ext cx="5685693" cy="1200329"/>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endParaRPr lang="en-US" dirty="0"/>
          </a:p>
          <a:p>
            <a:pPr marL="285750" indent="-285750" algn="ctr">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graphicFrame>
        <p:nvGraphicFramePr>
          <p:cNvPr id="14" name="Chart 13">
            <a:extLst>
              <a:ext uri="{FF2B5EF4-FFF2-40B4-BE49-F238E27FC236}">
                <a16:creationId xmlns:a16="http://schemas.microsoft.com/office/drawing/2014/main" id="{77146E55-23CD-7FB1-1B7B-C847EEA21A62}"/>
              </a:ext>
            </a:extLst>
          </p:cNvPr>
          <p:cNvGraphicFramePr/>
          <p:nvPr>
            <p:extLst>
              <p:ext uri="{D42A27DB-BD31-4B8C-83A1-F6EECF244321}">
                <p14:modId xmlns:p14="http://schemas.microsoft.com/office/powerpoint/2010/main" val="2648528588"/>
              </p:ext>
            </p:extLst>
          </p:nvPr>
        </p:nvGraphicFramePr>
        <p:xfrm>
          <a:off x="196948" y="998806"/>
          <a:ext cx="11691425" cy="50221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1788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636F3BFD-C3FD-7861-EF49-6BAB21CB1F38}"/>
              </a:ext>
            </a:extLst>
          </p:cNvPr>
          <p:cNvSpPr/>
          <p:nvPr/>
        </p:nvSpPr>
        <p:spPr>
          <a:xfrm>
            <a:off x="130686" y="1055218"/>
            <a:ext cx="7198583" cy="4669274"/>
          </a:xfrm>
          <a:prstGeom prst="roundRect">
            <a:avLst/>
          </a:prstGeom>
          <a:no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Rounded Corners 8">
            <a:extLst>
              <a:ext uri="{FF2B5EF4-FFF2-40B4-BE49-F238E27FC236}">
                <a16:creationId xmlns:a16="http://schemas.microsoft.com/office/drawing/2014/main" id="{892359C1-131B-6CC5-3903-F6450D2DC4B1}"/>
              </a:ext>
            </a:extLst>
          </p:cNvPr>
          <p:cNvSpPr/>
          <p:nvPr/>
        </p:nvSpPr>
        <p:spPr>
          <a:xfrm>
            <a:off x="196948" y="1133508"/>
            <a:ext cx="7132321" cy="4310689"/>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a:t>The National Average Sex Ratio is 945.</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19 States &amp; UTs come under Above National Average Sex Ratio.</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16 States &amp; UTs come under Below National Sex Ratio.</a:t>
            </a:r>
            <a:endParaRPr lang="en-IN" dirty="0"/>
          </a:p>
        </p:txBody>
      </p:sp>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196948" y="126696"/>
            <a:ext cx="5899052" cy="520418"/>
          </a:xfrm>
          <a:blipFill>
            <a:blip r:embed="rId2"/>
            <a:tile tx="0" ty="0" sx="100000" sy="100000" flip="none" algn="tl"/>
          </a:blipFill>
          <a:ln>
            <a:solidFill>
              <a:schemeClr val="accent2">
                <a:lumMod val="60000"/>
                <a:lumOff val="40000"/>
              </a:schemeClr>
            </a:solidFill>
          </a:ln>
          <a:effectLst>
            <a:outerShdw blurRad="50800" dist="38100" dir="2700000" algn="tl" rotWithShape="0">
              <a:prstClr val="black">
                <a:alpha val="40000"/>
              </a:prstClr>
            </a:outerShdw>
          </a:effectLst>
        </p:spPr>
        <p:txBody>
          <a:bodyPr vert="horz" lIns="91440" tIns="45720" rIns="91440" bIns="45720" rtlCol="0" anchor="ctr">
            <a:normAutofit fontScale="90000"/>
          </a:bodyPr>
          <a:lstStyle/>
          <a:p>
            <a:pPr algn="ctr"/>
            <a:r>
              <a:rPr lang="en-US" sz="36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Analysis of </a:t>
            </a:r>
            <a:r>
              <a:rPr lang="en-US" sz="36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Sex Ratio</a:t>
            </a:r>
            <a:endParaRPr lang="en-US" sz="36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2425148" y="5287617"/>
            <a:ext cx="7275443" cy="1068732"/>
          </a:xfrm>
        </p:spPr>
        <p:txBody>
          <a:bodyPr vert="horz" lIns="91440" tIns="45720" rIns="91440" bIns="45720" rtlCol="0">
            <a:normAutofit fontScale="700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11</a:t>
            </a:fld>
            <a:endParaRPr lang="en-US"/>
          </a:p>
        </p:txBody>
      </p:sp>
      <p:sp>
        <p:nvSpPr>
          <p:cNvPr id="11" name="TextBox 10">
            <a:extLst>
              <a:ext uri="{FF2B5EF4-FFF2-40B4-BE49-F238E27FC236}">
                <a16:creationId xmlns:a16="http://schemas.microsoft.com/office/drawing/2014/main" id="{F3154445-623C-C1BA-87E2-EF37777C6D65}"/>
              </a:ext>
            </a:extLst>
          </p:cNvPr>
          <p:cNvSpPr txBox="1"/>
          <p:nvPr/>
        </p:nvSpPr>
        <p:spPr>
          <a:xfrm>
            <a:off x="485336" y="1266196"/>
            <a:ext cx="6555544" cy="4247317"/>
          </a:xfrm>
          <a:prstGeom prst="rect">
            <a:avLst/>
          </a:prstGeom>
          <a:noFill/>
        </p:spPr>
        <p:txBody>
          <a:bodyPr wrap="square" rtlCol="0">
            <a:spAutoFit/>
          </a:bodyPr>
          <a:lstStyle/>
          <a:p>
            <a:r>
              <a:rPr lang="en-US" sz="1800" dirty="0">
                <a:latin typeface="Cambria" panose="02040503050406030204" pitchFamily="18" charset="0"/>
                <a:ea typeface="Cambria" panose="02040503050406030204" pitchFamily="18" charset="0"/>
              </a:rPr>
              <a:t>Sex Ratio is defined as no. of females per 1000 males in the population</a:t>
            </a:r>
            <a:endParaRPr lang="en-IN" sz="1800"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dirty="0">
                <a:latin typeface="Cambria" panose="02040503050406030204" pitchFamily="18" charset="0"/>
                <a:ea typeface="Cambria" panose="02040503050406030204" pitchFamily="18" charset="0"/>
              </a:rPr>
              <a:t>The National Average Sex Ratio is 945.</a:t>
            </a:r>
          </a:p>
          <a:p>
            <a:pPr marL="285750" indent="-28575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dirty="0">
                <a:latin typeface="Cambria" panose="02040503050406030204" pitchFamily="18" charset="0"/>
                <a:ea typeface="Cambria" panose="02040503050406030204" pitchFamily="18" charset="0"/>
              </a:rPr>
              <a:t>19 States &amp; UTs come under Above National Average Sex Ratio.</a:t>
            </a:r>
          </a:p>
          <a:p>
            <a:pPr marL="285750" indent="-28575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dirty="0">
                <a:latin typeface="Cambria" panose="02040503050406030204" pitchFamily="18" charset="0"/>
                <a:ea typeface="Cambria" panose="02040503050406030204" pitchFamily="18" charset="0"/>
              </a:rPr>
              <a:t>16 States &amp; UTs come under Below National Average Sex Ratio.</a:t>
            </a:r>
          </a:p>
          <a:p>
            <a:pPr marL="285750" indent="-28575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dirty="0">
                <a:latin typeface="Cambria" panose="02040503050406030204" pitchFamily="18" charset="0"/>
                <a:ea typeface="Cambria" panose="02040503050406030204" pitchFamily="18" charset="0"/>
              </a:rPr>
              <a:t>Kerala secured the highest sex ratio in the country.</a:t>
            </a:r>
          </a:p>
          <a:p>
            <a:pPr marL="285750" indent="-28575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dirty="0">
                <a:latin typeface="Cambria" panose="02040503050406030204" pitchFamily="18" charset="0"/>
                <a:ea typeface="Cambria" panose="02040503050406030204" pitchFamily="18" charset="0"/>
              </a:rPr>
              <a:t>District wise Mahe (Puducherry) &amp; Daman recorded the highest &amp; lowest sex ratio, respectively.</a:t>
            </a:r>
            <a:endParaRPr lang="en-IN" dirty="0">
              <a:latin typeface="Cambria" panose="02040503050406030204" pitchFamily="18" charset="0"/>
              <a:ea typeface="Cambria" panose="02040503050406030204" pitchFamily="18" charset="0"/>
            </a:endParaRPr>
          </a:p>
        </p:txBody>
      </p:sp>
      <p:graphicFrame>
        <p:nvGraphicFramePr>
          <p:cNvPr id="14" name="Chart 13">
            <a:extLst>
              <a:ext uri="{FF2B5EF4-FFF2-40B4-BE49-F238E27FC236}">
                <a16:creationId xmlns:a16="http://schemas.microsoft.com/office/drawing/2014/main" id="{813AAFC5-8FB8-A85F-BA01-7FD06547CA81}"/>
              </a:ext>
            </a:extLst>
          </p:cNvPr>
          <p:cNvGraphicFramePr/>
          <p:nvPr>
            <p:extLst>
              <p:ext uri="{D42A27DB-BD31-4B8C-83A1-F6EECF244321}">
                <p14:modId xmlns:p14="http://schemas.microsoft.com/office/powerpoint/2010/main" val="3675614841"/>
              </p:ext>
            </p:extLst>
          </p:nvPr>
        </p:nvGraphicFramePr>
        <p:xfrm>
          <a:off x="7562464" y="1133508"/>
          <a:ext cx="4366326" cy="41531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7197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371062" y="126695"/>
            <a:ext cx="8435313" cy="905119"/>
          </a:xfrm>
          <a:blipFill>
            <a:blip r:embed="rId2"/>
            <a:tile tx="0" ty="0" sx="100000" sy="100000" flip="none" algn="tl"/>
          </a:blipFill>
          <a:ln>
            <a:solidFill>
              <a:schemeClr val="accent2">
                <a:lumMod val="60000"/>
                <a:lumOff val="40000"/>
              </a:schemeClr>
            </a:solidFill>
          </a:ln>
          <a:effectLst>
            <a:outerShdw blurRad="50800" dist="38100" dir="2700000" algn="tl" rotWithShape="0">
              <a:prstClr val="black">
                <a:alpha val="40000"/>
              </a:prstClr>
            </a:outerShdw>
          </a:effectLst>
        </p:spPr>
        <p:txBody>
          <a:bodyPr vert="horz" lIns="91440" tIns="45720" rIns="91440" bIns="45720" rtlCol="0" anchor="ctr">
            <a:normAutofit fontScale="90000"/>
          </a:bodyPr>
          <a:lstStyle/>
          <a:p>
            <a:pPr algn="ctr"/>
            <a:r>
              <a:rPr lang="en-US" sz="40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Literacy Rate vs. Total Population by State </a:t>
            </a: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2425148" y="5287617"/>
            <a:ext cx="7275443" cy="1068732"/>
          </a:xfrm>
        </p:spPr>
        <p:txBody>
          <a:bodyPr vert="horz" lIns="91440" tIns="45720" rIns="91440" bIns="45720" rtlCol="0">
            <a:normAutofit fontScale="700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12</a:t>
            </a:fld>
            <a:endParaRPr lang="en-US"/>
          </a:p>
        </p:txBody>
      </p:sp>
      <p:graphicFrame>
        <p:nvGraphicFramePr>
          <p:cNvPr id="29" name="Chart 28">
            <a:extLst>
              <a:ext uri="{FF2B5EF4-FFF2-40B4-BE49-F238E27FC236}">
                <a16:creationId xmlns:a16="http://schemas.microsoft.com/office/drawing/2014/main" id="{B1ED5D29-F12C-652F-33F5-4FD36E698FCA}"/>
              </a:ext>
            </a:extLst>
          </p:cNvPr>
          <p:cNvGraphicFramePr/>
          <p:nvPr>
            <p:extLst>
              <p:ext uri="{D42A27DB-BD31-4B8C-83A1-F6EECF244321}">
                <p14:modId xmlns:p14="http://schemas.microsoft.com/office/powerpoint/2010/main" val="2198634692"/>
              </p:ext>
            </p:extLst>
          </p:nvPr>
        </p:nvGraphicFramePr>
        <p:xfrm>
          <a:off x="371063" y="1209822"/>
          <a:ext cx="11586476" cy="44172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03264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371062" y="126695"/>
            <a:ext cx="10053098" cy="905119"/>
          </a:xfrm>
          <a:blipFill>
            <a:blip r:embed="rId2"/>
            <a:tile tx="0" ty="0" sx="100000" sy="100000" flip="none" algn="tl"/>
          </a:blipFill>
          <a:ln>
            <a:solidFill>
              <a:schemeClr val="accent2">
                <a:lumMod val="60000"/>
                <a:lumOff val="40000"/>
              </a:schemeClr>
            </a:solidFill>
          </a:ln>
          <a:effectLst>
            <a:outerShdw blurRad="50800" dist="38100" dir="2700000" algn="tl" rotWithShape="0">
              <a:prstClr val="black">
                <a:alpha val="40000"/>
              </a:prstClr>
            </a:outerShdw>
          </a:effectLst>
        </p:spPr>
        <p:txBody>
          <a:bodyPr vert="horz" lIns="91440" tIns="45720" rIns="91440" bIns="45720" rtlCol="0" anchor="ctr">
            <a:normAutofit fontScale="90000"/>
          </a:bodyPr>
          <a:lstStyle/>
          <a:p>
            <a:pPr algn="ctr"/>
            <a:r>
              <a:rPr lang="en-US" sz="40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Correlation Between </a:t>
            </a:r>
            <a:r>
              <a:rPr lang="en-US" sz="40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 Literacy Rate &amp; Growth Rate</a:t>
            </a: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2425148" y="5287617"/>
            <a:ext cx="7275443" cy="1068732"/>
          </a:xfrm>
        </p:spPr>
        <p:txBody>
          <a:bodyPr vert="horz" lIns="91440" tIns="45720" rIns="91440" bIns="45720" rtlCol="0">
            <a:normAutofit fontScale="70000" lnSpcReduction="20000"/>
          </a:bodyPr>
          <a:lstStyle/>
          <a:p>
            <a:pPr algn="ctr"/>
            <a:endParaRPr lang="en-US" sz="1800" i="1" kern="1200">
              <a:solidFill>
                <a:schemeClr val="tx1"/>
              </a:solidFill>
              <a:latin typeface="+mn-lt"/>
              <a:ea typeface="+mn-ea"/>
              <a:cs typeface="+mn-cs"/>
            </a:endParaRPr>
          </a:p>
          <a:p>
            <a:pPr algn="ctr"/>
            <a:endParaRPr lang="en-US" sz="1800" i="1"/>
          </a:p>
          <a:p>
            <a:pPr algn="ctr"/>
            <a:endParaRPr lang="en-US" sz="1800" i="1" kern="1200">
              <a:solidFill>
                <a:schemeClr val="tx1"/>
              </a:solidFill>
              <a:latin typeface="+mn-lt"/>
              <a:ea typeface="+mn-ea"/>
              <a:cs typeface="+mn-cs"/>
            </a:endParaRPr>
          </a:p>
          <a:p>
            <a:pPr algn="ctr"/>
            <a:r>
              <a:rPr lang="en-US" sz="1800" i="1" kern="120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13</a:t>
            </a:fld>
            <a:endParaRPr lang="en-US"/>
          </a:p>
        </p:txBody>
      </p:sp>
      <p:sp>
        <p:nvSpPr>
          <p:cNvPr id="18" name="TextBox 17">
            <a:extLst>
              <a:ext uri="{FF2B5EF4-FFF2-40B4-BE49-F238E27FC236}">
                <a16:creationId xmlns:a16="http://schemas.microsoft.com/office/drawing/2014/main" id="{6FCD7261-12CB-5DD2-5994-E39C12C1C41C}"/>
              </a:ext>
            </a:extLst>
          </p:cNvPr>
          <p:cNvSpPr txBox="1"/>
          <p:nvPr/>
        </p:nvSpPr>
        <p:spPr>
          <a:xfrm>
            <a:off x="1012874" y="1730326"/>
            <a:ext cx="4262511" cy="646331"/>
          </a:xfrm>
          <a:prstGeom prst="rect">
            <a:avLst/>
          </a:prstGeom>
          <a:noFill/>
        </p:spPr>
        <p:txBody>
          <a:bodyPr wrap="square" rtlCol="0">
            <a:spAutoFit/>
          </a:bodyPr>
          <a:lstStyle/>
          <a:p>
            <a:endParaRPr lang="en-US" dirty="0"/>
          </a:p>
          <a:p>
            <a:endParaRPr lang="en-IN" dirty="0"/>
          </a:p>
        </p:txBody>
      </p:sp>
      <p:graphicFrame>
        <p:nvGraphicFramePr>
          <p:cNvPr id="10" name="Chart 9">
            <a:extLst>
              <a:ext uri="{FF2B5EF4-FFF2-40B4-BE49-F238E27FC236}">
                <a16:creationId xmlns:a16="http://schemas.microsoft.com/office/drawing/2014/main" id="{66F7D645-E77B-9FB6-F6D3-0C794845040C}"/>
              </a:ext>
            </a:extLst>
          </p:cNvPr>
          <p:cNvGraphicFramePr/>
          <p:nvPr>
            <p:extLst>
              <p:ext uri="{D42A27DB-BD31-4B8C-83A1-F6EECF244321}">
                <p14:modId xmlns:p14="http://schemas.microsoft.com/office/powerpoint/2010/main" val="3945817481"/>
              </p:ext>
            </p:extLst>
          </p:nvPr>
        </p:nvGraphicFramePr>
        <p:xfrm>
          <a:off x="371061" y="1223889"/>
          <a:ext cx="11544273" cy="45016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59260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371062" y="126695"/>
            <a:ext cx="9026156" cy="905119"/>
          </a:xfrm>
          <a:blipFill>
            <a:blip r:embed="rId2"/>
            <a:tile tx="0" ty="0" sx="100000" sy="100000" flip="none" algn="tl"/>
          </a:blipFill>
          <a:ln>
            <a:solidFill>
              <a:schemeClr val="accent2">
                <a:lumMod val="60000"/>
                <a:lumOff val="40000"/>
              </a:schemeClr>
            </a:solidFill>
          </a:ln>
          <a:effectLst>
            <a:outerShdw blurRad="50800" dist="38100" dir="2700000" algn="tl" rotWithShape="0">
              <a:prstClr val="black">
                <a:alpha val="40000"/>
              </a:prstClr>
            </a:outerShdw>
          </a:effectLst>
        </p:spPr>
        <p:txBody>
          <a:bodyPr vert="horz" lIns="91440" tIns="45720" rIns="91440" bIns="45720" rtlCol="0" anchor="ctr">
            <a:normAutofit fontScale="90000"/>
          </a:bodyPr>
          <a:lstStyle/>
          <a:p>
            <a:pPr algn="ctr"/>
            <a:r>
              <a:rPr lang="en-US" sz="40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No. of Districts in Different Literacy Range</a:t>
            </a:r>
            <a:endParaRPr lang="en-US" sz="40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2425148" y="5287617"/>
            <a:ext cx="7275443" cy="1068732"/>
          </a:xfrm>
        </p:spPr>
        <p:txBody>
          <a:bodyPr vert="horz" lIns="91440" tIns="45720" rIns="91440" bIns="45720" rtlCol="0">
            <a:normAutofit fontScale="700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14</a:t>
            </a:fld>
            <a:endParaRPr lang="en-US"/>
          </a:p>
        </p:txBody>
      </p:sp>
      <p:graphicFrame>
        <p:nvGraphicFramePr>
          <p:cNvPr id="7" name="Chart 6">
            <a:extLst>
              <a:ext uri="{FF2B5EF4-FFF2-40B4-BE49-F238E27FC236}">
                <a16:creationId xmlns:a16="http://schemas.microsoft.com/office/drawing/2014/main" id="{D8D83DB0-A26B-DBB9-D1DB-C3C162FC8472}"/>
              </a:ext>
            </a:extLst>
          </p:cNvPr>
          <p:cNvGraphicFramePr/>
          <p:nvPr>
            <p:extLst>
              <p:ext uri="{D42A27DB-BD31-4B8C-83A1-F6EECF244321}">
                <p14:modId xmlns:p14="http://schemas.microsoft.com/office/powerpoint/2010/main" val="101483125"/>
              </p:ext>
            </p:extLst>
          </p:nvPr>
        </p:nvGraphicFramePr>
        <p:xfrm>
          <a:off x="5950635" y="1448972"/>
          <a:ext cx="5669280" cy="4346917"/>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EA92856F-696F-FB3C-C6F5-BBA2E33CF6A0}"/>
              </a:ext>
            </a:extLst>
          </p:cNvPr>
          <p:cNvSpPr txBox="1"/>
          <p:nvPr/>
        </p:nvSpPr>
        <p:spPr>
          <a:xfrm rot="10800000" flipH="1" flipV="1">
            <a:off x="656492" y="2381198"/>
            <a:ext cx="4373202" cy="3359061"/>
          </a:xfrm>
          <a:prstGeom prst="rect">
            <a:avLst/>
          </a:prstGeom>
          <a:noFill/>
        </p:spPr>
        <p:txBody>
          <a:bodyPr wrap="square" rtlCol="0">
            <a:spAutoFit/>
          </a:bodyPr>
          <a:lstStyle/>
          <a:p>
            <a:pPr>
              <a:lnSpc>
                <a:spcPct val="150000"/>
              </a:lnSpc>
            </a:pPr>
            <a:r>
              <a:rPr lang="en-US" sz="2400" dirty="0">
                <a:latin typeface="Cambria" panose="02040503050406030204" pitchFamily="18" charset="0"/>
                <a:ea typeface="Cambria" panose="02040503050406030204" pitchFamily="18" charset="0"/>
              </a:rPr>
              <a:t>40% - 50%               Poor</a:t>
            </a:r>
          </a:p>
          <a:p>
            <a:pPr>
              <a:lnSpc>
                <a:spcPct val="150000"/>
              </a:lnSpc>
            </a:pPr>
            <a:r>
              <a:rPr lang="en-IN" sz="2400" dirty="0">
                <a:latin typeface="Cambria" panose="02040503050406030204" pitchFamily="18" charset="0"/>
                <a:ea typeface="Cambria" panose="02040503050406030204" pitchFamily="18" charset="0"/>
              </a:rPr>
              <a:t>50% - 60%               Average</a:t>
            </a:r>
          </a:p>
          <a:p>
            <a:pPr>
              <a:lnSpc>
                <a:spcPct val="150000"/>
              </a:lnSpc>
            </a:pPr>
            <a:r>
              <a:rPr lang="en-IN" sz="2400" dirty="0">
                <a:latin typeface="Cambria" panose="02040503050406030204" pitchFamily="18" charset="0"/>
                <a:ea typeface="Cambria" panose="02040503050406030204" pitchFamily="18" charset="0"/>
              </a:rPr>
              <a:t>60% - 70%               Moderate</a:t>
            </a:r>
          </a:p>
          <a:p>
            <a:pPr>
              <a:lnSpc>
                <a:spcPct val="150000"/>
              </a:lnSpc>
            </a:pPr>
            <a:r>
              <a:rPr lang="en-IN" sz="2400" dirty="0">
                <a:latin typeface="Cambria" panose="02040503050406030204" pitchFamily="18" charset="0"/>
                <a:ea typeface="Cambria" panose="02040503050406030204" pitchFamily="18" charset="0"/>
              </a:rPr>
              <a:t>70% - 80%               High</a:t>
            </a:r>
          </a:p>
          <a:p>
            <a:pPr>
              <a:lnSpc>
                <a:spcPct val="150000"/>
              </a:lnSpc>
            </a:pPr>
            <a:r>
              <a:rPr lang="en-IN" sz="2400" dirty="0">
                <a:latin typeface="Cambria" panose="02040503050406030204" pitchFamily="18" charset="0"/>
                <a:ea typeface="Cambria" panose="02040503050406030204" pitchFamily="18" charset="0"/>
              </a:rPr>
              <a:t>80% - 90%                Very High</a:t>
            </a:r>
          </a:p>
          <a:p>
            <a:pPr>
              <a:lnSpc>
                <a:spcPct val="150000"/>
              </a:lnSpc>
            </a:pPr>
            <a:r>
              <a:rPr lang="en-IN" sz="2400" dirty="0">
                <a:latin typeface="Cambria" panose="02040503050406030204" pitchFamily="18" charset="0"/>
                <a:ea typeface="Cambria" panose="02040503050406030204" pitchFamily="18" charset="0"/>
              </a:rPr>
              <a:t>Above 90%              Outstanding</a:t>
            </a:r>
            <a:endParaRPr lang="en-US" sz="2400" dirty="0">
              <a:latin typeface="Cambria" panose="02040503050406030204" pitchFamily="18" charset="0"/>
              <a:ea typeface="Cambria" panose="02040503050406030204" pitchFamily="18" charset="0"/>
            </a:endParaRPr>
          </a:p>
        </p:txBody>
      </p:sp>
      <p:cxnSp>
        <p:nvCxnSpPr>
          <p:cNvPr id="26" name="Straight Arrow Connector 25">
            <a:extLst>
              <a:ext uri="{FF2B5EF4-FFF2-40B4-BE49-F238E27FC236}">
                <a16:creationId xmlns:a16="http://schemas.microsoft.com/office/drawing/2014/main" id="{05F5D6C3-E845-76BA-9DC2-1EF800D40FA5}"/>
              </a:ext>
            </a:extLst>
          </p:cNvPr>
          <p:cNvCxnSpPr/>
          <p:nvPr/>
        </p:nvCxnSpPr>
        <p:spPr>
          <a:xfrm>
            <a:off x="2222694" y="5500467"/>
            <a:ext cx="6611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BC272746-038C-4227-FF10-070E36E6A87A}"/>
              </a:ext>
            </a:extLst>
          </p:cNvPr>
          <p:cNvCxnSpPr>
            <a:cxnSpLocks/>
          </p:cNvCxnSpPr>
          <p:nvPr/>
        </p:nvCxnSpPr>
        <p:spPr>
          <a:xfrm>
            <a:off x="2243796" y="2785404"/>
            <a:ext cx="6752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C23A1DCA-281E-FD3D-BD08-613D9F379F87}"/>
              </a:ext>
            </a:extLst>
          </p:cNvPr>
          <p:cNvCxnSpPr/>
          <p:nvPr/>
        </p:nvCxnSpPr>
        <p:spPr>
          <a:xfrm>
            <a:off x="2215661" y="3291839"/>
            <a:ext cx="6752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33E10CF3-E767-116B-B81B-2B206079E262}"/>
              </a:ext>
            </a:extLst>
          </p:cNvPr>
          <p:cNvCxnSpPr/>
          <p:nvPr/>
        </p:nvCxnSpPr>
        <p:spPr>
          <a:xfrm>
            <a:off x="2222694" y="3927922"/>
            <a:ext cx="6611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85EE82B3-7849-91AA-EC99-2919E8094497}"/>
              </a:ext>
            </a:extLst>
          </p:cNvPr>
          <p:cNvCxnSpPr>
            <a:cxnSpLocks/>
          </p:cNvCxnSpPr>
          <p:nvPr/>
        </p:nvCxnSpPr>
        <p:spPr>
          <a:xfrm>
            <a:off x="2243796" y="4459458"/>
            <a:ext cx="6611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9AA72F0-C2D6-887A-1087-11DFEAC5CD2D}"/>
              </a:ext>
            </a:extLst>
          </p:cNvPr>
          <p:cNvCxnSpPr>
            <a:cxnSpLocks/>
          </p:cNvCxnSpPr>
          <p:nvPr/>
        </p:nvCxnSpPr>
        <p:spPr>
          <a:xfrm>
            <a:off x="2222694" y="4994031"/>
            <a:ext cx="6611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15AC9515-A7E8-F35A-DD6D-130B4DE8AEA3}"/>
              </a:ext>
            </a:extLst>
          </p:cNvPr>
          <p:cNvSpPr txBox="1"/>
          <p:nvPr/>
        </p:nvSpPr>
        <p:spPr>
          <a:xfrm>
            <a:off x="1307938" y="1758987"/>
            <a:ext cx="2234419" cy="523220"/>
          </a:xfrm>
          <a:prstGeom prst="rect">
            <a:avLst/>
          </a:prstGeom>
          <a:noFill/>
        </p:spPr>
        <p:txBody>
          <a:bodyPr wrap="square" rtlCol="0">
            <a:spAutoFit/>
          </a:bodyPr>
          <a:lstStyle/>
          <a:p>
            <a:r>
              <a:rPr lang="en-US" sz="2800" u="sng" dirty="0">
                <a:latin typeface="Cambria" panose="02040503050406030204" pitchFamily="18" charset="0"/>
                <a:ea typeface="Cambria" panose="02040503050406030204" pitchFamily="18" charset="0"/>
              </a:rPr>
              <a:t>Literacy Rate</a:t>
            </a:r>
            <a:endParaRPr lang="en-IN" sz="2800" u="sng"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93836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3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371062" y="126695"/>
            <a:ext cx="5340421" cy="905119"/>
          </a:xfrm>
          <a:blipFill>
            <a:blip r:embed="rId3"/>
            <a:tile tx="0" ty="0" sx="100000" sy="100000" flip="none" algn="tl"/>
          </a:blipFill>
          <a:ln>
            <a:solidFill>
              <a:schemeClr val="accent2">
                <a:lumMod val="60000"/>
                <a:lumOff val="40000"/>
              </a:schemeClr>
            </a:solidFill>
          </a:ln>
          <a:effectLst>
            <a:outerShdw blurRad="50800" dist="38100" dir="2700000" algn="tl" rotWithShape="0">
              <a:prstClr val="black">
                <a:alpha val="40000"/>
              </a:prstClr>
            </a:outerShdw>
          </a:effectLst>
        </p:spPr>
        <p:txBody>
          <a:bodyPr vert="horz" lIns="91440" tIns="45720" rIns="91440" bIns="45720" rtlCol="0" anchor="ctr">
            <a:normAutofit fontScale="90000"/>
          </a:bodyPr>
          <a:lstStyle/>
          <a:p>
            <a:pPr algn="ctr"/>
            <a:r>
              <a:rPr lang="en-US" sz="40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Analysis of Literacy Rate</a:t>
            </a: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2425148" y="5287617"/>
            <a:ext cx="7275443" cy="1068732"/>
          </a:xfrm>
        </p:spPr>
        <p:txBody>
          <a:bodyPr vert="horz" lIns="91440" tIns="45720" rIns="91440" bIns="45720" rtlCol="0">
            <a:normAutofit fontScale="70000" lnSpcReduction="20000"/>
          </a:bodyPr>
          <a:lstStyle/>
          <a:p>
            <a:pPr algn="ctr"/>
            <a:endParaRPr lang="en-US" sz="1800" i="1" kern="1200">
              <a:solidFill>
                <a:schemeClr val="tx1"/>
              </a:solidFill>
              <a:latin typeface="+mn-lt"/>
              <a:ea typeface="+mn-ea"/>
              <a:cs typeface="+mn-cs"/>
            </a:endParaRPr>
          </a:p>
          <a:p>
            <a:pPr algn="ctr"/>
            <a:endParaRPr lang="en-US" sz="1800" i="1"/>
          </a:p>
          <a:p>
            <a:pPr algn="ctr"/>
            <a:endParaRPr lang="en-US" sz="1800" i="1" kern="1200">
              <a:solidFill>
                <a:schemeClr val="tx1"/>
              </a:solidFill>
              <a:latin typeface="+mn-lt"/>
              <a:ea typeface="+mn-ea"/>
              <a:cs typeface="+mn-cs"/>
            </a:endParaRPr>
          </a:p>
          <a:p>
            <a:pPr algn="ctr"/>
            <a:r>
              <a:rPr lang="en-US" sz="1800" i="1" kern="120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15</a:t>
            </a:fld>
            <a:endParaRPr lang="en-US"/>
          </a:p>
        </p:txBody>
      </p:sp>
      <p:sp>
        <p:nvSpPr>
          <p:cNvPr id="18" name="TextBox 17">
            <a:extLst>
              <a:ext uri="{FF2B5EF4-FFF2-40B4-BE49-F238E27FC236}">
                <a16:creationId xmlns:a16="http://schemas.microsoft.com/office/drawing/2014/main" id="{6FCD7261-12CB-5DD2-5994-E39C12C1C41C}"/>
              </a:ext>
            </a:extLst>
          </p:cNvPr>
          <p:cNvSpPr txBox="1"/>
          <p:nvPr/>
        </p:nvSpPr>
        <p:spPr>
          <a:xfrm>
            <a:off x="526980" y="1477107"/>
            <a:ext cx="10826820" cy="5570756"/>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Cambria" panose="02040503050406030204" pitchFamily="18" charset="0"/>
                <a:ea typeface="Cambria" panose="02040503050406030204" pitchFamily="18" charset="0"/>
              </a:rPr>
              <a:t>According to the dataset the average national literacy rate is 70%.</a:t>
            </a:r>
          </a:p>
          <a:p>
            <a:pPr marL="285750" indent="-285750">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state - wise literacy rate &amp; population growth rate are negatively correlated.</a:t>
            </a:r>
          </a:p>
          <a:p>
            <a:pPr marL="285750" indent="-285750">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2400" dirty="0">
                <a:latin typeface="Cambria" panose="02040503050406030204" pitchFamily="18" charset="0"/>
                <a:ea typeface="Cambria" panose="02040503050406030204" pitchFamily="18" charset="0"/>
              </a:rPr>
              <a:t>Districts with higher (70% - 80%) literacy rates are notable.</a:t>
            </a:r>
          </a:p>
          <a:p>
            <a:pPr marL="285750" indent="-285750">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2400" dirty="0">
                <a:latin typeface="Cambria" panose="02040503050406030204" pitchFamily="18" charset="0"/>
                <a:ea typeface="Cambria" panose="02040503050406030204" pitchFamily="18" charset="0"/>
              </a:rPr>
              <a:t> Overall literacy rate has been increased in India but higher population levels can be an obstacle to achieving an elevated literacy rate.</a:t>
            </a:r>
          </a:p>
          <a:p>
            <a:endParaRPr lang="en-US" sz="2000" dirty="0"/>
          </a:p>
          <a:p>
            <a:endParaRPr lang="en-US" sz="2000" dirty="0"/>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endParaRPr lang="en-US" sz="2000" dirty="0"/>
          </a:p>
          <a:p>
            <a:endParaRPr lang="en-US" sz="2000" dirty="0"/>
          </a:p>
          <a:p>
            <a:pPr marL="285750" indent="-285750">
              <a:buFont typeface="Wingdings" panose="05000000000000000000" pitchFamily="2" charset="2"/>
              <a:buChar char="Ø"/>
            </a:pPr>
            <a:endParaRPr lang="en-US" sz="2000" dirty="0"/>
          </a:p>
        </p:txBody>
      </p:sp>
    </p:spTree>
    <p:extLst>
      <p:ext uri="{BB962C8B-B14F-4D97-AF65-F5344CB8AC3E}">
        <p14:creationId xmlns:p14="http://schemas.microsoft.com/office/powerpoint/2010/main" val="2589509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371062" y="126695"/>
            <a:ext cx="6282956" cy="905119"/>
          </a:xfrm>
          <a:blipFill>
            <a:blip r:embed="rId2"/>
            <a:tile tx="0" ty="0" sx="100000" sy="100000" flip="none" algn="tl"/>
          </a:blipFill>
          <a:ln>
            <a:solidFill>
              <a:schemeClr val="accent2">
                <a:lumMod val="60000"/>
                <a:lumOff val="40000"/>
              </a:schemeClr>
            </a:solidFill>
          </a:ln>
          <a:effectLst>
            <a:outerShdw blurRad="50800" dist="38100" dir="2700000" algn="tl" rotWithShape="0">
              <a:prstClr val="black">
                <a:alpha val="40000"/>
              </a:prstClr>
            </a:outerShdw>
          </a:effectLst>
        </p:spPr>
        <p:txBody>
          <a:bodyPr vert="horz" lIns="91440" tIns="45720" rIns="91440" bIns="45720" rtlCol="0" anchor="ctr">
            <a:normAutofit fontScale="90000"/>
          </a:bodyPr>
          <a:lstStyle/>
          <a:p>
            <a:pPr algn="ctr"/>
            <a:r>
              <a:rPr lang="en-US" sz="40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State wise Population Density</a:t>
            </a:r>
            <a:endParaRPr lang="en-US" sz="40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2425148" y="5287617"/>
            <a:ext cx="7275443" cy="1068732"/>
          </a:xfrm>
        </p:spPr>
        <p:txBody>
          <a:bodyPr vert="horz" lIns="91440" tIns="45720" rIns="91440" bIns="45720" rtlCol="0">
            <a:normAutofit fontScale="70000" lnSpcReduction="20000"/>
          </a:bodyPr>
          <a:lstStyle/>
          <a:p>
            <a:pPr algn="ctr"/>
            <a:endParaRPr lang="en-US" sz="1800" i="1" kern="1200">
              <a:solidFill>
                <a:schemeClr val="tx1"/>
              </a:solidFill>
              <a:latin typeface="+mn-lt"/>
              <a:ea typeface="+mn-ea"/>
              <a:cs typeface="+mn-cs"/>
            </a:endParaRPr>
          </a:p>
          <a:p>
            <a:pPr algn="ctr"/>
            <a:endParaRPr lang="en-US" sz="1800" i="1"/>
          </a:p>
          <a:p>
            <a:pPr algn="ctr"/>
            <a:endParaRPr lang="en-US" sz="1800" i="1" kern="1200">
              <a:solidFill>
                <a:schemeClr val="tx1"/>
              </a:solidFill>
              <a:latin typeface="+mn-lt"/>
              <a:ea typeface="+mn-ea"/>
              <a:cs typeface="+mn-cs"/>
            </a:endParaRPr>
          </a:p>
          <a:p>
            <a:pPr algn="ctr"/>
            <a:r>
              <a:rPr lang="en-US" sz="1800" i="1" kern="120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16</a:t>
            </a:fld>
            <a:endParaRPr lang="en-US"/>
          </a:p>
        </p:txBody>
      </p:sp>
      <p:sp>
        <p:nvSpPr>
          <p:cNvPr id="18" name="TextBox 17">
            <a:extLst>
              <a:ext uri="{FF2B5EF4-FFF2-40B4-BE49-F238E27FC236}">
                <a16:creationId xmlns:a16="http://schemas.microsoft.com/office/drawing/2014/main" id="{6FCD7261-12CB-5DD2-5994-E39C12C1C41C}"/>
              </a:ext>
            </a:extLst>
          </p:cNvPr>
          <p:cNvSpPr txBox="1"/>
          <p:nvPr/>
        </p:nvSpPr>
        <p:spPr>
          <a:xfrm>
            <a:off x="1012874" y="1730326"/>
            <a:ext cx="4262511" cy="646331"/>
          </a:xfrm>
          <a:prstGeom prst="rect">
            <a:avLst/>
          </a:prstGeom>
          <a:noFill/>
        </p:spPr>
        <p:txBody>
          <a:bodyPr wrap="square" rtlCol="0">
            <a:spAutoFit/>
          </a:bodyPr>
          <a:lstStyle/>
          <a:p>
            <a:endParaRPr lang="en-US" dirty="0"/>
          </a:p>
          <a:p>
            <a:endParaRPr lang="en-IN" dirty="0"/>
          </a:p>
        </p:txBody>
      </p:sp>
      <p:graphicFrame>
        <p:nvGraphicFramePr>
          <p:cNvPr id="10" name="Chart 9">
            <a:extLst>
              <a:ext uri="{FF2B5EF4-FFF2-40B4-BE49-F238E27FC236}">
                <a16:creationId xmlns:a16="http://schemas.microsoft.com/office/drawing/2014/main" id="{03ED0581-52B0-718C-415F-9F3A3C357A84}"/>
              </a:ext>
            </a:extLst>
          </p:cNvPr>
          <p:cNvGraphicFramePr/>
          <p:nvPr>
            <p:extLst>
              <p:ext uri="{D42A27DB-BD31-4B8C-83A1-F6EECF244321}">
                <p14:modId xmlns:p14="http://schemas.microsoft.com/office/powerpoint/2010/main" val="4071823475"/>
              </p:ext>
            </p:extLst>
          </p:nvPr>
        </p:nvGraphicFramePr>
        <p:xfrm>
          <a:off x="371062" y="1209822"/>
          <a:ext cx="11628680" cy="4642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24238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371062" y="126695"/>
            <a:ext cx="6156347" cy="905119"/>
          </a:xfrm>
          <a:blipFill>
            <a:blip r:embed="rId3"/>
            <a:tile tx="0" ty="0" sx="100000" sy="100000" flip="none" algn="tl"/>
          </a:blipFill>
          <a:ln>
            <a:solidFill>
              <a:schemeClr val="accent2">
                <a:lumMod val="60000"/>
                <a:lumOff val="40000"/>
              </a:schemeClr>
            </a:solidFill>
          </a:ln>
          <a:effectLst>
            <a:outerShdw blurRad="50800" dist="38100" dir="2700000" algn="tl" rotWithShape="0">
              <a:prstClr val="black">
                <a:alpha val="40000"/>
              </a:prstClr>
            </a:outerShdw>
          </a:effectLst>
        </p:spPr>
        <p:txBody>
          <a:bodyPr vert="horz" lIns="91440" tIns="45720" rIns="91440" bIns="45720" rtlCol="0" anchor="ctr">
            <a:normAutofit fontScale="90000"/>
          </a:bodyPr>
          <a:lstStyle/>
          <a:p>
            <a:pPr algn="ctr"/>
            <a:r>
              <a:rPr lang="en-US" sz="40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Analysis of </a:t>
            </a:r>
            <a:r>
              <a:rPr lang="en-US" sz="40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Population Density</a:t>
            </a:r>
            <a:endParaRPr lang="en-US" sz="40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2425148" y="5287617"/>
            <a:ext cx="7275443" cy="1068732"/>
          </a:xfrm>
        </p:spPr>
        <p:txBody>
          <a:bodyPr vert="horz" lIns="91440" tIns="45720" rIns="91440" bIns="45720" rtlCol="0">
            <a:normAutofit fontScale="70000" lnSpcReduction="20000"/>
          </a:bodyPr>
          <a:lstStyle/>
          <a:p>
            <a:pPr algn="ctr"/>
            <a:endParaRPr lang="en-US" sz="1800" i="1" kern="1200">
              <a:solidFill>
                <a:schemeClr val="tx1"/>
              </a:solidFill>
              <a:latin typeface="+mn-lt"/>
              <a:ea typeface="+mn-ea"/>
              <a:cs typeface="+mn-cs"/>
            </a:endParaRPr>
          </a:p>
          <a:p>
            <a:pPr algn="ctr"/>
            <a:endParaRPr lang="en-US" sz="1800" i="1"/>
          </a:p>
          <a:p>
            <a:pPr algn="ctr"/>
            <a:endParaRPr lang="en-US" sz="1800" i="1" kern="1200">
              <a:solidFill>
                <a:schemeClr val="tx1"/>
              </a:solidFill>
              <a:latin typeface="+mn-lt"/>
              <a:ea typeface="+mn-ea"/>
              <a:cs typeface="+mn-cs"/>
            </a:endParaRPr>
          </a:p>
          <a:p>
            <a:pPr algn="ctr"/>
            <a:r>
              <a:rPr lang="en-US" sz="1800" i="1" kern="120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17</a:t>
            </a:fld>
            <a:endParaRPr lang="en-US"/>
          </a:p>
        </p:txBody>
      </p:sp>
      <p:sp>
        <p:nvSpPr>
          <p:cNvPr id="18" name="TextBox 17">
            <a:extLst>
              <a:ext uri="{FF2B5EF4-FFF2-40B4-BE49-F238E27FC236}">
                <a16:creationId xmlns:a16="http://schemas.microsoft.com/office/drawing/2014/main" id="{6FCD7261-12CB-5DD2-5994-E39C12C1C41C}"/>
              </a:ext>
            </a:extLst>
          </p:cNvPr>
          <p:cNvSpPr txBox="1"/>
          <p:nvPr/>
        </p:nvSpPr>
        <p:spPr>
          <a:xfrm>
            <a:off x="1012874" y="1730326"/>
            <a:ext cx="4262511" cy="646331"/>
          </a:xfrm>
          <a:prstGeom prst="rect">
            <a:avLst/>
          </a:prstGeom>
          <a:noFill/>
        </p:spPr>
        <p:txBody>
          <a:bodyPr wrap="square" rtlCol="0">
            <a:spAutoFit/>
          </a:bodyPr>
          <a:lstStyle/>
          <a:p>
            <a:endParaRPr lang="en-US" dirty="0"/>
          </a:p>
          <a:p>
            <a:endParaRPr lang="en-IN" dirty="0"/>
          </a:p>
        </p:txBody>
      </p:sp>
      <p:sp>
        <p:nvSpPr>
          <p:cNvPr id="4" name="TextBox 3">
            <a:extLst>
              <a:ext uri="{FF2B5EF4-FFF2-40B4-BE49-F238E27FC236}">
                <a16:creationId xmlns:a16="http://schemas.microsoft.com/office/drawing/2014/main" id="{F802973B-E019-5216-EA91-24F13993FD82}"/>
              </a:ext>
            </a:extLst>
          </p:cNvPr>
          <p:cNvSpPr txBox="1"/>
          <p:nvPr/>
        </p:nvSpPr>
        <p:spPr>
          <a:xfrm>
            <a:off x="371061" y="1463037"/>
            <a:ext cx="11488003" cy="4431983"/>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contrast between the highest &amp; the lowest population density underscores the diverse population distribution across India’s regions.</a:t>
            </a:r>
          </a:p>
          <a:p>
            <a:pPr marL="285750" indent="-285750">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disparity in population density highlights the varying degrees of urbanization &amp; habitation patterns within the country.</a:t>
            </a:r>
          </a:p>
          <a:p>
            <a:pPr marL="285750" indent="-285750">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low population density indicates the presence of vast , uninhabited or lightly inhabited terrains, often due to geographical &amp; climatic conditions.</a:t>
            </a:r>
          </a:p>
          <a:p>
            <a:pPr marL="285750" indent="-285750">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162939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371062" y="126696"/>
            <a:ext cx="8758870" cy="646332"/>
          </a:xfrm>
          <a:blipFill>
            <a:blip r:embed="rId2"/>
            <a:tile tx="0" ty="0" sx="100000" sy="100000" flip="none" algn="tl"/>
          </a:blipFill>
          <a:ln>
            <a:solidFill>
              <a:schemeClr val="accent2">
                <a:lumMod val="60000"/>
                <a:lumOff val="40000"/>
              </a:schemeClr>
            </a:solidFill>
          </a:ln>
          <a:effectLst>
            <a:outerShdw blurRad="50800" dist="38100" dir="2700000" algn="tl" rotWithShape="0">
              <a:prstClr val="black">
                <a:alpha val="40000"/>
              </a:prstClr>
            </a:outerShdw>
          </a:effectLst>
        </p:spPr>
        <p:txBody>
          <a:bodyPr vert="horz" lIns="91440" tIns="45720" rIns="91440" bIns="45720" rtlCol="0" anchor="ctr">
            <a:normAutofit fontScale="90000"/>
          </a:bodyPr>
          <a:lstStyle/>
          <a:p>
            <a:pPr algn="ctr"/>
            <a:r>
              <a:rPr lang="en-US" sz="40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Comparison among Metro Cities of India</a:t>
            </a: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2425148" y="5287617"/>
            <a:ext cx="7275443" cy="1068732"/>
          </a:xfrm>
        </p:spPr>
        <p:txBody>
          <a:bodyPr vert="horz" lIns="91440" tIns="45720" rIns="91440" bIns="45720" rtlCol="0">
            <a:normAutofit fontScale="70000" lnSpcReduction="20000"/>
          </a:bodyPr>
          <a:lstStyle/>
          <a:p>
            <a:pPr algn="ctr"/>
            <a:endParaRPr lang="en-US" sz="1800" i="1" kern="1200">
              <a:solidFill>
                <a:schemeClr val="tx1"/>
              </a:solidFill>
              <a:latin typeface="+mn-lt"/>
              <a:ea typeface="+mn-ea"/>
              <a:cs typeface="+mn-cs"/>
            </a:endParaRPr>
          </a:p>
          <a:p>
            <a:pPr algn="ctr"/>
            <a:endParaRPr lang="en-US" sz="1800" i="1"/>
          </a:p>
          <a:p>
            <a:pPr algn="ctr"/>
            <a:endParaRPr lang="en-US" sz="1800" i="1" kern="1200">
              <a:solidFill>
                <a:schemeClr val="tx1"/>
              </a:solidFill>
              <a:latin typeface="+mn-lt"/>
              <a:ea typeface="+mn-ea"/>
              <a:cs typeface="+mn-cs"/>
            </a:endParaRPr>
          </a:p>
          <a:p>
            <a:pPr algn="ctr"/>
            <a:r>
              <a:rPr lang="en-US" sz="1800" i="1" kern="120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18</a:t>
            </a:fld>
            <a:endParaRPr lang="en-US"/>
          </a:p>
        </p:txBody>
      </p:sp>
      <p:sp>
        <p:nvSpPr>
          <p:cNvPr id="18" name="TextBox 17">
            <a:extLst>
              <a:ext uri="{FF2B5EF4-FFF2-40B4-BE49-F238E27FC236}">
                <a16:creationId xmlns:a16="http://schemas.microsoft.com/office/drawing/2014/main" id="{6FCD7261-12CB-5DD2-5994-E39C12C1C41C}"/>
              </a:ext>
            </a:extLst>
          </p:cNvPr>
          <p:cNvSpPr txBox="1"/>
          <p:nvPr/>
        </p:nvSpPr>
        <p:spPr>
          <a:xfrm>
            <a:off x="1012874" y="1730326"/>
            <a:ext cx="4262511" cy="646331"/>
          </a:xfrm>
          <a:prstGeom prst="rect">
            <a:avLst/>
          </a:prstGeom>
          <a:noFill/>
        </p:spPr>
        <p:txBody>
          <a:bodyPr wrap="square" rtlCol="0">
            <a:spAutoFit/>
          </a:bodyPr>
          <a:lstStyle/>
          <a:p>
            <a:endParaRPr lang="en-US" dirty="0"/>
          </a:p>
          <a:p>
            <a:endParaRPr lang="en-IN" dirty="0"/>
          </a:p>
        </p:txBody>
      </p:sp>
      <p:graphicFrame>
        <p:nvGraphicFramePr>
          <p:cNvPr id="7" name="Chart 6">
            <a:extLst>
              <a:ext uri="{FF2B5EF4-FFF2-40B4-BE49-F238E27FC236}">
                <a16:creationId xmlns:a16="http://schemas.microsoft.com/office/drawing/2014/main" id="{7B942C16-BDA9-79A7-A6B9-B114855DDCC3}"/>
              </a:ext>
            </a:extLst>
          </p:cNvPr>
          <p:cNvGraphicFramePr/>
          <p:nvPr>
            <p:extLst>
              <p:ext uri="{D42A27DB-BD31-4B8C-83A1-F6EECF244321}">
                <p14:modId xmlns:p14="http://schemas.microsoft.com/office/powerpoint/2010/main" val="1988639046"/>
              </p:ext>
            </p:extLst>
          </p:nvPr>
        </p:nvGraphicFramePr>
        <p:xfrm>
          <a:off x="371062" y="1152939"/>
          <a:ext cx="11488842" cy="48247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42515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l="-5000" t="-5000" r="-5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300723" y="469364"/>
            <a:ext cx="8758870" cy="646332"/>
          </a:xfrm>
          <a:blipFill>
            <a:blip r:embed="rId3"/>
            <a:tile tx="0" ty="0" sx="100000" sy="100000" flip="none" algn="tl"/>
          </a:blipFill>
          <a:ln>
            <a:solidFill>
              <a:schemeClr val="accent2">
                <a:lumMod val="60000"/>
                <a:lumOff val="40000"/>
              </a:schemeClr>
            </a:solidFill>
          </a:ln>
          <a:effectLst>
            <a:outerShdw blurRad="50800" dist="38100" dir="2700000" algn="tl" rotWithShape="0">
              <a:prstClr val="black">
                <a:alpha val="40000"/>
              </a:prstClr>
            </a:outerShdw>
          </a:effectLst>
        </p:spPr>
        <p:txBody>
          <a:bodyPr vert="horz" lIns="91440" tIns="45720" rIns="91440" bIns="45720" rtlCol="0" anchor="ctr">
            <a:normAutofit fontScale="90000"/>
          </a:bodyPr>
          <a:lstStyle/>
          <a:p>
            <a:pPr algn="ctr"/>
            <a:r>
              <a:rPr lang="en-US" sz="40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Comparison among Metro Cities of India</a:t>
            </a: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2425148" y="5287617"/>
            <a:ext cx="7275443" cy="1068732"/>
          </a:xfrm>
        </p:spPr>
        <p:txBody>
          <a:bodyPr vert="horz" lIns="91440" tIns="45720" rIns="91440" bIns="45720" rtlCol="0">
            <a:normAutofit fontScale="700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19</a:t>
            </a:fld>
            <a:endParaRPr lang="en-US"/>
          </a:p>
        </p:txBody>
      </p:sp>
      <p:sp>
        <p:nvSpPr>
          <p:cNvPr id="18" name="TextBox 17">
            <a:extLst>
              <a:ext uri="{FF2B5EF4-FFF2-40B4-BE49-F238E27FC236}">
                <a16:creationId xmlns:a16="http://schemas.microsoft.com/office/drawing/2014/main" id="{6FCD7261-12CB-5DD2-5994-E39C12C1C41C}"/>
              </a:ext>
            </a:extLst>
          </p:cNvPr>
          <p:cNvSpPr txBox="1"/>
          <p:nvPr/>
        </p:nvSpPr>
        <p:spPr>
          <a:xfrm>
            <a:off x="1012874" y="1730326"/>
            <a:ext cx="4262511" cy="646331"/>
          </a:xfrm>
          <a:prstGeom prst="rect">
            <a:avLst/>
          </a:prstGeom>
          <a:noFill/>
        </p:spPr>
        <p:txBody>
          <a:bodyPr wrap="square" rtlCol="0">
            <a:spAutoFit/>
          </a:bodyPr>
          <a:lstStyle/>
          <a:p>
            <a:endParaRPr lang="en-US" dirty="0"/>
          </a:p>
          <a:p>
            <a:endParaRPr lang="en-IN" dirty="0"/>
          </a:p>
        </p:txBody>
      </p:sp>
      <p:sp>
        <p:nvSpPr>
          <p:cNvPr id="4" name="TextBox 3">
            <a:extLst>
              <a:ext uri="{FF2B5EF4-FFF2-40B4-BE49-F238E27FC236}">
                <a16:creationId xmlns:a16="http://schemas.microsoft.com/office/drawing/2014/main" id="{217157DE-B727-1E2C-D7B2-9D6B3C8A2034}"/>
              </a:ext>
            </a:extLst>
          </p:cNvPr>
          <p:cNvSpPr txBox="1"/>
          <p:nvPr/>
        </p:nvSpPr>
        <p:spPr>
          <a:xfrm>
            <a:off x="300723" y="1718332"/>
            <a:ext cx="9399868" cy="2308324"/>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Cambria" panose="02040503050406030204" pitchFamily="18" charset="0"/>
                <a:ea typeface="Cambria" panose="02040503050406030204" pitchFamily="18" charset="0"/>
              </a:rPr>
              <a:t>Chennai indicates extreme urban density &amp; potential infrastructural stress compared to other metro cities.</a:t>
            </a:r>
          </a:p>
          <a:p>
            <a:endParaRPr lang="en-US" sz="2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high population density in urban areas reflect the trend of urban migration &amp; the concentration of economic activities in cities.</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58838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371062" y="239151"/>
            <a:ext cx="3975855" cy="661181"/>
          </a:xfrm>
          <a:blipFill>
            <a:blip r:embed="rId3"/>
            <a:tile tx="0" ty="0" sx="100000" sy="100000" flip="none" algn="tl"/>
          </a:blipFill>
          <a:ln>
            <a:solidFill>
              <a:schemeClr val="accent2">
                <a:lumMod val="60000"/>
                <a:lumOff val="40000"/>
              </a:schemeClr>
            </a:solidFill>
          </a:ln>
          <a:effectLst>
            <a:outerShdw blurRad="50800" dist="38100" dir="2700000" algn="tl" rotWithShape="0">
              <a:prstClr val="black">
                <a:alpha val="40000"/>
              </a:prstClr>
            </a:outerShdw>
          </a:effectLst>
        </p:spPr>
        <p:txBody>
          <a:bodyPr vert="horz" lIns="91440" tIns="45720" rIns="91440" bIns="45720" rtlCol="0" anchor="ctr">
            <a:normAutofit/>
          </a:bodyPr>
          <a:lstStyle/>
          <a:p>
            <a:pPr algn="ctr"/>
            <a:r>
              <a:rPr lang="en-US" sz="36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CONTENTS</a:t>
            </a: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2425148" y="5287617"/>
            <a:ext cx="7275443" cy="1068732"/>
          </a:xfrm>
        </p:spPr>
        <p:txBody>
          <a:bodyPr vert="horz" lIns="91440" tIns="45720" rIns="91440" bIns="45720" rtlCol="0">
            <a:normAutofit fontScale="700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2</a:t>
            </a:fld>
            <a:endParaRPr lang="en-US"/>
          </a:p>
        </p:txBody>
      </p:sp>
      <p:sp>
        <p:nvSpPr>
          <p:cNvPr id="4" name="TextBox 3">
            <a:extLst>
              <a:ext uri="{FF2B5EF4-FFF2-40B4-BE49-F238E27FC236}">
                <a16:creationId xmlns:a16="http://schemas.microsoft.com/office/drawing/2014/main" id="{70391C24-7900-5494-A42E-CED92D673590}"/>
              </a:ext>
            </a:extLst>
          </p:cNvPr>
          <p:cNvSpPr txBox="1"/>
          <p:nvPr/>
        </p:nvSpPr>
        <p:spPr>
          <a:xfrm>
            <a:off x="371061" y="1179438"/>
            <a:ext cx="4341615" cy="390177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dirty="0">
                <a:latin typeface="Cambria" panose="02040503050406030204" pitchFamily="18" charset="0"/>
                <a:ea typeface="Cambria" panose="02040503050406030204" pitchFamily="18" charset="0"/>
              </a:rPr>
              <a:t>Introduction</a:t>
            </a:r>
          </a:p>
          <a:p>
            <a:pPr marL="285750" indent="-285750">
              <a:lnSpc>
                <a:spcPct val="150000"/>
              </a:lnSpc>
              <a:buFont typeface="Wingdings" panose="05000000000000000000" pitchFamily="2" charset="2"/>
              <a:buChar char="Ø"/>
            </a:pPr>
            <a:r>
              <a:rPr lang="en-IN" sz="2400" dirty="0">
                <a:latin typeface="Cambria" panose="02040503050406030204" pitchFamily="18" charset="0"/>
                <a:ea typeface="Cambria" panose="02040503050406030204" pitchFamily="18" charset="0"/>
              </a:rPr>
              <a:t>Data Preparation</a:t>
            </a:r>
            <a:endParaRPr lang="en-US" sz="2400" dirty="0">
              <a:latin typeface="Cambria" panose="02040503050406030204" pitchFamily="18" charset="0"/>
              <a:ea typeface="Cambria" panose="02040503050406030204" pitchFamily="18" charset="0"/>
            </a:endParaRPr>
          </a:p>
          <a:p>
            <a:pPr marL="285750" indent="-285750">
              <a:lnSpc>
                <a:spcPct val="150000"/>
              </a:lnSpc>
              <a:buFont typeface="Wingdings" panose="05000000000000000000" pitchFamily="2" charset="2"/>
              <a:buChar char="Ø"/>
            </a:pPr>
            <a:r>
              <a:rPr lang="en-IN" sz="2400" dirty="0">
                <a:latin typeface="Cambria" panose="02040503050406030204" pitchFamily="18" charset="0"/>
                <a:ea typeface="Cambria" panose="02040503050406030204" pitchFamily="18" charset="0"/>
              </a:rPr>
              <a:t>Objectives</a:t>
            </a:r>
          </a:p>
          <a:p>
            <a:pPr marL="285750" indent="-285750">
              <a:lnSpc>
                <a:spcPct val="150000"/>
              </a:lnSpc>
              <a:buFont typeface="Wingdings" panose="05000000000000000000" pitchFamily="2" charset="2"/>
              <a:buChar char="Ø"/>
            </a:pPr>
            <a:r>
              <a:rPr lang="en-IN" sz="2400" dirty="0">
                <a:latin typeface="Cambria" panose="02040503050406030204" pitchFamily="18" charset="0"/>
                <a:ea typeface="Cambria" panose="02040503050406030204" pitchFamily="18" charset="0"/>
              </a:rPr>
              <a:t>Methodology</a:t>
            </a:r>
          </a:p>
          <a:p>
            <a:pPr marL="285750" indent="-285750">
              <a:lnSpc>
                <a:spcPct val="150000"/>
              </a:lnSpc>
              <a:buFont typeface="Wingdings" panose="05000000000000000000" pitchFamily="2" charset="2"/>
              <a:buChar char="Ø"/>
            </a:pPr>
            <a:r>
              <a:rPr lang="en-IN" sz="2400" dirty="0">
                <a:latin typeface="Cambria" panose="02040503050406030204" pitchFamily="18" charset="0"/>
                <a:ea typeface="Cambria" panose="02040503050406030204" pitchFamily="18" charset="0"/>
              </a:rPr>
              <a:t>Analysis</a:t>
            </a:r>
          </a:p>
          <a:p>
            <a:pPr marL="285750" indent="-285750">
              <a:lnSpc>
                <a:spcPct val="150000"/>
              </a:lnSpc>
              <a:buFont typeface="Wingdings" panose="05000000000000000000" pitchFamily="2" charset="2"/>
              <a:buChar char="Ø"/>
            </a:pPr>
            <a:r>
              <a:rPr lang="en-IN" sz="2400" dirty="0">
                <a:latin typeface="Cambria" panose="02040503050406030204" pitchFamily="18" charset="0"/>
                <a:ea typeface="Cambria" panose="02040503050406030204" pitchFamily="18" charset="0"/>
              </a:rPr>
              <a:t>Insights</a:t>
            </a:r>
          </a:p>
          <a:p>
            <a:pPr marL="285750" indent="-285750">
              <a:lnSpc>
                <a:spcPct val="150000"/>
              </a:lnSpc>
              <a:buFont typeface="Wingdings" panose="05000000000000000000" pitchFamily="2" charset="2"/>
              <a:buChar char="Ø"/>
            </a:pPr>
            <a:r>
              <a:rPr lang="en-IN" sz="2400" dirty="0">
                <a:latin typeface="Cambria" panose="02040503050406030204" pitchFamily="18" charset="0"/>
                <a:ea typeface="Cambria" panose="02040503050406030204" pitchFamily="18" charset="0"/>
              </a:rPr>
              <a:t>Conclusion</a:t>
            </a:r>
          </a:p>
        </p:txBody>
      </p:sp>
    </p:spTree>
    <p:extLst>
      <p:ext uri="{BB962C8B-B14F-4D97-AF65-F5344CB8AC3E}">
        <p14:creationId xmlns:p14="http://schemas.microsoft.com/office/powerpoint/2010/main" val="2347647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371062" y="126695"/>
            <a:ext cx="6620581" cy="905119"/>
          </a:xfrm>
          <a:blipFill>
            <a:blip r:embed="rId3"/>
            <a:tile tx="0" ty="0" sx="100000" sy="100000" flip="none" algn="tl"/>
          </a:blipFill>
          <a:ln>
            <a:solidFill>
              <a:schemeClr val="accent2">
                <a:lumMod val="60000"/>
                <a:lumOff val="40000"/>
              </a:schemeClr>
            </a:solidFill>
          </a:ln>
          <a:effectLst>
            <a:outerShdw blurRad="50800" dist="38100" dir="2700000" algn="tl" rotWithShape="0">
              <a:prstClr val="black">
                <a:alpha val="40000"/>
              </a:prstClr>
            </a:outerShdw>
          </a:effectLst>
        </p:spPr>
        <p:txBody>
          <a:bodyPr vert="horz" lIns="91440" tIns="45720" rIns="91440" bIns="45720" rtlCol="0" anchor="ctr">
            <a:normAutofit/>
          </a:bodyPr>
          <a:lstStyle/>
          <a:p>
            <a:pPr algn="ctr"/>
            <a:r>
              <a:rPr lang="en-US" sz="36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INSIGHTFUL  SUGGESTIONS</a:t>
            </a:r>
            <a:endParaRPr lang="en-US" sz="36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2425148" y="5287617"/>
            <a:ext cx="7275443" cy="1068732"/>
          </a:xfrm>
        </p:spPr>
        <p:txBody>
          <a:bodyPr vert="horz" lIns="91440" tIns="45720" rIns="91440" bIns="45720" rtlCol="0">
            <a:normAutofit fontScale="700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20</a:t>
            </a:fld>
            <a:endParaRPr lang="en-US"/>
          </a:p>
        </p:txBody>
      </p:sp>
      <p:sp>
        <p:nvSpPr>
          <p:cNvPr id="18" name="TextBox 17">
            <a:extLst>
              <a:ext uri="{FF2B5EF4-FFF2-40B4-BE49-F238E27FC236}">
                <a16:creationId xmlns:a16="http://schemas.microsoft.com/office/drawing/2014/main" id="{6FCD7261-12CB-5DD2-5994-E39C12C1C41C}"/>
              </a:ext>
            </a:extLst>
          </p:cNvPr>
          <p:cNvSpPr txBox="1"/>
          <p:nvPr/>
        </p:nvSpPr>
        <p:spPr>
          <a:xfrm>
            <a:off x="1012874" y="1730326"/>
            <a:ext cx="4262511" cy="646331"/>
          </a:xfrm>
          <a:prstGeom prst="rect">
            <a:avLst/>
          </a:prstGeom>
          <a:noFill/>
        </p:spPr>
        <p:txBody>
          <a:bodyPr wrap="square" rtlCol="0">
            <a:spAutoFit/>
          </a:bodyPr>
          <a:lstStyle/>
          <a:p>
            <a:endParaRPr lang="en-US" dirty="0"/>
          </a:p>
          <a:p>
            <a:endParaRPr lang="en-IN" dirty="0"/>
          </a:p>
        </p:txBody>
      </p:sp>
      <p:sp>
        <p:nvSpPr>
          <p:cNvPr id="4" name="TextBox 3">
            <a:extLst>
              <a:ext uri="{FF2B5EF4-FFF2-40B4-BE49-F238E27FC236}">
                <a16:creationId xmlns:a16="http://schemas.microsoft.com/office/drawing/2014/main" id="{AE1F3EFE-6899-244B-A599-FBB53B657798}"/>
              </a:ext>
            </a:extLst>
          </p:cNvPr>
          <p:cNvSpPr txBox="1"/>
          <p:nvPr/>
        </p:nvSpPr>
        <p:spPr>
          <a:xfrm>
            <a:off x="371062" y="1321148"/>
            <a:ext cx="11558341"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Cambria" panose="02040503050406030204" pitchFamily="18" charset="0"/>
                <a:ea typeface="Cambria" panose="02040503050406030204" pitchFamily="18" charset="0"/>
              </a:rPr>
              <a:t>Promote family planning &amp; incentivize smaller families.</a:t>
            </a:r>
          </a:p>
          <a:p>
            <a:pPr marL="285750" indent="-285750">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2400" dirty="0">
                <a:latin typeface="Cambria" panose="02040503050406030204" pitchFamily="18" charset="0"/>
                <a:ea typeface="Cambria" panose="02040503050406030204" pitchFamily="18" charset="0"/>
              </a:rPr>
              <a:t>Women empowerment through improved female health services, education &amp; employment opportunities for women.</a:t>
            </a:r>
          </a:p>
          <a:p>
            <a:pPr marL="285750" indent="-285750">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2400" dirty="0">
                <a:latin typeface="Cambria" panose="02040503050406030204" pitchFamily="18" charset="0"/>
                <a:ea typeface="Cambria" panose="02040503050406030204" pitchFamily="18" charset="0"/>
              </a:rPr>
              <a:t>Enhance educational infrastructure.</a:t>
            </a:r>
          </a:p>
          <a:p>
            <a:pPr marL="285750" indent="-285750">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2400" dirty="0">
                <a:latin typeface="Cambria" panose="02040503050406030204" pitchFamily="18" charset="0"/>
                <a:ea typeface="Cambria" panose="02040503050406030204" pitchFamily="18" charset="0"/>
              </a:rPr>
              <a:t>Prevent gender – based discrimination.</a:t>
            </a:r>
          </a:p>
          <a:p>
            <a:pPr marL="285750" indent="-285750">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2400" dirty="0">
                <a:latin typeface="Cambria" panose="02040503050406030204" pitchFamily="18" charset="0"/>
                <a:ea typeface="Cambria" panose="02040503050406030204" pitchFamily="18" charset="0"/>
              </a:rPr>
              <a:t>Rural development.</a:t>
            </a:r>
          </a:p>
          <a:p>
            <a:pPr marL="285750" indent="-285750">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2400" dirty="0">
                <a:latin typeface="Cambria" panose="02040503050406030204" pitchFamily="18" charset="0"/>
                <a:ea typeface="Cambria" panose="02040503050406030204" pitchFamily="18" charset="0"/>
              </a:rPr>
              <a:t>Urban planning &amp; development.</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87957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l="-5000" t="-10000" r="-1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2605174" y="2474458"/>
            <a:ext cx="5340421" cy="905119"/>
          </a:xfrm>
          <a:blipFill>
            <a:blip r:embed="rId3"/>
            <a:tile tx="0" ty="0" sx="100000" sy="100000" flip="none" algn="tl"/>
          </a:blipFill>
          <a:ln>
            <a:solidFill>
              <a:schemeClr val="accent2">
                <a:lumMod val="60000"/>
                <a:lumOff val="40000"/>
              </a:schemeClr>
            </a:solidFill>
          </a:ln>
          <a:effectLst>
            <a:outerShdw blurRad="50800" dist="38100" dir="2700000" algn="tl" rotWithShape="0">
              <a:prstClr val="black">
                <a:alpha val="40000"/>
              </a:prstClr>
            </a:outerShdw>
          </a:effectLst>
        </p:spPr>
        <p:txBody>
          <a:bodyPr vert="horz" lIns="91440" tIns="45720" rIns="91440" bIns="45720" rtlCol="0" anchor="ctr">
            <a:normAutofit/>
          </a:bodyPr>
          <a:lstStyle/>
          <a:p>
            <a:pPr algn="ctr"/>
            <a:r>
              <a:rPr lang="en-US" sz="40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Thank You</a:t>
            </a:r>
            <a:endParaRPr lang="en-US" sz="40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2425148" y="5287617"/>
            <a:ext cx="7275443" cy="1068732"/>
          </a:xfrm>
        </p:spPr>
        <p:txBody>
          <a:bodyPr vert="horz" lIns="91440" tIns="45720" rIns="91440" bIns="45720" rtlCol="0">
            <a:normAutofit fontScale="70000" lnSpcReduction="20000"/>
          </a:bodyPr>
          <a:lstStyle/>
          <a:p>
            <a:pPr algn="ctr"/>
            <a:endParaRPr lang="en-US" sz="1800" i="1" kern="1200">
              <a:solidFill>
                <a:schemeClr val="tx1"/>
              </a:solidFill>
              <a:latin typeface="+mn-lt"/>
              <a:ea typeface="+mn-ea"/>
              <a:cs typeface="+mn-cs"/>
            </a:endParaRPr>
          </a:p>
          <a:p>
            <a:pPr algn="ctr"/>
            <a:endParaRPr lang="en-US" sz="1800" i="1"/>
          </a:p>
          <a:p>
            <a:pPr algn="ctr"/>
            <a:endParaRPr lang="en-US" sz="1800" i="1" kern="1200">
              <a:solidFill>
                <a:schemeClr val="tx1"/>
              </a:solidFill>
              <a:latin typeface="+mn-lt"/>
              <a:ea typeface="+mn-ea"/>
              <a:cs typeface="+mn-cs"/>
            </a:endParaRPr>
          </a:p>
          <a:p>
            <a:pPr algn="ctr"/>
            <a:r>
              <a:rPr lang="en-US" sz="1800" i="1" kern="120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21</a:t>
            </a:fld>
            <a:endParaRPr lang="en-US"/>
          </a:p>
        </p:txBody>
      </p:sp>
      <p:sp>
        <p:nvSpPr>
          <p:cNvPr id="18" name="TextBox 17">
            <a:extLst>
              <a:ext uri="{FF2B5EF4-FFF2-40B4-BE49-F238E27FC236}">
                <a16:creationId xmlns:a16="http://schemas.microsoft.com/office/drawing/2014/main" id="{6FCD7261-12CB-5DD2-5994-E39C12C1C41C}"/>
              </a:ext>
            </a:extLst>
          </p:cNvPr>
          <p:cNvSpPr txBox="1"/>
          <p:nvPr/>
        </p:nvSpPr>
        <p:spPr>
          <a:xfrm>
            <a:off x="1012874" y="1730326"/>
            <a:ext cx="4262511" cy="646331"/>
          </a:xfrm>
          <a:prstGeom prst="rect">
            <a:avLst/>
          </a:prstGeom>
          <a:noFill/>
        </p:spPr>
        <p:txBody>
          <a:bodyPr wrap="square" rtlCol="0">
            <a:spAutoFit/>
          </a:bodyPr>
          <a:lstStyle/>
          <a:p>
            <a:endParaRPr lang="en-US" dirty="0"/>
          </a:p>
          <a:p>
            <a:endParaRPr lang="en-IN" dirty="0"/>
          </a:p>
        </p:txBody>
      </p:sp>
      <p:sp>
        <p:nvSpPr>
          <p:cNvPr id="7" name="TextBox 6">
            <a:extLst>
              <a:ext uri="{FF2B5EF4-FFF2-40B4-BE49-F238E27FC236}">
                <a16:creationId xmlns:a16="http://schemas.microsoft.com/office/drawing/2014/main" id="{A77EAF53-C79F-9DE5-E2D0-F00ECC4C8747}"/>
              </a:ext>
            </a:extLst>
          </p:cNvPr>
          <p:cNvSpPr txBox="1"/>
          <p:nvPr/>
        </p:nvSpPr>
        <p:spPr>
          <a:xfrm>
            <a:off x="745588" y="1730326"/>
            <a:ext cx="4965895" cy="369332"/>
          </a:xfrm>
          <a:prstGeom prst="rect">
            <a:avLst/>
          </a:prstGeom>
          <a:noFill/>
        </p:spPr>
        <p:txBody>
          <a:bodyPr wrap="square" rtlCol="0">
            <a:spAutoFit/>
          </a:bodyPr>
          <a:lstStyle/>
          <a:p>
            <a:r>
              <a:rPr lang="en-US" dirty="0"/>
              <a:t> </a:t>
            </a:r>
            <a:endParaRPr lang="en-IN" dirty="0"/>
          </a:p>
        </p:txBody>
      </p:sp>
    </p:spTree>
    <p:extLst>
      <p:ext uri="{BB962C8B-B14F-4D97-AF65-F5344CB8AC3E}">
        <p14:creationId xmlns:p14="http://schemas.microsoft.com/office/powerpoint/2010/main" val="2235782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1FEAE2C-8265-1C64-DAAE-B6A467D7DFFC}"/>
              </a:ext>
            </a:extLst>
          </p:cNvPr>
          <p:cNvSpPr/>
          <p:nvPr/>
        </p:nvSpPr>
        <p:spPr>
          <a:xfrm>
            <a:off x="371063" y="1294229"/>
            <a:ext cx="10320384" cy="4600134"/>
          </a:xfrm>
          <a:prstGeom prst="roundRect">
            <a:avLst/>
          </a:prstGeom>
          <a:no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371062" y="239151"/>
            <a:ext cx="4524495" cy="942535"/>
          </a:xfrm>
          <a:blipFill>
            <a:blip r:embed="rId3"/>
            <a:tile tx="0" ty="0" sx="100000" sy="100000" flip="none" algn="tl"/>
          </a:blipFill>
          <a:ln>
            <a:solidFill>
              <a:schemeClr val="accent2">
                <a:lumMod val="60000"/>
                <a:lumOff val="40000"/>
              </a:schemeClr>
            </a:solidFill>
          </a:ln>
          <a:effectLst>
            <a:outerShdw blurRad="50800" dist="38100" dir="2700000" algn="tl" rotWithShape="0">
              <a:prstClr val="black">
                <a:alpha val="40000"/>
              </a:prstClr>
            </a:outerShdw>
          </a:effectLst>
        </p:spPr>
        <p:txBody>
          <a:bodyPr vert="horz" lIns="91440" tIns="45720" rIns="91440" bIns="45720" rtlCol="0" anchor="ctr">
            <a:normAutofit/>
          </a:bodyPr>
          <a:lstStyle/>
          <a:p>
            <a:pPr algn="ctr"/>
            <a:r>
              <a:rPr lang="en-US" sz="36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INTRODUCTION</a:t>
            </a:r>
            <a:endParaRPr lang="en-US" sz="36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2425148" y="5287617"/>
            <a:ext cx="7275443" cy="1068732"/>
          </a:xfrm>
        </p:spPr>
        <p:txBody>
          <a:bodyPr vert="horz" lIns="91440" tIns="45720" rIns="91440" bIns="45720" rtlCol="0">
            <a:normAutofit fontScale="700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3</a:t>
            </a:fld>
            <a:endParaRPr lang="en-US"/>
          </a:p>
        </p:txBody>
      </p:sp>
      <p:sp>
        <p:nvSpPr>
          <p:cNvPr id="6" name="TextBox 5">
            <a:extLst>
              <a:ext uri="{FF2B5EF4-FFF2-40B4-BE49-F238E27FC236}">
                <a16:creationId xmlns:a16="http://schemas.microsoft.com/office/drawing/2014/main" id="{28FE83A1-79B7-DDFD-12D1-8B307F339D1E}"/>
              </a:ext>
            </a:extLst>
          </p:cNvPr>
          <p:cNvSpPr txBox="1"/>
          <p:nvPr/>
        </p:nvSpPr>
        <p:spPr>
          <a:xfrm>
            <a:off x="642731" y="1570383"/>
            <a:ext cx="9847384" cy="4093428"/>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A census is an official survey of the population of the country that is carried out in order to find out how many people live there and to obtain details of such things as people’s ages and jobs.</a:t>
            </a:r>
          </a:p>
          <a:p>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Census has been conducted in India since 1872 and 2011 marks the first time biometric information was collected.</a:t>
            </a:r>
            <a:r>
              <a:rPr lang="en-US" sz="2000" b="0" i="0" dirty="0">
                <a:solidFill>
                  <a:srgbClr val="202124"/>
                </a:solidFill>
                <a:effectLst/>
                <a:highlight>
                  <a:srgbClr val="FFFFFF"/>
                </a:highlight>
                <a:latin typeface="Cambria" panose="02040503050406030204" pitchFamily="18" charset="0"/>
                <a:ea typeface="Cambria" panose="02040503050406030204" pitchFamily="18" charset="0"/>
              </a:rPr>
              <a:t> According to the provisional reports released on 31 March 2011, the Indian population increased to 1.21 billion with a decadal growth of 17.70%.</a:t>
            </a:r>
          </a:p>
          <a:p>
            <a:endParaRPr lang="en-US" sz="2000" b="1" dirty="0">
              <a:latin typeface="Cambria" panose="02040503050406030204" pitchFamily="18" charset="0"/>
              <a:ea typeface="Cambria" panose="02040503050406030204" pitchFamily="18" charset="0"/>
            </a:endParaRPr>
          </a:p>
          <a:p>
            <a:endParaRPr lang="en-US" sz="2000" b="1"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In India the last census held in 2011, whilst the next was to be held in 2021 before it was postponed due to the COVID – 19 pandemic. The next census will be held after the 2024 General Election.</a:t>
            </a:r>
          </a:p>
        </p:txBody>
      </p:sp>
    </p:spTree>
    <p:extLst>
      <p:ext uri="{BB962C8B-B14F-4D97-AF65-F5344CB8AC3E}">
        <p14:creationId xmlns:p14="http://schemas.microsoft.com/office/powerpoint/2010/main" val="233489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371062" y="239151"/>
            <a:ext cx="4524495" cy="942535"/>
          </a:xfrm>
          <a:blipFill>
            <a:blip r:embed="rId3"/>
            <a:tile tx="0" ty="0" sx="100000" sy="100000" flip="none" algn="tl"/>
          </a:blipFill>
          <a:ln>
            <a:solidFill>
              <a:schemeClr val="accent2">
                <a:lumMod val="60000"/>
                <a:lumOff val="40000"/>
              </a:schemeClr>
            </a:solidFill>
          </a:ln>
          <a:effectLst>
            <a:outerShdw blurRad="50800" dist="38100" dir="2700000" algn="tl" rotWithShape="0">
              <a:prstClr val="black">
                <a:alpha val="40000"/>
              </a:prstClr>
            </a:outerShdw>
          </a:effectLst>
        </p:spPr>
        <p:txBody>
          <a:bodyPr vert="horz" lIns="91440" tIns="45720" rIns="91440" bIns="45720" rtlCol="0" anchor="ctr">
            <a:normAutofit fontScale="90000"/>
          </a:bodyPr>
          <a:lstStyle/>
          <a:p>
            <a:pPr algn="ctr"/>
            <a:r>
              <a:rPr lang="en-US" sz="40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DATA PREPARATION</a:t>
            </a:r>
            <a:endParaRPr lang="en-US" sz="40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2425148" y="5287617"/>
            <a:ext cx="7275443" cy="1068732"/>
          </a:xfrm>
        </p:spPr>
        <p:txBody>
          <a:bodyPr vert="horz" lIns="91440" tIns="45720" rIns="91440" bIns="45720" rtlCol="0">
            <a:normAutofit fontScale="700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4</a:t>
            </a:fld>
            <a:endParaRPr lang="en-US"/>
          </a:p>
        </p:txBody>
      </p:sp>
      <p:sp>
        <p:nvSpPr>
          <p:cNvPr id="4" name="TextBox 3">
            <a:extLst>
              <a:ext uri="{FF2B5EF4-FFF2-40B4-BE49-F238E27FC236}">
                <a16:creationId xmlns:a16="http://schemas.microsoft.com/office/drawing/2014/main" id="{565B8BEC-6F2A-5FCE-CDAA-C5566C1A60B5}"/>
              </a:ext>
            </a:extLst>
          </p:cNvPr>
          <p:cNvSpPr txBox="1"/>
          <p:nvPr/>
        </p:nvSpPr>
        <p:spPr>
          <a:xfrm>
            <a:off x="371062" y="1477108"/>
            <a:ext cx="10742415" cy="4339650"/>
          </a:xfrm>
          <a:prstGeom prst="rect">
            <a:avLst/>
          </a:prstGeom>
          <a:noFill/>
        </p:spPr>
        <p:txBody>
          <a:bodyPr wrap="square" rtlCol="0">
            <a:spAutoFit/>
          </a:bodyPr>
          <a:lstStyle/>
          <a:p>
            <a:pPr marL="285750" indent="-285750">
              <a:buFont typeface="Wingdings" panose="05000000000000000000" pitchFamily="2" charset="2"/>
              <a:buChar char="Ø"/>
            </a:pPr>
            <a:endParaRPr lang="en-US" sz="1800" b="0" i="0" dirty="0">
              <a:solidFill>
                <a:srgbClr val="3C4043"/>
              </a:solidFill>
              <a:effectLst/>
              <a:highlight>
                <a:srgbClr val="FFFFFF"/>
              </a:highlight>
              <a:latin typeface="Inter"/>
            </a:endParaRPr>
          </a:p>
          <a:p>
            <a:pPr marL="285750" indent="-285750">
              <a:buFont typeface="Wingdings" panose="05000000000000000000" pitchFamily="2" charset="2"/>
              <a:buChar char="Ø"/>
            </a:pPr>
            <a:r>
              <a:rPr lang="en-US" sz="2000" i="0" dirty="0">
                <a:solidFill>
                  <a:srgbClr val="3C4043"/>
                </a:solidFill>
                <a:effectLst/>
                <a:highlight>
                  <a:srgbClr val="FFFFFF"/>
                </a:highlight>
                <a:latin typeface="Cambria" panose="02040503050406030204" pitchFamily="18" charset="0"/>
                <a:ea typeface="Cambria" panose="02040503050406030204" pitchFamily="18" charset="0"/>
              </a:rPr>
              <a:t>The Indian Census 2011 dataset has been sourced from </a:t>
            </a:r>
            <a:r>
              <a:rPr lang="en-US" sz="2000" b="1" i="0" dirty="0">
                <a:solidFill>
                  <a:srgbClr val="3C4043"/>
                </a:solidFill>
                <a:effectLst/>
                <a:highlight>
                  <a:srgbClr val="FFFFFF"/>
                </a:highlight>
                <a:latin typeface="Cambria" panose="02040503050406030204" pitchFamily="18" charset="0"/>
                <a:ea typeface="Cambria" panose="02040503050406030204" pitchFamily="18" charset="0"/>
              </a:rPr>
              <a:t>Kaggle datasets</a:t>
            </a:r>
            <a:r>
              <a:rPr lang="en-US" sz="2000" i="0" dirty="0">
                <a:solidFill>
                  <a:srgbClr val="3C4043"/>
                </a:solidFill>
                <a:effectLst/>
                <a:highlight>
                  <a:srgbClr val="FFFFFF"/>
                </a:highlight>
                <a:latin typeface="Cambria" panose="02040503050406030204" pitchFamily="18" charset="0"/>
                <a:ea typeface="Cambria" panose="02040503050406030204" pitchFamily="18" charset="0"/>
              </a:rPr>
              <a:t>.</a:t>
            </a:r>
          </a:p>
          <a:p>
            <a:pPr marL="285750" indent="-285750">
              <a:buFont typeface="Wingdings" panose="05000000000000000000" pitchFamily="2" charset="2"/>
              <a:buChar char="Ø"/>
            </a:pPr>
            <a:endParaRPr lang="en-US" sz="2000" dirty="0">
              <a:solidFill>
                <a:srgbClr val="3C4043"/>
              </a:solidFill>
              <a:highlight>
                <a:srgbClr val="FFFFFF"/>
              </a:highlight>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2000" i="0" dirty="0">
                <a:solidFill>
                  <a:srgbClr val="3C4043"/>
                </a:solidFill>
                <a:effectLst/>
                <a:highlight>
                  <a:srgbClr val="FFFFFF"/>
                </a:highlight>
                <a:latin typeface="Cambria" panose="02040503050406030204" pitchFamily="18" charset="0"/>
                <a:ea typeface="Cambria" panose="02040503050406030204" pitchFamily="18" charset="0"/>
              </a:rPr>
              <a:t>This dataset comprises 2 </a:t>
            </a:r>
            <a:r>
              <a:rPr lang="en-US" sz="2000" dirty="0">
                <a:solidFill>
                  <a:srgbClr val="3C4043"/>
                </a:solidFill>
                <a:highlight>
                  <a:srgbClr val="FFFFFF"/>
                </a:highlight>
                <a:latin typeface="Cambria" panose="02040503050406030204" pitchFamily="18" charset="0"/>
                <a:ea typeface="Cambria" panose="02040503050406030204" pitchFamily="18" charset="0"/>
              </a:rPr>
              <a:t>files</a:t>
            </a:r>
            <a:r>
              <a:rPr lang="en-US" sz="2000" i="0" dirty="0">
                <a:solidFill>
                  <a:srgbClr val="3C4043"/>
                </a:solidFill>
                <a:effectLst/>
                <a:highlight>
                  <a:srgbClr val="FFFFFF"/>
                </a:highlight>
                <a:latin typeface="Cambria" panose="02040503050406030204" pitchFamily="18" charset="0"/>
                <a:ea typeface="Cambria" panose="02040503050406030204" pitchFamily="18" charset="0"/>
              </a:rPr>
              <a:t> – </a:t>
            </a:r>
          </a:p>
          <a:p>
            <a:r>
              <a:rPr lang="en-US" sz="2000" b="1" dirty="0">
                <a:solidFill>
                  <a:srgbClr val="3C4043"/>
                </a:solidFill>
                <a:highlight>
                  <a:srgbClr val="FFFFFF"/>
                </a:highlight>
                <a:latin typeface="Cambria" panose="02040503050406030204" pitchFamily="18" charset="0"/>
                <a:ea typeface="Cambria" panose="02040503050406030204" pitchFamily="18" charset="0"/>
              </a:rPr>
              <a:t>     </a:t>
            </a:r>
            <a:r>
              <a:rPr lang="en-US" sz="2000" b="1" i="0" dirty="0">
                <a:solidFill>
                  <a:srgbClr val="3C4043"/>
                </a:solidFill>
                <a:effectLst/>
                <a:highlight>
                  <a:srgbClr val="FFFFFF"/>
                </a:highlight>
                <a:latin typeface="Cambria" panose="02040503050406030204" pitchFamily="18" charset="0"/>
                <a:ea typeface="Cambria" panose="02040503050406030204" pitchFamily="18" charset="0"/>
              </a:rPr>
              <a:t>Dataset 1 -  </a:t>
            </a:r>
            <a:r>
              <a:rPr lang="en-US" sz="2000" i="0" dirty="0">
                <a:solidFill>
                  <a:srgbClr val="3C4043"/>
                </a:solidFill>
                <a:effectLst/>
                <a:highlight>
                  <a:srgbClr val="FFFFFF"/>
                </a:highlight>
                <a:latin typeface="Cambria" panose="02040503050406030204" pitchFamily="18" charset="0"/>
                <a:ea typeface="Cambria" panose="02040503050406030204" pitchFamily="18" charset="0"/>
              </a:rPr>
              <a:t>contains demographic &amp; socio – economic attributes</a:t>
            </a:r>
          </a:p>
          <a:p>
            <a:r>
              <a:rPr lang="en-US" sz="2000" b="1" dirty="0">
                <a:solidFill>
                  <a:srgbClr val="3C4043"/>
                </a:solidFill>
                <a:highlight>
                  <a:srgbClr val="FFFFFF"/>
                </a:highlight>
                <a:latin typeface="Cambria" panose="02040503050406030204" pitchFamily="18" charset="0"/>
                <a:ea typeface="Cambria" panose="02040503050406030204" pitchFamily="18" charset="0"/>
              </a:rPr>
              <a:t>     </a:t>
            </a:r>
            <a:r>
              <a:rPr lang="en-US" sz="2000" b="1" i="0" dirty="0">
                <a:solidFill>
                  <a:srgbClr val="3C4043"/>
                </a:solidFill>
                <a:effectLst/>
                <a:highlight>
                  <a:srgbClr val="FFFFFF"/>
                </a:highlight>
                <a:latin typeface="Cambria" panose="02040503050406030204" pitchFamily="18" charset="0"/>
                <a:ea typeface="Cambria" panose="02040503050406030204" pitchFamily="18" charset="0"/>
              </a:rPr>
              <a:t>Dataset 2 -  </a:t>
            </a:r>
            <a:r>
              <a:rPr lang="en-US" sz="2000" i="0" dirty="0">
                <a:solidFill>
                  <a:srgbClr val="3C4043"/>
                </a:solidFill>
                <a:effectLst/>
                <a:highlight>
                  <a:srgbClr val="FFFFFF"/>
                </a:highlight>
                <a:latin typeface="Cambria" panose="02040503050406030204" pitchFamily="18" charset="0"/>
                <a:ea typeface="Cambria" panose="02040503050406030204" pitchFamily="18" charset="0"/>
              </a:rPr>
              <a:t>contains geographical &amp; population attributes</a:t>
            </a:r>
          </a:p>
          <a:p>
            <a:endParaRPr lang="en-US" sz="2000" dirty="0">
              <a:solidFill>
                <a:srgbClr val="3C4043"/>
              </a:solidFill>
              <a:highlight>
                <a:srgbClr val="FFFFFF"/>
              </a:highlight>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2000" i="0" dirty="0">
                <a:solidFill>
                  <a:srgbClr val="3C4043"/>
                </a:solidFill>
                <a:effectLst/>
                <a:highlight>
                  <a:srgbClr val="FFFFFF"/>
                </a:highlight>
                <a:latin typeface="Cambria" panose="02040503050406030204" pitchFamily="18" charset="0"/>
                <a:ea typeface="Cambria" panose="02040503050406030204" pitchFamily="18" charset="0"/>
              </a:rPr>
              <a:t>The 15</a:t>
            </a:r>
            <a:r>
              <a:rPr lang="en-US" sz="2000" i="0" baseline="30000" dirty="0">
                <a:solidFill>
                  <a:srgbClr val="3C4043"/>
                </a:solidFill>
                <a:effectLst/>
                <a:highlight>
                  <a:srgbClr val="FFFFFF"/>
                </a:highlight>
                <a:latin typeface="Cambria" panose="02040503050406030204" pitchFamily="18" charset="0"/>
                <a:ea typeface="Cambria" panose="02040503050406030204" pitchFamily="18" charset="0"/>
              </a:rPr>
              <a:t>th</a:t>
            </a:r>
            <a:r>
              <a:rPr lang="en-US" sz="2000" i="0" dirty="0">
                <a:solidFill>
                  <a:srgbClr val="3C4043"/>
                </a:solidFill>
                <a:effectLst/>
                <a:highlight>
                  <a:srgbClr val="FFFFFF"/>
                </a:highlight>
                <a:latin typeface="Cambria" panose="02040503050406030204" pitchFamily="18" charset="0"/>
                <a:ea typeface="Cambria" panose="02040503050406030204" pitchFamily="18" charset="0"/>
              </a:rPr>
              <a:t> Indian Census was conducted from </a:t>
            </a:r>
            <a:r>
              <a:rPr lang="en-US" sz="2000" b="1" i="0" dirty="0">
                <a:solidFill>
                  <a:srgbClr val="3C4043"/>
                </a:solidFill>
                <a:effectLst/>
                <a:highlight>
                  <a:srgbClr val="FFFFFF"/>
                </a:highlight>
                <a:latin typeface="Cambria" panose="02040503050406030204" pitchFamily="18" charset="0"/>
                <a:ea typeface="Cambria" panose="02040503050406030204" pitchFamily="18" charset="0"/>
              </a:rPr>
              <a:t>April 2010 </a:t>
            </a:r>
            <a:r>
              <a:rPr lang="en-US" sz="2000" i="0" dirty="0">
                <a:solidFill>
                  <a:srgbClr val="3C4043"/>
                </a:solidFill>
                <a:effectLst/>
                <a:highlight>
                  <a:srgbClr val="FFFFFF"/>
                </a:highlight>
                <a:latin typeface="Cambria" panose="02040503050406030204" pitchFamily="18" charset="0"/>
                <a:ea typeface="Cambria" panose="02040503050406030204" pitchFamily="18" charset="0"/>
              </a:rPr>
              <a:t>to</a:t>
            </a:r>
            <a:r>
              <a:rPr lang="en-US" sz="2000" b="1" i="0" dirty="0">
                <a:solidFill>
                  <a:srgbClr val="3C4043"/>
                </a:solidFill>
                <a:effectLst/>
                <a:highlight>
                  <a:srgbClr val="FFFFFF"/>
                </a:highlight>
                <a:latin typeface="Cambria" panose="02040503050406030204" pitchFamily="18" charset="0"/>
                <a:ea typeface="Cambria" panose="02040503050406030204" pitchFamily="18" charset="0"/>
              </a:rPr>
              <a:t> February 2011  </a:t>
            </a:r>
            <a:r>
              <a:rPr lang="en-US" sz="2000" i="0" dirty="0">
                <a:solidFill>
                  <a:srgbClr val="3C4043"/>
                </a:solidFill>
                <a:effectLst/>
                <a:highlight>
                  <a:srgbClr val="FFFFFF"/>
                </a:highlight>
                <a:latin typeface="Cambria" panose="02040503050406030204" pitchFamily="18" charset="0"/>
                <a:ea typeface="Cambria" panose="02040503050406030204" pitchFamily="18" charset="0"/>
              </a:rPr>
              <a:t>across 28 states &amp; 8 union territories</a:t>
            </a:r>
            <a:r>
              <a:rPr lang="en-US" sz="2000" dirty="0">
                <a:solidFill>
                  <a:srgbClr val="3C4043"/>
                </a:solidFill>
                <a:highlight>
                  <a:srgbClr val="FFFFFF"/>
                </a:highlight>
                <a:latin typeface="Cambria" panose="02040503050406030204" pitchFamily="18" charset="0"/>
                <a:ea typeface="Cambria" panose="02040503050406030204" pitchFamily="18" charset="0"/>
              </a:rPr>
              <a:t>.</a:t>
            </a:r>
            <a:endParaRPr lang="en-US" sz="2000" i="0" dirty="0">
              <a:solidFill>
                <a:srgbClr val="3C4043"/>
              </a:solidFill>
              <a:effectLst/>
              <a:highlight>
                <a:srgbClr val="FFFFFF"/>
              </a:highlight>
              <a:latin typeface="Cambria" panose="02040503050406030204" pitchFamily="18" charset="0"/>
              <a:ea typeface="Cambria" panose="02040503050406030204" pitchFamily="18" charset="0"/>
            </a:endParaRPr>
          </a:p>
          <a:p>
            <a:endParaRPr lang="en-US" sz="2000" dirty="0">
              <a:solidFill>
                <a:srgbClr val="3C4043"/>
              </a:solidFill>
              <a:highlight>
                <a:srgbClr val="FFFFFF"/>
              </a:highlight>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2000" i="0" dirty="0">
                <a:solidFill>
                  <a:srgbClr val="3C4043"/>
                </a:solidFill>
                <a:effectLst/>
                <a:highlight>
                  <a:srgbClr val="FFFFFF"/>
                </a:highlight>
                <a:latin typeface="Cambria" panose="02040503050406030204" pitchFamily="18" charset="0"/>
                <a:ea typeface="Cambria" panose="02040503050406030204" pitchFamily="18" charset="0"/>
              </a:rPr>
              <a:t>Removed the records with null values to ensure data completeness &amp; accuracy.</a:t>
            </a:r>
          </a:p>
          <a:p>
            <a:pPr marL="285750" indent="-285750">
              <a:buFont typeface="Wingdings" panose="05000000000000000000" pitchFamily="2" charset="2"/>
              <a:buChar char="Ø"/>
            </a:pPr>
            <a:endParaRPr lang="en-US" sz="2000" dirty="0">
              <a:solidFill>
                <a:srgbClr val="3C4043"/>
              </a:solidFill>
              <a:highlight>
                <a:srgbClr val="FFFFFF"/>
              </a:highlight>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2000" dirty="0">
                <a:solidFill>
                  <a:srgbClr val="3C4043"/>
                </a:solidFill>
                <a:highlight>
                  <a:srgbClr val="FFFFFF"/>
                </a:highlight>
                <a:latin typeface="Cambria" panose="02040503050406030204" pitchFamily="18" charset="0"/>
                <a:ea typeface="Cambria" panose="02040503050406030204" pitchFamily="18" charset="0"/>
              </a:rPr>
              <a:t>Total 640 districts have been included in the data.</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368475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323558" y="239151"/>
            <a:ext cx="4206240" cy="745587"/>
          </a:xfrm>
          <a:blipFill>
            <a:blip r:embed="rId3"/>
            <a:tile tx="0" ty="0" sx="100000" sy="100000" flip="none" algn="tl"/>
          </a:blipFill>
          <a:ln>
            <a:solidFill>
              <a:schemeClr val="accent2">
                <a:lumMod val="60000"/>
                <a:lumOff val="40000"/>
              </a:schemeClr>
            </a:solidFill>
          </a:ln>
          <a:effectLst>
            <a:outerShdw blurRad="50800" dist="38100" dir="2700000" algn="tl" rotWithShape="0">
              <a:prstClr val="black">
                <a:alpha val="40000"/>
              </a:prstClr>
            </a:outerShdw>
          </a:effectLst>
        </p:spPr>
        <p:txBody>
          <a:bodyPr vert="horz" lIns="91440" tIns="45720" rIns="91440" bIns="45720" rtlCol="0" anchor="ctr">
            <a:normAutofit/>
          </a:bodyPr>
          <a:lstStyle/>
          <a:p>
            <a:pPr algn="ctr"/>
            <a:r>
              <a:rPr lang="en-US" sz="36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OBJECTIVES</a:t>
            </a: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2425148" y="5287617"/>
            <a:ext cx="7275443" cy="1068732"/>
          </a:xfrm>
        </p:spPr>
        <p:txBody>
          <a:bodyPr vert="horz" lIns="91440" tIns="45720" rIns="91440" bIns="45720" rtlCol="0">
            <a:normAutofit fontScale="700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5</a:t>
            </a:fld>
            <a:endParaRPr lang="en-US"/>
          </a:p>
        </p:txBody>
      </p:sp>
      <p:sp>
        <p:nvSpPr>
          <p:cNvPr id="6" name="TextBox 5">
            <a:extLst>
              <a:ext uri="{FF2B5EF4-FFF2-40B4-BE49-F238E27FC236}">
                <a16:creationId xmlns:a16="http://schemas.microsoft.com/office/drawing/2014/main" id="{28FE83A1-79B7-DDFD-12D1-8B307F339D1E}"/>
              </a:ext>
            </a:extLst>
          </p:cNvPr>
          <p:cNvSpPr txBox="1"/>
          <p:nvPr/>
        </p:nvSpPr>
        <p:spPr>
          <a:xfrm>
            <a:off x="323558" y="1406770"/>
            <a:ext cx="11394830" cy="3293209"/>
          </a:xfrm>
          <a:prstGeom prst="rect">
            <a:avLst/>
          </a:prstGeom>
          <a:noFill/>
        </p:spPr>
        <p:txBody>
          <a:bodyPr wrap="square" rtlCol="0">
            <a:spAutoFit/>
          </a:bodyPr>
          <a:lstStyle/>
          <a:p>
            <a:pPr marL="342900" indent="-342900">
              <a:buFont typeface="+mj-lt"/>
              <a:buAutoNum type="arabicPeriod"/>
            </a:pPr>
            <a:endParaRPr lang="en-US" sz="20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a:latin typeface="Cambria" panose="02040503050406030204" pitchFamily="18" charset="0"/>
                <a:ea typeface="Cambria" panose="02040503050406030204" pitchFamily="18" charset="0"/>
              </a:rPr>
              <a:t>To analyze the key demographic trends &amp; socio – economic data of Indian districts.               </a:t>
            </a:r>
          </a:p>
          <a:p>
            <a:endParaRPr lang="en-US" sz="24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a:latin typeface="Cambria" panose="02040503050406030204" pitchFamily="18" charset="0"/>
                <a:ea typeface="Cambria" panose="02040503050406030204" pitchFamily="18" charset="0"/>
              </a:rPr>
              <a:t>To utilize SQL functions for data analysis.</a:t>
            </a:r>
          </a:p>
          <a:p>
            <a:endParaRPr lang="en-US" sz="24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a:latin typeface="Cambria" panose="02040503050406030204" pitchFamily="18" charset="0"/>
                <a:ea typeface="Cambria" panose="02040503050406030204" pitchFamily="18" charset="0"/>
              </a:rPr>
              <a:t>To visualize the findings using various charts.</a:t>
            </a:r>
          </a:p>
          <a:p>
            <a:endParaRPr lang="en-US" sz="24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a:latin typeface="Cambria" panose="02040503050406030204" pitchFamily="18" charset="0"/>
                <a:ea typeface="Cambria" panose="02040503050406030204" pitchFamily="18" charset="0"/>
              </a:rPr>
              <a:t>To draw meaningful insights &amp; comparisons between districts &amp; states.</a:t>
            </a:r>
            <a:endParaRPr lang="en-IN" sz="24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9064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371062" y="126695"/>
            <a:ext cx="4524495" cy="905119"/>
          </a:xfrm>
          <a:blipFill>
            <a:blip r:embed="rId3"/>
            <a:tile tx="0" ty="0" sx="100000" sy="100000" flip="none" algn="tl"/>
          </a:blipFill>
          <a:ln>
            <a:solidFill>
              <a:schemeClr val="accent2">
                <a:lumMod val="60000"/>
                <a:lumOff val="40000"/>
              </a:schemeClr>
            </a:solidFill>
          </a:ln>
          <a:effectLst>
            <a:outerShdw blurRad="50800" dist="38100" dir="2700000" algn="tl" rotWithShape="0">
              <a:prstClr val="black">
                <a:alpha val="40000"/>
              </a:prstClr>
            </a:outerShdw>
          </a:effectLst>
        </p:spPr>
        <p:txBody>
          <a:bodyPr vert="horz" lIns="91440" tIns="45720" rIns="91440" bIns="45720" rtlCol="0" anchor="ctr">
            <a:normAutofit/>
          </a:bodyPr>
          <a:lstStyle/>
          <a:p>
            <a:pPr algn="ctr"/>
            <a:r>
              <a:rPr lang="en-US" sz="36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METHODOLOGY</a:t>
            </a: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2425148" y="5287617"/>
            <a:ext cx="7275443" cy="1068732"/>
          </a:xfrm>
        </p:spPr>
        <p:txBody>
          <a:bodyPr vert="horz" lIns="91440" tIns="45720" rIns="91440" bIns="45720" rtlCol="0">
            <a:normAutofit fontScale="700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6</a:t>
            </a:fld>
            <a:endParaRPr lang="en-US"/>
          </a:p>
        </p:txBody>
      </p:sp>
      <p:sp>
        <p:nvSpPr>
          <p:cNvPr id="6" name="TextBox 5">
            <a:extLst>
              <a:ext uri="{FF2B5EF4-FFF2-40B4-BE49-F238E27FC236}">
                <a16:creationId xmlns:a16="http://schemas.microsoft.com/office/drawing/2014/main" id="{28FE83A1-79B7-DDFD-12D1-8B307F339D1E}"/>
              </a:ext>
            </a:extLst>
          </p:cNvPr>
          <p:cNvSpPr txBox="1"/>
          <p:nvPr/>
        </p:nvSpPr>
        <p:spPr>
          <a:xfrm>
            <a:off x="371062" y="1237957"/>
            <a:ext cx="10390723" cy="5493349"/>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Description of SQL functions used –</a:t>
            </a:r>
            <a:endParaRPr lang="en-IN" sz="2000" dirty="0">
              <a:latin typeface="Cambria" panose="02040503050406030204" pitchFamily="18" charset="0"/>
              <a:ea typeface="Cambria" panose="02040503050406030204" pitchFamily="18" charset="0"/>
            </a:endParaRPr>
          </a:p>
          <a:p>
            <a:endParaRPr lang="en-IN"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r>
              <a:rPr lang="en-IN" sz="2000" dirty="0">
                <a:latin typeface="Cambria" panose="02040503050406030204" pitchFamily="18" charset="0"/>
                <a:ea typeface="Cambria" panose="02040503050406030204" pitchFamily="18" charset="0"/>
              </a:rPr>
              <a:t>JOIN: To combine data from Dataset1 &amp; Dataset2.</a:t>
            </a:r>
          </a:p>
          <a:p>
            <a:pPr marL="285750" indent="-285750">
              <a:buFont typeface="Wingdings" panose="05000000000000000000" pitchFamily="2" charset="2"/>
              <a:buChar char="v"/>
            </a:pPr>
            <a:endParaRPr lang="en-IN"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r>
              <a:rPr lang="en-IN" sz="2000" dirty="0">
                <a:latin typeface="Cambria" panose="02040503050406030204" pitchFamily="18" charset="0"/>
                <a:ea typeface="Cambria" panose="02040503050406030204" pitchFamily="18" charset="0"/>
              </a:rPr>
              <a:t>UNION: To merge results from different queries.</a:t>
            </a:r>
          </a:p>
          <a:p>
            <a:pPr marL="285750" indent="-285750">
              <a:buFont typeface="Wingdings" panose="05000000000000000000" pitchFamily="2" charset="2"/>
              <a:buChar char="v"/>
            </a:pPr>
            <a:endParaRPr lang="en-IN"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r>
              <a:rPr lang="en-IN" sz="2000" dirty="0">
                <a:latin typeface="Cambria" panose="02040503050406030204" pitchFamily="18" charset="0"/>
                <a:ea typeface="Cambria" panose="02040503050406030204" pitchFamily="18" charset="0"/>
              </a:rPr>
              <a:t>DISTINCT: To retrieve unique districts or states</a:t>
            </a:r>
          </a:p>
          <a:p>
            <a:pPr marL="285750" indent="-285750">
              <a:buFont typeface="Wingdings" panose="05000000000000000000" pitchFamily="2" charset="2"/>
              <a:buChar char="v"/>
            </a:pPr>
            <a:endParaRPr lang="en-IN"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r>
              <a:rPr lang="en-IN" sz="2000" dirty="0">
                <a:latin typeface="Cambria" panose="02040503050406030204" pitchFamily="18" charset="0"/>
                <a:ea typeface="Cambria" panose="02040503050406030204" pitchFamily="18" charset="0"/>
              </a:rPr>
              <a:t>CTE: For creating temporary result sets.</a:t>
            </a:r>
          </a:p>
          <a:p>
            <a:pPr marL="285750" indent="-285750">
              <a:buFont typeface="Wingdings" panose="05000000000000000000" pitchFamily="2" charset="2"/>
              <a:buChar char="v"/>
            </a:pPr>
            <a:endParaRPr lang="en-IN"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r>
              <a:rPr lang="en-IN" sz="2000" dirty="0">
                <a:latin typeface="Cambria" panose="02040503050406030204" pitchFamily="18" charset="0"/>
                <a:ea typeface="Cambria" panose="02040503050406030204" pitchFamily="18" charset="0"/>
              </a:rPr>
              <a:t>Aggregation Functions: SUM, AVERAGE, MAX, MIN.</a:t>
            </a:r>
          </a:p>
          <a:p>
            <a:pPr marL="285750" indent="-285750">
              <a:buFont typeface="Wingdings" panose="05000000000000000000" pitchFamily="2" charset="2"/>
              <a:buChar char="v"/>
            </a:pPr>
            <a:endParaRPr lang="en-IN"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r>
              <a:rPr lang="en-IN" sz="2000" dirty="0">
                <a:latin typeface="Cambria" panose="02040503050406030204" pitchFamily="18" charset="0"/>
                <a:ea typeface="Cambria" panose="02040503050406030204" pitchFamily="18" charset="0"/>
              </a:rPr>
              <a:t>GROUP BY &amp; ORDER BY: For grouping &amp; sorting data.</a:t>
            </a:r>
          </a:p>
          <a:p>
            <a:pPr marL="285750" indent="-285750">
              <a:buFont typeface="Wingdings" panose="05000000000000000000" pitchFamily="2" charset="2"/>
              <a:buChar char="v"/>
            </a:pPr>
            <a:endParaRPr lang="en-IN"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r>
              <a:rPr lang="en-IN" sz="2000" dirty="0">
                <a:latin typeface="Cambria" panose="02040503050406030204" pitchFamily="18" charset="0"/>
                <a:ea typeface="Cambria" panose="02040503050406030204" pitchFamily="18" charset="0"/>
              </a:rPr>
              <a:t>CASE – WHEN: For conditional logic.</a:t>
            </a:r>
          </a:p>
          <a:p>
            <a:pPr marL="285750" indent="-285750">
              <a:buFont typeface="Wingdings" panose="05000000000000000000" pitchFamily="2" charset="2"/>
              <a:buChar char="v"/>
            </a:pPr>
            <a:endParaRPr lang="en-IN"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70855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196948" y="126696"/>
            <a:ext cx="6569612" cy="520418"/>
          </a:xfrm>
          <a:blipFill>
            <a:blip r:embed="rId3"/>
            <a:tile tx="0" ty="0" sx="100000" sy="100000" flip="none" algn="tl"/>
          </a:blipFill>
          <a:ln>
            <a:solidFill>
              <a:schemeClr val="accent2">
                <a:lumMod val="60000"/>
                <a:lumOff val="40000"/>
              </a:schemeClr>
            </a:solidFill>
          </a:ln>
          <a:effectLst>
            <a:outerShdw blurRad="50800" dist="38100" dir="2700000" algn="tl" rotWithShape="0">
              <a:prstClr val="black">
                <a:alpha val="40000"/>
              </a:prstClr>
            </a:outerShdw>
          </a:effectLst>
        </p:spPr>
        <p:txBody>
          <a:bodyPr vert="horz" lIns="91440" tIns="45720" rIns="91440" bIns="45720" rtlCol="0" anchor="ctr">
            <a:normAutofit fontScale="90000"/>
          </a:bodyPr>
          <a:lstStyle/>
          <a:p>
            <a:pPr algn="ctr"/>
            <a:r>
              <a:rPr lang="en-US" sz="36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State wise Population</a:t>
            </a:r>
            <a:r>
              <a:rPr lang="en-US" sz="36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 Growth Rate</a:t>
            </a: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2425148" y="5287617"/>
            <a:ext cx="7275443" cy="1068732"/>
          </a:xfrm>
        </p:spPr>
        <p:txBody>
          <a:bodyPr vert="horz" lIns="91440" tIns="45720" rIns="91440" bIns="45720" rtlCol="0">
            <a:normAutofit fontScale="700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7</a:t>
            </a:fld>
            <a:endParaRPr lang="en-US"/>
          </a:p>
        </p:txBody>
      </p:sp>
      <mc:AlternateContent xmlns:mc="http://schemas.openxmlformats.org/markup-compatibility/2006" xmlns:cx2="http://schemas.microsoft.com/office/drawing/2015/10/21/chartex">
        <mc:Choice Requires="cx2">
          <p:graphicFrame>
            <p:nvGraphicFramePr>
              <p:cNvPr id="11" name="Chart 10">
                <a:extLst>
                  <a:ext uri="{FF2B5EF4-FFF2-40B4-BE49-F238E27FC236}">
                    <a16:creationId xmlns:a16="http://schemas.microsoft.com/office/drawing/2014/main" id="{1193801A-E37F-117B-9177-A5EB214E849A}"/>
                  </a:ext>
                </a:extLst>
              </p:cNvPr>
              <p:cNvGraphicFramePr/>
              <p:nvPr>
                <p:extLst>
                  <p:ext uri="{D42A27DB-BD31-4B8C-83A1-F6EECF244321}">
                    <p14:modId xmlns:p14="http://schemas.microsoft.com/office/powerpoint/2010/main" val="2206269746"/>
                  </p:ext>
                </p:extLst>
              </p:nvPr>
            </p:nvGraphicFramePr>
            <p:xfrm>
              <a:off x="6095999" y="1027622"/>
              <a:ext cx="5944622" cy="5021567"/>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1" name="Chart 10">
                <a:extLst>
                  <a:ext uri="{FF2B5EF4-FFF2-40B4-BE49-F238E27FC236}">
                    <a16:creationId xmlns:a16="http://schemas.microsoft.com/office/drawing/2014/main" id="{1193801A-E37F-117B-9177-A5EB214E849A}"/>
                  </a:ext>
                </a:extLst>
              </p:cNvPr>
              <p:cNvPicPr>
                <a:picLocks noGrp="1" noRot="1" noChangeAspect="1" noMove="1" noResize="1" noEditPoints="1" noAdjustHandles="1" noChangeArrowheads="1" noChangeShapeType="1"/>
              </p:cNvPicPr>
              <p:nvPr/>
            </p:nvPicPr>
            <p:blipFill>
              <a:blip r:embed="rId5"/>
              <a:stretch>
                <a:fillRect/>
              </a:stretch>
            </p:blipFill>
            <p:spPr>
              <a:xfrm>
                <a:off x="6095999" y="1027622"/>
                <a:ext cx="5944622" cy="5021567"/>
              </a:xfrm>
              <a:prstGeom prst="rect">
                <a:avLst/>
              </a:prstGeom>
            </p:spPr>
          </p:pic>
        </mc:Fallback>
      </mc:AlternateContent>
      <mc:AlternateContent xmlns:mc="http://schemas.openxmlformats.org/markup-compatibility/2006" xmlns:cx2="http://schemas.microsoft.com/office/drawing/2015/10/21/chartex">
        <mc:Choice Requires="cx2">
          <p:graphicFrame>
            <p:nvGraphicFramePr>
              <p:cNvPr id="14" name="Chart 13">
                <a:extLst>
                  <a:ext uri="{FF2B5EF4-FFF2-40B4-BE49-F238E27FC236}">
                    <a16:creationId xmlns:a16="http://schemas.microsoft.com/office/drawing/2014/main" id="{5C550406-B084-8802-052D-96AA8500A603}"/>
                  </a:ext>
                </a:extLst>
              </p:cNvPr>
              <p:cNvGraphicFramePr/>
              <p:nvPr>
                <p:extLst>
                  <p:ext uri="{D42A27DB-BD31-4B8C-83A1-F6EECF244321}">
                    <p14:modId xmlns:p14="http://schemas.microsoft.com/office/powerpoint/2010/main" val="3394747580"/>
                  </p:ext>
                </p:extLst>
              </p:nvPr>
            </p:nvGraphicFramePr>
            <p:xfrm>
              <a:off x="85118" y="1027623"/>
              <a:ext cx="6010881" cy="5021567"/>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14" name="Chart 13">
                <a:extLst>
                  <a:ext uri="{FF2B5EF4-FFF2-40B4-BE49-F238E27FC236}">
                    <a16:creationId xmlns:a16="http://schemas.microsoft.com/office/drawing/2014/main" id="{5C550406-B084-8802-052D-96AA8500A603}"/>
                  </a:ext>
                </a:extLst>
              </p:cNvPr>
              <p:cNvPicPr>
                <a:picLocks noGrp="1" noRot="1" noChangeAspect="1" noMove="1" noResize="1" noEditPoints="1" noAdjustHandles="1" noChangeArrowheads="1" noChangeShapeType="1"/>
              </p:cNvPicPr>
              <p:nvPr/>
            </p:nvPicPr>
            <p:blipFill>
              <a:blip r:embed="rId7"/>
              <a:stretch>
                <a:fillRect/>
              </a:stretch>
            </p:blipFill>
            <p:spPr>
              <a:xfrm>
                <a:off x="85118" y="1027623"/>
                <a:ext cx="6010881" cy="5021567"/>
              </a:xfrm>
              <a:prstGeom prst="rect">
                <a:avLst/>
              </a:prstGeom>
            </p:spPr>
          </p:pic>
        </mc:Fallback>
      </mc:AlternateContent>
    </p:spTree>
    <p:extLst>
      <p:ext uri="{BB962C8B-B14F-4D97-AF65-F5344CB8AC3E}">
        <p14:creationId xmlns:p14="http://schemas.microsoft.com/office/powerpoint/2010/main" val="125151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CF5F01A1-73E6-4A52-5C00-B317A162C890}"/>
              </a:ext>
            </a:extLst>
          </p:cNvPr>
          <p:cNvSpPr/>
          <p:nvPr/>
        </p:nvSpPr>
        <p:spPr>
          <a:xfrm>
            <a:off x="292161" y="5077740"/>
            <a:ext cx="10807248" cy="6470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292161" y="126696"/>
            <a:ext cx="10708774" cy="647028"/>
          </a:xfrm>
          <a:blipFill>
            <a:blip r:embed="rId2"/>
            <a:tile tx="0" ty="0" sx="100000" sy="100000" flip="none" algn="tl"/>
          </a:blipFill>
          <a:ln>
            <a:solidFill>
              <a:schemeClr val="accent2">
                <a:lumMod val="60000"/>
                <a:lumOff val="40000"/>
              </a:schemeClr>
            </a:solidFill>
          </a:ln>
          <a:effectLst>
            <a:outerShdw blurRad="50800" dist="38100" dir="2700000" algn="tl" rotWithShape="0">
              <a:prstClr val="black">
                <a:alpha val="40000"/>
              </a:prstClr>
            </a:outerShdw>
          </a:effectLst>
        </p:spPr>
        <p:txBody>
          <a:bodyPr vert="horz" lIns="91440" tIns="45720" rIns="91440" bIns="45720" rtlCol="0" anchor="ctr">
            <a:normAutofit/>
          </a:bodyPr>
          <a:lstStyle/>
          <a:p>
            <a:pPr algn="ctr"/>
            <a:r>
              <a:rPr lang="en-US" sz="36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Top 10</a:t>
            </a:r>
            <a:r>
              <a:rPr lang="en-US" sz="36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 </a:t>
            </a:r>
            <a:r>
              <a:rPr lang="en-US" sz="36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Districts</a:t>
            </a:r>
            <a:r>
              <a:rPr lang="en-US" sz="36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 with Highest &amp; Lowest Growth Rates</a:t>
            </a: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2425148" y="5287617"/>
            <a:ext cx="7275443" cy="1068732"/>
          </a:xfrm>
        </p:spPr>
        <p:txBody>
          <a:bodyPr vert="horz" lIns="91440" tIns="45720" rIns="91440" bIns="45720" rtlCol="0">
            <a:normAutofit fontScale="700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8</a:t>
            </a:fld>
            <a:endParaRPr lang="en-US"/>
          </a:p>
        </p:txBody>
      </p:sp>
      <p:sp>
        <p:nvSpPr>
          <p:cNvPr id="7" name="TextBox 6">
            <a:extLst>
              <a:ext uri="{FF2B5EF4-FFF2-40B4-BE49-F238E27FC236}">
                <a16:creationId xmlns:a16="http://schemas.microsoft.com/office/drawing/2014/main" id="{8B99F32D-0EB6-D30F-A484-50693989ED7D}"/>
              </a:ext>
            </a:extLst>
          </p:cNvPr>
          <p:cNvSpPr txBox="1"/>
          <p:nvPr/>
        </p:nvSpPr>
        <p:spPr>
          <a:xfrm>
            <a:off x="422031" y="5078437"/>
            <a:ext cx="9945858" cy="707886"/>
          </a:xfrm>
          <a:prstGeom prst="rect">
            <a:avLst/>
          </a:prstGeom>
          <a:noFill/>
        </p:spPr>
        <p:txBody>
          <a:bodyPr wrap="square" rtlCol="0">
            <a:spAutoFit/>
          </a:bodyPr>
          <a:lstStyle/>
          <a:p>
            <a:pPr algn="ctr"/>
            <a:r>
              <a:rPr lang="en-US" sz="2000" dirty="0">
                <a:latin typeface="Cambria" panose="02040503050406030204" pitchFamily="18" charset="0"/>
                <a:ea typeface="Cambria" panose="02040503050406030204" pitchFamily="18" charset="0"/>
              </a:rPr>
              <a:t>KOHIMA &amp; LONGLENG are the two districts of Nagaland with highest &amp; lowest growth rate recorded, respectively</a:t>
            </a:r>
            <a:r>
              <a:rPr lang="en-US" dirty="0"/>
              <a:t>.</a:t>
            </a:r>
            <a:endParaRPr lang="en-IN" dirty="0"/>
          </a:p>
        </p:txBody>
      </p:sp>
      <p:pic>
        <p:nvPicPr>
          <p:cNvPr id="6" name="Picture 5">
            <a:extLst>
              <a:ext uri="{FF2B5EF4-FFF2-40B4-BE49-F238E27FC236}">
                <a16:creationId xmlns:a16="http://schemas.microsoft.com/office/drawing/2014/main" id="{A77C8456-97D7-1F94-37D4-8E71ED75D853}"/>
              </a:ext>
            </a:extLst>
          </p:cNvPr>
          <p:cNvPicPr>
            <a:picLocks noChangeAspect="1"/>
          </p:cNvPicPr>
          <p:nvPr/>
        </p:nvPicPr>
        <p:blipFill>
          <a:blip r:embed="rId3"/>
          <a:stretch>
            <a:fillRect/>
          </a:stretch>
        </p:blipFill>
        <p:spPr>
          <a:xfrm>
            <a:off x="292161" y="1185447"/>
            <a:ext cx="5011359" cy="3480569"/>
          </a:xfrm>
          <a:prstGeom prst="rect">
            <a:avLst/>
          </a:prstGeom>
          <a:effectLst>
            <a:outerShdw blurRad="63500" sx="102000" sy="102000" algn="ctr" rotWithShape="0">
              <a:prstClr val="black">
                <a:alpha val="40000"/>
              </a:prstClr>
            </a:outerShdw>
          </a:effectLst>
        </p:spPr>
      </p:pic>
      <p:pic>
        <p:nvPicPr>
          <p:cNvPr id="10" name="Picture 9">
            <a:extLst>
              <a:ext uri="{FF2B5EF4-FFF2-40B4-BE49-F238E27FC236}">
                <a16:creationId xmlns:a16="http://schemas.microsoft.com/office/drawing/2014/main" id="{46E8D4B6-61A2-7E37-0D03-0A23E27686AE}"/>
              </a:ext>
            </a:extLst>
          </p:cNvPr>
          <p:cNvPicPr>
            <a:picLocks noChangeAspect="1"/>
          </p:cNvPicPr>
          <p:nvPr/>
        </p:nvPicPr>
        <p:blipFill>
          <a:blip r:embed="rId4"/>
          <a:stretch>
            <a:fillRect/>
          </a:stretch>
        </p:blipFill>
        <p:spPr>
          <a:xfrm>
            <a:off x="6062869" y="1185447"/>
            <a:ext cx="4938066" cy="343900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665605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FDE3F6F8-2B0D-B71C-03D2-499CAC39F0A6}"/>
              </a:ext>
            </a:extLst>
          </p:cNvPr>
          <p:cNvSpPr/>
          <p:nvPr/>
        </p:nvSpPr>
        <p:spPr>
          <a:xfrm>
            <a:off x="196948" y="1153550"/>
            <a:ext cx="6203853" cy="4628271"/>
          </a:xfrm>
          <a:prstGeom prst="roundRect">
            <a:avLst/>
          </a:prstGeom>
          <a:no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196948" y="126696"/>
            <a:ext cx="7920110" cy="617008"/>
          </a:xfrm>
          <a:blipFill>
            <a:blip r:embed="rId2"/>
            <a:tile tx="0" ty="0" sx="100000" sy="100000" flip="none" algn="tl"/>
          </a:blipFill>
          <a:ln>
            <a:solidFill>
              <a:schemeClr val="accent2">
                <a:lumMod val="60000"/>
                <a:lumOff val="40000"/>
              </a:schemeClr>
            </a:solidFill>
          </a:ln>
          <a:effectLst>
            <a:outerShdw blurRad="50800" dist="38100" dir="2700000" algn="tl" rotWithShape="0">
              <a:prstClr val="black">
                <a:alpha val="40000"/>
              </a:prstClr>
            </a:outerShdw>
          </a:effectLst>
        </p:spPr>
        <p:txBody>
          <a:bodyPr vert="horz" lIns="91440" tIns="45720" rIns="91440" bIns="45720" rtlCol="0" anchor="ctr">
            <a:noAutofit/>
          </a:bodyPr>
          <a:lstStyle/>
          <a:p>
            <a:pPr algn="ctr"/>
            <a:r>
              <a:rPr lang="en-US" sz="36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rPr>
              <a:t>Analysis of Population Growth Rate</a:t>
            </a:r>
            <a:endParaRPr lang="en-US" sz="3600" kern="1200" dirty="0">
              <a:ln w="0"/>
              <a:solidFill>
                <a:schemeClr val="accent6">
                  <a:lumMod val="50000"/>
                </a:schemeClr>
              </a:solidFill>
              <a:effectLst>
                <a:reflection blurRad="6350" stA="53000" endA="300" endPos="35500" dir="5400000" sy="-90000" algn="bl" rotWithShape="0"/>
              </a:effectLst>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2425148" y="5287617"/>
            <a:ext cx="7275443" cy="1068732"/>
          </a:xfrm>
        </p:spPr>
        <p:txBody>
          <a:bodyPr vert="horz" lIns="91440" tIns="45720" rIns="91440" bIns="45720" rtlCol="0">
            <a:normAutofit fontScale="700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9</a:t>
            </a:fld>
            <a:endParaRPr lang="en-US"/>
          </a:p>
        </p:txBody>
      </p:sp>
      <p:sp>
        <p:nvSpPr>
          <p:cNvPr id="8" name="TextBox 7">
            <a:extLst>
              <a:ext uri="{FF2B5EF4-FFF2-40B4-BE49-F238E27FC236}">
                <a16:creationId xmlns:a16="http://schemas.microsoft.com/office/drawing/2014/main" id="{E1C39B16-CCE0-582C-757E-FC70DB45F0A1}"/>
              </a:ext>
            </a:extLst>
          </p:cNvPr>
          <p:cNvSpPr txBox="1"/>
          <p:nvPr/>
        </p:nvSpPr>
        <p:spPr>
          <a:xfrm>
            <a:off x="482991" y="1426319"/>
            <a:ext cx="5685693"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ambria" panose="02040503050406030204" pitchFamily="18" charset="0"/>
                <a:ea typeface="Cambria" panose="02040503050406030204" pitchFamily="18" charset="0"/>
              </a:rPr>
              <a:t>While Nagaland has the highest as well as lowest growth rate, Dadra Nagar Haveli (55.88), Chandigarh(17.19) &amp; Lakshadweep(6.3)maintained the same growth rate over the period.</a:t>
            </a:r>
          </a:p>
          <a:p>
            <a:pPr marL="285750" indent="-28575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dirty="0">
                <a:latin typeface="Cambria" panose="02040503050406030204" pitchFamily="18" charset="0"/>
                <a:ea typeface="Cambria" panose="02040503050406030204" pitchFamily="18" charset="0"/>
              </a:rPr>
              <a:t>Only Korba of Chhattisgarh matched the National Average Growth rate of population is 19.25. </a:t>
            </a:r>
          </a:p>
          <a:p>
            <a:pPr marL="285750" indent="-28575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dirty="0">
                <a:latin typeface="Cambria" panose="02040503050406030204" pitchFamily="18" charset="0"/>
                <a:ea typeface="Cambria" panose="02040503050406030204" pitchFamily="18" charset="0"/>
              </a:rPr>
              <a:t> 263 districts recorded higher population growth rate compared to the national level.</a:t>
            </a:r>
          </a:p>
          <a:p>
            <a:pPr marL="285750" indent="-28575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dirty="0">
                <a:latin typeface="Cambria" panose="02040503050406030204" pitchFamily="18" charset="0"/>
                <a:ea typeface="Cambria" panose="02040503050406030204" pitchFamily="18" charset="0"/>
              </a:rPr>
              <a:t>376 districts recorded population growth rate lower than the national level.</a:t>
            </a:r>
          </a:p>
          <a:p>
            <a:pPr marL="285750" indent="-285750">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pic>
        <p:nvPicPr>
          <p:cNvPr id="13" name="Picture 12">
            <a:extLst>
              <a:ext uri="{FF2B5EF4-FFF2-40B4-BE49-F238E27FC236}">
                <a16:creationId xmlns:a16="http://schemas.microsoft.com/office/drawing/2014/main" id="{B6EAEA31-3157-18D4-4C74-B5EBB3F59247}"/>
              </a:ext>
            </a:extLst>
          </p:cNvPr>
          <p:cNvPicPr>
            <a:picLocks noChangeAspect="1"/>
          </p:cNvPicPr>
          <p:nvPr/>
        </p:nvPicPr>
        <p:blipFill>
          <a:blip r:embed="rId3"/>
          <a:stretch>
            <a:fillRect/>
          </a:stretch>
        </p:blipFill>
        <p:spPr>
          <a:xfrm>
            <a:off x="6822831" y="3551713"/>
            <a:ext cx="4958861" cy="2398921"/>
          </a:xfrm>
          <a:prstGeom prst="rect">
            <a:avLst/>
          </a:prstGeom>
          <a:effectLst>
            <a:outerShdw blurRad="63500" sx="102000" sy="102000" algn="ctr" rotWithShape="0">
              <a:prstClr val="black">
                <a:alpha val="40000"/>
              </a:prstClr>
            </a:outerShdw>
          </a:effectLst>
        </p:spPr>
      </p:pic>
      <p:pic>
        <p:nvPicPr>
          <p:cNvPr id="15" name="Picture 14">
            <a:extLst>
              <a:ext uri="{FF2B5EF4-FFF2-40B4-BE49-F238E27FC236}">
                <a16:creationId xmlns:a16="http://schemas.microsoft.com/office/drawing/2014/main" id="{3C6E7F49-3DE9-E110-1B56-587EA920FC3C}"/>
              </a:ext>
            </a:extLst>
          </p:cNvPr>
          <p:cNvPicPr>
            <a:picLocks noChangeAspect="1"/>
          </p:cNvPicPr>
          <p:nvPr/>
        </p:nvPicPr>
        <p:blipFill>
          <a:blip r:embed="rId4"/>
          <a:stretch>
            <a:fillRect/>
          </a:stretch>
        </p:blipFill>
        <p:spPr>
          <a:xfrm>
            <a:off x="6822831" y="866417"/>
            <a:ext cx="4958861" cy="256258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111431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3525</TotalTime>
  <Words>1107</Words>
  <Application>Microsoft Office PowerPoint</Application>
  <PresentationFormat>Widescreen</PresentationFormat>
  <Paragraphs>247</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vt:lpstr>
      <vt:lpstr>Inter</vt:lpstr>
      <vt:lpstr>Wingdings</vt:lpstr>
      <vt:lpstr>Office Theme</vt:lpstr>
      <vt:lpstr>ANALYSIS OF INDIAN CENSUS 2011 DATA A research project by Shreya Basu</vt:lpstr>
      <vt:lpstr>CONTENTS</vt:lpstr>
      <vt:lpstr>INTRODUCTION</vt:lpstr>
      <vt:lpstr>DATA PREPARATION</vt:lpstr>
      <vt:lpstr>OBJECTIVES</vt:lpstr>
      <vt:lpstr>METHODOLOGY</vt:lpstr>
      <vt:lpstr>State wise Population Growth Rate</vt:lpstr>
      <vt:lpstr>Top 10 Districts with Highest &amp; Lowest Growth Rates</vt:lpstr>
      <vt:lpstr>Analysis of Population Growth Rate</vt:lpstr>
      <vt:lpstr>State wise Average Sex Ratio </vt:lpstr>
      <vt:lpstr>Analysis of Sex Ratio</vt:lpstr>
      <vt:lpstr>Literacy Rate vs. Total Population by State </vt:lpstr>
      <vt:lpstr>Correlation Between  Literacy Rate &amp; Growth Rate</vt:lpstr>
      <vt:lpstr>No. of Districts in Different Literacy Range</vt:lpstr>
      <vt:lpstr>Analysis of Literacy Rate</vt:lpstr>
      <vt:lpstr>State wise Population Density</vt:lpstr>
      <vt:lpstr>Analysis of Population Density</vt:lpstr>
      <vt:lpstr>Comparison among Metro Cities of India</vt:lpstr>
      <vt:lpstr>Comparison among Metro Cities of India</vt:lpstr>
      <vt:lpstr>INSIGHTFUL  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Results Oriented Data Science &amp; Analytics Capability Build Solutions</dc:title>
  <dc:creator>Prateek Agrawal</dc:creator>
  <cp:lastModifiedBy>user</cp:lastModifiedBy>
  <cp:revision>107</cp:revision>
  <dcterms:created xsi:type="dcterms:W3CDTF">2020-04-21T09:51:02Z</dcterms:created>
  <dcterms:modified xsi:type="dcterms:W3CDTF">2024-08-02T17:18:52Z</dcterms:modified>
</cp:coreProperties>
</file>