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2" r:id="rId20"/>
    <p:sldId id="276" r:id="rId21"/>
    <p:sldId id="283" r:id="rId22"/>
  </p:sldIdLst>
  <p:sldSz cx="9144000" cy="5143500" type="screen16x9"/>
  <p:notesSz cx="6858000" cy="9144000"/>
  <p:embeddedFontLst>
    <p:embeddedFont>
      <p:font typeface="Roboto Slab" charset="0"/>
      <p:regular r:id="rId24"/>
      <p:bold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Century Gothic" pitchFamily="34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EDE14FF-FE9D-4490-98D3-EA0C4471C070}">
  <a:tblStyle styleId="{8EDE14FF-FE9D-4490-98D3-EA0C4471C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23" autoAdjust="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pragmatic engineering and research point of view, Fake news is a too general and too vague problem to address directly.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reason, it is split into smaller, more approachable problems: Fact Checking, Source credibility and Trust, News bias and Misleading headlines.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05052" y="324000"/>
            <a:ext cx="8333285" cy="81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05052" y="729000"/>
            <a:ext cx="8333285" cy="405000"/>
          </a:xfrm>
        </p:spPr>
        <p:txBody>
          <a:bodyPr/>
          <a:lstStyle>
            <a:lvl1pPr marL="0" indent="0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27FC3DAB-407D-4279-8EB6-232635B61438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18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27FC3DAB-407D-4279-8EB6-232635B61438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9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8.01967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/fake-news/data" TargetMode="External"/><Relationship Id="rId5" Type="http://schemas.openxmlformats.org/officeDocument/2006/relationships/hyperlink" Target="https://github.com/bs-detector/bs-detector" TargetMode="External"/><Relationship Id="rId4" Type="http://schemas.openxmlformats.org/officeDocument/2006/relationships/hyperlink" Target="http://cs229.stanford.edu/proj2017/final-reports/5244348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-jpg/fake-news-analysi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5898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2833675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65" name="Shape 65"/>
          <p:cNvSpPr txBox="1"/>
          <p:nvPr/>
        </p:nvSpPr>
        <p:spPr>
          <a:xfrm>
            <a:off x="780125" y="4368775"/>
            <a:ext cx="13062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621450" y="1757750"/>
            <a:ext cx="286800" cy="2745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47625" y="2729225"/>
            <a:ext cx="11007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Feature Vector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238350" y="2200850"/>
            <a:ext cx="2667300" cy="18594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SVM with </a:t>
            </a: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Radial Basis Function kernel</a:t>
            </a: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7235750" y="2887250"/>
            <a:ext cx="486600" cy="4866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911425" y="2971425"/>
            <a:ext cx="13269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905650" y="2971425"/>
            <a:ext cx="13269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072325" y="2537025"/>
            <a:ext cx="1181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682675" y="1644800"/>
            <a:ext cx="568800" cy="297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621450" y="1757750"/>
            <a:ext cx="286800" cy="2745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832375" y="17306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832375" y="215240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832375" y="257412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832375" y="29958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832375" y="42068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181775" y="1644800"/>
            <a:ext cx="568800" cy="297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331475" y="17306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331475" y="215240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331475" y="257412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331475" y="29958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331475" y="42068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724300" y="1644800"/>
            <a:ext cx="568800" cy="297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74000" y="17306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874000" y="215240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874000" y="257412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874000" y="29958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74000" y="42068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145175" y="2609300"/>
            <a:ext cx="568800" cy="1042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294875" y="27740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294875" y="31957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1908250" y="1849775"/>
            <a:ext cx="932700" cy="31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Shape 162"/>
          <p:cNvCxnSpPr>
            <a:endCxn id="142" idx="1"/>
          </p:cNvCxnSpPr>
          <p:nvPr/>
        </p:nvCxnSpPr>
        <p:spPr>
          <a:xfrm>
            <a:off x="1907928" y="1905353"/>
            <a:ext cx="963900" cy="286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Shape 163"/>
          <p:cNvCxnSpPr>
            <a:endCxn id="143" idx="1"/>
          </p:cNvCxnSpPr>
          <p:nvPr/>
        </p:nvCxnSpPr>
        <p:spPr>
          <a:xfrm>
            <a:off x="1916628" y="1931378"/>
            <a:ext cx="955200" cy="682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Shape 164"/>
          <p:cNvCxnSpPr>
            <a:endCxn id="144" idx="1"/>
          </p:cNvCxnSpPr>
          <p:nvPr/>
        </p:nvCxnSpPr>
        <p:spPr>
          <a:xfrm>
            <a:off x="1881828" y="1896503"/>
            <a:ext cx="990000" cy="1138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Shape 165"/>
          <p:cNvCxnSpPr>
            <a:endCxn id="145" idx="1"/>
          </p:cNvCxnSpPr>
          <p:nvPr/>
        </p:nvCxnSpPr>
        <p:spPr>
          <a:xfrm>
            <a:off x="1890828" y="1905428"/>
            <a:ext cx="981000" cy="2340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Shape 166"/>
          <p:cNvCxnSpPr>
            <a:endCxn id="141" idx="3"/>
          </p:cNvCxnSpPr>
          <p:nvPr/>
        </p:nvCxnSpPr>
        <p:spPr>
          <a:xfrm rot="10800000" flipH="1">
            <a:off x="1916928" y="1960622"/>
            <a:ext cx="954900" cy="379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Shape 167"/>
          <p:cNvCxnSpPr>
            <a:endCxn id="142" idx="2"/>
          </p:cNvCxnSpPr>
          <p:nvPr/>
        </p:nvCxnSpPr>
        <p:spPr>
          <a:xfrm rot="10800000" flipH="1">
            <a:off x="1916775" y="2287100"/>
            <a:ext cx="915600" cy="52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168"/>
          <p:cNvCxnSpPr>
            <a:endCxn id="143" idx="2"/>
          </p:cNvCxnSpPr>
          <p:nvPr/>
        </p:nvCxnSpPr>
        <p:spPr>
          <a:xfrm>
            <a:off x="1916775" y="2357225"/>
            <a:ext cx="915600" cy="351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Shape 169"/>
          <p:cNvCxnSpPr>
            <a:endCxn id="144" idx="1"/>
          </p:cNvCxnSpPr>
          <p:nvPr/>
        </p:nvCxnSpPr>
        <p:spPr>
          <a:xfrm>
            <a:off x="1916928" y="2374703"/>
            <a:ext cx="954900" cy="660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>
            <a:endCxn id="145" idx="1"/>
          </p:cNvCxnSpPr>
          <p:nvPr/>
        </p:nvCxnSpPr>
        <p:spPr>
          <a:xfrm>
            <a:off x="1882128" y="2365928"/>
            <a:ext cx="989700" cy="18804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171"/>
          <p:cNvCxnSpPr>
            <a:endCxn id="141" idx="3"/>
          </p:cNvCxnSpPr>
          <p:nvPr/>
        </p:nvCxnSpPr>
        <p:spPr>
          <a:xfrm rot="10800000" flipH="1">
            <a:off x="1908228" y="1960622"/>
            <a:ext cx="963600" cy="2290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172"/>
          <p:cNvCxnSpPr>
            <a:endCxn id="142" idx="3"/>
          </p:cNvCxnSpPr>
          <p:nvPr/>
        </p:nvCxnSpPr>
        <p:spPr>
          <a:xfrm rot="10800000" flipH="1">
            <a:off x="1899528" y="2382347"/>
            <a:ext cx="972300" cy="18864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Shape 173"/>
          <p:cNvCxnSpPr>
            <a:endCxn id="143" idx="3"/>
          </p:cNvCxnSpPr>
          <p:nvPr/>
        </p:nvCxnSpPr>
        <p:spPr>
          <a:xfrm rot="10800000" flipH="1">
            <a:off x="1908228" y="2804072"/>
            <a:ext cx="963600" cy="1473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Shape 174"/>
          <p:cNvCxnSpPr>
            <a:endCxn id="144" idx="3"/>
          </p:cNvCxnSpPr>
          <p:nvPr/>
        </p:nvCxnSpPr>
        <p:spPr>
          <a:xfrm rot="10800000" flipH="1">
            <a:off x="1899528" y="3225797"/>
            <a:ext cx="972300" cy="1068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Shape 175"/>
          <p:cNvCxnSpPr>
            <a:endCxn id="145" idx="2"/>
          </p:cNvCxnSpPr>
          <p:nvPr/>
        </p:nvCxnSpPr>
        <p:spPr>
          <a:xfrm>
            <a:off x="1908075" y="4312175"/>
            <a:ext cx="924300" cy="294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Shape 176"/>
          <p:cNvSpPr/>
          <p:nvPr/>
        </p:nvSpPr>
        <p:spPr>
          <a:xfrm>
            <a:off x="2914875" y="34730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914875" y="37016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914875" y="39302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438875" y="34730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38875" y="37016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38875" y="40064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962875" y="34730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962875" y="37016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962875" y="40064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Shape 185"/>
          <p:cNvCxnSpPr>
            <a:stCxn id="141" idx="6"/>
            <a:endCxn id="147" idx="2"/>
          </p:cNvCxnSpPr>
          <p:nvPr/>
        </p:nvCxnSpPr>
        <p:spPr>
          <a:xfrm>
            <a:off x="3101775" y="1865375"/>
            <a:ext cx="1229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Shape 186"/>
          <p:cNvCxnSpPr>
            <a:stCxn id="141" idx="6"/>
            <a:endCxn id="148" idx="2"/>
          </p:cNvCxnSpPr>
          <p:nvPr/>
        </p:nvCxnSpPr>
        <p:spPr>
          <a:xfrm>
            <a:off x="3101775" y="1865375"/>
            <a:ext cx="1229700" cy="421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Shape 187"/>
          <p:cNvCxnSpPr>
            <a:stCxn id="141" idx="6"/>
            <a:endCxn id="149" idx="2"/>
          </p:cNvCxnSpPr>
          <p:nvPr/>
        </p:nvCxnSpPr>
        <p:spPr>
          <a:xfrm>
            <a:off x="3101775" y="1865375"/>
            <a:ext cx="1229700" cy="843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Shape 188"/>
          <p:cNvCxnSpPr>
            <a:stCxn id="141" idx="6"/>
            <a:endCxn id="150" idx="2"/>
          </p:cNvCxnSpPr>
          <p:nvPr/>
        </p:nvCxnSpPr>
        <p:spPr>
          <a:xfrm>
            <a:off x="3101775" y="1865375"/>
            <a:ext cx="1229700" cy="1265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Shape 189"/>
          <p:cNvCxnSpPr>
            <a:stCxn id="141" idx="6"/>
            <a:endCxn id="151" idx="1"/>
          </p:cNvCxnSpPr>
          <p:nvPr/>
        </p:nvCxnSpPr>
        <p:spPr>
          <a:xfrm>
            <a:off x="3101775" y="1865375"/>
            <a:ext cx="1269300" cy="238110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Shape 190"/>
          <p:cNvCxnSpPr>
            <a:stCxn id="142" idx="6"/>
            <a:endCxn id="147" idx="2"/>
          </p:cNvCxnSpPr>
          <p:nvPr/>
        </p:nvCxnSpPr>
        <p:spPr>
          <a:xfrm rot="10800000" flipH="1">
            <a:off x="3101775" y="1865300"/>
            <a:ext cx="1229700" cy="42180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Shape 191"/>
          <p:cNvCxnSpPr>
            <a:stCxn id="142" idx="6"/>
            <a:endCxn id="148" idx="2"/>
          </p:cNvCxnSpPr>
          <p:nvPr/>
        </p:nvCxnSpPr>
        <p:spPr>
          <a:xfrm>
            <a:off x="3101775" y="2287100"/>
            <a:ext cx="1229700" cy="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Shape 192"/>
          <p:cNvCxnSpPr>
            <a:stCxn id="142" idx="6"/>
            <a:endCxn id="149" idx="2"/>
          </p:cNvCxnSpPr>
          <p:nvPr/>
        </p:nvCxnSpPr>
        <p:spPr>
          <a:xfrm>
            <a:off x="3101775" y="2287100"/>
            <a:ext cx="1229700" cy="42180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Shape 193"/>
          <p:cNvCxnSpPr>
            <a:stCxn id="142" idx="6"/>
            <a:endCxn id="150" idx="2"/>
          </p:cNvCxnSpPr>
          <p:nvPr/>
        </p:nvCxnSpPr>
        <p:spPr>
          <a:xfrm>
            <a:off x="3101775" y="2287100"/>
            <a:ext cx="1229700" cy="84360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Shape 194"/>
          <p:cNvCxnSpPr>
            <a:stCxn id="142" idx="6"/>
            <a:endCxn id="151" idx="1"/>
          </p:cNvCxnSpPr>
          <p:nvPr/>
        </p:nvCxnSpPr>
        <p:spPr>
          <a:xfrm>
            <a:off x="3101775" y="2287100"/>
            <a:ext cx="1269300" cy="1959300"/>
          </a:xfrm>
          <a:prstGeom prst="straightConnector1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Shape 195"/>
          <p:cNvCxnSpPr>
            <a:stCxn id="145" idx="6"/>
            <a:endCxn id="151" idx="2"/>
          </p:cNvCxnSpPr>
          <p:nvPr/>
        </p:nvCxnSpPr>
        <p:spPr>
          <a:xfrm>
            <a:off x="3101775" y="4341575"/>
            <a:ext cx="1229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hape 196"/>
          <p:cNvCxnSpPr>
            <a:stCxn id="145" idx="6"/>
            <a:endCxn id="150" idx="2"/>
          </p:cNvCxnSpPr>
          <p:nvPr/>
        </p:nvCxnSpPr>
        <p:spPr>
          <a:xfrm rot="10800000" flipH="1">
            <a:off x="3101775" y="3130475"/>
            <a:ext cx="1229700" cy="1211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Shape 197"/>
          <p:cNvCxnSpPr>
            <a:stCxn id="145" idx="6"/>
            <a:endCxn id="149" idx="2"/>
          </p:cNvCxnSpPr>
          <p:nvPr/>
        </p:nvCxnSpPr>
        <p:spPr>
          <a:xfrm rot="10800000" flipH="1">
            <a:off x="3101775" y="2708975"/>
            <a:ext cx="1229700" cy="1632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Shape 198"/>
          <p:cNvCxnSpPr>
            <a:stCxn id="145" idx="7"/>
            <a:endCxn id="148" idx="3"/>
          </p:cNvCxnSpPr>
          <p:nvPr/>
        </p:nvCxnSpPr>
        <p:spPr>
          <a:xfrm rot="10800000" flipH="1">
            <a:off x="3062322" y="2382428"/>
            <a:ext cx="1308600" cy="1863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Shape 199"/>
          <p:cNvCxnSpPr>
            <a:stCxn id="145" idx="7"/>
            <a:endCxn id="147" idx="3"/>
          </p:cNvCxnSpPr>
          <p:nvPr/>
        </p:nvCxnSpPr>
        <p:spPr>
          <a:xfrm rot="10800000" flipH="1">
            <a:off x="3062322" y="1960628"/>
            <a:ext cx="1308600" cy="2285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Shape 200"/>
          <p:cNvCxnSpPr>
            <a:stCxn id="147" idx="6"/>
            <a:endCxn id="153" idx="2"/>
          </p:cNvCxnSpPr>
          <p:nvPr/>
        </p:nvCxnSpPr>
        <p:spPr>
          <a:xfrm>
            <a:off x="4600875" y="1865375"/>
            <a:ext cx="12732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Shape 201"/>
          <p:cNvCxnSpPr>
            <a:stCxn id="147" idx="6"/>
            <a:endCxn id="154" idx="2"/>
          </p:cNvCxnSpPr>
          <p:nvPr/>
        </p:nvCxnSpPr>
        <p:spPr>
          <a:xfrm>
            <a:off x="4600875" y="1865375"/>
            <a:ext cx="1273200" cy="421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Shape 202"/>
          <p:cNvCxnSpPr>
            <a:stCxn id="147" idx="6"/>
            <a:endCxn id="155" idx="2"/>
          </p:cNvCxnSpPr>
          <p:nvPr/>
        </p:nvCxnSpPr>
        <p:spPr>
          <a:xfrm>
            <a:off x="4600875" y="1865375"/>
            <a:ext cx="1273200" cy="843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Shape 203"/>
          <p:cNvCxnSpPr>
            <a:stCxn id="147" idx="6"/>
            <a:endCxn id="156" idx="2"/>
          </p:cNvCxnSpPr>
          <p:nvPr/>
        </p:nvCxnSpPr>
        <p:spPr>
          <a:xfrm>
            <a:off x="4600875" y="1865375"/>
            <a:ext cx="1273200" cy="1265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Shape 204"/>
          <p:cNvCxnSpPr>
            <a:stCxn id="147" idx="6"/>
            <a:endCxn id="157" idx="1"/>
          </p:cNvCxnSpPr>
          <p:nvPr/>
        </p:nvCxnSpPr>
        <p:spPr>
          <a:xfrm>
            <a:off x="4600875" y="1865375"/>
            <a:ext cx="1312500" cy="2381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Shape 205"/>
          <p:cNvCxnSpPr>
            <a:stCxn id="151" idx="6"/>
            <a:endCxn id="153" idx="3"/>
          </p:cNvCxnSpPr>
          <p:nvPr/>
        </p:nvCxnSpPr>
        <p:spPr>
          <a:xfrm rot="10800000" flipH="1">
            <a:off x="4600875" y="1960475"/>
            <a:ext cx="1312500" cy="2381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Shape 206"/>
          <p:cNvCxnSpPr>
            <a:stCxn id="151" idx="6"/>
            <a:endCxn id="154" idx="3"/>
          </p:cNvCxnSpPr>
          <p:nvPr/>
        </p:nvCxnSpPr>
        <p:spPr>
          <a:xfrm rot="10800000" flipH="1">
            <a:off x="4600875" y="2382275"/>
            <a:ext cx="1312500" cy="1959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Shape 207"/>
          <p:cNvCxnSpPr>
            <a:stCxn id="151" idx="6"/>
            <a:endCxn id="155" idx="3"/>
          </p:cNvCxnSpPr>
          <p:nvPr/>
        </p:nvCxnSpPr>
        <p:spPr>
          <a:xfrm rot="10800000" flipH="1">
            <a:off x="4600875" y="2804075"/>
            <a:ext cx="1312500" cy="1537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Shape 208"/>
          <p:cNvCxnSpPr>
            <a:stCxn id="151" idx="6"/>
            <a:endCxn id="156" idx="3"/>
          </p:cNvCxnSpPr>
          <p:nvPr/>
        </p:nvCxnSpPr>
        <p:spPr>
          <a:xfrm rot="10800000" flipH="1">
            <a:off x="4600875" y="3225875"/>
            <a:ext cx="1312500" cy="1115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Shape 209"/>
          <p:cNvCxnSpPr>
            <a:stCxn id="151" idx="6"/>
            <a:endCxn id="157" idx="2"/>
          </p:cNvCxnSpPr>
          <p:nvPr/>
        </p:nvCxnSpPr>
        <p:spPr>
          <a:xfrm>
            <a:off x="4600875" y="4341575"/>
            <a:ext cx="12732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hape 210"/>
          <p:cNvCxnSpPr>
            <a:stCxn id="153" idx="6"/>
            <a:endCxn id="159" idx="1"/>
          </p:cNvCxnSpPr>
          <p:nvPr/>
        </p:nvCxnSpPr>
        <p:spPr>
          <a:xfrm>
            <a:off x="6143400" y="1865375"/>
            <a:ext cx="1191000" cy="948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Shape 211"/>
          <p:cNvCxnSpPr>
            <a:stCxn id="154" idx="6"/>
            <a:endCxn id="159" idx="2"/>
          </p:cNvCxnSpPr>
          <p:nvPr/>
        </p:nvCxnSpPr>
        <p:spPr>
          <a:xfrm>
            <a:off x="6143400" y="2287100"/>
            <a:ext cx="1151400" cy="621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Shape 212"/>
          <p:cNvCxnSpPr>
            <a:stCxn id="155" idx="6"/>
            <a:endCxn id="159" idx="2"/>
          </p:cNvCxnSpPr>
          <p:nvPr/>
        </p:nvCxnSpPr>
        <p:spPr>
          <a:xfrm>
            <a:off x="6143400" y="2708825"/>
            <a:ext cx="1151400" cy="199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Shape 213"/>
          <p:cNvCxnSpPr>
            <a:stCxn id="156" idx="6"/>
            <a:endCxn id="159" idx="2"/>
          </p:cNvCxnSpPr>
          <p:nvPr/>
        </p:nvCxnSpPr>
        <p:spPr>
          <a:xfrm rot="10800000" flipH="1">
            <a:off x="6143400" y="2908850"/>
            <a:ext cx="1151400" cy="221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Shape 214"/>
          <p:cNvCxnSpPr>
            <a:stCxn id="157" idx="6"/>
            <a:endCxn id="159" idx="3"/>
          </p:cNvCxnSpPr>
          <p:nvPr/>
        </p:nvCxnSpPr>
        <p:spPr>
          <a:xfrm rot="10800000" flipH="1">
            <a:off x="6143400" y="3003875"/>
            <a:ext cx="1191000" cy="1337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Shape 215"/>
          <p:cNvCxnSpPr>
            <a:stCxn id="153" idx="6"/>
            <a:endCxn id="160" idx="1"/>
          </p:cNvCxnSpPr>
          <p:nvPr/>
        </p:nvCxnSpPr>
        <p:spPr>
          <a:xfrm>
            <a:off x="6143400" y="1865375"/>
            <a:ext cx="1191000" cy="1369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16"/>
          <p:cNvCxnSpPr>
            <a:stCxn id="154" idx="6"/>
            <a:endCxn id="160" idx="2"/>
          </p:cNvCxnSpPr>
          <p:nvPr/>
        </p:nvCxnSpPr>
        <p:spPr>
          <a:xfrm>
            <a:off x="6143400" y="2287100"/>
            <a:ext cx="1151400" cy="10434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Shape 217"/>
          <p:cNvCxnSpPr>
            <a:stCxn id="155" idx="6"/>
            <a:endCxn id="160" idx="2"/>
          </p:cNvCxnSpPr>
          <p:nvPr/>
        </p:nvCxnSpPr>
        <p:spPr>
          <a:xfrm>
            <a:off x="6143400" y="2708825"/>
            <a:ext cx="1151400" cy="621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Shape 218"/>
          <p:cNvCxnSpPr>
            <a:stCxn id="157" idx="6"/>
            <a:endCxn id="160" idx="3"/>
          </p:cNvCxnSpPr>
          <p:nvPr/>
        </p:nvCxnSpPr>
        <p:spPr>
          <a:xfrm rot="10800000" flipH="1">
            <a:off x="6143400" y="3425675"/>
            <a:ext cx="1191000" cy="915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Shape 219"/>
          <p:cNvSpPr txBox="1"/>
          <p:nvPr/>
        </p:nvSpPr>
        <p:spPr>
          <a:xfrm>
            <a:off x="1480450" y="4616300"/>
            <a:ext cx="568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656875" y="4651025"/>
            <a:ext cx="568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180875" y="4668125"/>
            <a:ext cx="568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704875" y="4668125"/>
            <a:ext cx="568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775175" y="2729225"/>
            <a:ext cx="8208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771600" y="1179550"/>
            <a:ext cx="1600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Hidden Layers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7762625" y="2764025"/>
            <a:ext cx="10755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 Output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381450" y="1360075"/>
            <a:ext cx="3145200" cy="344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99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TensorFlow</a:t>
            </a:r>
            <a:endParaRPr sz="2400">
              <a:solidFill>
                <a:srgbClr val="FF99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Hidden Layer Structure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(300, 300)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(300, 300, 300)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Learning rate: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0.001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Training Steps: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20000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200325" y="1360075"/>
            <a:ext cx="3331500" cy="344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Keras</a:t>
            </a:r>
            <a:endParaRPr sz="2400">
              <a:solidFill>
                <a:srgbClr val="FF99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Hidden Layer Structure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(256, 256, 80)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Learning rate: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0.01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Training Steps: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10000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60650" y="2805750"/>
            <a:ext cx="648900" cy="617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</a:t>
            </a:r>
            <a:endParaRPr sz="1800"/>
          </a:p>
        </p:txBody>
      </p:sp>
      <p:sp>
        <p:nvSpPr>
          <p:cNvPr id="239" name="Shape 239"/>
          <p:cNvSpPr/>
          <p:nvPr/>
        </p:nvSpPr>
        <p:spPr>
          <a:xfrm>
            <a:off x="1833575" y="2805750"/>
            <a:ext cx="1242300" cy="617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 Sequence</a:t>
            </a:r>
            <a:endParaRPr sz="1800"/>
          </a:p>
        </p:txBody>
      </p:sp>
      <p:sp>
        <p:nvSpPr>
          <p:cNvPr id="240" name="Shape 240"/>
          <p:cNvSpPr/>
          <p:nvPr/>
        </p:nvSpPr>
        <p:spPr>
          <a:xfrm>
            <a:off x="3754075" y="2805750"/>
            <a:ext cx="1038000" cy="617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Vector</a:t>
            </a:r>
            <a:endParaRPr sz="1800"/>
          </a:p>
        </p:txBody>
      </p:sp>
      <p:sp>
        <p:nvSpPr>
          <p:cNvPr id="241" name="Shape 241"/>
          <p:cNvSpPr/>
          <p:nvPr/>
        </p:nvSpPr>
        <p:spPr>
          <a:xfrm>
            <a:off x="5212175" y="2423700"/>
            <a:ext cx="901800" cy="1381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LSTM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7732225" y="2858100"/>
            <a:ext cx="568800" cy="51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43" name="Shape 243"/>
          <p:cNvCxnSpPr>
            <a:stCxn id="238" idx="3"/>
            <a:endCxn id="239" idx="1"/>
          </p:cNvCxnSpPr>
          <p:nvPr/>
        </p:nvCxnSpPr>
        <p:spPr>
          <a:xfrm>
            <a:off x="909550" y="3114450"/>
            <a:ext cx="924000" cy="0"/>
          </a:xfrm>
          <a:prstGeom prst="straightConnector1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Shape 244"/>
          <p:cNvSpPr txBox="1"/>
          <p:nvPr/>
        </p:nvSpPr>
        <p:spPr>
          <a:xfrm>
            <a:off x="912113" y="2654675"/>
            <a:ext cx="842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906525" y="3170700"/>
            <a:ext cx="952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Truncate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6" name="Shape 246"/>
          <p:cNvCxnSpPr>
            <a:stCxn id="239" idx="3"/>
            <a:endCxn id="240" idx="1"/>
          </p:cNvCxnSpPr>
          <p:nvPr/>
        </p:nvCxnSpPr>
        <p:spPr>
          <a:xfrm>
            <a:off x="3075875" y="3114450"/>
            <a:ext cx="678300" cy="0"/>
          </a:xfrm>
          <a:prstGeom prst="straightConnector1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Shape 247"/>
          <p:cNvSpPr txBox="1"/>
          <p:nvPr/>
        </p:nvSpPr>
        <p:spPr>
          <a:xfrm>
            <a:off x="3023550" y="2623300"/>
            <a:ext cx="90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Embed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8" name="Shape 248"/>
          <p:cNvCxnSpPr>
            <a:stCxn id="240" idx="3"/>
            <a:endCxn id="241" idx="1"/>
          </p:cNvCxnSpPr>
          <p:nvPr/>
        </p:nvCxnSpPr>
        <p:spPr>
          <a:xfrm>
            <a:off x="4792075" y="3114450"/>
            <a:ext cx="420000" cy="0"/>
          </a:xfrm>
          <a:prstGeom prst="straightConnector1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Shape 249"/>
          <p:cNvSpPr/>
          <p:nvPr/>
        </p:nvSpPr>
        <p:spPr>
          <a:xfrm>
            <a:off x="6638700" y="1628700"/>
            <a:ext cx="568800" cy="297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788400" y="17145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788400" y="213630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788400" y="255802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788400" y="29797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788400" y="4190775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877275" y="34569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877275" y="36855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877275" y="3990300"/>
            <a:ext cx="52800" cy="5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115338" y="2771400"/>
            <a:ext cx="522000" cy="68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Shape 259"/>
          <p:cNvCxnSpPr>
            <a:stCxn id="249" idx="3"/>
            <a:endCxn id="242" idx="1"/>
          </p:cNvCxnSpPr>
          <p:nvPr/>
        </p:nvCxnSpPr>
        <p:spPr>
          <a:xfrm>
            <a:off x="7207500" y="3114450"/>
            <a:ext cx="524700" cy="0"/>
          </a:xfrm>
          <a:prstGeom prst="straightConnector1">
            <a:avLst/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5914275" y="1198050"/>
            <a:ext cx="2131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Fully Connected 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881900" y="2979750"/>
            <a:ext cx="269400" cy="269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7565700" y="2406750"/>
            <a:ext cx="1038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69" name="Shape 269"/>
          <p:cNvGraphicFramePr/>
          <p:nvPr/>
        </p:nvGraphicFramePr>
        <p:xfrm>
          <a:off x="952500" y="1489825"/>
          <a:ext cx="7239000" cy="3169770"/>
        </p:xfrm>
        <a:graphic>
          <a:graphicData uri="http://schemas.openxmlformats.org/drawingml/2006/table">
            <a:tbl>
              <a:tblPr>
                <a:noFill/>
                <a:tableStyleId>{8EDE14FF-FE9D-4490-98D3-EA0C4471C070}</a:tableStyleId>
              </a:tblPr>
              <a:tblGrid>
                <a:gridCol w="3619500"/>
                <a:gridCol w="3619500"/>
              </a:tblGrid>
              <a:tr h="511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                           Model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                            Accuracy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6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                       Naive Bayes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                             72.94%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1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                            SVM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                             88.42%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1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     Neural Network using TensorFlow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                             81.42%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1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          Neural Network using Keras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                             92.62%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10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                           LSTM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                             94.53%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75" y="1407000"/>
            <a:ext cx="3814125" cy="30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l="-3423" r="-1277" b="3558"/>
          <a:stretch/>
        </p:blipFill>
        <p:spPr>
          <a:xfrm>
            <a:off x="4633950" y="1407000"/>
            <a:ext cx="3960974" cy="30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1846825" y="4495025"/>
            <a:ext cx="1929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Naive Bayes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395000" y="4523975"/>
            <a:ext cx="1023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SVM</a:t>
            </a:r>
            <a:endParaRPr sz="1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50" y="1441275"/>
            <a:ext cx="3833099" cy="29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1241850" y="4543275"/>
            <a:ext cx="2991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Neural Network using TensorFlow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850" y="1451950"/>
            <a:ext cx="3927000" cy="29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5441150" y="4543275"/>
            <a:ext cx="2991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Neural Network using Keras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087525" y="4580850"/>
            <a:ext cx="30282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9900"/>
                </a:solidFill>
              </a:rPr>
              <a:t>LSTM</a:t>
            </a:r>
            <a:endParaRPr sz="1400">
              <a:solidFill>
                <a:srgbClr val="FF9900"/>
              </a:solidFill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75" y="1386675"/>
            <a:ext cx="4054026" cy="3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xmlns="" id="{61AA5E91-9E12-48BD-8215-3C366714D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280611"/>
              </p:ext>
            </p:extLst>
          </p:nvPr>
        </p:nvGraphicFramePr>
        <p:xfrm>
          <a:off x="405408" y="1029115"/>
          <a:ext cx="8332152" cy="345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46">
                  <a:extLst>
                    <a:ext uri="{9D8B030D-6E8A-4147-A177-3AD203B41FA5}">
                      <a16:colId xmlns:a16="http://schemas.microsoft.com/office/drawing/2014/main" xmlns="" val="2251270802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468828872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805621897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48576182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382626491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211016290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015282305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2335391315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2233229983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4128927765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866523672"/>
                    </a:ext>
                  </a:extLst>
                </a:gridCol>
                <a:gridCol w="694346">
                  <a:extLst>
                    <a:ext uri="{9D8B030D-6E8A-4147-A177-3AD203B41FA5}">
                      <a16:colId xmlns:a16="http://schemas.microsoft.com/office/drawing/2014/main" xmlns="" val="1615573497"/>
                    </a:ext>
                  </a:extLst>
                </a:gridCol>
              </a:tblGrid>
              <a:tr h="3230705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 smtClean="0">
                          <a:solidFill>
                            <a:schemeClr val="tx1"/>
                          </a:solidFill>
                        </a:rPr>
                        <a:t>Started</a:t>
                      </a:r>
                      <a:r>
                        <a:rPr lang="en-US" sz="800" baseline="0" noProof="0" dirty="0" smtClean="0">
                          <a:solidFill>
                            <a:schemeClr val="tx1"/>
                          </a:solidFill>
                        </a:rPr>
                        <a:t> learning basic  python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 marL="68855" marR="68855" marT="34290" marB="3429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0447477"/>
                  </a:ext>
                </a:extLst>
              </a:tr>
              <a:tr h="228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10 April 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17 April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24 April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 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 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15 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22 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29 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 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12 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19 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26 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92515"/>
                  </a:ext>
                </a:extLst>
              </a:tr>
            </a:tbl>
          </a:graphicData>
        </a:graphic>
      </p:graphicFrame>
      <p:sp>
        <p:nvSpPr>
          <p:cNvPr id="78" name="Gleichschenkliges Dreieck 77">
            <a:extLst>
              <a:ext uri="{FF2B5EF4-FFF2-40B4-BE49-F238E27FC236}">
                <a16:creationId xmlns:a16="http://schemas.microsoft.com/office/drawing/2014/main" xmlns="" id="{3876869F-9053-46EF-915E-93316687A436}"/>
              </a:ext>
            </a:extLst>
          </p:cNvPr>
          <p:cNvSpPr/>
          <p:nvPr/>
        </p:nvSpPr>
        <p:spPr bwMode="gray">
          <a:xfrm rot="10800000">
            <a:off x="982992" y="4063653"/>
            <a:ext cx="234421" cy="165100"/>
          </a:xfrm>
          <a:prstGeom prst="triangle">
            <a:avLst/>
          </a:prstGeom>
          <a:gradFill flip="none" rotWithShape="1">
            <a:gsLst>
              <a:gs pos="0">
                <a:srgbClr val="717171"/>
              </a:gs>
              <a:gs pos="29000">
                <a:srgbClr val="A5A5A5"/>
              </a:gs>
              <a:gs pos="62000">
                <a:srgbClr val="D9D9D9"/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</p:spPr>
        <p:txBody>
          <a:bodyPr lIns="68580" tIns="34290" rIns="68580" bIns="34290" rtlCol="0" anchor="ctr"/>
          <a:lstStyle/>
          <a:p>
            <a:pPr algn="ctr"/>
            <a:endParaRPr lang="en-US" sz="1500" dirty="0"/>
          </a:p>
        </p:txBody>
      </p:sp>
      <p:grpSp>
        <p:nvGrpSpPr>
          <p:cNvPr id="2" name="Gruppieren 6">
            <a:extLst>
              <a:ext uri="{FF2B5EF4-FFF2-40B4-BE49-F238E27FC236}">
                <a16:creationId xmlns:a16="http://schemas.microsoft.com/office/drawing/2014/main" xmlns="" id="{B7C14688-3100-4F7F-8096-C5B4E8206FC2}"/>
              </a:ext>
            </a:extLst>
          </p:cNvPr>
          <p:cNvGrpSpPr/>
          <p:nvPr/>
        </p:nvGrpSpPr>
        <p:grpSpPr>
          <a:xfrm>
            <a:off x="1922494" y="4427674"/>
            <a:ext cx="1164977" cy="361654"/>
            <a:chOff x="2591528" y="6042710"/>
            <a:chExt cx="1553303" cy="482205"/>
          </a:xfrm>
        </p:grpSpPr>
        <p:sp>
          <p:nvSpPr>
            <p:cNvPr id="75" name="Text Box 57">
              <a:extLst>
                <a:ext uri="{FF2B5EF4-FFF2-40B4-BE49-F238E27FC236}">
                  <a16:creationId xmlns:a16="http://schemas.microsoft.com/office/drawing/2014/main" xmlns="" id="{B8AA9571-D831-4840-A38E-A411772C24F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91528" y="6377182"/>
              <a:ext cx="1553303" cy="14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rgbClr val="717171"/>
                  </a:solidFill>
                  <a:latin typeface="Century Gothic" panose="020B0502020202020204" pitchFamily="34" charset="0"/>
                  <a:cs typeface="Calibri" pitchFamily="34" charset="0"/>
                </a:rPr>
                <a:t>Milestone 1</a:t>
              </a:r>
            </a:p>
          </p:txBody>
        </p: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xmlns="" id="{9CA09018-AC9D-42FD-8770-F3C19A8F903B}"/>
                </a:ext>
              </a:extLst>
            </p:cNvPr>
            <p:cNvSpPr/>
            <p:nvPr/>
          </p:nvSpPr>
          <p:spPr bwMode="gray">
            <a:xfrm>
              <a:off x="3251201" y="6042710"/>
              <a:ext cx="184236" cy="17966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71717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xmlns="" id="{CB925897-C92C-497E-891D-AFEA5F7CD9FD}"/>
              </a:ext>
            </a:extLst>
          </p:cNvPr>
          <p:cNvGrpSpPr/>
          <p:nvPr/>
        </p:nvGrpSpPr>
        <p:grpSpPr>
          <a:xfrm>
            <a:off x="4673203" y="4427674"/>
            <a:ext cx="1164977" cy="346745"/>
            <a:chOff x="6090995" y="6042710"/>
            <a:chExt cx="1553303" cy="462327"/>
          </a:xfrm>
        </p:grpSpPr>
        <p:sp>
          <p:nvSpPr>
            <p:cNvPr id="76" name="Text Box 57">
              <a:extLst>
                <a:ext uri="{FF2B5EF4-FFF2-40B4-BE49-F238E27FC236}">
                  <a16:creationId xmlns:a16="http://schemas.microsoft.com/office/drawing/2014/main" xmlns="" id="{9E15C93E-F8E3-460A-B0B1-B6FCDFDAC1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090995" y="6357304"/>
              <a:ext cx="1553303" cy="14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rgbClr val="717171"/>
                  </a:solidFill>
                  <a:latin typeface="Century Gothic" panose="020B0502020202020204" pitchFamily="34" charset="0"/>
                  <a:cs typeface="Calibri" pitchFamily="34" charset="0"/>
                </a:rPr>
                <a:t>Milestone 2</a:t>
              </a:r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xmlns="" id="{C8C18546-D3F8-4EF9-A074-AA4C33519427}"/>
                </a:ext>
              </a:extLst>
            </p:cNvPr>
            <p:cNvSpPr/>
            <p:nvPr/>
          </p:nvSpPr>
          <p:spPr bwMode="gray">
            <a:xfrm>
              <a:off x="6771988" y="6042710"/>
              <a:ext cx="184236" cy="17966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71717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2" name="Gleichschenkliges Dreieck 81">
            <a:extLst>
              <a:ext uri="{FF2B5EF4-FFF2-40B4-BE49-F238E27FC236}">
                <a16:creationId xmlns:a16="http://schemas.microsoft.com/office/drawing/2014/main" xmlns="" id="{408BAFE2-FE4A-439D-9855-C339C30BEA85}"/>
              </a:ext>
            </a:extLst>
          </p:cNvPr>
          <p:cNvSpPr/>
          <p:nvPr/>
        </p:nvSpPr>
        <p:spPr bwMode="gray">
          <a:xfrm rot="10800000">
            <a:off x="7721449" y="4096439"/>
            <a:ext cx="234421" cy="165100"/>
          </a:xfrm>
          <a:prstGeom prst="triangle">
            <a:avLst/>
          </a:prstGeom>
          <a:gradFill flip="none" rotWithShape="1">
            <a:gsLst>
              <a:gs pos="0">
                <a:srgbClr val="717171"/>
              </a:gs>
              <a:gs pos="29000">
                <a:srgbClr val="A5A5A5"/>
              </a:gs>
              <a:gs pos="62000">
                <a:srgbClr val="D9D9D9"/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</p:spPr>
        <p:txBody>
          <a:bodyPr lIns="68580" tIns="34290" rIns="68580" bIns="34290" rtlCol="0" anchor="ctr"/>
          <a:lstStyle/>
          <a:p>
            <a:pPr algn="ctr"/>
            <a:endParaRPr lang="en-US" sz="1500" dirty="0"/>
          </a:p>
        </p:txBody>
      </p:sp>
      <p:sp>
        <p:nvSpPr>
          <p:cNvPr id="83" name="Text Box 57">
            <a:extLst>
              <a:ext uri="{FF2B5EF4-FFF2-40B4-BE49-F238E27FC236}">
                <a16:creationId xmlns:a16="http://schemas.microsoft.com/office/drawing/2014/main" xmlns="" id="{D75DFCD1-AC95-4496-9BE4-D82B8FCBBE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0386" y="3895574"/>
            <a:ext cx="1194639" cy="23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54000" rIns="0" bIns="8100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dirty="0">
                <a:latin typeface="Century Gothic" panose="020B0502020202020204" pitchFamily="34" charset="0"/>
                <a:cs typeface="Calibri" pitchFamily="34" charset="0"/>
              </a:rPr>
              <a:t>Project start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84" name="Text Box 57">
            <a:extLst>
              <a:ext uri="{FF2B5EF4-FFF2-40B4-BE49-F238E27FC236}">
                <a16:creationId xmlns:a16="http://schemas.microsoft.com/office/drawing/2014/main" xmlns="" id="{05A4C28D-6113-4DF6-9D4D-888694E708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89401" y="3919497"/>
            <a:ext cx="1194639" cy="23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54000" rIns="0" bIns="8100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dirty="0">
                <a:latin typeface="Century Gothic" panose="020B0502020202020204" pitchFamily="34" charset="0"/>
                <a:cs typeface="Calibri" pitchFamily="34" charset="0"/>
              </a:rPr>
              <a:t>Project end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grpSp>
        <p:nvGrpSpPr>
          <p:cNvPr id="4" name="Gruppieren 1">
            <a:extLst>
              <a:ext uri="{FF2B5EF4-FFF2-40B4-BE49-F238E27FC236}">
                <a16:creationId xmlns:a16="http://schemas.microsoft.com/office/drawing/2014/main" xmlns="" id="{D394309D-E79C-4014-A03E-4B466F40A771}"/>
              </a:ext>
            </a:extLst>
          </p:cNvPr>
          <p:cNvGrpSpPr/>
          <p:nvPr/>
        </p:nvGrpSpPr>
        <p:grpSpPr>
          <a:xfrm>
            <a:off x="6101242" y="4427674"/>
            <a:ext cx="1164977" cy="346745"/>
            <a:chOff x="8037373" y="6042710"/>
            <a:chExt cx="1553303" cy="462327"/>
          </a:xfrm>
        </p:grpSpPr>
        <p:sp>
          <p:nvSpPr>
            <p:cNvPr id="77" name="Text Box 57">
              <a:extLst>
                <a:ext uri="{FF2B5EF4-FFF2-40B4-BE49-F238E27FC236}">
                  <a16:creationId xmlns:a16="http://schemas.microsoft.com/office/drawing/2014/main" xmlns="" id="{C8AFF22D-B71F-4C0F-8464-4BE8514A32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037373" y="6357304"/>
              <a:ext cx="1553303" cy="14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rgbClr val="717171"/>
                  </a:solidFill>
                  <a:latin typeface="Century Gothic" panose="020B0502020202020204" pitchFamily="34" charset="0"/>
                  <a:cs typeface="Calibri" pitchFamily="34" charset="0"/>
                </a:rPr>
                <a:t>Milestone 3</a:t>
              </a:r>
            </a:p>
          </p:txBody>
        </p:sp>
        <p:sp>
          <p:nvSpPr>
            <p:cNvPr id="86" name="Raute 85">
              <a:extLst>
                <a:ext uri="{FF2B5EF4-FFF2-40B4-BE49-F238E27FC236}">
                  <a16:creationId xmlns:a16="http://schemas.microsoft.com/office/drawing/2014/main" xmlns="" id="{1C57D487-C688-43F9-9FAC-9B25A3875BE1}"/>
                </a:ext>
              </a:extLst>
            </p:cNvPr>
            <p:cNvSpPr/>
            <p:nvPr/>
          </p:nvSpPr>
          <p:spPr bwMode="gray">
            <a:xfrm>
              <a:off x="8691865" y="6042710"/>
              <a:ext cx="184236" cy="17966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71717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6" name="Rechteck 155">
            <a:extLst>
              <a:ext uri="{FF2B5EF4-FFF2-40B4-BE49-F238E27FC236}">
                <a16:creationId xmlns:a16="http://schemas.microsoft.com/office/drawing/2014/main" xmlns="" id="{E9C4858A-BE58-434D-8C95-4F61C6F69CBB}"/>
              </a:ext>
            </a:extLst>
          </p:cNvPr>
          <p:cNvSpPr/>
          <p:nvPr/>
        </p:nvSpPr>
        <p:spPr bwMode="gray">
          <a:xfrm>
            <a:off x="1615480" y="1657350"/>
            <a:ext cx="567539" cy="152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4 days</a:t>
            </a:r>
          </a:p>
        </p:txBody>
      </p:sp>
      <p:sp>
        <p:nvSpPr>
          <p:cNvPr id="157" name="Abgerundetes Rechteck 116">
            <a:extLst>
              <a:ext uri="{FF2B5EF4-FFF2-40B4-BE49-F238E27FC236}">
                <a16:creationId xmlns:a16="http://schemas.microsoft.com/office/drawing/2014/main" xmlns="" id="{9F29DD80-B03E-4069-81C4-E184B1B5D1E2}"/>
              </a:ext>
            </a:extLst>
          </p:cNvPr>
          <p:cNvSpPr/>
          <p:nvPr/>
        </p:nvSpPr>
        <p:spPr bwMode="gray">
          <a:xfrm>
            <a:off x="2252185" y="1412437"/>
            <a:ext cx="713195" cy="221362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xmlns="" id="{8BCC715E-A84D-43BC-BFA1-86CA5E3C0695}"/>
              </a:ext>
            </a:extLst>
          </p:cNvPr>
          <p:cNvSpPr/>
          <p:nvPr/>
        </p:nvSpPr>
        <p:spPr bwMode="gray">
          <a:xfrm>
            <a:off x="2249469" y="1703896"/>
            <a:ext cx="805442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5 days</a:t>
            </a:r>
          </a:p>
        </p:txBody>
      </p:sp>
      <p:sp>
        <p:nvSpPr>
          <p:cNvPr id="160" name="Abgerundetes Rechteck 119">
            <a:extLst>
              <a:ext uri="{FF2B5EF4-FFF2-40B4-BE49-F238E27FC236}">
                <a16:creationId xmlns:a16="http://schemas.microsoft.com/office/drawing/2014/main" xmlns="" id="{D015E9AA-CE97-4796-A26A-54FB15F194E8}"/>
              </a:ext>
            </a:extLst>
          </p:cNvPr>
          <p:cNvSpPr/>
          <p:nvPr/>
        </p:nvSpPr>
        <p:spPr bwMode="gray">
          <a:xfrm>
            <a:off x="3124200" y="1504950"/>
            <a:ext cx="914400" cy="404156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Learned Statistics and probability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xmlns="" id="{9E029510-B656-4D08-AE85-0B20FFD1025B}"/>
              </a:ext>
            </a:extLst>
          </p:cNvPr>
          <p:cNvSpPr/>
          <p:nvPr/>
        </p:nvSpPr>
        <p:spPr bwMode="gray">
          <a:xfrm>
            <a:off x="2727692" y="1977979"/>
            <a:ext cx="1346850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6 days</a:t>
            </a:r>
          </a:p>
        </p:txBody>
      </p:sp>
      <p:sp>
        <p:nvSpPr>
          <p:cNvPr id="163" name="Abgerundetes Rechteck 122">
            <a:extLst>
              <a:ext uri="{FF2B5EF4-FFF2-40B4-BE49-F238E27FC236}">
                <a16:creationId xmlns:a16="http://schemas.microsoft.com/office/drawing/2014/main" xmlns="" id="{26FC3F00-C567-4D20-B918-3BF4FBC95412}"/>
              </a:ext>
            </a:extLst>
          </p:cNvPr>
          <p:cNvSpPr/>
          <p:nvPr/>
        </p:nvSpPr>
        <p:spPr bwMode="gray">
          <a:xfrm>
            <a:off x="4116753" y="1951921"/>
            <a:ext cx="713195" cy="221362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Learned Statistics and probability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xmlns="" id="{276AC7BD-833F-489C-B9EC-11B1CF9F0BBE}"/>
              </a:ext>
            </a:extLst>
          </p:cNvPr>
          <p:cNvSpPr/>
          <p:nvPr/>
        </p:nvSpPr>
        <p:spPr bwMode="gray">
          <a:xfrm>
            <a:off x="4163145" y="2252061"/>
            <a:ext cx="494299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5 days</a:t>
            </a:r>
          </a:p>
        </p:txBody>
      </p:sp>
      <p:sp>
        <p:nvSpPr>
          <p:cNvPr id="166" name="Abgerundetes Rechteck 125">
            <a:extLst>
              <a:ext uri="{FF2B5EF4-FFF2-40B4-BE49-F238E27FC236}">
                <a16:creationId xmlns:a16="http://schemas.microsoft.com/office/drawing/2014/main" xmlns="" id="{6BB7C7CA-ED71-40D5-A255-A4E055AC2D45}"/>
              </a:ext>
            </a:extLst>
          </p:cNvPr>
          <p:cNvSpPr/>
          <p:nvPr/>
        </p:nvSpPr>
        <p:spPr bwMode="gray">
          <a:xfrm>
            <a:off x="4720345" y="2223649"/>
            <a:ext cx="713195" cy="221362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Learned NLP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9" name="Abgerundetes Rechteck 128">
            <a:extLst>
              <a:ext uri="{FF2B5EF4-FFF2-40B4-BE49-F238E27FC236}">
                <a16:creationId xmlns:a16="http://schemas.microsoft.com/office/drawing/2014/main" xmlns="" id="{214F7ADE-FAAE-4DBA-8DD8-2058C10C4987}"/>
              </a:ext>
            </a:extLst>
          </p:cNvPr>
          <p:cNvSpPr/>
          <p:nvPr/>
        </p:nvSpPr>
        <p:spPr bwMode="gray">
          <a:xfrm>
            <a:off x="6193703" y="2266950"/>
            <a:ext cx="713195" cy="46318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Learned NLP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xmlns="" id="{C3683895-37C0-4534-B024-1E5C76A0E6F0}"/>
              </a:ext>
            </a:extLst>
          </p:cNvPr>
          <p:cNvSpPr/>
          <p:nvPr/>
        </p:nvSpPr>
        <p:spPr bwMode="gray">
          <a:xfrm>
            <a:off x="6118888" y="2800227"/>
            <a:ext cx="613190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10 days</a:t>
            </a:r>
          </a:p>
        </p:txBody>
      </p:sp>
      <p:sp>
        <p:nvSpPr>
          <p:cNvPr id="172" name="Abgerundetes Rechteck 131">
            <a:extLst>
              <a:ext uri="{FF2B5EF4-FFF2-40B4-BE49-F238E27FC236}">
                <a16:creationId xmlns:a16="http://schemas.microsoft.com/office/drawing/2014/main" xmlns="" id="{82D15CEE-A91A-47CD-BF87-539B6DF8CCF1}"/>
              </a:ext>
            </a:extLst>
          </p:cNvPr>
          <p:cNvSpPr/>
          <p:nvPr/>
        </p:nvSpPr>
        <p:spPr bwMode="gray">
          <a:xfrm>
            <a:off x="6858000" y="2571750"/>
            <a:ext cx="1371600" cy="432463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TRAINED MODELS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xmlns="" id="{6C5AECAF-EFB9-4891-82C4-E87059213153}"/>
              </a:ext>
            </a:extLst>
          </p:cNvPr>
          <p:cNvSpPr/>
          <p:nvPr/>
        </p:nvSpPr>
        <p:spPr bwMode="gray">
          <a:xfrm>
            <a:off x="6701920" y="3074311"/>
            <a:ext cx="1136740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10 days</a:t>
            </a:r>
          </a:p>
        </p:txBody>
      </p:sp>
      <p:sp>
        <p:nvSpPr>
          <p:cNvPr id="175" name="Abgerundetes Rechteck 134">
            <a:extLst>
              <a:ext uri="{FF2B5EF4-FFF2-40B4-BE49-F238E27FC236}">
                <a16:creationId xmlns:a16="http://schemas.microsoft.com/office/drawing/2014/main" xmlns="" id="{4B3DAC60-A742-4078-9530-D9DEDE72C6E5}"/>
              </a:ext>
            </a:extLst>
          </p:cNvPr>
          <p:cNvSpPr/>
          <p:nvPr/>
        </p:nvSpPr>
        <p:spPr bwMode="gray">
          <a:xfrm>
            <a:off x="7887592" y="3051565"/>
            <a:ext cx="713195" cy="221362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Completed models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xmlns="" id="{8979E570-CC7F-414B-9EBF-2B64AFED6B71}"/>
              </a:ext>
            </a:extLst>
          </p:cNvPr>
          <p:cNvGrpSpPr/>
          <p:nvPr/>
        </p:nvGrpSpPr>
        <p:grpSpPr>
          <a:xfrm>
            <a:off x="465025" y="1129673"/>
            <a:ext cx="545054" cy="2139942"/>
            <a:chOff x="585313" y="1645376"/>
            <a:chExt cx="726738" cy="2853256"/>
          </a:xfrm>
        </p:grpSpPr>
        <p:sp>
          <p:nvSpPr>
            <p:cNvPr id="176" name="Abgerundetes Rechteck 135">
              <a:extLst>
                <a:ext uri="{FF2B5EF4-FFF2-40B4-BE49-F238E27FC236}">
                  <a16:creationId xmlns:a16="http://schemas.microsoft.com/office/drawing/2014/main" xmlns="" id="{A9A0F642-538D-4724-AC9C-343D53422A40}"/>
                </a:ext>
              </a:extLst>
            </p:cNvPr>
            <p:cNvSpPr/>
            <p:nvPr/>
          </p:nvSpPr>
          <p:spPr bwMode="gray">
            <a:xfrm>
              <a:off x="585314" y="1645376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1</a:t>
              </a:r>
            </a:p>
          </p:txBody>
        </p:sp>
        <p:sp>
          <p:nvSpPr>
            <p:cNvPr id="177" name="Abgerundetes Rechteck 136">
              <a:extLst>
                <a:ext uri="{FF2B5EF4-FFF2-40B4-BE49-F238E27FC236}">
                  <a16:creationId xmlns:a16="http://schemas.microsoft.com/office/drawing/2014/main" xmlns="" id="{78680A87-79C9-452F-9DCB-D5CD306CCA90}"/>
                </a:ext>
              </a:extLst>
            </p:cNvPr>
            <p:cNvSpPr/>
            <p:nvPr/>
          </p:nvSpPr>
          <p:spPr bwMode="gray">
            <a:xfrm>
              <a:off x="585314" y="4203483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8</a:t>
              </a:r>
            </a:p>
          </p:txBody>
        </p:sp>
        <p:sp>
          <p:nvSpPr>
            <p:cNvPr id="178" name="Abgerundetes Rechteck 137">
              <a:extLst>
                <a:ext uri="{FF2B5EF4-FFF2-40B4-BE49-F238E27FC236}">
                  <a16:creationId xmlns:a16="http://schemas.microsoft.com/office/drawing/2014/main" xmlns="" id="{4031F411-D351-4D57-B9A8-48FEC7C6FF91}"/>
                </a:ext>
              </a:extLst>
            </p:cNvPr>
            <p:cNvSpPr/>
            <p:nvPr/>
          </p:nvSpPr>
          <p:spPr bwMode="gray">
            <a:xfrm>
              <a:off x="585314" y="3838038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7</a:t>
              </a:r>
            </a:p>
          </p:txBody>
        </p:sp>
        <p:sp>
          <p:nvSpPr>
            <p:cNvPr id="179" name="Abgerundetes Rechteck 138">
              <a:extLst>
                <a:ext uri="{FF2B5EF4-FFF2-40B4-BE49-F238E27FC236}">
                  <a16:creationId xmlns:a16="http://schemas.microsoft.com/office/drawing/2014/main" xmlns="" id="{CC64B03A-CFAD-410D-A6F7-721A29935BFD}"/>
                </a:ext>
              </a:extLst>
            </p:cNvPr>
            <p:cNvSpPr/>
            <p:nvPr/>
          </p:nvSpPr>
          <p:spPr bwMode="gray">
            <a:xfrm>
              <a:off x="585314" y="3472594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6</a:t>
              </a:r>
            </a:p>
          </p:txBody>
        </p:sp>
        <p:sp>
          <p:nvSpPr>
            <p:cNvPr id="180" name="Abgerundetes Rechteck 139">
              <a:extLst>
                <a:ext uri="{FF2B5EF4-FFF2-40B4-BE49-F238E27FC236}">
                  <a16:creationId xmlns:a16="http://schemas.microsoft.com/office/drawing/2014/main" xmlns="" id="{7CD05E86-6A47-43CC-A7B1-F6CEAD54EF25}"/>
                </a:ext>
              </a:extLst>
            </p:cNvPr>
            <p:cNvSpPr/>
            <p:nvPr/>
          </p:nvSpPr>
          <p:spPr bwMode="gray">
            <a:xfrm>
              <a:off x="585314" y="3107150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5</a:t>
              </a:r>
            </a:p>
          </p:txBody>
        </p:sp>
        <p:sp>
          <p:nvSpPr>
            <p:cNvPr id="181" name="Abgerundetes Rechteck 140">
              <a:extLst>
                <a:ext uri="{FF2B5EF4-FFF2-40B4-BE49-F238E27FC236}">
                  <a16:creationId xmlns:a16="http://schemas.microsoft.com/office/drawing/2014/main" xmlns="" id="{DF9D7099-627F-4F0B-9532-7F53EAD15408}"/>
                </a:ext>
              </a:extLst>
            </p:cNvPr>
            <p:cNvSpPr/>
            <p:nvPr/>
          </p:nvSpPr>
          <p:spPr bwMode="gray">
            <a:xfrm>
              <a:off x="585314" y="2741707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4</a:t>
              </a:r>
            </a:p>
          </p:txBody>
        </p:sp>
        <p:sp>
          <p:nvSpPr>
            <p:cNvPr id="182" name="Abgerundetes Rechteck 141">
              <a:extLst>
                <a:ext uri="{FF2B5EF4-FFF2-40B4-BE49-F238E27FC236}">
                  <a16:creationId xmlns:a16="http://schemas.microsoft.com/office/drawing/2014/main" xmlns="" id="{56AEC330-A605-450F-A071-EF7F01CDC877}"/>
                </a:ext>
              </a:extLst>
            </p:cNvPr>
            <p:cNvSpPr/>
            <p:nvPr/>
          </p:nvSpPr>
          <p:spPr bwMode="gray">
            <a:xfrm>
              <a:off x="585314" y="2376263"/>
              <a:ext cx="726737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3</a:t>
              </a:r>
            </a:p>
          </p:txBody>
        </p:sp>
        <p:sp>
          <p:nvSpPr>
            <p:cNvPr id="183" name="Abgerundetes Rechteck 142">
              <a:extLst>
                <a:ext uri="{FF2B5EF4-FFF2-40B4-BE49-F238E27FC236}">
                  <a16:creationId xmlns:a16="http://schemas.microsoft.com/office/drawing/2014/main" xmlns="" id="{ED8A3E2C-4267-4A7A-8C35-DC9770726431}"/>
                </a:ext>
              </a:extLst>
            </p:cNvPr>
            <p:cNvSpPr/>
            <p:nvPr/>
          </p:nvSpPr>
          <p:spPr bwMode="gray">
            <a:xfrm>
              <a:off x="585313" y="2010820"/>
              <a:ext cx="726732" cy="295149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chemeClr val="accent6">
                      <a:lumMod val="90000"/>
                    </a:schemeClr>
                  </a:solidFill>
                  <a:latin typeface="Century Gothic" panose="020B0502020202020204" pitchFamily="34" charset="0"/>
                </a:rPr>
                <a:t>Task 2</a:t>
              </a:r>
            </a:p>
          </p:txBody>
        </p:sp>
      </p:grpSp>
      <p:sp>
        <p:nvSpPr>
          <p:cNvPr id="185" name="Abgerundetes Rechteck 144">
            <a:extLst>
              <a:ext uri="{FF2B5EF4-FFF2-40B4-BE49-F238E27FC236}">
                <a16:creationId xmlns:a16="http://schemas.microsoft.com/office/drawing/2014/main" xmlns="" id="{407335DA-7AC7-48C9-A41D-960E91E451B7}"/>
              </a:ext>
            </a:extLst>
          </p:cNvPr>
          <p:cNvSpPr/>
          <p:nvPr/>
        </p:nvSpPr>
        <p:spPr bwMode="gray">
          <a:xfrm>
            <a:off x="1985000" y="1147035"/>
            <a:ext cx="713195" cy="221362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lIns="0" tIns="0" rIns="0" bIns="0" rtlCol="0" anchor="ctr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xmlns="" id="{C2DE41E2-731B-4413-AA37-591A84BAD282}"/>
              </a:ext>
            </a:extLst>
          </p:cNvPr>
          <p:cNvSpPr/>
          <p:nvPr/>
        </p:nvSpPr>
        <p:spPr bwMode="gray">
          <a:xfrm>
            <a:off x="838201" y="1047751"/>
            <a:ext cx="838200" cy="2772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5 days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xmlns="" id="{CF0FF303-6500-42CF-A06B-64565EC8DB91}"/>
              </a:ext>
            </a:extLst>
          </p:cNvPr>
          <p:cNvCxnSpPr>
            <a:cxnSpLocks/>
            <a:stCxn id="159" idx="2"/>
          </p:cNvCxnSpPr>
          <p:nvPr/>
        </p:nvCxnSpPr>
        <p:spPr>
          <a:xfrm rot="16200000" flipH="1">
            <a:off x="2595211" y="1930120"/>
            <a:ext cx="189461" cy="75503"/>
          </a:xfrm>
          <a:prstGeom prst="bentConnector3">
            <a:avLst>
              <a:gd name="adj1" fmla="val 100402"/>
            </a:avLst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xmlns="" id="{DE063178-611B-4535-8940-DDB8525CEDC2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2063744" y="1624026"/>
            <a:ext cx="21230" cy="350218"/>
          </a:xfrm>
          <a:prstGeom prst="bentConnector4">
            <a:avLst>
              <a:gd name="adj1" fmla="val -1076778"/>
              <a:gd name="adj2" fmla="val 90513"/>
            </a:avLst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xmlns="" id="{47FAD5B8-2E75-438C-A8E7-F08CD0D0E076}"/>
              </a:ext>
            </a:extLst>
          </p:cNvPr>
          <p:cNvCxnSpPr>
            <a:cxnSpLocks/>
            <a:stCxn id="162" idx="2"/>
          </p:cNvCxnSpPr>
          <p:nvPr/>
        </p:nvCxnSpPr>
        <p:spPr>
          <a:xfrm rot="16200000" flipH="1">
            <a:off x="3687400" y="1860941"/>
            <a:ext cx="189461" cy="762027"/>
          </a:xfrm>
          <a:prstGeom prst="bentConnector2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Box 57">
            <a:extLst>
              <a:ext uri="{FF2B5EF4-FFF2-40B4-BE49-F238E27FC236}">
                <a16:creationId xmlns:a16="http://schemas.microsoft.com/office/drawing/2014/main" xmlns="" id="{99986355-BB86-4590-8E01-4EAE28012A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60862" y="3904290"/>
            <a:ext cx="1574415" cy="23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54000" rIns="0" bIns="81000" anchor="b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accent1"/>
                </a:solidFill>
                <a:latin typeface="Century Gothic" panose="020B0502020202020204" pitchFamily="34" charset="0"/>
                <a:cs typeface="Calibri" pitchFamily="34" charset="0"/>
              </a:rPr>
              <a:t>We’re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FA117D-2A06-7F44-BD19-12A7E80029AF}"/>
              </a:ext>
            </a:extLst>
          </p:cNvPr>
          <p:cNvSpPr txBox="1"/>
          <p:nvPr/>
        </p:nvSpPr>
        <p:spPr>
          <a:xfrm>
            <a:off x="3607962" y="408972"/>
            <a:ext cx="1977144" cy="3616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Century Gothic" panose="020B0502020202020204" pitchFamily="34" charset="0"/>
              </a:rPr>
              <a:t>Project Timeline</a:t>
            </a:r>
          </a:p>
        </p:txBody>
      </p:sp>
      <p:sp>
        <p:nvSpPr>
          <p:cNvPr id="55" name="Gleichschenkliges Dreieck 81">
            <a:extLst>
              <a:ext uri="{FF2B5EF4-FFF2-40B4-BE49-F238E27FC236}">
                <a16:creationId xmlns:a16="http://schemas.microsoft.com/office/drawing/2014/main" xmlns="" id="{0AA4638F-D7A8-C444-975A-10766BF115CC}"/>
              </a:ext>
            </a:extLst>
          </p:cNvPr>
          <p:cNvSpPr/>
          <p:nvPr/>
        </p:nvSpPr>
        <p:spPr bwMode="gray">
          <a:xfrm rot="10800000">
            <a:off x="8316727" y="4081232"/>
            <a:ext cx="234421" cy="165100"/>
          </a:xfrm>
          <a:prstGeom prst="triangle">
            <a:avLst/>
          </a:prstGeom>
          <a:gradFill flip="none" rotWithShape="1">
            <a:gsLst>
              <a:gs pos="34000">
                <a:srgbClr val="8BB2CB"/>
              </a:gs>
              <a:gs pos="0">
                <a:schemeClr val="accent1"/>
              </a:gs>
              <a:gs pos="86000">
                <a:schemeClr val="accent2"/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</p:spPr>
        <p:txBody>
          <a:bodyPr lIns="68580" tIns="34290" rIns="68580" bIns="34290" rtlCol="0" anchor="ctr"/>
          <a:lstStyle/>
          <a:p>
            <a:pPr algn="ctr"/>
            <a:endParaRPr lang="en-US" sz="15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xmlns="" id="{2763242B-2582-42F2-AA2C-4DE7A74B4907}"/>
              </a:ext>
            </a:extLst>
          </p:cNvPr>
          <p:cNvCxnSpPr>
            <a:cxnSpLocks/>
          </p:cNvCxnSpPr>
          <p:nvPr/>
        </p:nvCxnSpPr>
        <p:spPr>
          <a:xfrm flipV="1">
            <a:off x="8419858" y="1013908"/>
            <a:ext cx="0" cy="2866460"/>
          </a:xfrm>
          <a:prstGeom prst="line">
            <a:avLst/>
          </a:prstGeom>
          <a:ln w="19050" cap="rnd">
            <a:gradFill>
              <a:gsLst>
                <a:gs pos="97000">
                  <a:schemeClr val="accent1">
                    <a:lumMod val="5000"/>
                    <a:lumOff val="95000"/>
                  </a:schemeClr>
                </a:gs>
                <a:gs pos="74000">
                  <a:srgbClr val="8FB5CE"/>
                </a:gs>
                <a:gs pos="44000">
                  <a:schemeClr val="accent1"/>
                </a:gs>
              </a:gsLst>
              <a:lin ang="5400000" scaled="1"/>
            </a:gra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xmlns="" id="{35620C7C-C032-431B-9E77-E57B6E7FC58A}"/>
              </a:ext>
            </a:extLst>
          </p:cNvPr>
          <p:cNvSpPr/>
          <p:nvPr/>
        </p:nvSpPr>
        <p:spPr bwMode="gray">
          <a:xfrm>
            <a:off x="4421435" y="2526144"/>
            <a:ext cx="1713452" cy="1692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accent6">
                <a:lumMod val="9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  <p:txBody>
          <a:bodyPr wrap="none" lIns="68580" tIns="68580" rIns="68580" bIns="34290" rtlCol="0" anchor="ctr"/>
          <a:lstStyle/>
          <a:p>
            <a:pPr algn="ctr">
              <a:lnSpc>
                <a:spcPct val="80000"/>
              </a:lnSpc>
              <a:spcAft>
                <a:spcPts val="750"/>
              </a:spcAft>
            </a:pPr>
            <a:r>
              <a:rPr lang="en-US" sz="700" dirty="0">
                <a:solidFill>
                  <a:schemeClr val="tx2"/>
                </a:solidFill>
                <a:latin typeface="Century Gothic" panose="020B0502020202020204" pitchFamily="34" charset="0"/>
              </a:rPr>
              <a:t>7 days</a:t>
            </a:r>
          </a:p>
        </p:txBody>
      </p:sp>
      <p:grpSp>
        <p:nvGrpSpPr>
          <p:cNvPr id="6" name="Gruppieren 1">
            <a:extLst>
              <a:ext uri="{FF2B5EF4-FFF2-40B4-BE49-F238E27FC236}">
                <a16:creationId xmlns:a16="http://schemas.microsoft.com/office/drawing/2014/main" xmlns="" id="{7DC572D2-6B7C-4450-A7E2-13CD906E32A5}"/>
              </a:ext>
            </a:extLst>
          </p:cNvPr>
          <p:cNvGrpSpPr/>
          <p:nvPr/>
        </p:nvGrpSpPr>
        <p:grpSpPr>
          <a:xfrm>
            <a:off x="7704109" y="4438481"/>
            <a:ext cx="1164977" cy="346745"/>
            <a:chOff x="8037373" y="6042710"/>
            <a:chExt cx="1553303" cy="462327"/>
          </a:xfrm>
        </p:grpSpPr>
        <p:sp>
          <p:nvSpPr>
            <p:cNvPr id="50" name="Text Box 57">
              <a:extLst>
                <a:ext uri="{FF2B5EF4-FFF2-40B4-BE49-F238E27FC236}">
                  <a16:creationId xmlns:a16="http://schemas.microsoft.com/office/drawing/2014/main" xmlns="" id="{85205626-5C72-49FF-B969-B1794BE9594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037373" y="6357304"/>
              <a:ext cx="1553303" cy="14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  <a:spcAft>
                  <a:spcPts val="750"/>
                </a:spcAft>
              </a:pPr>
              <a:r>
                <a:rPr lang="en-US" sz="900" b="1" dirty="0">
                  <a:solidFill>
                    <a:srgbClr val="717171"/>
                  </a:solidFill>
                  <a:latin typeface="Century Gothic" panose="020B0502020202020204" pitchFamily="34" charset="0"/>
                  <a:cs typeface="Calibri" pitchFamily="34" charset="0"/>
                </a:rPr>
                <a:t>Milestone 4</a:t>
              </a:r>
            </a:p>
          </p:txBody>
        </p:sp>
        <p:sp>
          <p:nvSpPr>
            <p:cNvPr id="51" name="Raute 85">
              <a:extLst>
                <a:ext uri="{FF2B5EF4-FFF2-40B4-BE49-F238E27FC236}">
                  <a16:creationId xmlns:a16="http://schemas.microsoft.com/office/drawing/2014/main" xmlns="" id="{3919CE48-058E-4097-AA12-7CC9949C4027}"/>
                </a:ext>
              </a:extLst>
            </p:cNvPr>
            <p:cNvSpPr/>
            <p:nvPr/>
          </p:nvSpPr>
          <p:spPr bwMode="gray">
            <a:xfrm>
              <a:off x="8691865" y="6042710"/>
              <a:ext cx="184236" cy="17966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71717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0191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54" y="0"/>
            <a:ext cx="6768445" cy="895349"/>
          </a:xfrm>
        </p:spPr>
        <p:txBody>
          <a:bodyPr>
            <a:normAutofit fontScale="90000"/>
          </a:bodyPr>
          <a:lstStyle/>
          <a:p>
            <a:pPr fontAlgn="ctr">
              <a:defRPr/>
            </a:pPr>
            <a:r>
              <a:rPr lang="en-IN" u="sng" dirty="0">
                <a:latin typeface="Calibri" panose="020F0502020204030204" pitchFamily="34" charset="0"/>
              </a:rPr>
              <a:t>Details of </a:t>
            </a:r>
            <a:r>
              <a:rPr lang="en-IN" u="sng" dirty="0" smtClean="0">
                <a:latin typeface="Calibri" panose="020F0502020204030204" pitchFamily="34" charset="0"/>
              </a:rPr>
              <a:t>Programming language and libraries used</a:t>
            </a:r>
            <a:endParaRPr lang="en-IN" u="sng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047750"/>
            <a:ext cx="3581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Python 3.6+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tx1"/>
                </a:solidFill>
              </a:rPr>
              <a:t>Numpy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tx1"/>
                </a:solidFill>
              </a:rPr>
              <a:t>Tensorflow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tx1"/>
                </a:solidFill>
              </a:rPr>
              <a:t>Gensim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Pandas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tx1"/>
                </a:solidFill>
              </a:rPr>
              <a:t>Nltk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9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ORGANISATION-TEAM MEMBERS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1365866"/>
          <a:ext cx="6934200" cy="3720675"/>
        </p:xfrm>
        <a:graphic>
          <a:graphicData uri="http://schemas.openxmlformats.org/drawingml/2006/table">
            <a:tbl>
              <a:tblPr firstRow="1" bandRow="1">
                <a:tableStyleId>{8EDE14FF-FE9D-4490-98D3-EA0C4471C070}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4454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MODELS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4998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SHREYA SHANKAR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C000"/>
                          </a:solidFill>
                        </a:rPr>
                        <a:t>Naive </a:t>
                      </a:r>
                      <a:r>
                        <a:rPr lang="en" dirty="0">
                          <a:solidFill>
                            <a:srgbClr val="FFC000"/>
                          </a:solidFill>
                        </a:rPr>
                        <a:t>Bayes</a:t>
                      </a:r>
                      <a:endParaRPr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293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SURBHI SAWAN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C000"/>
                          </a:solidFill>
                        </a:rPr>
                        <a:t>SVM</a:t>
                      </a:r>
                      <a:endParaRPr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818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PRIYANSHI SRIVASTAVA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C000"/>
                          </a:solidFill>
                        </a:rPr>
                        <a:t>Neural </a:t>
                      </a:r>
                      <a:r>
                        <a:rPr lang="en" dirty="0">
                          <a:solidFill>
                            <a:srgbClr val="FFC000"/>
                          </a:solidFill>
                        </a:rPr>
                        <a:t>Network using TensorFlow</a:t>
                      </a:r>
                      <a:endParaRPr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880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VIDUSHI BHATNAGAR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" dirty="0" smtClean="0">
                          <a:solidFill>
                            <a:srgbClr val="FFC000"/>
                          </a:solidFill>
                        </a:rPr>
                        <a:t>Neural </a:t>
                      </a:r>
                      <a:r>
                        <a:rPr lang="en" dirty="0">
                          <a:solidFill>
                            <a:srgbClr val="FFC000"/>
                          </a:solidFill>
                        </a:rPr>
                        <a:t>Network using Keras</a:t>
                      </a:r>
                      <a:endParaRPr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98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LAVANYA SAXENA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C000"/>
                          </a:solidFill>
                        </a:rPr>
                        <a:t>LSTM</a:t>
                      </a:r>
                      <a:endParaRPr>
                        <a:solidFill>
                          <a:srgbClr val="FFC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98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PRANJALI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SRIVASTAVA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Doc2Vec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model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⧫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Fake News Detection: A Data Mining Perspective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⧫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Fake News Identification - Stanford CS 229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⧫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BS Detector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⧫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Datasets from Kaggle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84" y="124692"/>
            <a:ext cx="6617617" cy="554420"/>
          </a:xfrm>
        </p:spPr>
        <p:txBody>
          <a:bodyPr>
            <a:normAutofit fontScale="90000"/>
          </a:bodyPr>
          <a:lstStyle/>
          <a:p>
            <a:pPr fontAlgn="ctr">
              <a:defRPr/>
            </a:pPr>
            <a:r>
              <a:rPr lang="en-IN" u="sng" dirty="0">
                <a:latin typeface="Calibri" panose="020F0502020204030204" pitchFamily="34" charset="0"/>
              </a:rPr>
              <a:t>Links for Project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159C7B-7885-4122-8580-879F0F211377}"/>
              </a:ext>
            </a:extLst>
          </p:cNvPr>
          <p:cNvSpPr/>
          <p:nvPr/>
        </p:nvSpPr>
        <p:spPr>
          <a:xfrm>
            <a:off x="1219200" y="1047750"/>
            <a:ext cx="659539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IN" sz="1800" b="1" u="sng" dirty="0">
                <a:latin typeface="Calibri" panose="020F0502020204030204" pitchFamily="34" charset="0"/>
              </a:rPr>
              <a:t>GITHUB</a:t>
            </a:r>
            <a:r>
              <a:rPr lang="en-IN" sz="1800" u="sng" dirty="0">
                <a:latin typeface="Calibri" panose="020F0502020204030204" pitchFamily="34" charset="0"/>
              </a:rPr>
              <a:t> Link</a:t>
            </a:r>
            <a:r>
              <a:rPr lang="en-IN" u="sng" dirty="0">
                <a:latin typeface="Calibri" panose="020F0502020204030204" pitchFamily="34" charset="0"/>
              </a:rPr>
              <a:t>: ……………………………………………………………………………………………………………..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90750"/>
            <a:ext cx="6334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https://github.com/shreya-jpg/fake-news-analysis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7967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87900" y="5129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7900" y="1737475"/>
            <a:ext cx="3819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⧫ Develop a machine learning program to identify fake/unreliable news based on content acquired.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600" y="1199025"/>
            <a:ext cx="4859900" cy="3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438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7900" y="1442200"/>
            <a:ext cx="3212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⧫ Dataset source - Kaggle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⧫ ID, Title, Author, Text, Label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⧫ Label 1 - Unreliable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⧫ Label 0 - Reliable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375" y="268275"/>
            <a:ext cx="4702225" cy="45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87900" y="438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475" y="0"/>
            <a:ext cx="3492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7900" y="1442200"/>
            <a:ext cx="4543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Perform various text cleaning steps (remove all non-alphanumeric characters, delete stopwords, delete missing rows, etc.)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Doc2Vec, convert to LabeledSentences(), comma separated word format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550" y="1144125"/>
            <a:ext cx="4051175" cy="33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Model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42200"/>
            <a:ext cx="4179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⧫ Based on Word2Vec model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⧫ Preserves word order information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⧫ Extracts Word2Vec features and adds an additional “document vector” with information about the entire document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50" y="1442200"/>
            <a:ext cx="40195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Model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354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⧫ Models used-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 (SVM)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Short-Term Memory (LSTM)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0" y="393725"/>
            <a:ext cx="4866449" cy="44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02050" y="1489825"/>
            <a:ext cx="49158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⧫ Classification technique based on Bayes’ theorem with an assumption of independence among predictors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Convert data set into a frequency table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Create likelihood table by finding probabilities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Use Naive Bayesian equation to calculate posterior probability for each class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75" y="1625250"/>
            <a:ext cx="3890525" cy="26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563</Words>
  <PresentationFormat>On-screen Show (16:9)</PresentationFormat>
  <Paragraphs>183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Roboto Slab</vt:lpstr>
      <vt:lpstr>Roboto</vt:lpstr>
      <vt:lpstr>Century Gothic</vt:lpstr>
      <vt:lpstr>Calibri</vt:lpstr>
      <vt:lpstr>Marina</vt:lpstr>
      <vt:lpstr>Fake News Detection</vt:lpstr>
      <vt:lpstr>PROJECT ORGANISATION-TEAM MEMBERS</vt:lpstr>
      <vt:lpstr>Problem Statement</vt:lpstr>
      <vt:lpstr>Data </vt:lpstr>
      <vt:lpstr>Workflow</vt:lpstr>
      <vt:lpstr>Data Preprocessing</vt:lpstr>
      <vt:lpstr>Doc2Vec Model</vt:lpstr>
      <vt:lpstr>Training a Model</vt:lpstr>
      <vt:lpstr>Naive Bayes</vt:lpstr>
      <vt:lpstr>Support Vector Machine (SVM)</vt:lpstr>
      <vt:lpstr>Neural Network</vt:lpstr>
      <vt:lpstr>Neural Network</vt:lpstr>
      <vt:lpstr>LSTM</vt:lpstr>
      <vt:lpstr>Comparison of Models</vt:lpstr>
      <vt:lpstr>Confusion Matrices</vt:lpstr>
      <vt:lpstr>Confusion Matrices</vt:lpstr>
      <vt:lpstr>Confusion Matrices</vt:lpstr>
      <vt:lpstr>Slide 18</vt:lpstr>
      <vt:lpstr>Details of Programming language and libraries used</vt:lpstr>
      <vt:lpstr>References</vt:lpstr>
      <vt:lpstr>Links for Project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Shreya Ananya</dc:creator>
  <cp:lastModifiedBy>Shreya Ananya</cp:lastModifiedBy>
  <cp:revision>17</cp:revision>
  <dcterms:modified xsi:type="dcterms:W3CDTF">2020-06-24T11:25:39Z</dcterms:modified>
</cp:coreProperties>
</file>