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70" r:id="rId7"/>
    <p:sldId id="274" r:id="rId8"/>
    <p:sldId id="275" r:id="rId9"/>
    <p:sldId id="261" r:id="rId10"/>
    <p:sldId id="262" r:id="rId11"/>
    <p:sldId id="269" r:id="rId12"/>
    <p:sldId id="268" r:id="rId13"/>
    <p:sldId id="286" r:id="rId14"/>
    <p:sldId id="263" r:id="rId15"/>
    <p:sldId id="287" r:id="rId16"/>
    <p:sldId id="288" r:id="rId17"/>
    <p:sldId id="285" r:id="rId18"/>
    <p:sldId id="264" r:id="rId19"/>
    <p:sldId id="271" r:id="rId20"/>
    <p:sldId id="272" r:id="rId21"/>
    <p:sldId id="27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8312"/>
    <a:srgbClr val="F5D9CC"/>
    <a:srgbClr val="AC7B43"/>
    <a:srgbClr val="CA761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9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1.png"/><Relationship Id="rId7" Type="http://schemas.openxmlformats.org/officeDocument/2006/relationships/image" Target="../media/image91.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1.png"/><Relationship Id="rId6" Type="http://schemas.openxmlformats.org/officeDocument/2006/relationships/image" Target="../media/image8.svg"/><Relationship Id="rId11" Type="http://schemas.openxmlformats.org/officeDocument/2006/relationships/image" Target="../media/image131.png"/><Relationship Id="rId5" Type="http://schemas.openxmlformats.org/officeDocument/2006/relationships/image" Target="../media/image71.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9F36FDB-961B-4E0F-BCAA-557E6B83CA46}" type="doc">
      <dgm:prSet loTypeId="urn:microsoft.com/office/officeart/2018/5/layout/IconLeafLabelList" loCatId="icon" qsTypeId="urn:microsoft.com/office/officeart/2005/8/quickstyle/simple1#1" qsCatId="simple" csTypeId="urn:microsoft.com/office/officeart/2018/5/colors/Iconchunking_neutralicon_colorful1" csCatId="colorful" phldr="1"/>
      <dgm:spPr/>
      <dgm:t>
        <a:bodyPr/>
        <a:lstStyle/>
        <a:p>
          <a:endParaRPr lang="en-US"/>
        </a:p>
      </dgm:t>
    </dgm:pt>
    <dgm:pt modelId="{679D11D8-611E-4F6E-86F9-01C0563FAFB6}">
      <dgm:prSet/>
      <dgm:spPr/>
      <dgm:t>
        <a:bodyPr/>
        <a:lstStyle/>
        <a:p>
          <a:r>
            <a:rPr lang="en-US"/>
            <a:t>Research Objective</a:t>
          </a:r>
        </a:p>
      </dgm:t>
    </dgm:pt>
    <dgm:pt modelId="{0E4A1188-7E70-4AAD-BF4B-73D90816B2CF}" type="parTrans" cxnId="{65576685-7413-44DC-A2DA-5F1A19AF673E}">
      <dgm:prSet/>
      <dgm:spPr/>
      <dgm:t>
        <a:bodyPr/>
        <a:lstStyle/>
        <a:p>
          <a:endParaRPr lang="en-US"/>
        </a:p>
      </dgm:t>
    </dgm:pt>
    <dgm:pt modelId="{FFE1E1A3-83AE-43D6-B5C0-EA8FDE0E1442}" type="sibTrans" cxnId="{65576685-7413-44DC-A2DA-5F1A19AF673E}">
      <dgm:prSet/>
      <dgm:spPr/>
      <dgm:t>
        <a:bodyPr/>
        <a:lstStyle/>
        <a:p>
          <a:endParaRPr lang="en-US"/>
        </a:p>
      </dgm:t>
    </dgm:pt>
    <dgm:pt modelId="{D02C8016-8D26-449E-9AE3-F292FD0EA24F}">
      <dgm:prSet/>
      <dgm:spPr/>
      <dgm:t>
        <a:bodyPr/>
        <a:lstStyle/>
        <a:p>
          <a:r>
            <a:rPr lang="en-US"/>
            <a:t>Introduction</a:t>
          </a:r>
        </a:p>
      </dgm:t>
    </dgm:pt>
    <dgm:pt modelId="{B502677F-AF85-402B-9975-189D6F83A834}" type="parTrans" cxnId="{D33336D6-3183-48CD-8240-9190D8F52860}">
      <dgm:prSet/>
      <dgm:spPr/>
      <dgm:t>
        <a:bodyPr/>
        <a:lstStyle/>
        <a:p>
          <a:endParaRPr lang="en-US"/>
        </a:p>
      </dgm:t>
    </dgm:pt>
    <dgm:pt modelId="{900E401F-DB9B-43A9-868E-AB4B6866ED7C}" type="sibTrans" cxnId="{D33336D6-3183-48CD-8240-9190D8F52860}">
      <dgm:prSet/>
      <dgm:spPr/>
      <dgm:t>
        <a:bodyPr/>
        <a:lstStyle/>
        <a:p>
          <a:endParaRPr lang="en-US"/>
        </a:p>
      </dgm:t>
    </dgm:pt>
    <dgm:pt modelId="{08EF9D64-D94D-4082-9224-6D54A131B7E8}">
      <dgm:prSet/>
      <dgm:spPr/>
      <dgm:t>
        <a:bodyPr/>
        <a:lstStyle/>
        <a:p>
          <a:r>
            <a:rPr lang="en-US"/>
            <a:t>Work on Objective</a:t>
          </a:r>
        </a:p>
      </dgm:t>
    </dgm:pt>
    <dgm:pt modelId="{EC5BF98A-A96E-464D-B905-D055C8197C0D}" type="parTrans" cxnId="{95D5C85B-5606-44FE-B956-F9E2546F7DAA}">
      <dgm:prSet/>
      <dgm:spPr/>
      <dgm:t>
        <a:bodyPr/>
        <a:lstStyle/>
        <a:p>
          <a:endParaRPr lang="en-US"/>
        </a:p>
      </dgm:t>
    </dgm:pt>
    <dgm:pt modelId="{BC42980E-4A98-4D7F-98F9-2CADEFF1A1DB}" type="sibTrans" cxnId="{95D5C85B-5606-44FE-B956-F9E2546F7DAA}">
      <dgm:prSet/>
      <dgm:spPr/>
      <dgm:t>
        <a:bodyPr/>
        <a:lstStyle/>
        <a:p>
          <a:endParaRPr lang="en-US"/>
        </a:p>
      </dgm:t>
    </dgm:pt>
    <dgm:pt modelId="{7188C3DB-FBD0-46DB-906D-CAF74D9F442B}">
      <dgm:prSet/>
      <dgm:spPr/>
      <dgm:t>
        <a:bodyPr/>
        <a:lstStyle/>
        <a:p>
          <a:r>
            <a:rPr lang="en-US"/>
            <a:t>Literature Review</a:t>
          </a:r>
        </a:p>
      </dgm:t>
    </dgm:pt>
    <dgm:pt modelId="{B8BED620-43FA-4FB7-8CF8-A9B2BC0CDDCC}" type="parTrans" cxnId="{913F0A8B-EA90-4C23-B609-CBDB1212AF2C}">
      <dgm:prSet/>
      <dgm:spPr/>
      <dgm:t>
        <a:bodyPr/>
        <a:lstStyle/>
        <a:p>
          <a:endParaRPr lang="en-US"/>
        </a:p>
      </dgm:t>
    </dgm:pt>
    <dgm:pt modelId="{61E469D9-6D14-491F-8C97-3934588AEEFC}" type="sibTrans" cxnId="{913F0A8B-EA90-4C23-B609-CBDB1212AF2C}">
      <dgm:prSet/>
      <dgm:spPr/>
      <dgm:t>
        <a:bodyPr/>
        <a:lstStyle/>
        <a:p>
          <a:endParaRPr lang="en-US"/>
        </a:p>
      </dgm:t>
    </dgm:pt>
    <dgm:pt modelId="{2966CBF0-8B54-448F-9AC0-1374B3FD34F6}">
      <dgm:prSet/>
      <dgm:spPr/>
      <dgm:t>
        <a:bodyPr/>
        <a:lstStyle/>
        <a:p>
          <a:r>
            <a:rPr lang="en-US"/>
            <a:t>Dataset Used</a:t>
          </a:r>
        </a:p>
      </dgm:t>
    </dgm:pt>
    <dgm:pt modelId="{42D43897-A89B-4DBB-A1A9-13E9B822ABEB}" type="parTrans" cxnId="{A7C24C07-9D42-45D4-8F4A-48EA0593A591}">
      <dgm:prSet/>
      <dgm:spPr/>
      <dgm:t>
        <a:bodyPr/>
        <a:lstStyle/>
        <a:p>
          <a:endParaRPr lang="en-US"/>
        </a:p>
      </dgm:t>
    </dgm:pt>
    <dgm:pt modelId="{C49E696E-028E-40B2-A9F1-AE6356291417}" type="sibTrans" cxnId="{A7C24C07-9D42-45D4-8F4A-48EA0593A591}">
      <dgm:prSet/>
      <dgm:spPr/>
      <dgm:t>
        <a:bodyPr/>
        <a:lstStyle/>
        <a:p>
          <a:endParaRPr lang="en-US"/>
        </a:p>
      </dgm:t>
    </dgm:pt>
    <dgm:pt modelId="{00EA1226-37A5-4037-AEFB-854198EC0DC6}">
      <dgm:prSet/>
      <dgm:spPr/>
      <dgm:t>
        <a:bodyPr/>
        <a:lstStyle/>
        <a:p>
          <a:r>
            <a:rPr lang="en-US"/>
            <a:t>Proposed Work</a:t>
          </a:r>
        </a:p>
      </dgm:t>
    </dgm:pt>
    <dgm:pt modelId="{D1E7F12A-9C9F-4118-9D26-5C04D2B023A2}" type="parTrans" cxnId="{C0550EBA-353A-4E4A-B9ED-C69DCA7913ED}">
      <dgm:prSet/>
      <dgm:spPr/>
      <dgm:t>
        <a:bodyPr/>
        <a:lstStyle/>
        <a:p>
          <a:endParaRPr lang="en-US"/>
        </a:p>
      </dgm:t>
    </dgm:pt>
    <dgm:pt modelId="{B33ACB36-DCAD-4CD5-B4D7-BEAF5583F22E}" type="sibTrans" cxnId="{C0550EBA-353A-4E4A-B9ED-C69DCA7913ED}">
      <dgm:prSet/>
      <dgm:spPr/>
      <dgm:t>
        <a:bodyPr/>
        <a:lstStyle/>
        <a:p>
          <a:endParaRPr lang="en-US"/>
        </a:p>
      </dgm:t>
    </dgm:pt>
    <dgm:pt modelId="{EE56275B-4EE5-4E6F-ACFF-D1D88F402AEF}">
      <dgm:prSet/>
      <dgm:spPr/>
      <dgm:t>
        <a:bodyPr/>
        <a:lstStyle/>
        <a:p>
          <a:r>
            <a:rPr lang="en-US"/>
            <a:t>Result</a:t>
          </a:r>
        </a:p>
      </dgm:t>
    </dgm:pt>
    <dgm:pt modelId="{76A14493-3473-4B25-BD71-107150CAC77E}" type="parTrans" cxnId="{45AFEF4B-1D2F-4377-9B3F-1B0210C6BE4F}">
      <dgm:prSet/>
      <dgm:spPr/>
      <dgm:t>
        <a:bodyPr/>
        <a:lstStyle/>
        <a:p>
          <a:endParaRPr lang="en-US"/>
        </a:p>
      </dgm:t>
    </dgm:pt>
    <dgm:pt modelId="{BAB752CC-1DF4-496B-BFA2-FAFE774B482E}" type="sibTrans" cxnId="{45AFEF4B-1D2F-4377-9B3F-1B0210C6BE4F}">
      <dgm:prSet/>
      <dgm:spPr/>
      <dgm:t>
        <a:bodyPr/>
        <a:lstStyle/>
        <a:p>
          <a:endParaRPr lang="en-US"/>
        </a:p>
      </dgm:t>
    </dgm:pt>
    <dgm:pt modelId="{160558D3-43D9-4983-80B4-144EA09F96BF}">
      <dgm:prSet/>
      <dgm:spPr/>
      <dgm:t>
        <a:bodyPr/>
        <a:lstStyle/>
        <a:p>
          <a:r>
            <a:rPr lang="en-US"/>
            <a:t>References</a:t>
          </a:r>
        </a:p>
      </dgm:t>
    </dgm:pt>
    <dgm:pt modelId="{80BBE69F-1ABC-4B8C-B5AB-DF17BAA94179}" type="parTrans" cxnId="{7E0D5F70-8807-4B83-834C-D01E71744FFF}">
      <dgm:prSet/>
      <dgm:spPr/>
      <dgm:t>
        <a:bodyPr/>
        <a:lstStyle/>
        <a:p>
          <a:endParaRPr lang="en-US"/>
        </a:p>
      </dgm:t>
    </dgm:pt>
    <dgm:pt modelId="{DCE1C09E-9981-4691-BC05-CF01164C8B0F}" type="sibTrans" cxnId="{7E0D5F70-8807-4B83-834C-D01E71744FFF}">
      <dgm:prSet/>
      <dgm:spPr/>
      <dgm:t>
        <a:bodyPr/>
        <a:lstStyle/>
        <a:p>
          <a:endParaRPr lang="en-US"/>
        </a:p>
      </dgm:t>
    </dgm:pt>
    <dgm:pt modelId="{A0D0C2EB-2E73-4510-871D-D341B645B83B}" type="pres">
      <dgm:prSet presAssocID="{39F36FDB-961B-4E0F-BCAA-557E6B83CA46}" presName="root" presStyleCnt="0">
        <dgm:presLayoutVars>
          <dgm:dir/>
          <dgm:resizeHandles val="exact"/>
        </dgm:presLayoutVars>
      </dgm:prSet>
      <dgm:spPr/>
      <dgm:t>
        <a:bodyPr/>
        <a:lstStyle/>
        <a:p>
          <a:endParaRPr lang="en-US"/>
        </a:p>
      </dgm:t>
    </dgm:pt>
    <dgm:pt modelId="{27B221B6-3B4B-4B51-9B9C-619023E7CB81}" type="pres">
      <dgm:prSet presAssocID="{679D11D8-611E-4F6E-86F9-01C0563FAFB6}" presName="compNode" presStyleCnt="0"/>
      <dgm:spPr/>
    </dgm:pt>
    <dgm:pt modelId="{238D654D-94F7-439F-921D-64AE29178A06}" type="pres">
      <dgm:prSet presAssocID="{679D11D8-611E-4F6E-86F9-01C0563FAFB6}" presName="iconBgRect" presStyleLbl="bgShp" presStyleIdx="0" presStyleCnt="8"/>
      <dgm:spPr>
        <a:prstGeom prst="round2DiagRect">
          <a:avLst>
            <a:gd name="adj1" fmla="val 29727"/>
            <a:gd name="adj2" fmla="val 0"/>
          </a:avLst>
        </a:prstGeom>
      </dgm:spPr>
    </dgm:pt>
    <dgm:pt modelId="{5D0F820A-649E-47ED-94EC-EE95AC8228CD}" type="pres">
      <dgm:prSet presAssocID="{679D11D8-611E-4F6E-86F9-01C0563FAFB6}"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pt>
    <dgm:pt modelId="{2D4044D7-8C13-4520-A85C-81911CCFB7F0}" type="pres">
      <dgm:prSet presAssocID="{679D11D8-611E-4F6E-86F9-01C0563FAFB6}" presName="spaceRect" presStyleCnt="0"/>
      <dgm:spPr/>
    </dgm:pt>
    <dgm:pt modelId="{BE8619A9-6773-423D-89A7-FA585A55F789}" type="pres">
      <dgm:prSet presAssocID="{679D11D8-611E-4F6E-86F9-01C0563FAFB6}" presName="textRect" presStyleLbl="revTx" presStyleIdx="0" presStyleCnt="8">
        <dgm:presLayoutVars>
          <dgm:chMax val="1"/>
          <dgm:chPref val="1"/>
        </dgm:presLayoutVars>
      </dgm:prSet>
      <dgm:spPr/>
      <dgm:t>
        <a:bodyPr/>
        <a:lstStyle/>
        <a:p>
          <a:endParaRPr lang="en-US"/>
        </a:p>
      </dgm:t>
    </dgm:pt>
    <dgm:pt modelId="{4AFD78B5-B3D5-49DF-98F5-EB60AF954BC0}" type="pres">
      <dgm:prSet presAssocID="{FFE1E1A3-83AE-43D6-B5C0-EA8FDE0E1442}" presName="sibTrans" presStyleCnt="0"/>
      <dgm:spPr/>
    </dgm:pt>
    <dgm:pt modelId="{34FC81F7-3B20-4114-B88D-DE32F1CD5988}" type="pres">
      <dgm:prSet presAssocID="{D02C8016-8D26-449E-9AE3-F292FD0EA24F}" presName="compNode" presStyleCnt="0"/>
      <dgm:spPr/>
    </dgm:pt>
    <dgm:pt modelId="{E72DE9D9-F6FA-4393-BDDD-90869EEF3F31}" type="pres">
      <dgm:prSet presAssocID="{D02C8016-8D26-449E-9AE3-F292FD0EA24F}" presName="iconBgRect" presStyleLbl="bgShp" presStyleIdx="1" presStyleCnt="8"/>
      <dgm:spPr>
        <a:prstGeom prst="round2DiagRect">
          <a:avLst>
            <a:gd name="adj1" fmla="val 29727"/>
            <a:gd name="adj2" fmla="val 0"/>
          </a:avLst>
        </a:prstGeom>
      </dgm:spPr>
    </dgm:pt>
    <dgm:pt modelId="{28FF0A62-C7DD-4DB0-A5D9-963E5FC2504B}" type="pres">
      <dgm:prSet presAssocID="{D02C8016-8D26-449E-9AE3-F292FD0EA24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pt>
    <dgm:pt modelId="{AA1B57EC-A53A-4A92-995C-3EE7B2ED2AC8}" type="pres">
      <dgm:prSet presAssocID="{D02C8016-8D26-449E-9AE3-F292FD0EA24F}" presName="spaceRect" presStyleCnt="0"/>
      <dgm:spPr/>
    </dgm:pt>
    <dgm:pt modelId="{AC492AA3-0DA5-4E31-830D-818AAF164180}" type="pres">
      <dgm:prSet presAssocID="{D02C8016-8D26-449E-9AE3-F292FD0EA24F}" presName="textRect" presStyleLbl="revTx" presStyleIdx="1" presStyleCnt="8">
        <dgm:presLayoutVars>
          <dgm:chMax val="1"/>
          <dgm:chPref val="1"/>
        </dgm:presLayoutVars>
      </dgm:prSet>
      <dgm:spPr/>
      <dgm:t>
        <a:bodyPr/>
        <a:lstStyle/>
        <a:p>
          <a:endParaRPr lang="en-US"/>
        </a:p>
      </dgm:t>
    </dgm:pt>
    <dgm:pt modelId="{CD9619F4-3D8A-425F-80DF-D10E8A3A312F}" type="pres">
      <dgm:prSet presAssocID="{900E401F-DB9B-43A9-868E-AB4B6866ED7C}" presName="sibTrans" presStyleCnt="0"/>
      <dgm:spPr/>
    </dgm:pt>
    <dgm:pt modelId="{2917F3D6-CF15-4274-AEE8-36437A6993C0}" type="pres">
      <dgm:prSet presAssocID="{08EF9D64-D94D-4082-9224-6D54A131B7E8}" presName="compNode" presStyleCnt="0"/>
      <dgm:spPr/>
    </dgm:pt>
    <dgm:pt modelId="{49D5A61E-3527-4A28-8123-3A2D6C9B15D5}" type="pres">
      <dgm:prSet presAssocID="{08EF9D64-D94D-4082-9224-6D54A131B7E8}" presName="iconBgRect" presStyleLbl="bgShp" presStyleIdx="2" presStyleCnt="8"/>
      <dgm:spPr>
        <a:prstGeom prst="round2DiagRect">
          <a:avLst>
            <a:gd name="adj1" fmla="val 29727"/>
            <a:gd name="adj2" fmla="val 0"/>
          </a:avLst>
        </a:prstGeom>
      </dgm:spPr>
    </dgm:pt>
    <dgm:pt modelId="{2E4DFBE7-141A-4550-9CA1-A9502EF04D71}" type="pres">
      <dgm:prSet presAssocID="{08EF9D64-D94D-4082-9224-6D54A131B7E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pt>
    <dgm:pt modelId="{7C95073B-43B9-48A7-8E54-357B362D78CD}" type="pres">
      <dgm:prSet presAssocID="{08EF9D64-D94D-4082-9224-6D54A131B7E8}" presName="spaceRect" presStyleCnt="0"/>
      <dgm:spPr/>
    </dgm:pt>
    <dgm:pt modelId="{C03389EA-A619-4FAE-BB1F-B635682BAF20}" type="pres">
      <dgm:prSet presAssocID="{08EF9D64-D94D-4082-9224-6D54A131B7E8}" presName="textRect" presStyleLbl="revTx" presStyleIdx="2" presStyleCnt="8">
        <dgm:presLayoutVars>
          <dgm:chMax val="1"/>
          <dgm:chPref val="1"/>
        </dgm:presLayoutVars>
      </dgm:prSet>
      <dgm:spPr/>
      <dgm:t>
        <a:bodyPr/>
        <a:lstStyle/>
        <a:p>
          <a:endParaRPr lang="en-US"/>
        </a:p>
      </dgm:t>
    </dgm:pt>
    <dgm:pt modelId="{B56F76C0-3289-4673-8645-4CC8DE777642}" type="pres">
      <dgm:prSet presAssocID="{BC42980E-4A98-4D7F-98F9-2CADEFF1A1DB}" presName="sibTrans" presStyleCnt="0"/>
      <dgm:spPr/>
    </dgm:pt>
    <dgm:pt modelId="{4364279A-1D59-44B1-B383-EC70DD394531}" type="pres">
      <dgm:prSet presAssocID="{7188C3DB-FBD0-46DB-906D-CAF74D9F442B}" presName="compNode" presStyleCnt="0"/>
      <dgm:spPr/>
    </dgm:pt>
    <dgm:pt modelId="{528BD5F5-BC23-4BE1-A369-B880A86FD559}" type="pres">
      <dgm:prSet presAssocID="{7188C3DB-FBD0-46DB-906D-CAF74D9F442B}" presName="iconBgRect" presStyleLbl="bgShp" presStyleIdx="3" presStyleCnt="8"/>
      <dgm:spPr>
        <a:prstGeom prst="round2DiagRect">
          <a:avLst>
            <a:gd name="adj1" fmla="val 29727"/>
            <a:gd name="adj2" fmla="val 0"/>
          </a:avLst>
        </a:prstGeom>
      </dgm:spPr>
    </dgm:pt>
    <dgm:pt modelId="{5F4B3966-81C3-419E-A166-9DBAEB9153BB}" type="pres">
      <dgm:prSet presAssocID="{7188C3DB-FBD0-46DB-906D-CAF74D9F442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pt>
    <dgm:pt modelId="{0FB94C15-29A3-4DC4-B8A3-79E600525A25}" type="pres">
      <dgm:prSet presAssocID="{7188C3DB-FBD0-46DB-906D-CAF74D9F442B}" presName="spaceRect" presStyleCnt="0"/>
      <dgm:spPr/>
    </dgm:pt>
    <dgm:pt modelId="{946E7E45-E4B5-46F1-8A2D-37FA870ADE1B}" type="pres">
      <dgm:prSet presAssocID="{7188C3DB-FBD0-46DB-906D-CAF74D9F442B}" presName="textRect" presStyleLbl="revTx" presStyleIdx="3" presStyleCnt="8">
        <dgm:presLayoutVars>
          <dgm:chMax val="1"/>
          <dgm:chPref val="1"/>
        </dgm:presLayoutVars>
      </dgm:prSet>
      <dgm:spPr/>
      <dgm:t>
        <a:bodyPr/>
        <a:lstStyle/>
        <a:p>
          <a:endParaRPr lang="en-US"/>
        </a:p>
      </dgm:t>
    </dgm:pt>
    <dgm:pt modelId="{2E890FEA-1163-4942-8260-EC59132D8ECD}" type="pres">
      <dgm:prSet presAssocID="{61E469D9-6D14-491F-8C97-3934588AEEFC}" presName="sibTrans" presStyleCnt="0"/>
      <dgm:spPr/>
    </dgm:pt>
    <dgm:pt modelId="{F410C185-C281-4B50-8CDB-BA0B07EC184A}" type="pres">
      <dgm:prSet presAssocID="{2966CBF0-8B54-448F-9AC0-1374B3FD34F6}" presName="compNode" presStyleCnt="0"/>
      <dgm:spPr/>
    </dgm:pt>
    <dgm:pt modelId="{BEC5BB5D-AD7D-459E-8D2A-7F11470617B7}" type="pres">
      <dgm:prSet presAssocID="{2966CBF0-8B54-448F-9AC0-1374B3FD34F6}" presName="iconBgRect" presStyleLbl="bgShp" presStyleIdx="4" presStyleCnt="8"/>
      <dgm:spPr>
        <a:prstGeom prst="round2DiagRect">
          <a:avLst>
            <a:gd name="adj1" fmla="val 29727"/>
            <a:gd name="adj2" fmla="val 0"/>
          </a:avLst>
        </a:prstGeom>
      </dgm:spPr>
    </dgm:pt>
    <dgm:pt modelId="{FC6FC45A-D629-43F4-9A69-1549A8BBA2C0}" type="pres">
      <dgm:prSet presAssocID="{2966CBF0-8B54-448F-9AC0-1374B3FD34F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pt>
    <dgm:pt modelId="{2BB07D8B-8832-4F73-A0D2-E7FAABAB02C4}" type="pres">
      <dgm:prSet presAssocID="{2966CBF0-8B54-448F-9AC0-1374B3FD34F6}" presName="spaceRect" presStyleCnt="0"/>
      <dgm:spPr/>
    </dgm:pt>
    <dgm:pt modelId="{1864A92D-7589-4338-BEBA-07303CDDBF63}" type="pres">
      <dgm:prSet presAssocID="{2966CBF0-8B54-448F-9AC0-1374B3FD34F6}" presName="textRect" presStyleLbl="revTx" presStyleIdx="4" presStyleCnt="8">
        <dgm:presLayoutVars>
          <dgm:chMax val="1"/>
          <dgm:chPref val="1"/>
        </dgm:presLayoutVars>
      </dgm:prSet>
      <dgm:spPr/>
      <dgm:t>
        <a:bodyPr/>
        <a:lstStyle/>
        <a:p>
          <a:endParaRPr lang="en-US"/>
        </a:p>
      </dgm:t>
    </dgm:pt>
    <dgm:pt modelId="{0D821B25-50CB-4484-8FB7-DF2EE8003C12}" type="pres">
      <dgm:prSet presAssocID="{C49E696E-028E-40B2-A9F1-AE6356291417}" presName="sibTrans" presStyleCnt="0"/>
      <dgm:spPr/>
    </dgm:pt>
    <dgm:pt modelId="{4E288D0A-78B5-408E-B82E-04CFDBD90BBC}" type="pres">
      <dgm:prSet presAssocID="{00EA1226-37A5-4037-AEFB-854198EC0DC6}" presName="compNode" presStyleCnt="0"/>
      <dgm:spPr/>
    </dgm:pt>
    <dgm:pt modelId="{C5BC2F7E-3669-4E83-AABC-1570F3507F78}" type="pres">
      <dgm:prSet presAssocID="{00EA1226-37A5-4037-AEFB-854198EC0DC6}" presName="iconBgRect" presStyleLbl="bgShp" presStyleIdx="5" presStyleCnt="8"/>
      <dgm:spPr>
        <a:prstGeom prst="round2DiagRect">
          <a:avLst>
            <a:gd name="adj1" fmla="val 29727"/>
            <a:gd name="adj2" fmla="val 0"/>
          </a:avLst>
        </a:prstGeom>
      </dgm:spPr>
    </dgm:pt>
    <dgm:pt modelId="{A02F2122-BD01-45E3-B9D7-9567D9B0ED10}" type="pres">
      <dgm:prSet presAssocID="{00EA1226-37A5-4037-AEFB-854198EC0DC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pt>
    <dgm:pt modelId="{004D95E4-4354-4D48-A8A7-55713C801203}" type="pres">
      <dgm:prSet presAssocID="{00EA1226-37A5-4037-AEFB-854198EC0DC6}" presName="spaceRect" presStyleCnt="0"/>
      <dgm:spPr/>
    </dgm:pt>
    <dgm:pt modelId="{6DBA1C58-066B-4A54-810B-A2B847E16118}" type="pres">
      <dgm:prSet presAssocID="{00EA1226-37A5-4037-AEFB-854198EC0DC6}" presName="textRect" presStyleLbl="revTx" presStyleIdx="5" presStyleCnt="8">
        <dgm:presLayoutVars>
          <dgm:chMax val="1"/>
          <dgm:chPref val="1"/>
        </dgm:presLayoutVars>
      </dgm:prSet>
      <dgm:spPr/>
      <dgm:t>
        <a:bodyPr/>
        <a:lstStyle/>
        <a:p>
          <a:endParaRPr lang="en-US"/>
        </a:p>
      </dgm:t>
    </dgm:pt>
    <dgm:pt modelId="{18F0BC58-EA0D-4717-8545-2F8030137B7C}" type="pres">
      <dgm:prSet presAssocID="{B33ACB36-DCAD-4CD5-B4D7-BEAF5583F22E}" presName="sibTrans" presStyleCnt="0"/>
      <dgm:spPr/>
    </dgm:pt>
    <dgm:pt modelId="{51475706-F0A8-4C0C-B7D1-0A4FC1664357}" type="pres">
      <dgm:prSet presAssocID="{EE56275B-4EE5-4E6F-ACFF-D1D88F402AEF}" presName="compNode" presStyleCnt="0"/>
      <dgm:spPr/>
    </dgm:pt>
    <dgm:pt modelId="{13B3495C-0AF5-4DF9-9234-DA269D8BA3D7}" type="pres">
      <dgm:prSet presAssocID="{EE56275B-4EE5-4E6F-ACFF-D1D88F402AEF}" presName="iconBgRect" presStyleLbl="bgShp" presStyleIdx="6" presStyleCnt="8"/>
      <dgm:spPr>
        <a:prstGeom prst="round2DiagRect">
          <a:avLst>
            <a:gd name="adj1" fmla="val 29727"/>
            <a:gd name="adj2" fmla="val 0"/>
          </a:avLst>
        </a:prstGeom>
      </dgm:spPr>
    </dgm:pt>
    <dgm:pt modelId="{F0D169B8-4E92-4F59-A11D-59AE2F7310D1}" type="pres">
      <dgm:prSet presAssocID="{EE56275B-4EE5-4E6F-ACFF-D1D88F402AE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xmlns="" val="0"/>
              </a:ext>
              <a:ext uri="{96DAC541-7B7A-43D3-8B79-37D633B846F1}">
                <asvg:svgBlip xmlns:asvg="http://schemas.microsoft.com/office/drawing/2016/SVG/main" xmlns="" r:embed="rId14"/>
              </a:ext>
            </a:extLst>
          </a:blip>
          <a:stretch>
            <a:fillRect/>
          </a:stretch>
        </a:blipFill>
        <a:ln>
          <a:noFill/>
        </a:ln>
      </dgm:spPr>
    </dgm:pt>
    <dgm:pt modelId="{29318B07-0BD6-48FD-94C1-16A707A42018}" type="pres">
      <dgm:prSet presAssocID="{EE56275B-4EE5-4E6F-ACFF-D1D88F402AEF}" presName="spaceRect" presStyleCnt="0"/>
      <dgm:spPr/>
    </dgm:pt>
    <dgm:pt modelId="{AA64BA03-061B-4B73-AA8B-D0AD6F8E279A}" type="pres">
      <dgm:prSet presAssocID="{EE56275B-4EE5-4E6F-ACFF-D1D88F402AEF}" presName="textRect" presStyleLbl="revTx" presStyleIdx="6" presStyleCnt="8">
        <dgm:presLayoutVars>
          <dgm:chMax val="1"/>
          <dgm:chPref val="1"/>
        </dgm:presLayoutVars>
      </dgm:prSet>
      <dgm:spPr/>
      <dgm:t>
        <a:bodyPr/>
        <a:lstStyle/>
        <a:p>
          <a:endParaRPr lang="en-US"/>
        </a:p>
      </dgm:t>
    </dgm:pt>
    <dgm:pt modelId="{BE6F98CA-1F87-47C8-A82E-5535371DF124}" type="pres">
      <dgm:prSet presAssocID="{BAB752CC-1DF4-496B-BFA2-FAFE774B482E}" presName="sibTrans" presStyleCnt="0"/>
      <dgm:spPr/>
    </dgm:pt>
    <dgm:pt modelId="{71FD87BA-7E3C-442C-AFE3-00AA93D17015}" type="pres">
      <dgm:prSet presAssocID="{160558D3-43D9-4983-80B4-144EA09F96BF}" presName="compNode" presStyleCnt="0"/>
      <dgm:spPr/>
    </dgm:pt>
    <dgm:pt modelId="{E29098B7-E03A-452A-8DFC-149480BFA20C}" type="pres">
      <dgm:prSet presAssocID="{160558D3-43D9-4983-80B4-144EA09F96BF}" presName="iconBgRect" presStyleLbl="bgShp" presStyleIdx="7" presStyleCnt="8"/>
      <dgm:spPr>
        <a:prstGeom prst="round2DiagRect">
          <a:avLst>
            <a:gd name="adj1" fmla="val 29727"/>
            <a:gd name="adj2" fmla="val 0"/>
          </a:avLst>
        </a:prstGeom>
      </dgm:spPr>
    </dgm:pt>
    <dgm:pt modelId="{BE0C4E74-EB6D-4EB6-8E03-0E5A0FDDFEDC}" type="pres">
      <dgm:prSet presAssocID="{160558D3-43D9-4983-80B4-144EA09F96B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xmlns="" val="0"/>
              </a:ext>
              <a:ext uri="{96DAC541-7B7A-43D3-8B79-37D633B846F1}">
                <asvg:svgBlip xmlns:asvg="http://schemas.microsoft.com/office/drawing/2016/SVG/main" xmlns="" r:embed="rId16"/>
              </a:ext>
            </a:extLst>
          </a:blip>
          <a:stretch>
            <a:fillRect/>
          </a:stretch>
        </a:blipFill>
        <a:ln>
          <a:noFill/>
        </a:ln>
      </dgm:spPr>
    </dgm:pt>
    <dgm:pt modelId="{B240DAB1-6FB0-4888-96B6-8CB1BB5E3D41}" type="pres">
      <dgm:prSet presAssocID="{160558D3-43D9-4983-80B4-144EA09F96BF}" presName="spaceRect" presStyleCnt="0"/>
      <dgm:spPr/>
    </dgm:pt>
    <dgm:pt modelId="{D192A0F9-37C4-4EF0-B3C6-8325F43E0A88}" type="pres">
      <dgm:prSet presAssocID="{160558D3-43D9-4983-80B4-144EA09F96BF}" presName="textRect" presStyleLbl="revTx" presStyleIdx="7" presStyleCnt="8">
        <dgm:presLayoutVars>
          <dgm:chMax val="1"/>
          <dgm:chPref val="1"/>
        </dgm:presLayoutVars>
      </dgm:prSet>
      <dgm:spPr/>
      <dgm:t>
        <a:bodyPr/>
        <a:lstStyle/>
        <a:p>
          <a:endParaRPr lang="en-US"/>
        </a:p>
      </dgm:t>
    </dgm:pt>
  </dgm:ptLst>
  <dgm:cxnLst>
    <dgm:cxn modelId="{FF9F44B4-FA54-4F2E-8115-3D3ACAD5B3D3}" type="presOf" srcId="{D02C8016-8D26-449E-9AE3-F292FD0EA24F}" destId="{AC492AA3-0DA5-4E31-830D-818AAF164180}" srcOrd="0" destOrd="0" presId="urn:microsoft.com/office/officeart/2018/5/layout/IconLeafLabelList"/>
    <dgm:cxn modelId="{61222501-D7FD-4B1E-8712-3B521CB9A8F9}" type="presOf" srcId="{679D11D8-611E-4F6E-86F9-01C0563FAFB6}" destId="{BE8619A9-6773-423D-89A7-FA585A55F789}" srcOrd="0" destOrd="0" presId="urn:microsoft.com/office/officeart/2018/5/layout/IconLeafLabelList"/>
    <dgm:cxn modelId="{15EFE040-6CCF-4BFC-B54D-458567FD1261}" type="presOf" srcId="{39F36FDB-961B-4E0F-BCAA-557E6B83CA46}" destId="{A0D0C2EB-2E73-4510-871D-D341B645B83B}" srcOrd="0" destOrd="0" presId="urn:microsoft.com/office/officeart/2018/5/layout/IconLeafLabelList"/>
    <dgm:cxn modelId="{C0550EBA-353A-4E4A-B9ED-C69DCA7913ED}" srcId="{39F36FDB-961B-4E0F-BCAA-557E6B83CA46}" destId="{00EA1226-37A5-4037-AEFB-854198EC0DC6}" srcOrd="5" destOrd="0" parTransId="{D1E7F12A-9C9F-4118-9D26-5C04D2B023A2}" sibTransId="{B33ACB36-DCAD-4CD5-B4D7-BEAF5583F22E}"/>
    <dgm:cxn modelId="{95D5C85B-5606-44FE-B956-F9E2546F7DAA}" srcId="{39F36FDB-961B-4E0F-BCAA-557E6B83CA46}" destId="{08EF9D64-D94D-4082-9224-6D54A131B7E8}" srcOrd="2" destOrd="0" parTransId="{EC5BF98A-A96E-464D-B905-D055C8197C0D}" sibTransId="{BC42980E-4A98-4D7F-98F9-2CADEFF1A1DB}"/>
    <dgm:cxn modelId="{A7C24C07-9D42-45D4-8F4A-48EA0593A591}" srcId="{39F36FDB-961B-4E0F-BCAA-557E6B83CA46}" destId="{2966CBF0-8B54-448F-9AC0-1374B3FD34F6}" srcOrd="4" destOrd="0" parTransId="{42D43897-A89B-4DBB-A1A9-13E9B822ABEB}" sibTransId="{C49E696E-028E-40B2-A9F1-AE6356291417}"/>
    <dgm:cxn modelId="{7E0D5F70-8807-4B83-834C-D01E71744FFF}" srcId="{39F36FDB-961B-4E0F-BCAA-557E6B83CA46}" destId="{160558D3-43D9-4983-80B4-144EA09F96BF}" srcOrd="7" destOrd="0" parTransId="{80BBE69F-1ABC-4B8C-B5AB-DF17BAA94179}" sibTransId="{DCE1C09E-9981-4691-BC05-CF01164C8B0F}"/>
    <dgm:cxn modelId="{D33336D6-3183-48CD-8240-9190D8F52860}" srcId="{39F36FDB-961B-4E0F-BCAA-557E6B83CA46}" destId="{D02C8016-8D26-449E-9AE3-F292FD0EA24F}" srcOrd="1" destOrd="0" parTransId="{B502677F-AF85-402B-9975-189D6F83A834}" sibTransId="{900E401F-DB9B-43A9-868E-AB4B6866ED7C}"/>
    <dgm:cxn modelId="{913F0A8B-EA90-4C23-B609-CBDB1212AF2C}" srcId="{39F36FDB-961B-4E0F-BCAA-557E6B83CA46}" destId="{7188C3DB-FBD0-46DB-906D-CAF74D9F442B}" srcOrd="3" destOrd="0" parTransId="{B8BED620-43FA-4FB7-8CF8-A9B2BC0CDDCC}" sibTransId="{61E469D9-6D14-491F-8C97-3934588AEEFC}"/>
    <dgm:cxn modelId="{3FFDB771-0464-41A4-9C4C-306058C5E33A}" type="presOf" srcId="{160558D3-43D9-4983-80B4-144EA09F96BF}" destId="{D192A0F9-37C4-4EF0-B3C6-8325F43E0A88}" srcOrd="0" destOrd="0" presId="urn:microsoft.com/office/officeart/2018/5/layout/IconLeafLabelList"/>
    <dgm:cxn modelId="{A81CA673-DA3A-4048-88E5-3BA2888E0B2F}" type="presOf" srcId="{EE56275B-4EE5-4E6F-ACFF-D1D88F402AEF}" destId="{AA64BA03-061B-4B73-AA8B-D0AD6F8E279A}" srcOrd="0" destOrd="0" presId="urn:microsoft.com/office/officeart/2018/5/layout/IconLeafLabelList"/>
    <dgm:cxn modelId="{7BBCEBE4-E75F-4B5C-941A-C549EFB40B92}" type="presOf" srcId="{00EA1226-37A5-4037-AEFB-854198EC0DC6}" destId="{6DBA1C58-066B-4A54-810B-A2B847E16118}" srcOrd="0" destOrd="0" presId="urn:microsoft.com/office/officeart/2018/5/layout/IconLeafLabelList"/>
    <dgm:cxn modelId="{FB200678-37BE-414C-A07F-4524CFF9EF75}" type="presOf" srcId="{08EF9D64-D94D-4082-9224-6D54A131B7E8}" destId="{C03389EA-A619-4FAE-BB1F-B635682BAF20}" srcOrd="0" destOrd="0" presId="urn:microsoft.com/office/officeart/2018/5/layout/IconLeafLabelList"/>
    <dgm:cxn modelId="{C9FF33E5-28F3-4286-AEC5-7420B15BF1E6}" type="presOf" srcId="{7188C3DB-FBD0-46DB-906D-CAF74D9F442B}" destId="{946E7E45-E4B5-46F1-8A2D-37FA870ADE1B}" srcOrd="0" destOrd="0" presId="urn:microsoft.com/office/officeart/2018/5/layout/IconLeafLabelList"/>
    <dgm:cxn modelId="{65576685-7413-44DC-A2DA-5F1A19AF673E}" srcId="{39F36FDB-961B-4E0F-BCAA-557E6B83CA46}" destId="{679D11D8-611E-4F6E-86F9-01C0563FAFB6}" srcOrd="0" destOrd="0" parTransId="{0E4A1188-7E70-4AAD-BF4B-73D90816B2CF}" sibTransId="{FFE1E1A3-83AE-43D6-B5C0-EA8FDE0E1442}"/>
    <dgm:cxn modelId="{45AFEF4B-1D2F-4377-9B3F-1B0210C6BE4F}" srcId="{39F36FDB-961B-4E0F-BCAA-557E6B83CA46}" destId="{EE56275B-4EE5-4E6F-ACFF-D1D88F402AEF}" srcOrd="6" destOrd="0" parTransId="{76A14493-3473-4B25-BD71-107150CAC77E}" sibTransId="{BAB752CC-1DF4-496B-BFA2-FAFE774B482E}"/>
    <dgm:cxn modelId="{86A7C55A-018B-44ED-BE0D-84E8D2B86DBE}" type="presOf" srcId="{2966CBF0-8B54-448F-9AC0-1374B3FD34F6}" destId="{1864A92D-7589-4338-BEBA-07303CDDBF63}" srcOrd="0" destOrd="0" presId="urn:microsoft.com/office/officeart/2018/5/layout/IconLeafLabelList"/>
    <dgm:cxn modelId="{46C8B05C-D55F-40BA-ADDF-8E5539D31BDA}" type="presParOf" srcId="{A0D0C2EB-2E73-4510-871D-D341B645B83B}" destId="{27B221B6-3B4B-4B51-9B9C-619023E7CB81}" srcOrd="0" destOrd="0" presId="urn:microsoft.com/office/officeart/2018/5/layout/IconLeafLabelList"/>
    <dgm:cxn modelId="{EC217133-2244-41E1-A089-59E476B42E96}" type="presParOf" srcId="{27B221B6-3B4B-4B51-9B9C-619023E7CB81}" destId="{238D654D-94F7-439F-921D-64AE29178A06}" srcOrd="0" destOrd="0" presId="urn:microsoft.com/office/officeart/2018/5/layout/IconLeafLabelList"/>
    <dgm:cxn modelId="{FBB045F2-2317-4C9F-89ED-A979C7A62F63}" type="presParOf" srcId="{27B221B6-3B4B-4B51-9B9C-619023E7CB81}" destId="{5D0F820A-649E-47ED-94EC-EE95AC8228CD}" srcOrd="1" destOrd="0" presId="urn:microsoft.com/office/officeart/2018/5/layout/IconLeafLabelList"/>
    <dgm:cxn modelId="{EAA07249-6C2C-46A5-9EC4-A49A94DBE2E8}" type="presParOf" srcId="{27B221B6-3B4B-4B51-9B9C-619023E7CB81}" destId="{2D4044D7-8C13-4520-A85C-81911CCFB7F0}" srcOrd="2" destOrd="0" presId="urn:microsoft.com/office/officeart/2018/5/layout/IconLeafLabelList"/>
    <dgm:cxn modelId="{E38AFF7A-097C-4EE1-9993-BF82D5F4D21C}" type="presParOf" srcId="{27B221B6-3B4B-4B51-9B9C-619023E7CB81}" destId="{BE8619A9-6773-423D-89A7-FA585A55F789}" srcOrd="3" destOrd="0" presId="urn:microsoft.com/office/officeart/2018/5/layout/IconLeafLabelList"/>
    <dgm:cxn modelId="{767631BE-A553-4BBD-9A09-0D2D2079FC74}" type="presParOf" srcId="{A0D0C2EB-2E73-4510-871D-D341B645B83B}" destId="{4AFD78B5-B3D5-49DF-98F5-EB60AF954BC0}" srcOrd="1" destOrd="0" presId="urn:microsoft.com/office/officeart/2018/5/layout/IconLeafLabelList"/>
    <dgm:cxn modelId="{1AB78144-894F-4E0B-B543-F9E3EAB54D2A}" type="presParOf" srcId="{A0D0C2EB-2E73-4510-871D-D341B645B83B}" destId="{34FC81F7-3B20-4114-B88D-DE32F1CD5988}" srcOrd="2" destOrd="0" presId="urn:microsoft.com/office/officeart/2018/5/layout/IconLeafLabelList"/>
    <dgm:cxn modelId="{2B289A38-BE31-4148-BA5A-90BB6C613E66}" type="presParOf" srcId="{34FC81F7-3B20-4114-B88D-DE32F1CD5988}" destId="{E72DE9D9-F6FA-4393-BDDD-90869EEF3F31}" srcOrd="0" destOrd="0" presId="urn:microsoft.com/office/officeart/2018/5/layout/IconLeafLabelList"/>
    <dgm:cxn modelId="{1E74ADFA-9205-44E7-A6FA-7DC6DD934BEC}" type="presParOf" srcId="{34FC81F7-3B20-4114-B88D-DE32F1CD5988}" destId="{28FF0A62-C7DD-4DB0-A5D9-963E5FC2504B}" srcOrd="1" destOrd="0" presId="urn:microsoft.com/office/officeart/2018/5/layout/IconLeafLabelList"/>
    <dgm:cxn modelId="{7D5CA0BE-05F3-477B-9135-432282AA1757}" type="presParOf" srcId="{34FC81F7-3B20-4114-B88D-DE32F1CD5988}" destId="{AA1B57EC-A53A-4A92-995C-3EE7B2ED2AC8}" srcOrd="2" destOrd="0" presId="urn:microsoft.com/office/officeart/2018/5/layout/IconLeafLabelList"/>
    <dgm:cxn modelId="{9760CD7A-E07C-44B3-9F95-3EE1E2FEA92D}" type="presParOf" srcId="{34FC81F7-3B20-4114-B88D-DE32F1CD5988}" destId="{AC492AA3-0DA5-4E31-830D-818AAF164180}" srcOrd="3" destOrd="0" presId="urn:microsoft.com/office/officeart/2018/5/layout/IconLeafLabelList"/>
    <dgm:cxn modelId="{E6F13B91-EF11-4BB9-8255-70D3C75654E6}" type="presParOf" srcId="{A0D0C2EB-2E73-4510-871D-D341B645B83B}" destId="{CD9619F4-3D8A-425F-80DF-D10E8A3A312F}" srcOrd="3" destOrd="0" presId="urn:microsoft.com/office/officeart/2018/5/layout/IconLeafLabelList"/>
    <dgm:cxn modelId="{DE0BE18A-5921-4566-8371-0AEA871B626B}" type="presParOf" srcId="{A0D0C2EB-2E73-4510-871D-D341B645B83B}" destId="{2917F3D6-CF15-4274-AEE8-36437A6993C0}" srcOrd="4" destOrd="0" presId="urn:microsoft.com/office/officeart/2018/5/layout/IconLeafLabelList"/>
    <dgm:cxn modelId="{4420D3F9-50B7-482E-85E3-50E9A5330DF0}" type="presParOf" srcId="{2917F3D6-CF15-4274-AEE8-36437A6993C0}" destId="{49D5A61E-3527-4A28-8123-3A2D6C9B15D5}" srcOrd="0" destOrd="0" presId="urn:microsoft.com/office/officeart/2018/5/layout/IconLeafLabelList"/>
    <dgm:cxn modelId="{368D9938-7A39-4C5B-BB2D-2947545C18B8}" type="presParOf" srcId="{2917F3D6-CF15-4274-AEE8-36437A6993C0}" destId="{2E4DFBE7-141A-4550-9CA1-A9502EF04D71}" srcOrd="1" destOrd="0" presId="urn:microsoft.com/office/officeart/2018/5/layout/IconLeafLabelList"/>
    <dgm:cxn modelId="{85803831-900E-4475-A3F4-3B5CA988C379}" type="presParOf" srcId="{2917F3D6-CF15-4274-AEE8-36437A6993C0}" destId="{7C95073B-43B9-48A7-8E54-357B362D78CD}" srcOrd="2" destOrd="0" presId="urn:microsoft.com/office/officeart/2018/5/layout/IconLeafLabelList"/>
    <dgm:cxn modelId="{463A6D45-80DD-4B75-93BD-67771DD418E6}" type="presParOf" srcId="{2917F3D6-CF15-4274-AEE8-36437A6993C0}" destId="{C03389EA-A619-4FAE-BB1F-B635682BAF20}" srcOrd="3" destOrd="0" presId="urn:microsoft.com/office/officeart/2018/5/layout/IconLeafLabelList"/>
    <dgm:cxn modelId="{0419DF59-DB9C-44C7-B4D3-2EDFB6F1B3A6}" type="presParOf" srcId="{A0D0C2EB-2E73-4510-871D-D341B645B83B}" destId="{B56F76C0-3289-4673-8645-4CC8DE777642}" srcOrd="5" destOrd="0" presId="urn:microsoft.com/office/officeart/2018/5/layout/IconLeafLabelList"/>
    <dgm:cxn modelId="{5598A089-27F6-4A2A-AB29-7D851B75A2B2}" type="presParOf" srcId="{A0D0C2EB-2E73-4510-871D-D341B645B83B}" destId="{4364279A-1D59-44B1-B383-EC70DD394531}" srcOrd="6" destOrd="0" presId="urn:microsoft.com/office/officeart/2018/5/layout/IconLeafLabelList"/>
    <dgm:cxn modelId="{B70B410F-6E4D-425A-9EC0-721A7AF7B657}" type="presParOf" srcId="{4364279A-1D59-44B1-B383-EC70DD394531}" destId="{528BD5F5-BC23-4BE1-A369-B880A86FD559}" srcOrd="0" destOrd="0" presId="urn:microsoft.com/office/officeart/2018/5/layout/IconLeafLabelList"/>
    <dgm:cxn modelId="{2E330B1C-0BF5-4F9F-B258-4A0C7EF96EF3}" type="presParOf" srcId="{4364279A-1D59-44B1-B383-EC70DD394531}" destId="{5F4B3966-81C3-419E-A166-9DBAEB9153BB}" srcOrd="1" destOrd="0" presId="urn:microsoft.com/office/officeart/2018/5/layout/IconLeafLabelList"/>
    <dgm:cxn modelId="{EC7B0BDB-7A29-4174-AADA-2ED587885D40}" type="presParOf" srcId="{4364279A-1D59-44B1-B383-EC70DD394531}" destId="{0FB94C15-29A3-4DC4-B8A3-79E600525A25}" srcOrd="2" destOrd="0" presId="urn:microsoft.com/office/officeart/2018/5/layout/IconLeafLabelList"/>
    <dgm:cxn modelId="{FD157478-DAC6-404C-A361-B951EEAFC797}" type="presParOf" srcId="{4364279A-1D59-44B1-B383-EC70DD394531}" destId="{946E7E45-E4B5-46F1-8A2D-37FA870ADE1B}" srcOrd="3" destOrd="0" presId="urn:microsoft.com/office/officeart/2018/5/layout/IconLeafLabelList"/>
    <dgm:cxn modelId="{463CAD41-51E1-4BB6-B81E-1F98A1D073F3}" type="presParOf" srcId="{A0D0C2EB-2E73-4510-871D-D341B645B83B}" destId="{2E890FEA-1163-4942-8260-EC59132D8ECD}" srcOrd="7" destOrd="0" presId="urn:microsoft.com/office/officeart/2018/5/layout/IconLeafLabelList"/>
    <dgm:cxn modelId="{0B26A9E2-1454-4168-AF94-4733D2EF0199}" type="presParOf" srcId="{A0D0C2EB-2E73-4510-871D-D341B645B83B}" destId="{F410C185-C281-4B50-8CDB-BA0B07EC184A}" srcOrd="8" destOrd="0" presId="urn:microsoft.com/office/officeart/2018/5/layout/IconLeafLabelList"/>
    <dgm:cxn modelId="{28E939E6-E2F6-4207-B398-E00536999062}" type="presParOf" srcId="{F410C185-C281-4B50-8CDB-BA0B07EC184A}" destId="{BEC5BB5D-AD7D-459E-8D2A-7F11470617B7}" srcOrd="0" destOrd="0" presId="urn:microsoft.com/office/officeart/2018/5/layout/IconLeafLabelList"/>
    <dgm:cxn modelId="{14556453-BFE0-4F1E-B2A0-FC9837ED1968}" type="presParOf" srcId="{F410C185-C281-4B50-8CDB-BA0B07EC184A}" destId="{FC6FC45A-D629-43F4-9A69-1549A8BBA2C0}" srcOrd="1" destOrd="0" presId="urn:microsoft.com/office/officeart/2018/5/layout/IconLeafLabelList"/>
    <dgm:cxn modelId="{02E3EF5E-F956-46F5-8857-206E096A8EEE}" type="presParOf" srcId="{F410C185-C281-4B50-8CDB-BA0B07EC184A}" destId="{2BB07D8B-8832-4F73-A0D2-E7FAABAB02C4}" srcOrd="2" destOrd="0" presId="urn:microsoft.com/office/officeart/2018/5/layout/IconLeafLabelList"/>
    <dgm:cxn modelId="{8A519484-809E-4267-80DF-87FCCD5134FA}" type="presParOf" srcId="{F410C185-C281-4B50-8CDB-BA0B07EC184A}" destId="{1864A92D-7589-4338-BEBA-07303CDDBF63}" srcOrd="3" destOrd="0" presId="urn:microsoft.com/office/officeart/2018/5/layout/IconLeafLabelList"/>
    <dgm:cxn modelId="{4EFA0B2C-3013-4304-AF70-91C2B98875BA}" type="presParOf" srcId="{A0D0C2EB-2E73-4510-871D-D341B645B83B}" destId="{0D821B25-50CB-4484-8FB7-DF2EE8003C12}" srcOrd="9" destOrd="0" presId="urn:microsoft.com/office/officeart/2018/5/layout/IconLeafLabelList"/>
    <dgm:cxn modelId="{F419E94C-CB85-46AD-BF60-3684752E76BE}" type="presParOf" srcId="{A0D0C2EB-2E73-4510-871D-D341B645B83B}" destId="{4E288D0A-78B5-408E-B82E-04CFDBD90BBC}" srcOrd="10" destOrd="0" presId="urn:microsoft.com/office/officeart/2018/5/layout/IconLeafLabelList"/>
    <dgm:cxn modelId="{E35E7787-CF49-48AD-967E-6F54DD6C33A0}" type="presParOf" srcId="{4E288D0A-78B5-408E-B82E-04CFDBD90BBC}" destId="{C5BC2F7E-3669-4E83-AABC-1570F3507F78}" srcOrd="0" destOrd="0" presId="urn:microsoft.com/office/officeart/2018/5/layout/IconLeafLabelList"/>
    <dgm:cxn modelId="{B510A236-675E-4FEB-89E6-346D206547E2}" type="presParOf" srcId="{4E288D0A-78B5-408E-B82E-04CFDBD90BBC}" destId="{A02F2122-BD01-45E3-B9D7-9567D9B0ED10}" srcOrd="1" destOrd="0" presId="urn:microsoft.com/office/officeart/2018/5/layout/IconLeafLabelList"/>
    <dgm:cxn modelId="{1359463B-E06F-4DB4-A0E2-D964064D896E}" type="presParOf" srcId="{4E288D0A-78B5-408E-B82E-04CFDBD90BBC}" destId="{004D95E4-4354-4D48-A8A7-55713C801203}" srcOrd="2" destOrd="0" presId="urn:microsoft.com/office/officeart/2018/5/layout/IconLeafLabelList"/>
    <dgm:cxn modelId="{9D89D852-1B46-4DDD-A871-703A5E617088}" type="presParOf" srcId="{4E288D0A-78B5-408E-B82E-04CFDBD90BBC}" destId="{6DBA1C58-066B-4A54-810B-A2B847E16118}" srcOrd="3" destOrd="0" presId="urn:microsoft.com/office/officeart/2018/5/layout/IconLeafLabelList"/>
    <dgm:cxn modelId="{F21B54A2-D48C-4CE9-B5AA-B58A4ECACB11}" type="presParOf" srcId="{A0D0C2EB-2E73-4510-871D-D341B645B83B}" destId="{18F0BC58-EA0D-4717-8545-2F8030137B7C}" srcOrd="11" destOrd="0" presId="urn:microsoft.com/office/officeart/2018/5/layout/IconLeafLabelList"/>
    <dgm:cxn modelId="{0F6A56E8-DCC9-49FF-B992-C646E8359EC1}" type="presParOf" srcId="{A0D0C2EB-2E73-4510-871D-D341B645B83B}" destId="{51475706-F0A8-4C0C-B7D1-0A4FC1664357}" srcOrd="12" destOrd="0" presId="urn:microsoft.com/office/officeart/2018/5/layout/IconLeafLabelList"/>
    <dgm:cxn modelId="{0E08B9BC-70D4-4C7A-B55B-2F901CA809F7}" type="presParOf" srcId="{51475706-F0A8-4C0C-B7D1-0A4FC1664357}" destId="{13B3495C-0AF5-4DF9-9234-DA269D8BA3D7}" srcOrd="0" destOrd="0" presId="urn:microsoft.com/office/officeart/2018/5/layout/IconLeafLabelList"/>
    <dgm:cxn modelId="{C5ACD1B4-6B34-40C9-9072-EB8171471D77}" type="presParOf" srcId="{51475706-F0A8-4C0C-B7D1-0A4FC1664357}" destId="{F0D169B8-4E92-4F59-A11D-59AE2F7310D1}" srcOrd="1" destOrd="0" presId="urn:microsoft.com/office/officeart/2018/5/layout/IconLeafLabelList"/>
    <dgm:cxn modelId="{E0BA6497-8522-4A17-AA49-DC9B6C2559D5}" type="presParOf" srcId="{51475706-F0A8-4C0C-B7D1-0A4FC1664357}" destId="{29318B07-0BD6-48FD-94C1-16A707A42018}" srcOrd="2" destOrd="0" presId="urn:microsoft.com/office/officeart/2018/5/layout/IconLeafLabelList"/>
    <dgm:cxn modelId="{FE2C6934-C628-4606-BFEA-1EA075F2449E}" type="presParOf" srcId="{51475706-F0A8-4C0C-B7D1-0A4FC1664357}" destId="{AA64BA03-061B-4B73-AA8B-D0AD6F8E279A}" srcOrd="3" destOrd="0" presId="urn:microsoft.com/office/officeart/2018/5/layout/IconLeafLabelList"/>
    <dgm:cxn modelId="{2D7AE245-33B2-4CA8-9912-5229FA8C2F35}" type="presParOf" srcId="{A0D0C2EB-2E73-4510-871D-D341B645B83B}" destId="{BE6F98CA-1F87-47C8-A82E-5535371DF124}" srcOrd="13" destOrd="0" presId="urn:microsoft.com/office/officeart/2018/5/layout/IconLeafLabelList"/>
    <dgm:cxn modelId="{367C3E47-78B1-4F46-B9A7-17FCEE4ECEF1}" type="presParOf" srcId="{A0D0C2EB-2E73-4510-871D-D341B645B83B}" destId="{71FD87BA-7E3C-442C-AFE3-00AA93D17015}" srcOrd="14" destOrd="0" presId="urn:microsoft.com/office/officeart/2018/5/layout/IconLeafLabelList"/>
    <dgm:cxn modelId="{994E000E-3769-4EAE-9DC4-AC17EF135378}" type="presParOf" srcId="{71FD87BA-7E3C-442C-AFE3-00AA93D17015}" destId="{E29098B7-E03A-452A-8DFC-149480BFA20C}" srcOrd="0" destOrd="0" presId="urn:microsoft.com/office/officeart/2018/5/layout/IconLeafLabelList"/>
    <dgm:cxn modelId="{C286B874-7ABE-462E-84D0-3035E974A9A9}" type="presParOf" srcId="{71FD87BA-7E3C-442C-AFE3-00AA93D17015}" destId="{BE0C4E74-EB6D-4EB6-8E03-0E5A0FDDFEDC}" srcOrd="1" destOrd="0" presId="urn:microsoft.com/office/officeart/2018/5/layout/IconLeafLabelList"/>
    <dgm:cxn modelId="{A2B6A10C-CC52-49E3-9348-6EBF3A6FE65E}" type="presParOf" srcId="{71FD87BA-7E3C-442C-AFE3-00AA93D17015}" destId="{B240DAB1-6FB0-4888-96B6-8CB1BB5E3D41}" srcOrd="2" destOrd="0" presId="urn:microsoft.com/office/officeart/2018/5/layout/IconLeafLabelList"/>
    <dgm:cxn modelId="{D241F851-B8A3-4928-806F-B97B7E20E43E}" type="presParOf" srcId="{71FD87BA-7E3C-442C-AFE3-00AA93D17015}" destId="{D192A0F9-37C4-4EF0-B3C6-8325F43E0A88}" srcOrd="3" destOrd="0" presId="urn:microsoft.com/office/officeart/2018/5/layout/IconLeaf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D654D-94F7-439F-921D-64AE29178A06}">
      <dsp:nvSpPr>
        <dsp:cNvPr id="0" name=""/>
        <dsp:cNvSpPr/>
      </dsp:nvSpPr>
      <dsp:spPr>
        <a:xfrm>
          <a:off x="820866" y="1809"/>
          <a:ext cx="870679" cy="87067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F820A-649E-47ED-94EC-EE95AC8228CD}">
      <dsp:nvSpPr>
        <dsp:cNvPr id="0" name=""/>
        <dsp:cNvSpPr/>
      </dsp:nvSpPr>
      <dsp:spPr>
        <a:xfrm>
          <a:off x="1006421" y="187364"/>
          <a:ext cx="499570" cy="49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8619A9-6773-423D-89A7-FA585A55F789}">
      <dsp:nvSpPr>
        <dsp:cNvPr id="0" name=""/>
        <dsp:cNvSpPr/>
      </dsp:nvSpPr>
      <dsp:spPr bwMode="white">
        <a:xfrm>
          <a:off x="542534"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Research Objective</a:t>
          </a:r>
        </a:p>
      </dsp:txBody>
      <dsp:txXfrm>
        <a:off x="542534" y="1143684"/>
        <a:ext cx="1427343" cy="570937"/>
      </dsp:txXfrm>
    </dsp:sp>
    <dsp:sp modelId="{E72DE9D9-F6FA-4393-BDDD-90869EEF3F31}">
      <dsp:nvSpPr>
        <dsp:cNvPr id="0" name=""/>
        <dsp:cNvSpPr/>
      </dsp:nvSpPr>
      <dsp:spPr>
        <a:xfrm>
          <a:off x="2497995" y="1809"/>
          <a:ext cx="870679" cy="87067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F0A62-C7DD-4DB0-A5D9-963E5FC2504B}">
      <dsp:nvSpPr>
        <dsp:cNvPr id="0" name=""/>
        <dsp:cNvSpPr/>
      </dsp:nvSpPr>
      <dsp:spPr>
        <a:xfrm>
          <a:off x="2683550" y="187364"/>
          <a:ext cx="499570" cy="49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492AA3-0DA5-4E31-830D-818AAF164180}">
      <dsp:nvSpPr>
        <dsp:cNvPr id="0" name=""/>
        <dsp:cNvSpPr/>
      </dsp:nvSpPr>
      <dsp:spPr bwMode="white">
        <a:xfrm>
          <a:off x="2219663"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Introduction</a:t>
          </a:r>
        </a:p>
      </dsp:txBody>
      <dsp:txXfrm>
        <a:off x="2219663" y="1143684"/>
        <a:ext cx="1427343" cy="570937"/>
      </dsp:txXfrm>
    </dsp:sp>
    <dsp:sp modelId="{49D5A61E-3527-4A28-8123-3A2D6C9B15D5}">
      <dsp:nvSpPr>
        <dsp:cNvPr id="0" name=""/>
        <dsp:cNvSpPr/>
      </dsp:nvSpPr>
      <dsp:spPr>
        <a:xfrm>
          <a:off x="4175124" y="1809"/>
          <a:ext cx="870679" cy="87067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DFBE7-141A-4550-9CA1-A9502EF04D71}">
      <dsp:nvSpPr>
        <dsp:cNvPr id="0" name=""/>
        <dsp:cNvSpPr/>
      </dsp:nvSpPr>
      <dsp:spPr>
        <a:xfrm>
          <a:off x="4360679" y="187364"/>
          <a:ext cx="499570" cy="49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3389EA-A619-4FAE-BB1F-B635682BAF20}">
      <dsp:nvSpPr>
        <dsp:cNvPr id="0" name=""/>
        <dsp:cNvSpPr/>
      </dsp:nvSpPr>
      <dsp:spPr bwMode="white">
        <a:xfrm>
          <a:off x="3896792"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Work on Objective</a:t>
          </a:r>
        </a:p>
      </dsp:txBody>
      <dsp:txXfrm>
        <a:off x="3896792" y="1143684"/>
        <a:ext cx="1427343" cy="570937"/>
      </dsp:txXfrm>
    </dsp:sp>
    <dsp:sp modelId="{528BD5F5-BC23-4BE1-A369-B880A86FD559}">
      <dsp:nvSpPr>
        <dsp:cNvPr id="0" name=""/>
        <dsp:cNvSpPr/>
      </dsp:nvSpPr>
      <dsp:spPr>
        <a:xfrm>
          <a:off x="5852253" y="1809"/>
          <a:ext cx="870679" cy="87067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B3966-81C3-419E-A166-9DBAEB9153BB}">
      <dsp:nvSpPr>
        <dsp:cNvPr id="0" name=""/>
        <dsp:cNvSpPr/>
      </dsp:nvSpPr>
      <dsp:spPr>
        <a:xfrm>
          <a:off x="6037808" y="187364"/>
          <a:ext cx="499570" cy="499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6E7E45-E4B5-46F1-8A2D-37FA870ADE1B}">
      <dsp:nvSpPr>
        <dsp:cNvPr id="0" name=""/>
        <dsp:cNvSpPr/>
      </dsp:nvSpPr>
      <dsp:spPr bwMode="white">
        <a:xfrm>
          <a:off x="5573921"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Literature Review</a:t>
          </a:r>
        </a:p>
      </dsp:txBody>
      <dsp:txXfrm>
        <a:off x="5573921" y="1143684"/>
        <a:ext cx="1427343" cy="570937"/>
      </dsp:txXfrm>
    </dsp:sp>
    <dsp:sp modelId="{BEC5BB5D-AD7D-459E-8D2A-7F11470617B7}">
      <dsp:nvSpPr>
        <dsp:cNvPr id="0" name=""/>
        <dsp:cNvSpPr/>
      </dsp:nvSpPr>
      <dsp:spPr>
        <a:xfrm>
          <a:off x="820866" y="2071457"/>
          <a:ext cx="870679" cy="87067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FC45A-D629-43F4-9A69-1549A8BBA2C0}">
      <dsp:nvSpPr>
        <dsp:cNvPr id="0" name=""/>
        <dsp:cNvSpPr/>
      </dsp:nvSpPr>
      <dsp:spPr>
        <a:xfrm>
          <a:off x="1006421" y="2257012"/>
          <a:ext cx="499570" cy="499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64A92D-7589-4338-BEBA-07303CDDBF63}">
      <dsp:nvSpPr>
        <dsp:cNvPr id="0" name=""/>
        <dsp:cNvSpPr/>
      </dsp:nvSpPr>
      <dsp:spPr bwMode="white">
        <a:xfrm>
          <a:off x="542534"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Dataset Used</a:t>
          </a:r>
        </a:p>
      </dsp:txBody>
      <dsp:txXfrm>
        <a:off x="542534" y="3213332"/>
        <a:ext cx="1427343" cy="570937"/>
      </dsp:txXfrm>
    </dsp:sp>
    <dsp:sp modelId="{C5BC2F7E-3669-4E83-AABC-1570F3507F78}">
      <dsp:nvSpPr>
        <dsp:cNvPr id="0" name=""/>
        <dsp:cNvSpPr/>
      </dsp:nvSpPr>
      <dsp:spPr>
        <a:xfrm>
          <a:off x="2497995" y="2071457"/>
          <a:ext cx="870679" cy="87067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F2122-BD01-45E3-B9D7-9567D9B0ED10}">
      <dsp:nvSpPr>
        <dsp:cNvPr id="0" name=""/>
        <dsp:cNvSpPr/>
      </dsp:nvSpPr>
      <dsp:spPr>
        <a:xfrm>
          <a:off x="2683550" y="2257012"/>
          <a:ext cx="499570" cy="499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BA1C58-066B-4A54-810B-A2B847E16118}">
      <dsp:nvSpPr>
        <dsp:cNvPr id="0" name=""/>
        <dsp:cNvSpPr/>
      </dsp:nvSpPr>
      <dsp:spPr bwMode="white">
        <a:xfrm>
          <a:off x="2219663"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Proposed Work</a:t>
          </a:r>
        </a:p>
      </dsp:txBody>
      <dsp:txXfrm>
        <a:off x="2219663" y="3213332"/>
        <a:ext cx="1427343" cy="570937"/>
      </dsp:txXfrm>
    </dsp:sp>
    <dsp:sp modelId="{13B3495C-0AF5-4DF9-9234-DA269D8BA3D7}">
      <dsp:nvSpPr>
        <dsp:cNvPr id="0" name=""/>
        <dsp:cNvSpPr/>
      </dsp:nvSpPr>
      <dsp:spPr>
        <a:xfrm>
          <a:off x="4175124" y="2071457"/>
          <a:ext cx="870679" cy="87067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169B8-4E92-4F59-A11D-59AE2F7310D1}">
      <dsp:nvSpPr>
        <dsp:cNvPr id="0" name=""/>
        <dsp:cNvSpPr/>
      </dsp:nvSpPr>
      <dsp:spPr>
        <a:xfrm>
          <a:off x="4360679" y="2257012"/>
          <a:ext cx="499570" cy="4995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64BA03-061B-4B73-AA8B-D0AD6F8E279A}">
      <dsp:nvSpPr>
        <dsp:cNvPr id="0" name=""/>
        <dsp:cNvSpPr/>
      </dsp:nvSpPr>
      <dsp:spPr bwMode="white">
        <a:xfrm>
          <a:off x="3896792"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Result</a:t>
          </a:r>
        </a:p>
      </dsp:txBody>
      <dsp:txXfrm>
        <a:off x="3896792" y="3213332"/>
        <a:ext cx="1427343" cy="570937"/>
      </dsp:txXfrm>
    </dsp:sp>
    <dsp:sp modelId="{E29098B7-E03A-452A-8DFC-149480BFA20C}">
      <dsp:nvSpPr>
        <dsp:cNvPr id="0" name=""/>
        <dsp:cNvSpPr/>
      </dsp:nvSpPr>
      <dsp:spPr>
        <a:xfrm>
          <a:off x="5852253" y="2071457"/>
          <a:ext cx="870679" cy="87067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C4E74-EB6D-4EB6-8E03-0E5A0FDDFEDC}">
      <dsp:nvSpPr>
        <dsp:cNvPr id="0" name=""/>
        <dsp:cNvSpPr/>
      </dsp:nvSpPr>
      <dsp:spPr>
        <a:xfrm>
          <a:off x="6037808" y="2257012"/>
          <a:ext cx="499570" cy="4995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92A0F9-37C4-4EF0-B3C6-8325F43E0A88}">
      <dsp:nvSpPr>
        <dsp:cNvPr id="0" name=""/>
        <dsp:cNvSpPr/>
      </dsp:nvSpPr>
      <dsp:spPr bwMode="white">
        <a:xfrm>
          <a:off x="5573921"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References</a:t>
          </a:r>
        </a:p>
      </dsp:txBody>
      <dsp:txXfrm>
        <a:off x="5573921" y="3213332"/>
        <a:ext cx="1427343" cy="57093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67AE3-9E08-4716-BB55-F04D4F1598A0}" type="datetimeFigureOut">
              <a:rPr lang="en-US" smtClean="0"/>
              <a:pPr/>
              <a:t>5/28/2023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22B549-70AE-411D-9AFC-1F8160783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28167-D589-4F1B-8DAB-F33BED8FD28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CDCBE-A842-4685-8490-BEB877F4615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28167-D589-4F1B-8DAB-F33BED8FD28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28167-D589-4F1B-8DAB-F33BED8FD289}" type="datetimeFigureOut">
              <a:rPr lang="en-US" smtClean="0"/>
              <a:pPr/>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28167-D589-4F1B-8DAB-F33BED8FD289}" type="datetimeFigureOut">
              <a:rPr lang="en-US" smtClean="0"/>
              <a:pPr/>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728167-D589-4F1B-8DAB-F33BED8FD289}" type="datetimeFigureOut">
              <a:rPr lang="en-US" smtClean="0"/>
              <a:pPr/>
              <a:t>5/28/2023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A728167-D589-4F1B-8DAB-F33BED8FD289}" type="datetimeFigureOut">
              <a:rPr lang="en-US" smtClean="0"/>
              <a:pPr/>
              <a:t>5/28/2023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3CDCBE-A842-4685-8490-BEB877F461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28167-D589-4F1B-8DAB-F33BED8FD28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CDCBE-A842-4685-8490-BEB877F4615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A728167-D589-4F1B-8DAB-F33BED8FD289}" type="datetimeFigureOut">
              <a:rPr lang="en-US" smtClean="0"/>
              <a:pPr/>
              <a:t>5/28/2023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73CDCBE-A842-4685-8490-BEB877F4615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datamunge/sign-language-mnis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381001"/>
            <a:ext cx="7917766" cy="1828799"/>
          </a:xfrm>
        </p:spPr>
        <p:txBody>
          <a:bodyPr>
            <a:normAutofit fontScale="90000"/>
          </a:bodyPr>
          <a:lstStyle/>
          <a:p>
            <a:r>
              <a:rPr lang="en-US" dirty="0"/>
              <a:t/>
            </a:r>
            <a:br>
              <a:rPr lang="en-US" dirty="0"/>
            </a:br>
            <a:endParaRPr lang="en-US" dirty="0"/>
          </a:p>
        </p:txBody>
      </p:sp>
      <p:sp>
        <p:nvSpPr>
          <p:cNvPr id="4" name="TextBox 3"/>
          <p:cNvSpPr txBox="1"/>
          <p:nvPr/>
        </p:nvSpPr>
        <p:spPr>
          <a:xfrm>
            <a:off x="457200" y="457200"/>
            <a:ext cx="8001000" cy="1200329"/>
          </a:xfrm>
          <a:prstGeom prst="rect">
            <a:avLst/>
          </a:prstGeom>
          <a:solidFill>
            <a:schemeClr val="bg1"/>
          </a:solidFill>
        </p:spPr>
        <p:txBody>
          <a:bodyPr wrap="square" rtlCol="0">
            <a:spAutoFit/>
          </a:bodyPr>
          <a:lstStyle/>
          <a:p>
            <a:r>
              <a:rPr lang="en-US" sz="3600" b="1" dirty="0">
                <a:latin typeface="Georgia" panose="02040502050405020303" pitchFamily="18" charset="0"/>
              </a:rPr>
              <a:t>Sign Language Detection Using Deep learning techniques </a:t>
            </a:r>
          </a:p>
        </p:txBody>
      </p:sp>
      <p:sp>
        <p:nvSpPr>
          <p:cNvPr id="6" name="TextBox 5"/>
          <p:cNvSpPr txBox="1"/>
          <p:nvPr/>
        </p:nvSpPr>
        <p:spPr>
          <a:xfrm>
            <a:off x="152400" y="1823259"/>
            <a:ext cx="8839200" cy="400110"/>
          </a:xfrm>
          <a:prstGeom prst="rect">
            <a:avLst/>
          </a:prstGeom>
          <a:noFill/>
        </p:spPr>
        <p:txBody>
          <a:bodyPr wrap="square" rtlCol="0">
            <a:spAutoFit/>
          </a:bodyPr>
          <a:lstStyle/>
          <a:p>
            <a:pPr algn="ctr"/>
            <a:r>
              <a:rPr lang="en-US" sz="2000" b="1" dirty="0">
                <a:solidFill>
                  <a:srgbClr val="FF0000"/>
                </a:solidFill>
              </a:rPr>
              <a:t>KIET GROUP OF INSTITUTION, GHAZIABAD</a:t>
            </a:r>
          </a:p>
        </p:txBody>
      </p:sp>
      <p:sp>
        <p:nvSpPr>
          <p:cNvPr id="9" name="TextBox 8"/>
          <p:cNvSpPr txBox="1"/>
          <p:nvPr/>
        </p:nvSpPr>
        <p:spPr>
          <a:xfrm>
            <a:off x="304800" y="4419600"/>
            <a:ext cx="5400664" cy="2399665"/>
          </a:xfrm>
          <a:prstGeom prst="rect">
            <a:avLst/>
          </a:prstGeom>
          <a:noFill/>
        </p:spPr>
        <p:txBody>
          <a:bodyPr wrap="square" rtlCol="0">
            <a:spAutoFit/>
          </a:bodyPr>
          <a:lstStyle/>
          <a:p>
            <a:r>
              <a:rPr lang="en-US" b="1" u="sng" dirty="0"/>
              <a:t>Authors:  </a:t>
            </a:r>
          </a:p>
          <a:p>
            <a:r>
              <a:rPr lang="en-US" sz="1600" b="1" dirty="0">
                <a:solidFill>
                  <a:srgbClr val="C00000"/>
                </a:solidFill>
              </a:rPr>
              <a:t>Himanshi Tyagi</a:t>
            </a:r>
          </a:p>
          <a:p>
            <a:r>
              <a:rPr lang="en-US" sz="1600" i="1" dirty="0"/>
              <a:t>(CSE  Department- himanshi.1923cs1018@kiet.edu)</a:t>
            </a:r>
            <a:endParaRPr lang="en-US" i="1" dirty="0"/>
          </a:p>
          <a:p>
            <a:r>
              <a:rPr lang="en-US" sz="1600" b="1" dirty="0">
                <a:solidFill>
                  <a:srgbClr val="C00000"/>
                </a:solidFill>
              </a:rPr>
              <a:t>Shreya Shankar</a:t>
            </a:r>
            <a:r>
              <a:rPr lang="en-US" dirty="0"/>
              <a:t>	</a:t>
            </a:r>
          </a:p>
          <a:p>
            <a:r>
              <a:rPr lang="en-US" sz="1600" i="1" dirty="0"/>
              <a:t>(CSE Department- shreya.1923cs1010@kiet.edu)</a:t>
            </a:r>
          </a:p>
          <a:p>
            <a:r>
              <a:rPr lang="en-US" sz="1600" b="1" dirty="0">
                <a:solidFill>
                  <a:srgbClr val="C00000"/>
                </a:solidFill>
              </a:rPr>
              <a:t>Surbhi </a:t>
            </a:r>
            <a:r>
              <a:rPr lang="en-US" sz="1600" b="1" dirty="0" err="1">
                <a:solidFill>
                  <a:srgbClr val="C00000"/>
                </a:solidFill>
              </a:rPr>
              <a:t>Sawan</a:t>
            </a:r>
            <a:endParaRPr lang="en-US" sz="1600" b="1" dirty="0">
              <a:solidFill>
                <a:srgbClr val="C00000"/>
              </a:solidFill>
            </a:endParaRPr>
          </a:p>
          <a:p>
            <a:r>
              <a:rPr lang="en-US" sz="1600" i="1" dirty="0"/>
              <a:t>(CSE Department- surbhi.1923cs1015@kiet.edu)</a:t>
            </a:r>
          </a:p>
          <a:p>
            <a:endParaRPr lang="en-US" sz="1600" i="1" dirty="0"/>
          </a:p>
          <a:p>
            <a:endParaRPr lang="en-IN" dirty="0"/>
          </a:p>
        </p:txBody>
      </p:sp>
      <p:sp>
        <p:nvSpPr>
          <p:cNvPr id="10" name="TextBox 9"/>
          <p:cNvSpPr txBox="1"/>
          <p:nvPr/>
        </p:nvSpPr>
        <p:spPr>
          <a:xfrm>
            <a:off x="5943600" y="4724400"/>
            <a:ext cx="3213068" cy="891540"/>
          </a:xfrm>
          <a:prstGeom prst="rect">
            <a:avLst/>
          </a:prstGeom>
          <a:noFill/>
        </p:spPr>
        <p:txBody>
          <a:bodyPr wrap="square" rtlCol="0">
            <a:spAutoFit/>
          </a:bodyPr>
          <a:lstStyle/>
          <a:p>
            <a:r>
              <a:rPr lang="en-IN" b="1" u="sng" dirty="0"/>
              <a:t>Supervisor: </a:t>
            </a:r>
          </a:p>
          <a:p>
            <a:r>
              <a:rPr lang="en-IN" sz="1600" b="1" dirty="0">
                <a:solidFill>
                  <a:srgbClr val="C00000"/>
                </a:solidFill>
              </a:rPr>
              <a:t>Prof. Bharti</a:t>
            </a:r>
            <a:r>
              <a:rPr lang="en-IN" b="1" dirty="0">
                <a:solidFill>
                  <a:srgbClr val="C00000"/>
                </a:solidFill>
              </a:rPr>
              <a:t> </a:t>
            </a:r>
          </a:p>
          <a:p>
            <a:r>
              <a:rPr lang="en-IN" sz="1600" dirty="0"/>
              <a:t>(bharti.cse@kiet.edu)</a:t>
            </a:r>
          </a:p>
        </p:txBody>
      </p:sp>
      <p:pic>
        <p:nvPicPr>
          <p:cNvPr id="5" name="Picture 4"/>
          <p:cNvPicPr>
            <a:picLocks noChangeAspect="1"/>
          </p:cNvPicPr>
          <p:nvPr/>
        </p:nvPicPr>
        <p:blipFill>
          <a:blip r:embed="rId2"/>
          <a:stretch>
            <a:fillRect/>
          </a:stretch>
        </p:blipFill>
        <p:spPr>
          <a:xfrm>
            <a:off x="3695700" y="2514600"/>
            <a:ext cx="1752599" cy="1828799"/>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6604"/>
            <a:ext cx="7680960" cy="1450757"/>
          </a:xfrm>
        </p:spPr>
        <p:txBody>
          <a:bodyPr>
            <a:normAutofit/>
          </a:bodyPr>
          <a:lstStyle/>
          <a:p>
            <a:r>
              <a:rPr lang="en-US" sz="3600" b="1" dirty="0">
                <a:solidFill>
                  <a:schemeClr val="tx1"/>
                </a:solidFill>
              </a:rPr>
              <a:t>Proposed Work</a:t>
            </a:r>
          </a:p>
        </p:txBody>
      </p:sp>
      <p:sp>
        <p:nvSpPr>
          <p:cNvPr id="3" name="Content Placeholder 2"/>
          <p:cNvSpPr>
            <a:spLocks noGrp="1"/>
          </p:cNvSpPr>
          <p:nvPr>
            <p:ph idx="1"/>
          </p:nvPr>
        </p:nvSpPr>
        <p:spPr>
          <a:xfrm>
            <a:off x="381000" y="1905000"/>
            <a:ext cx="8503920" cy="4572000"/>
          </a:xfrm>
        </p:spPr>
        <p:txBody>
          <a:bodyPr/>
          <a:lstStyle/>
          <a:p>
            <a:r>
              <a:rPr lang="en-US" sz="2400" dirty="0"/>
              <a:t>In this project, we proposed an idea for feasible communication between hearing impaired and normal people with the help of :</a:t>
            </a:r>
          </a:p>
          <a:p>
            <a:pPr>
              <a:buNone/>
            </a:pPr>
            <a:endParaRPr lang="en-US" dirty="0"/>
          </a:p>
          <a:p>
            <a:pPr lvl="3"/>
            <a:r>
              <a:rPr lang="en-US" sz="2400" b="1" dirty="0">
                <a:solidFill>
                  <a:schemeClr val="tx1"/>
                </a:solidFill>
              </a:rPr>
              <a:t>Deep Learning</a:t>
            </a:r>
          </a:p>
          <a:p>
            <a:pPr lvl="4"/>
            <a:r>
              <a:rPr lang="en-US" sz="2400" dirty="0"/>
              <a:t> CNN (Convolution Neural Network)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0" y="228600"/>
            <a:ext cx="3686175" cy="5720715"/>
          </a:xfrm>
          <a:prstGeom prst="rect">
            <a:avLst/>
          </a:prstGeom>
        </p:spPr>
      </p:pic>
      <p:sp>
        <p:nvSpPr>
          <p:cNvPr id="8" name="TextBox 7"/>
          <p:cNvSpPr txBox="1"/>
          <p:nvPr/>
        </p:nvSpPr>
        <p:spPr>
          <a:xfrm>
            <a:off x="762000" y="5949315"/>
            <a:ext cx="4572000" cy="369332"/>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Fig. Flowchart of Proposed Model</a:t>
            </a:r>
            <a:endParaRPr lang="en-IN" dirty="0"/>
          </a:p>
        </p:txBody>
      </p:sp>
      <p:sp>
        <p:nvSpPr>
          <p:cNvPr id="9" name="TextBox 8"/>
          <p:cNvSpPr txBox="1"/>
          <p:nvPr/>
        </p:nvSpPr>
        <p:spPr>
          <a:xfrm>
            <a:off x="4571999" y="1447800"/>
            <a:ext cx="4419601" cy="2585323"/>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In the following flow chart, we have shown our proposed methodology for sign language recognition. We pre-processed the dataset and then split it into training and testing dataset. Then we train our model with training dataset. Thereafter, we tested our trained CNN model with testing dataset and optimized it. </a:t>
            </a:r>
            <a:endParaRPr lang="en-IN" sz="1800" dirty="0">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CNN Technique</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1066800" y="2057400"/>
            <a:ext cx="6842213" cy="338476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2C1D4-141A-A0C3-F686-3FB45C999E06}"/>
              </a:ext>
            </a:extLst>
          </p:cNvPr>
          <p:cNvSpPr>
            <a:spLocks noGrp="1"/>
          </p:cNvSpPr>
          <p:nvPr>
            <p:ph type="title"/>
          </p:nvPr>
        </p:nvSpPr>
        <p:spPr/>
        <p:txBody>
          <a:bodyPr>
            <a:normAutofit/>
          </a:bodyPr>
          <a:lstStyle/>
          <a:p>
            <a:r>
              <a:rPr lang="en-IN" sz="3600" b="1" dirty="0"/>
              <a:t>CNN Architecture Selection</a:t>
            </a:r>
          </a:p>
        </p:txBody>
      </p:sp>
      <p:sp>
        <p:nvSpPr>
          <p:cNvPr id="3" name="Content Placeholder 2">
            <a:extLst>
              <a:ext uri="{FF2B5EF4-FFF2-40B4-BE49-F238E27FC236}">
                <a16:creationId xmlns:a16="http://schemas.microsoft.com/office/drawing/2014/main" xmlns="" id="{DB132533-4A3A-18ED-D025-85EA09B0DE37}"/>
              </a:ext>
            </a:extLst>
          </p:cNvPr>
          <p:cNvSpPr>
            <a:spLocks noGrp="1"/>
          </p:cNvSpPr>
          <p:nvPr>
            <p:ph idx="1"/>
          </p:nvPr>
        </p:nvSpPr>
        <p:spPr/>
        <p:txBody>
          <a:bodyPr/>
          <a:lstStyle/>
          <a:p>
            <a:pPr marL="0" indent="0" algn="just">
              <a:buNone/>
            </a:pPr>
            <a:r>
              <a:rPr lang="en-US" dirty="0"/>
              <a:t>We implemented the following layers in our model:</a:t>
            </a:r>
          </a:p>
          <a:p>
            <a:pPr algn="just">
              <a:buFont typeface="Arial" panose="020B0604020202020204" pitchFamily="34" charset="0"/>
              <a:buChar char="•"/>
            </a:pPr>
            <a:r>
              <a:rPr lang="en-US" dirty="0"/>
              <a:t>  Conv2D - Convolutional Layer, used for feature extraction, in our model we used 3 Conv2D layer and convolution kernel (3,3).</a:t>
            </a:r>
          </a:p>
          <a:p>
            <a:pPr algn="just">
              <a:buFont typeface="Arial" panose="020B0604020202020204" pitchFamily="34" charset="0"/>
              <a:buChar char="•"/>
            </a:pPr>
            <a:r>
              <a:rPr lang="en-US" dirty="0"/>
              <a:t>  MaxPooling2D - Calculates largest value in every patch, in out model we used 3 </a:t>
            </a:r>
            <a:r>
              <a:rPr lang="en-US" dirty="0" err="1"/>
              <a:t>MaxPooling</a:t>
            </a:r>
            <a:r>
              <a:rPr lang="en-US" dirty="0"/>
              <a:t> layer  which consists of size (2,2). </a:t>
            </a:r>
          </a:p>
          <a:p>
            <a:pPr algn="just">
              <a:buFont typeface="Arial" panose="020B0604020202020204" pitchFamily="34" charset="0"/>
              <a:buChar char="•"/>
            </a:pPr>
            <a:r>
              <a:rPr lang="en-US" dirty="0"/>
              <a:t>  Flatten - 2D array to linear vector</a:t>
            </a:r>
          </a:p>
          <a:p>
            <a:pPr algn="just">
              <a:buFont typeface="Arial" panose="020B0604020202020204" pitchFamily="34" charset="0"/>
              <a:buChar char="•"/>
            </a:pPr>
            <a:r>
              <a:rPr lang="en-US" dirty="0"/>
              <a:t>  Dense - Deeply connected layer, where we used 10 dense layer</a:t>
            </a:r>
          </a:p>
        </p:txBody>
      </p:sp>
    </p:spTree>
    <p:extLst>
      <p:ext uri="{BB962C8B-B14F-4D97-AF65-F5344CB8AC3E}">
        <p14:creationId xmlns:p14="http://schemas.microsoft.com/office/powerpoint/2010/main" xmlns="" val="377061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rPr>
              <a:t>Result</a:t>
            </a:r>
            <a:endParaRPr lang="en-US" sz="3600" b="1" dirty="0">
              <a:solidFill>
                <a:schemeClr val="tx1"/>
              </a:solidFill>
            </a:endParaRPr>
          </a:p>
        </p:txBody>
      </p:sp>
      <p:sp>
        <p:nvSpPr>
          <p:cNvPr id="5" name="Content Placeholder 4"/>
          <p:cNvSpPr>
            <a:spLocks noGrp="1"/>
          </p:cNvSpPr>
          <p:nvPr>
            <p:ph idx="1"/>
          </p:nvPr>
        </p:nvSpPr>
        <p:spPr/>
        <p:txBody>
          <a:bodyPr/>
          <a:lstStyle/>
          <a:p>
            <a:pPr algn="just"/>
            <a:r>
              <a:rPr lang="en-US" sz="1800" dirty="0">
                <a:effectLst/>
                <a:latin typeface="Times New Roman" panose="02020603050405020304" pitchFamily="18" charset="0"/>
                <a:ea typeface="SimSun" panose="02010600030101010101" pitchFamily="2" charset="-122"/>
              </a:rPr>
              <a:t>The CNN model is trained against the MNIST dataset, where 27455 are training samples and 784 train features. Cross-entropy ADAM is used for the model to reduce loss. 512 batches of 50 epochs each are used to train the model, which has a 0.001 learning rate. The accuracy of the validation dataset, which has 7172 samples, is 97%. </a:t>
            </a:r>
            <a:endParaRPr lang="en-IN" dirty="0"/>
          </a:p>
        </p:txBody>
      </p:sp>
      <p:pic>
        <p:nvPicPr>
          <p:cNvPr id="6" name="Picture 5" descr="WhatsApp Image 2023-01-17 at 2.12.19 PM"/>
          <p:cNvPicPr>
            <a:picLocks noChangeAspect="1"/>
          </p:cNvPicPr>
          <p:nvPr/>
        </p:nvPicPr>
        <p:blipFill>
          <a:blip r:embed="rId2"/>
          <a:stretch>
            <a:fillRect/>
          </a:stretch>
        </p:blipFill>
        <p:spPr>
          <a:xfrm>
            <a:off x="685800" y="3121435"/>
            <a:ext cx="3228576" cy="2180762"/>
          </a:xfrm>
          <a:prstGeom prst="rect">
            <a:avLst/>
          </a:prstGeom>
        </p:spPr>
      </p:pic>
      <p:pic>
        <p:nvPicPr>
          <p:cNvPr id="7" name="Picture 6" descr="WhatsApp Image 2023-01-17 at 2.12.44 PM"/>
          <p:cNvPicPr>
            <a:picLocks noChangeAspect="1"/>
          </p:cNvPicPr>
          <p:nvPr/>
        </p:nvPicPr>
        <p:blipFill>
          <a:blip r:embed="rId3"/>
          <a:stretch>
            <a:fillRect/>
          </a:stretch>
        </p:blipFill>
        <p:spPr>
          <a:xfrm>
            <a:off x="4904117" y="3116445"/>
            <a:ext cx="3130550" cy="2180762"/>
          </a:xfrm>
          <a:prstGeom prst="rect">
            <a:avLst/>
          </a:prstGeom>
        </p:spPr>
      </p:pic>
      <p:sp>
        <p:nvSpPr>
          <p:cNvPr id="14" name="TextBox 13"/>
          <p:cNvSpPr txBox="1"/>
          <p:nvPr/>
        </p:nvSpPr>
        <p:spPr>
          <a:xfrm>
            <a:off x="4724400" y="5455696"/>
            <a:ext cx="3581400" cy="369332"/>
          </a:xfrm>
          <a:prstGeom prst="rect">
            <a:avLst/>
          </a:prstGeom>
          <a:noFill/>
        </p:spPr>
        <p:txBody>
          <a:bodyPr wrap="square" rtlCol="0">
            <a:spAutoFit/>
          </a:bodyPr>
          <a:lstStyle/>
          <a:p>
            <a:r>
              <a:rPr lang="en-US" dirty="0"/>
              <a:t>Fig. Graph of Accuracy evolution</a:t>
            </a:r>
            <a:endParaRPr lang="en-IN" dirty="0"/>
          </a:p>
        </p:txBody>
      </p:sp>
      <p:sp>
        <p:nvSpPr>
          <p:cNvPr id="15" name="TextBox 14"/>
          <p:cNvSpPr txBox="1"/>
          <p:nvPr/>
        </p:nvSpPr>
        <p:spPr>
          <a:xfrm>
            <a:off x="685800" y="5455696"/>
            <a:ext cx="3228576" cy="369332"/>
          </a:xfrm>
          <a:prstGeom prst="rect">
            <a:avLst/>
          </a:prstGeom>
          <a:noFill/>
        </p:spPr>
        <p:txBody>
          <a:bodyPr wrap="square" rtlCol="0">
            <a:spAutoFit/>
          </a:bodyPr>
          <a:lstStyle/>
          <a:p>
            <a:r>
              <a:rPr lang="en-US" dirty="0"/>
              <a:t>Fig. Graph of Loss Evolution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EB6A4-100E-3D6E-1246-0FD65D775283}"/>
              </a:ext>
            </a:extLst>
          </p:cNvPr>
          <p:cNvSpPr>
            <a:spLocks noGrp="1"/>
          </p:cNvSpPr>
          <p:nvPr>
            <p:ph type="title"/>
          </p:nvPr>
        </p:nvSpPr>
        <p:spPr>
          <a:xfrm>
            <a:off x="822960" y="228600"/>
            <a:ext cx="7543800" cy="1450757"/>
          </a:xfrm>
        </p:spPr>
        <p:txBody>
          <a:bodyPr>
            <a:normAutofit/>
          </a:bodyPr>
          <a:lstStyle/>
          <a:p>
            <a:r>
              <a:rPr lang="en-US" sz="3600" b="1" dirty="0"/>
              <a:t>How did we overcome this problem?</a:t>
            </a:r>
            <a:endParaRPr lang="en-IN" sz="3600" b="1" dirty="0"/>
          </a:p>
        </p:txBody>
      </p:sp>
      <p:sp>
        <p:nvSpPr>
          <p:cNvPr id="3" name="Content Placeholder 2">
            <a:extLst>
              <a:ext uri="{FF2B5EF4-FFF2-40B4-BE49-F238E27FC236}">
                <a16:creationId xmlns:a16="http://schemas.microsoft.com/office/drawing/2014/main" xmlns="" id="{7F973009-45FC-3F3C-89EB-F16437B93E69}"/>
              </a:ext>
            </a:extLst>
          </p:cNvPr>
          <p:cNvSpPr>
            <a:spLocks noGrp="1"/>
          </p:cNvSpPr>
          <p:nvPr>
            <p:ph idx="1"/>
          </p:nvPr>
        </p:nvSpPr>
        <p:spPr/>
        <p:txBody>
          <a:bodyPr/>
          <a:lstStyle/>
          <a:p>
            <a:pPr marL="0" indent="0">
              <a:buNone/>
            </a:pPr>
            <a:r>
              <a:rPr lang="en-US" dirty="0"/>
              <a:t>We used a different approach by using Google's </a:t>
            </a:r>
            <a:r>
              <a:rPr lang="en-US" dirty="0" err="1"/>
              <a:t>Mediapipe</a:t>
            </a:r>
            <a:r>
              <a:rPr lang="en-US" dirty="0"/>
              <a:t> library as a </a:t>
            </a:r>
            <a:r>
              <a:rPr lang="en-US" dirty="0" err="1"/>
              <a:t>handtracking</a:t>
            </a:r>
            <a:r>
              <a:rPr lang="en-US" dirty="0"/>
              <a:t> module to track our hands which we then mapped the skeleton of hands to a white background.</a:t>
            </a:r>
          </a:p>
          <a:p>
            <a:pPr marL="0" indent="0">
              <a:buNone/>
            </a:pPr>
            <a:r>
              <a:rPr lang="en-US" dirty="0"/>
              <a:t>  </a:t>
            </a:r>
            <a:endParaRPr lang="en-IN" dirty="0"/>
          </a:p>
        </p:txBody>
      </p:sp>
      <p:pic>
        <p:nvPicPr>
          <p:cNvPr id="5" name="Picture 4">
            <a:extLst>
              <a:ext uri="{FF2B5EF4-FFF2-40B4-BE49-F238E27FC236}">
                <a16:creationId xmlns:a16="http://schemas.microsoft.com/office/drawing/2014/main" xmlns="" id="{271CBEA9-6994-A5C1-6DCE-E7BE45A345C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47800" y="3048000"/>
            <a:ext cx="5562600" cy="2362200"/>
          </a:xfrm>
          <a:prstGeom prst="rect">
            <a:avLst/>
          </a:prstGeom>
        </p:spPr>
      </p:pic>
    </p:spTree>
    <p:extLst>
      <p:ext uri="{BB962C8B-B14F-4D97-AF65-F5344CB8AC3E}">
        <p14:creationId xmlns:p14="http://schemas.microsoft.com/office/powerpoint/2010/main" xmlns="" val="299662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475396"/>
          </a:xfrm>
        </p:spPr>
        <p:txBody>
          <a:bodyPr>
            <a:normAutofit fontScale="90000"/>
          </a:bodyPr>
          <a:lstStyle/>
          <a:p>
            <a:r>
              <a:rPr lang="en-US" sz="3600" b="1" dirty="0" smtClean="0"/>
              <a:t>Conclusion</a:t>
            </a:r>
            <a:endParaRPr lang="en-US" sz="3600" b="1" dirty="0"/>
          </a:p>
        </p:txBody>
      </p:sp>
      <p:sp>
        <p:nvSpPr>
          <p:cNvPr id="3" name="Content Placeholder 2"/>
          <p:cNvSpPr>
            <a:spLocks noGrp="1"/>
          </p:cNvSpPr>
          <p:nvPr>
            <p:ph idx="1"/>
          </p:nvPr>
        </p:nvSpPr>
        <p:spPr>
          <a:xfrm>
            <a:off x="685801" y="914400"/>
            <a:ext cx="7680960" cy="5181600"/>
          </a:xfrm>
        </p:spPr>
        <p:txBody>
          <a:bodyPr/>
          <a:lstStyle/>
          <a:p>
            <a:pPr algn="just"/>
            <a:r>
              <a:rPr lang="en-US" dirty="0" smtClean="0"/>
              <a:t>This paper presents a CNN-based method for </a:t>
            </a:r>
            <a:r>
              <a:rPr lang="en-US" dirty="0" err="1" smtClean="0"/>
              <a:t>recognising</a:t>
            </a:r>
            <a:r>
              <a:rPr lang="en-US" dirty="0" smtClean="0"/>
              <a:t> and classifying sign language </a:t>
            </a:r>
            <a:r>
              <a:rPr lang="en-US" dirty="0" smtClean="0"/>
              <a:t>using computer </a:t>
            </a:r>
            <a:r>
              <a:rPr lang="en-US" dirty="0" smtClean="0"/>
              <a:t>vision. Unlike other approaches, this method yields higher precision than [10].</a:t>
            </a:r>
            <a:endParaRPr lang="en-US" dirty="0"/>
          </a:p>
        </p:txBody>
      </p:sp>
      <p:graphicFrame>
        <p:nvGraphicFramePr>
          <p:cNvPr id="5" name="Table 4"/>
          <p:cNvGraphicFramePr>
            <a:graphicFrameLocks noGrp="1"/>
          </p:cNvGraphicFramePr>
          <p:nvPr/>
        </p:nvGraphicFramePr>
        <p:xfrm>
          <a:off x="1295400" y="2286000"/>
          <a:ext cx="6934200" cy="3716608"/>
        </p:xfrm>
        <a:graphic>
          <a:graphicData uri="http://schemas.openxmlformats.org/drawingml/2006/table">
            <a:tbl>
              <a:tblPr firstRow="1" bandRow="1">
                <a:tableStyleId>{5C22544A-7EE6-4342-B048-85BDC9FD1C3A}</a:tableStyleId>
              </a:tblPr>
              <a:tblGrid>
                <a:gridCol w="2311400"/>
                <a:gridCol w="2311400"/>
                <a:gridCol w="2311400"/>
              </a:tblGrid>
              <a:tr h="424768">
                <a:tc>
                  <a:txBody>
                    <a:bodyPr/>
                    <a:lstStyle/>
                    <a:p>
                      <a:endParaRPr lang="en-US" dirty="0"/>
                    </a:p>
                  </a:txBody>
                  <a:tcPr/>
                </a:tc>
                <a:tc>
                  <a:txBody>
                    <a:bodyPr/>
                    <a:lstStyle/>
                    <a:p>
                      <a:r>
                        <a:rPr lang="en-US" dirty="0" smtClean="0"/>
                        <a:t>Our Model</a:t>
                      </a:r>
                      <a:endParaRPr lang="en-US" dirty="0"/>
                    </a:p>
                  </a:txBody>
                  <a:tcPr/>
                </a:tc>
                <a:tc>
                  <a:txBody>
                    <a:bodyPr/>
                    <a:lstStyle/>
                    <a:p>
                      <a:r>
                        <a:rPr lang="en-US" dirty="0" smtClean="0"/>
                        <a:t>Ref[10]</a:t>
                      </a:r>
                      <a:endParaRPr lang="en-US" dirty="0"/>
                    </a:p>
                  </a:txBody>
                  <a:tcPr/>
                </a:tc>
              </a:tr>
              <a:tr h="257604">
                <a:tc>
                  <a:txBody>
                    <a:bodyPr/>
                    <a:lstStyle/>
                    <a:p>
                      <a:r>
                        <a:rPr lang="en-US" dirty="0" smtClean="0"/>
                        <a:t>Year</a:t>
                      </a:r>
                      <a:endParaRPr lang="en-US" dirty="0"/>
                    </a:p>
                  </a:txBody>
                  <a:tcPr/>
                </a:tc>
                <a:tc>
                  <a:txBody>
                    <a:bodyPr/>
                    <a:lstStyle/>
                    <a:p>
                      <a:r>
                        <a:rPr lang="en-US" dirty="0" smtClean="0"/>
                        <a:t>2023</a:t>
                      </a:r>
                      <a:endParaRPr lang="en-US" dirty="0"/>
                    </a:p>
                  </a:txBody>
                  <a:tcPr/>
                </a:tc>
                <a:tc>
                  <a:txBody>
                    <a:bodyPr/>
                    <a:lstStyle/>
                    <a:p>
                      <a:r>
                        <a:rPr lang="en-US" dirty="0" smtClean="0"/>
                        <a:t>2020</a:t>
                      </a:r>
                      <a:endParaRPr lang="en-US" dirty="0"/>
                    </a:p>
                  </a:txBody>
                  <a:tcPr/>
                </a:tc>
              </a:tr>
              <a:tr h="1803225">
                <a:tc>
                  <a:txBody>
                    <a:bodyPr/>
                    <a:lstStyle/>
                    <a:p>
                      <a:r>
                        <a:rPr lang="en-US" dirty="0" smtClean="0"/>
                        <a:t>Model</a:t>
                      </a:r>
                      <a:endParaRPr lang="en-US" dirty="0"/>
                    </a:p>
                  </a:txBody>
                  <a:tcPr/>
                </a:tc>
                <a:tc>
                  <a:txBody>
                    <a:bodyPr/>
                    <a:lstStyle/>
                    <a:p>
                      <a:r>
                        <a:rPr lang="en-US" dirty="0" smtClean="0"/>
                        <a:t>The CNN model developed consists of 15 different layer, three </a:t>
                      </a:r>
                      <a:r>
                        <a:rPr lang="en-US" dirty="0" err="1" smtClean="0"/>
                        <a:t>convolutional</a:t>
                      </a:r>
                      <a:r>
                        <a:rPr lang="en-US" dirty="0" smtClean="0"/>
                        <a:t> layer, two pooling (Max) layer,</a:t>
                      </a:r>
                      <a:r>
                        <a:rPr lang="en-US" baseline="0" dirty="0" smtClean="0"/>
                        <a:t> t</a:t>
                      </a:r>
                      <a:r>
                        <a:rPr lang="en-US" dirty="0" smtClean="0"/>
                        <a:t>en dense connected layer</a:t>
                      </a:r>
                      <a:endParaRPr lang="en-US" dirty="0"/>
                    </a:p>
                  </a:txBody>
                  <a:tcPr/>
                </a:tc>
                <a:tc>
                  <a:txBody>
                    <a:bodyPr/>
                    <a:lstStyle/>
                    <a:p>
                      <a:r>
                        <a:rPr lang="en-US" dirty="0" smtClean="0"/>
                        <a:t>The CNN model developed consists of 11 different layer, four </a:t>
                      </a:r>
                      <a:r>
                        <a:rPr lang="en-US" dirty="0" err="1" smtClean="0"/>
                        <a:t>convolutional</a:t>
                      </a:r>
                      <a:r>
                        <a:rPr lang="en-US" dirty="0" smtClean="0"/>
                        <a:t> layer, three Pooling (Max) layer,</a:t>
                      </a:r>
                      <a:r>
                        <a:rPr lang="en-US" baseline="0" dirty="0" smtClean="0"/>
                        <a:t> t</a:t>
                      </a:r>
                      <a:r>
                        <a:rPr lang="en-US" dirty="0" smtClean="0"/>
                        <a:t>wo dense Connected, one flatten and one dropout layer.</a:t>
                      </a:r>
                      <a:endParaRPr lang="en-US" dirty="0"/>
                    </a:p>
                  </a:txBody>
                  <a:tcPr/>
                </a:tc>
              </a:tr>
              <a:tr h="257604">
                <a:tc>
                  <a:txBody>
                    <a:bodyPr/>
                    <a:lstStyle/>
                    <a:p>
                      <a:r>
                        <a:rPr lang="en-US" dirty="0" smtClean="0"/>
                        <a:t>Accuracy</a:t>
                      </a:r>
                      <a:endParaRPr lang="en-US" dirty="0"/>
                    </a:p>
                  </a:txBody>
                  <a:tcPr/>
                </a:tc>
                <a:tc>
                  <a:txBody>
                    <a:bodyPr/>
                    <a:lstStyle/>
                    <a:p>
                      <a:r>
                        <a:rPr lang="en-US" dirty="0" smtClean="0"/>
                        <a:t>96.89</a:t>
                      </a:r>
                      <a:endParaRPr lang="en-US" dirty="0"/>
                    </a:p>
                  </a:txBody>
                  <a:tcPr/>
                </a:tc>
                <a:tc>
                  <a:txBody>
                    <a:bodyPr/>
                    <a:lstStyle/>
                    <a:p>
                      <a:r>
                        <a:rPr lang="en-US" dirty="0" smtClean="0"/>
                        <a:t>93%</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a:t>Limitations and Future Scope</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altLang="en-US"/>
              <a:t>  </a:t>
            </a:r>
            <a:r>
              <a:rPr lang="en-US"/>
              <a:t>Implementation of translation of letters which requires movement (For</a:t>
            </a:r>
            <a:r>
              <a:rPr lang="en-IN" altLang="en-US"/>
              <a:t>  </a:t>
            </a:r>
            <a:r>
              <a:rPr lang="en-US"/>
              <a:t>ex.Letter Z).</a:t>
            </a:r>
          </a:p>
          <a:p>
            <a:pPr>
              <a:buFont typeface="Arial" panose="020B0604020202020204" pitchFamily="34" charset="0"/>
              <a:buChar char="•"/>
            </a:pPr>
            <a:r>
              <a:rPr lang="en-IN" altLang="en-US"/>
              <a:t>  </a:t>
            </a:r>
            <a:r>
              <a:rPr lang="en-US"/>
              <a:t>Increasing accuracy of our model.</a:t>
            </a:r>
          </a:p>
          <a:p>
            <a:pPr>
              <a:buFont typeface="Arial" panose="020B0604020202020204" pitchFamily="34" charset="0"/>
              <a:buChar char="•"/>
            </a:pPr>
            <a:r>
              <a:rPr lang="en-IN" altLang="en-US"/>
              <a:t>  </a:t>
            </a:r>
            <a:r>
              <a:rPr lang="en-US"/>
              <a:t>The project can be extended for other type of information as well like </a:t>
            </a:r>
            <a:r>
              <a:rPr lang="en-IN" altLang="en-US"/>
              <a:t>       </a:t>
            </a:r>
            <a:r>
              <a:rPr lang="en-US"/>
              <a:t>numbers,</a:t>
            </a:r>
            <a:r>
              <a:rPr lang="en-IN" altLang="en-US"/>
              <a:t> </a:t>
            </a:r>
            <a:r>
              <a:rPr lang="en-US"/>
              <a:t>words</a:t>
            </a:r>
            <a:r>
              <a:rPr lang="en-IN" altLang="en-US"/>
              <a:t> and sentences.</a:t>
            </a:r>
          </a:p>
          <a:p>
            <a:pPr>
              <a:buFont typeface="Arial" panose="020B0604020202020204" pitchFamily="34" charset="0"/>
              <a:buChar char="•"/>
            </a:pPr>
            <a:r>
              <a:rPr lang="en-IN" altLang="en-US"/>
              <a:t>  This paradigm can be applied to other sign languages, such as Indian Sign Language, but for the time being it is exclusive to American Sign Language.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References</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IN" sz="1800" dirty="0">
                <a:effectLst/>
                <a:latin typeface="Times New Roman" panose="02020603050405020304" pitchFamily="18" charset="0"/>
                <a:ea typeface="DengXian" panose="02010600030101010101" pitchFamily="2" charset="-122"/>
              </a:rPr>
              <a:t>S. Shahriar et al., "Real-Time American Sign Language Recognition Using Skin Segmentation and Image Category Classification with Convolutional Neural Network and Deep Learning," TENCON 2018 - 2018 IEEE Region 10 Conference, 2018, pp. 1168-1171, </a:t>
            </a:r>
            <a:r>
              <a:rPr lang="en-IN" sz="1800" dirty="0" err="1">
                <a:effectLst/>
                <a:latin typeface="Times New Roman" panose="02020603050405020304" pitchFamily="18" charset="0"/>
                <a:ea typeface="DengXian" panose="02010600030101010101" pitchFamily="2" charset="-122"/>
              </a:rPr>
              <a:t>doi</a:t>
            </a:r>
            <a:r>
              <a:rPr lang="en-IN" sz="1800" dirty="0">
                <a:effectLst/>
                <a:latin typeface="Times New Roman" panose="02020603050405020304" pitchFamily="18" charset="0"/>
                <a:ea typeface="DengXian" panose="02010600030101010101" pitchFamily="2" charset="-122"/>
              </a:rPr>
              <a:t>: 10.1109/TENCON.2018.8650524.</a:t>
            </a:r>
          </a:p>
          <a:p>
            <a:pPr marL="457200" indent="-457200">
              <a:buFont typeface="+mj-lt"/>
              <a:buAutoNum type="arabicPeriod"/>
            </a:pPr>
            <a:r>
              <a:rPr lang="en-US" sz="1800" dirty="0">
                <a:effectLst/>
                <a:latin typeface="Times New Roman" panose="02020603050405020304" pitchFamily="18" charset="0"/>
                <a:ea typeface="MS Mincho" panose="02020609040205080304" pitchFamily="49" charset="-128"/>
              </a:rPr>
              <a:t>Jain, </a:t>
            </a:r>
            <a:r>
              <a:rPr lang="en-US" sz="1800" dirty="0" err="1">
                <a:effectLst/>
                <a:latin typeface="Times New Roman" panose="02020603050405020304" pitchFamily="18" charset="0"/>
                <a:ea typeface="MS Mincho" panose="02020609040205080304" pitchFamily="49" charset="-128"/>
              </a:rPr>
              <a:t>Vanita</a:t>
            </a:r>
            <a:r>
              <a:rPr lang="en-US" sz="1800" dirty="0">
                <a:effectLst/>
                <a:latin typeface="Times New Roman" panose="02020603050405020304" pitchFamily="18" charset="0"/>
                <a:ea typeface="MS Mincho" panose="02020609040205080304" pitchFamily="49" charset="-128"/>
              </a:rPr>
              <a:t> &amp; Jain, </a:t>
            </a:r>
            <a:r>
              <a:rPr lang="en-US" sz="1800" dirty="0" err="1">
                <a:effectLst/>
                <a:latin typeface="Times New Roman" panose="02020603050405020304" pitchFamily="18" charset="0"/>
                <a:ea typeface="MS Mincho" panose="02020609040205080304" pitchFamily="49" charset="-128"/>
              </a:rPr>
              <a:t>Achin</a:t>
            </a:r>
            <a:r>
              <a:rPr lang="en-US" sz="1800" dirty="0">
                <a:effectLst/>
                <a:latin typeface="Times New Roman" panose="02020603050405020304" pitchFamily="18" charset="0"/>
                <a:ea typeface="MS Mincho" panose="02020609040205080304" pitchFamily="49" charset="-128"/>
              </a:rPr>
              <a:t> &amp; Chauhan, Abhinav &amp; </a:t>
            </a:r>
            <a:r>
              <a:rPr lang="en-US" sz="1800" dirty="0" err="1">
                <a:effectLst/>
                <a:latin typeface="Times New Roman" panose="02020603050405020304" pitchFamily="18" charset="0"/>
                <a:ea typeface="MS Mincho" panose="02020609040205080304" pitchFamily="49" charset="-128"/>
              </a:rPr>
              <a:t>Kotla</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Srinivasu</a:t>
            </a:r>
            <a:r>
              <a:rPr lang="en-US" sz="1800" dirty="0">
                <a:effectLst/>
                <a:latin typeface="Times New Roman" panose="02020603050405020304" pitchFamily="18" charset="0"/>
                <a:ea typeface="MS Mincho" panose="02020609040205080304" pitchFamily="49" charset="-128"/>
              </a:rPr>
              <a:t> &amp; Gautam, Ashish. (2021). American Sign Language recognition using Support Vector Machine and Convolutional Neural Network. International Journal of Information Technology. 13. 10.1007/s41870-021-00617-x.</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a:pPr>
            <a:r>
              <a:rPr lang="en-US" sz="1800" dirty="0">
                <a:effectLst/>
                <a:latin typeface="Times New Roman" panose="02020603050405020304" pitchFamily="18" charset="0"/>
                <a:ea typeface="MS Mincho" panose="02020609040205080304" pitchFamily="49" charset="-128"/>
              </a:rPr>
              <a:t>Kaggle (2017) Sign language MNIST: drop-in replacement for MNIST for hand gesture recognition tasks. https://www.kaggle. com/</a:t>
            </a:r>
            <a:r>
              <a:rPr lang="en-US" sz="1800" dirty="0" err="1">
                <a:effectLst/>
                <a:latin typeface="Times New Roman" panose="02020603050405020304" pitchFamily="18" charset="0"/>
                <a:ea typeface="MS Mincho" panose="02020609040205080304" pitchFamily="49" charset="-128"/>
              </a:rPr>
              <a:t>datamunge</a:t>
            </a:r>
            <a:r>
              <a:rPr lang="en-US" sz="1800" dirty="0">
                <a:effectLst/>
                <a:latin typeface="Times New Roman" panose="02020603050405020304" pitchFamily="18" charset="0"/>
                <a:ea typeface="MS Mincho" panose="02020609040205080304" pitchFamily="49" charset="-128"/>
              </a:rPr>
              <a:t>/sign-language-</a:t>
            </a:r>
            <a:r>
              <a:rPr lang="en-US" sz="1800" dirty="0" err="1">
                <a:effectLst/>
                <a:latin typeface="Times New Roman" panose="02020603050405020304" pitchFamily="18" charset="0"/>
                <a:ea typeface="MS Mincho" panose="02020609040205080304" pitchFamily="49" charset="-128"/>
              </a:rPr>
              <a:t>mnist</a:t>
            </a:r>
            <a:r>
              <a:rPr lang="en-US" sz="1800" dirty="0">
                <a:effectLst/>
                <a:latin typeface="Times New Roman" panose="02020603050405020304" pitchFamily="18" charset="0"/>
                <a:ea typeface="MS Mincho" panose="02020609040205080304" pitchFamily="49" charset="-128"/>
              </a:rPr>
              <a:t>. Accessed Jan 2018</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a:pPr>
            <a:r>
              <a:rPr lang="en-US" sz="1800" dirty="0" err="1">
                <a:effectLst/>
                <a:latin typeface="Times New Roman" panose="02020603050405020304" pitchFamily="18" charset="0"/>
                <a:ea typeface="MS Mincho" panose="02020609040205080304" pitchFamily="49" charset="-128"/>
              </a:rPr>
              <a:t>Rasha</a:t>
            </a:r>
            <a:r>
              <a:rPr lang="en-US" sz="1800" dirty="0">
                <a:effectLst/>
                <a:latin typeface="Times New Roman" panose="02020603050405020304" pitchFamily="18" charset="0"/>
                <a:ea typeface="MS Mincho" panose="02020609040205080304" pitchFamily="49" charset="-128"/>
              </a:rPr>
              <a:t> Amer </a:t>
            </a:r>
            <a:r>
              <a:rPr lang="en-US" sz="1800" dirty="0" err="1">
                <a:effectLst/>
                <a:latin typeface="Times New Roman" panose="02020603050405020304" pitchFamily="18" charset="0"/>
                <a:ea typeface="MS Mincho" panose="02020609040205080304" pitchFamily="49" charset="-128"/>
              </a:rPr>
              <a:t>Kadhim</a:t>
            </a:r>
            <a:r>
              <a:rPr lang="en-US" sz="1800" dirty="0">
                <a:effectLst/>
                <a:latin typeface="Times New Roman" panose="02020603050405020304" pitchFamily="18" charset="0"/>
                <a:ea typeface="MS Mincho" panose="02020609040205080304" pitchFamily="49" charset="-128"/>
              </a:rPr>
              <a:t> 1 , </a:t>
            </a:r>
            <a:r>
              <a:rPr lang="en-US" sz="1800" dirty="0" err="1">
                <a:effectLst/>
                <a:latin typeface="Times New Roman" panose="02020603050405020304" pitchFamily="18" charset="0"/>
                <a:ea typeface="MS Mincho" panose="02020609040205080304" pitchFamily="49" charset="-128"/>
              </a:rPr>
              <a:t>Muntadher</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Khamees</a:t>
            </a:r>
            <a:r>
              <a:rPr lang="en-US" sz="1800" dirty="0">
                <a:effectLst/>
                <a:latin typeface="Times New Roman" panose="02020603050405020304" pitchFamily="18" charset="0"/>
                <a:ea typeface="MS Mincho" panose="02020609040205080304" pitchFamily="49" charset="-128"/>
              </a:rPr>
              <a:t> . “A Real-Time American Sign Language Recognition System using Convolutional Neural Network for Real Datasets”.</a:t>
            </a:r>
            <a:r>
              <a:rPr lang="en-US" sz="1800" dirty="0" err="1">
                <a:effectLst/>
                <a:latin typeface="Times New Roman" panose="02020603050405020304" pitchFamily="18" charset="0"/>
                <a:ea typeface="MS Mincho" panose="02020609040205080304" pitchFamily="49" charset="-128"/>
              </a:rPr>
              <a:t>doi</a:t>
            </a:r>
            <a:r>
              <a:rPr lang="en-US" sz="1800" dirty="0">
                <a:effectLst/>
                <a:latin typeface="Times New Roman" panose="02020603050405020304" pitchFamily="18" charset="0"/>
                <a:ea typeface="MS Mincho" panose="02020609040205080304" pitchFamily="49" charset="-128"/>
              </a:rPr>
              <a:t>: 10.18421/TEM93-14, August 2020</a:t>
            </a:r>
            <a:endParaRPr lang="en-IN" sz="1800" dirty="0">
              <a:effectLst/>
              <a:latin typeface="Times New Roman" panose="02020603050405020304" pitchFamily="18" charset="0"/>
              <a:ea typeface="MS Mincho" panose="02020609040205080304" pitchFamily="49"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References</a:t>
            </a:r>
          </a:p>
        </p:txBody>
      </p:sp>
      <p:sp>
        <p:nvSpPr>
          <p:cNvPr id="3" name="Content Placeholder 2"/>
          <p:cNvSpPr>
            <a:spLocks noGrp="1"/>
          </p:cNvSpPr>
          <p:nvPr>
            <p:ph idx="1"/>
          </p:nvPr>
        </p:nvSpPr>
        <p:spPr/>
        <p:txBody>
          <a:bodyPr>
            <a:normAutofit fontScale="92500" lnSpcReduction="20000"/>
          </a:bodyPr>
          <a:lstStyle/>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Real-time American Sign Language Recognition with Convolutional Neural Networks . Brandon Garcia Stanford University Stanford, CA. </a:t>
            </a:r>
            <a:r>
              <a:rPr lang="en-US" sz="1800" dirty="0" err="1">
                <a:effectLst/>
                <a:latin typeface="Times New Roman" panose="02020603050405020304" pitchFamily="18" charset="0"/>
                <a:ea typeface="MS Mincho" panose="02020609040205080304" pitchFamily="49" charset="-128"/>
              </a:rPr>
              <a:t>Sigberto</a:t>
            </a:r>
            <a:r>
              <a:rPr lang="en-US" sz="1800" dirty="0">
                <a:effectLst/>
                <a:latin typeface="Times New Roman" panose="02020603050405020304" pitchFamily="18" charset="0"/>
                <a:ea typeface="MS Mincho" panose="02020609040205080304" pitchFamily="49" charset="-128"/>
              </a:rPr>
              <a:t> Alarcon </a:t>
            </a:r>
            <a:r>
              <a:rPr lang="en-US" sz="1800" dirty="0" err="1">
                <a:effectLst/>
                <a:latin typeface="Times New Roman" panose="02020603050405020304" pitchFamily="18" charset="0"/>
                <a:ea typeface="MS Mincho" panose="02020609040205080304" pitchFamily="49" charset="-128"/>
              </a:rPr>
              <a:t>Viesca</a:t>
            </a:r>
            <a:r>
              <a:rPr lang="en-US" sz="1800" dirty="0">
                <a:effectLst/>
                <a:latin typeface="Times New Roman" panose="02020603050405020304" pitchFamily="18" charset="0"/>
                <a:ea typeface="MS Mincho" panose="02020609040205080304" pitchFamily="49" charset="-128"/>
              </a:rPr>
              <a:t> Stanford University Stanford, CA.</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R.S, </a:t>
            </a:r>
            <a:r>
              <a:rPr lang="en-US" sz="1800" dirty="0" err="1">
                <a:effectLst/>
                <a:latin typeface="Times New Roman" panose="02020603050405020304" pitchFamily="18" charset="0"/>
                <a:ea typeface="MS Mincho" panose="02020609040205080304" pitchFamily="49" charset="-128"/>
              </a:rPr>
              <a:t>Dr.Sabeenian</a:t>
            </a:r>
            <a:r>
              <a:rPr lang="en-US" sz="1800" dirty="0">
                <a:effectLst/>
                <a:latin typeface="Times New Roman" panose="02020603050405020304" pitchFamily="18" charset="0"/>
                <a:ea typeface="MS Mincho" panose="02020609040205080304" pitchFamily="49" charset="-128"/>
              </a:rPr>
              <a:t> &amp; </a:t>
            </a:r>
            <a:r>
              <a:rPr lang="en-US" sz="1800" dirty="0" err="1">
                <a:effectLst/>
                <a:latin typeface="Times New Roman" panose="02020603050405020304" pitchFamily="18" charset="0"/>
                <a:ea typeface="MS Mincho" panose="02020609040205080304" pitchFamily="49" charset="-128"/>
              </a:rPr>
              <a:t>Bharathwaj</a:t>
            </a:r>
            <a:r>
              <a:rPr lang="en-US" sz="1800" dirty="0">
                <a:effectLst/>
                <a:latin typeface="Times New Roman" panose="02020603050405020304" pitchFamily="18" charset="0"/>
                <a:ea typeface="MS Mincho" panose="02020609040205080304" pitchFamily="49" charset="-128"/>
              </a:rPr>
              <a:t>, S. &amp; </a:t>
            </a:r>
            <a:r>
              <a:rPr lang="en-US" sz="1800" dirty="0" err="1">
                <a:effectLst/>
                <a:latin typeface="Times New Roman" panose="02020603050405020304" pitchFamily="18" charset="0"/>
                <a:ea typeface="MS Mincho" panose="02020609040205080304" pitchFamily="49" charset="-128"/>
              </a:rPr>
              <a:t>Aadhil</a:t>
            </a:r>
            <a:r>
              <a:rPr lang="en-US" sz="1800" dirty="0">
                <a:effectLst/>
                <a:latin typeface="Times New Roman" panose="02020603050405020304" pitchFamily="18" charset="0"/>
                <a:ea typeface="MS Mincho" panose="02020609040205080304" pitchFamily="49" charset="-128"/>
              </a:rPr>
              <a:t>, M.. (2020). Sign Language Recognition Using Deep Learning and Computer Vision. Journal of Advanced Research in Dynamical and Control Systems. 12. 964-968. 10.5373/JARDCS/V12SP5/20201842. </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err="1">
                <a:effectLst/>
                <a:latin typeface="Times New Roman" panose="02020603050405020304" pitchFamily="18" charset="0"/>
                <a:ea typeface="MS Mincho" panose="02020609040205080304" pitchFamily="49" charset="-128"/>
              </a:rPr>
              <a:t>Kasukurthi</a:t>
            </a:r>
            <a:r>
              <a:rPr lang="en-US" sz="1800" dirty="0">
                <a:effectLst/>
                <a:latin typeface="Times New Roman" panose="02020603050405020304" pitchFamily="18" charset="0"/>
                <a:ea typeface="MS Mincho" panose="02020609040205080304" pitchFamily="49" charset="-128"/>
              </a:rPr>
              <a:t>, Nikhil, Brij </a:t>
            </a:r>
            <a:r>
              <a:rPr lang="en-US" sz="1800" dirty="0" err="1">
                <a:effectLst/>
                <a:latin typeface="Times New Roman" panose="02020603050405020304" pitchFamily="18" charset="0"/>
                <a:ea typeface="MS Mincho" panose="02020609040205080304" pitchFamily="49" charset="-128"/>
              </a:rPr>
              <a:t>Rokad</a:t>
            </a:r>
            <a:r>
              <a:rPr lang="en-US" sz="1800" dirty="0">
                <a:effectLst/>
                <a:latin typeface="Times New Roman" panose="02020603050405020304" pitchFamily="18" charset="0"/>
                <a:ea typeface="MS Mincho" panose="02020609040205080304" pitchFamily="49" charset="-128"/>
              </a:rPr>
              <a:t>, Shiv </a:t>
            </a:r>
            <a:r>
              <a:rPr lang="en-US" sz="1800" dirty="0" err="1">
                <a:effectLst/>
                <a:latin typeface="Times New Roman" panose="02020603050405020304" pitchFamily="18" charset="0"/>
                <a:ea typeface="MS Mincho" panose="02020609040205080304" pitchFamily="49" charset="-128"/>
              </a:rPr>
              <a:t>Bidani</a:t>
            </a:r>
            <a:r>
              <a:rPr lang="en-US" sz="1800" dirty="0">
                <a:effectLst/>
                <a:latin typeface="Times New Roman" panose="02020603050405020304" pitchFamily="18" charset="0"/>
                <a:ea typeface="MS Mincho" panose="02020609040205080304" pitchFamily="49" charset="-128"/>
              </a:rPr>
              <a:t>, and Dr </a:t>
            </a:r>
            <a:r>
              <a:rPr lang="en-US" sz="1800" dirty="0" err="1">
                <a:effectLst/>
                <a:latin typeface="Times New Roman" panose="02020603050405020304" pitchFamily="18" charset="0"/>
                <a:ea typeface="MS Mincho" panose="02020609040205080304" pitchFamily="49" charset="-128"/>
              </a:rPr>
              <a:t>Dennisan</a:t>
            </a:r>
            <a:r>
              <a:rPr lang="en-US" sz="1800" dirty="0">
                <a:effectLst/>
                <a:latin typeface="Times New Roman" panose="02020603050405020304" pitchFamily="18" charset="0"/>
                <a:ea typeface="MS Mincho" panose="02020609040205080304" pitchFamily="49" charset="-128"/>
              </a:rPr>
              <a:t>. "American Sign Language Alphabet Recognition using Deep Learning." </a:t>
            </a:r>
            <a:r>
              <a:rPr lang="en-US" sz="1800" dirty="0" err="1">
                <a:effectLst/>
                <a:latin typeface="Times New Roman" panose="02020603050405020304" pitchFamily="18" charset="0"/>
                <a:ea typeface="MS Mincho" panose="02020609040205080304" pitchFamily="49" charset="-128"/>
              </a:rPr>
              <a:t>arXiv</a:t>
            </a:r>
            <a:r>
              <a:rPr lang="en-US" sz="1800" dirty="0">
                <a:effectLst/>
                <a:latin typeface="Times New Roman" panose="02020603050405020304" pitchFamily="18" charset="0"/>
                <a:ea typeface="MS Mincho" panose="02020609040205080304" pitchFamily="49" charset="-128"/>
              </a:rPr>
              <a:t> preprint arXiv:1905.05487 (2019).</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Zimmermann, C., &amp; </a:t>
            </a:r>
            <a:r>
              <a:rPr lang="en-US" sz="1800" dirty="0" err="1">
                <a:effectLst/>
                <a:latin typeface="Times New Roman" panose="02020603050405020304" pitchFamily="18" charset="0"/>
                <a:ea typeface="MS Mincho" panose="02020609040205080304" pitchFamily="49" charset="-128"/>
              </a:rPr>
              <a:t>Brox</a:t>
            </a:r>
            <a:r>
              <a:rPr lang="en-US" sz="1800" dirty="0">
                <a:effectLst/>
                <a:latin typeface="Times New Roman" panose="02020603050405020304" pitchFamily="18" charset="0"/>
                <a:ea typeface="MS Mincho" panose="02020609040205080304" pitchFamily="49" charset="-128"/>
              </a:rPr>
              <a:t>, T. (2017). Learning to Estimate 3D Hand Pose from Single RGB Images. </a:t>
            </a:r>
            <a:r>
              <a:rPr lang="en-US" sz="1800" dirty="0" err="1">
                <a:effectLst/>
                <a:latin typeface="Times New Roman" panose="02020603050405020304" pitchFamily="18" charset="0"/>
                <a:ea typeface="MS Mincho" panose="02020609040205080304" pitchFamily="49" charset="-128"/>
              </a:rPr>
              <a:t>arXiv</a:t>
            </a:r>
            <a:r>
              <a:rPr lang="en-US" sz="1800" dirty="0">
                <a:effectLst/>
                <a:latin typeface="Times New Roman" panose="02020603050405020304" pitchFamily="18" charset="0"/>
                <a:ea typeface="MS Mincho" panose="02020609040205080304" pitchFamily="49" charset="-128"/>
              </a:rPr>
              <a:t> preprint arXiv:1705.01389.</a:t>
            </a:r>
            <a:endParaRPr lang="en-IN" sz="1800" dirty="0">
              <a:effectLst/>
              <a:latin typeface="Times New Roman" panose="02020603050405020304" pitchFamily="18" charset="0"/>
              <a:ea typeface="MS Mincho" panose="02020609040205080304" pitchFamily="49" charset="-128"/>
            </a:endParaRPr>
          </a:p>
          <a:p>
            <a:pPr marL="342900" indent="-342900">
              <a:buFont typeface="+mj-lt"/>
              <a:buAutoNum type="arabicPeriod" startAt="5"/>
            </a:pPr>
            <a:r>
              <a:rPr lang="en-US" sz="1800" dirty="0">
                <a:effectLst/>
                <a:latin typeface="Times New Roman" panose="02020603050405020304" pitchFamily="18" charset="0"/>
                <a:ea typeface="MS Mincho" panose="02020609040205080304" pitchFamily="49" charset="-128"/>
              </a:rPr>
              <a:t>Rahman, Md </a:t>
            </a:r>
            <a:r>
              <a:rPr lang="en-US" sz="1800" dirty="0" err="1">
                <a:effectLst/>
                <a:latin typeface="Times New Roman" panose="02020603050405020304" pitchFamily="18" charset="0"/>
                <a:ea typeface="MS Mincho" panose="02020609040205080304" pitchFamily="49" charset="-128"/>
              </a:rPr>
              <a:t>Moklesur</a:t>
            </a:r>
            <a:r>
              <a:rPr lang="en-US" sz="1800" dirty="0">
                <a:effectLst/>
                <a:latin typeface="Times New Roman" panose="02020603050405020304" pitchFamily="18" charset="0"/>
                <a:ea typeface="MS Mincho" panose="02020609040205080304" pitchFamily="49" charset="-128"/>
              </a:rPr>
              <a:t>, Md Shafiqul Islam, Md </a:t>
            </a:r>
            <a:r>
              <a:rPr lang="en-US" sz="1800" dirty="0" err="1">
                <a:effectLst/>
                <a:latin typeface="Times New Roman" panose="02020603050405020304" pitchFamily="18" charset="0"/>
                <a:ea typeface="MS Mincho" panose="02020609040205080304" pitchFamily="49" charset="-128"/>
              </a:rPr>
              <a:t>Hafizur</a:t>
            </a:r>
            <a:r>
              <a:rPr lang="en-US" sz="1800" dirty="0">
                <a:effectLst/>
                <a:latin typeface="Times New Roman" panose="02020603050405020304" pitchFamily="18" charset="0"/>
                <a:ea typeface="MS Mincho" panose="02020609040205080304" pitchFamily="49" charset="-128"/>
              </a:rPr>
              <a:t> Rahman, Roberto Sassi, Massimo W. </a:t>
            </a:r>
            <a:r>
              <a:rPr lang="en-US" sz="1800" dirty="0" err="1">
                <a:effectLst/>
                <a:latin typeface="Times New Roman" panose="02020603050405020304" pitchFamily="18" charset="0"/>
                <a:ea typeface="MS Mincho" panose="02020609040205080304" pitchFamily="49" charset="-128"/>
              </a:rPr>
              <a:t>Rivolta</a:t>
            </a:r>
            <a:r>
              <a:rPr lang="en-US" sz="1800" dirty="0">
                <a:effectLst/>
                <a:latin typeface="Times New Roman" panose="02020603050405020304" pitchFamily="18" charset="0"/>
                <a:ea typeface="MS Mincho" panose="02020609040205080304" pitchFamily="49" charset="-128"/>
              </a:rPr>
              <a:t>, and Md </a:t>
            </a:r>
            <a:r>
              <a:rPr lang="en-US" sz="1800" dirty="0" err="1">
                <a:effectLst/>
                <a:latin typeface="Times New Roman" panose="02020603050405020304" pitchFamily="18" charset="0"/>
                <a:ea typeface="MS Mincho" panose="02020609040205080304" pitchFamily="49" charset="-128"/>
              </a:rPr>
              <a:t>Aktaruzzaman</a:t>
            </a:r>
            <a:r>
              <a:rPr lang="en-US" sz="1800" dirty="0">
                <a:effectLst/>
                <a:latin typeface="Times New Roman" panose="02020603050405020304" pitchFamily="18" charset="0"/>
                <a:ea typeface="MS Mincho" panose="02020609040205080304" pitchFamily="49" charset="-128"/>
              </a:rPr>
              <a:t>. "A new benchmark on </a:t>
            </a:r>
            <a:r>
              <a:rPr lang="en-US" sz="1800" dirty="0" err="1">
                <a:effectLst/>
                <a:latin typeface="Times New Roman" panose="02020603050405020304" pitchFamily="18" charset="0"/>
                <a:ea typeface="MS Mincho" panose="02020609040205080304" pitchFamily="49" charset="-128"/>
              </a:rPr>
              <a:t>american</a:t>
            </a:r>
            <a:r>
              <a:rPr lang="en-US" sz="1800" dirty="0">
                <a:effectLst/>
                <a:latin typeface="Times New Roman" panose="02020603050405020304" pitchFamily="18" charset="0"/>
                <a:ea typeface="MS Mincho" panose="02020609040205080304" pitchFamily="49" charset="-128"/>
              </a:rPr>
              <a:t> sign language recognition using convolutional neural network." In 2019 International Conference on Sustainable Technologies for Industry 4.0 (STI), pp. 1-6. IEEE, 2019.</a:t>
            </a:r>
            <a:endParaRPr lang="en-IN" sz="1800" dirty="0">
              <a:effectLst/>
              <a:latin typeface="Times New Roman" panose="02020603050405020304" pitchFamily="18" charset="0"/>
              <a:ea typeface="MS Mincho" panose="02020609040205080304" pitchFamily="4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altLang="en-US" b="1"/>
              <a:t>Presentation outline</a:t>
            </a:r>
            <a:endParaRPr lang="en-US" b="1"/>
          </a:p>
        </p:txBody>
      </p:sp>
      <p:graphicFrame>
        <p:nvGraphicFramePr>
          <p:cNvPr id="5" name="Content Placeholder 2"/>
          <p:cNvGraphicFramePr>
            <a:graphicFrameLocks noGrp="1"/>
          </p:cNvGraphicFramePr>
          <p:nvPr>
            <p:ph idx="1"/>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References</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A. </a:t>
            </a:r>
            <a:r>
              <a:rPr lang="en-US" sz="1800" dirty="0" err="1">
                <a:effectLst/>
                <a:latin typeface="Times New Roman" panose="02020603050405020304" pitchFamily="18" charset="0"/>
                <a:ea typeface="MS Mincho" panose="02020609040205080304" pitchFamily="49" charset="-128"/>
              </a:rPr>
              <a:t>Barczak</a:t>
            </a:r>
            <a:r>
              <a:rPr lang="en-US" sz="1800" dirty="0">
                <a:effectLst/>
                <a:latin typeface="Times New Roman" panose="02020603050405020304" pitchFamily="18" charset="0"/>
                <a:ea typeface="MS Mincho" panose="02020609040205080304" pitchFamily="49" charset="-128"/>
              </a:rPr>
              <a:t>, N. Reyes, M. </a:t>
            </a:r>
            <a:r>
              <a:rPr lang="en-US" sz="1800" dirty="0" err="1">
                <a:effectLst/>
                <a:latin typeface="Times New Roman" panose="02020603050405020304" pitchFamily="18" charset="0"/>
                <a:ea typeface="MS Mincho" panose="02020609040205080304" pitchFamily="49" charset="-128"/>
              </a:rPr>
              <a:t>Abastillas</a:t>
            </a:r>
            <a:r>
              <a:rPr lang="en-US" sz="1800" dirty="0">
                <a:effectLst/>
                <a:latin typeface="Times New Roman" panose="02020603050405020304" pitchFamily="18" charset="0"/>
                <a:ea typeface="MS Mincho" panose="02020609040205080304" pitchFamily="49" charset="-128"/>
              </a:rPr>
              <a:t>, A. </a:t>
            </a:r>
            <a:r>
              <a:rPr lang="en-US" sz="1800" dirty="0" err="1">
                <a:effectLst/>
                <a:latin typeface="Times New Roman" panose="02020603050405020304" pitchFamily="18" charset="0"/>
                <a:ea typeface="MS Mincho" panose="02020609040205080304" pitchFamily="49" charset="-128"/>
              </a:rPr>
              <a:t>Piccio</a:t>
            </a:r>
            <a:r>
              <a:rPr lang="en-US" sz="1800" dirty="0">
                <a:effectLst/>
                <a:latin typeface="Times New Roman" panose="02020603050405020304" pitchFamily="18" charset="0"/>
                <a:ea typeface="MS Mincho" panose="02020609040205080304" pitchFamily="49" charset="-128"/>
              </a:rPr>
              <a:t>, and T. </a:t>
            </a:r>
            <a:r>
              <a:rPr lang="en-US" sz="1800" dirty="0" err="1">
                <a:effectLst/>
                <a:latin typeface="Times New Roman" panose="02020603050405020304" pitchFamily="18" charset="0"/>
                <a:ea typeface="MS Mincho" panose="02020609040205080304" pitchFamily="49" charset="-128"/>
              </a:rPr>
              <a:t>Susnjak</a:t>
            </a:r>
            <a:r>
              <a:rPr lang="en-US" sz="1800" dirty="0">
                <a:effectLst/>
                <a:latin typeface="Times New Roman" panose="02020603050405020304" pitchFamily="18" charset="0"/>
                <a:ea typeface="MS Mincho" panose="02020609040205080304" pitchFamily="49" charset="-128"/>
              </a:rPr>
              <a:t>, “A new 2d static hand gesture </a:t>
            </a:r>
            <a:r>
              <a:rPr lang="en-US" sz="1800" dirty="0" err="1">
                <a:effectLst/>
                <a:latin typeface="Times New Roman" panose="02020603050405020304" pitchFamily="18" charset="0"/>
                <a:ea typeface="MS Mincho" panose="02020609040205080304" pitchFamily="49" charset="-128"/>
              </a:rPr>
              <a:t>colour</a:t>
            </a:r>
            <a:r>
              <a:rPr lang="en-US" sz="1800" dirty="0">
                <a:effectLst/>
                <a:latin typeface="Times New Roman" panose="02020603050405020304" pitchFamily="18" charset="0"/>
                <a:ea typeface="MS Mincho" panose="02020609040205080304" pitchFamily="49" charset="-128"/>
              </a:rPr>
              <a:t> image dataset for asl gestures,” 2011.</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F. </a:t>
            </a:r>
            <a:r>
              <a:rPr lang="en-US" sz="1800" dirty="0" err="1">
                <a:effectLst/>
                <a:latin typeface="Times New Roman" panose="02020603050405020304" pitchFamily="18" charset="0"/>
                <a:ea typeface="MS Mincho" panose="02020609040205080304" pitchFamily="49" charset="-128"/>
              </a:rPr>
              <a:t>Bes¸er</a:t>
            </a:r>
            <a:r>
              <a:rPr lang="en-US" sz="1800" dirty="0">
                <a:effectLst/>
                <a:latin typeface="Times New Roman" panose="02020603050405020304" pitchFamily="18" charset="0"/>
                <a:ea typeface="MS Mincho" panose="02020609040205080304" pitchFamily="49" charset="-128"/>
              </a:rPr>
              <a:t>, M. A. </a:t>
            </a:r>
            <a:r>
              <a:rPr lang="en-US" sz="1800" dirty="0" err="1">
                <a:effectLst/>
                <a:latin typeface="Times New Roman" panose="02020603050405020304" pitchFamily="18" charset="0"/>
                <a:ea typeface="MS Mincho" panose="02020609040205080304" pitchFamily="49" charset="-128"/>
              </a:rPr>
              <a:t>Kizrak</a:t>
            </a:r>
            <a:r>
              <a:rPr lang="en-US" sz="1800" dirty="0">
                <a:effectLst/>
                <a:latin typeface="Times New Roman" panose="02020603050405020304" pitchFamily="18" charset="0"/>
                <a:ea typeface="MS Mincho" panose="02020609040205080304" pitchFamily="49" charset="-128"/>
              </a:rPr>
              <a:t>, B. </a:t>
            </a:r>
            <a:r>
              <a:rPr lang="en-US" sz="1800" dirty="0" err="1">
                <a:effectLst/>
                <a:latin typeface="Times New Roman" panose="02020603050405020304" pitchFamily="18" charset="0"/>
                <a:ea typeface="MS Mincho" panose="02020609040205080304" pitchFamily="49" charset="-128"/>
              </a:rPr>
              <a:t>Bolat</a:t>
            </a:r>
            <a:r>
              <a:rPr lang="en-US" sz="1800" dirty="0">
                <a:effectLst/>
                <a:latin typeface="Times New Roman" panose="02020603050405020304" pitchFamily="18" charset="0"/>
                <a:ea typeface="MS Mincho" panose="02020609040205080304" pitchFamily="49" charset="-128"/>
              </a:rPr>
              <a:t>, and T. Yildirim, “Recognition of sign language using capsule networks,” in 2018 26th Signal Processing and Communications Applications Conference (SIU). IEEE, 2018, pp. 1–4.</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B. Garcia and S. A. </a:t>
            </a:r>
            <a:r>
              <a:rPr lang="en-US" sz="1800" dirty="0" err="1">
                <a:effectLst/>
                <a:latin typeface="Times New Roman" panose="02020603050405020304" pitchFamily="18" charset="0"/>
                <a:ea typeface="MS Mincho" panose="02020609040205080304" pitchFamily="49" charset="-128"/>
              </a:rPr>
              <a:t>Viesca</a:t>
            </a:r>
            <a:r>
              <a:rPr lang="en-US" sz="1800" dirty="0">
                <a:effectLst/>
                <a:latin typeface="Times New Roman" panose="02020603050405020304" pitchFamily="18" charset="0"/>
                <a:ea typeface="MS Mincho" panose="02020609040205080304" pitchFamily="49" charset="-128"/>
              </a:rPr>
              <a:t>, “Real-time </a:t>
            </a:r>
            <a:r>
              <a:rPr lang="en-US" sz="1800" dirty="0" err="1">
                <a:effectLst/>
                <a:latin typeface="Times New Roman" panose="02020603050405020304" pitchFamily="18" charset="0"/>
                <a:ea typeface="MS Mincho" panose="02020609040205080304" pitchFamily="49" charset="-128"/>
              </a:rPr>
              <a:t>american</a:t>
            </a:r>
            <a:r>
              <a:rPr lang="en-US" sz="1800" dirty="0">
                <a:effectLst/>
                <a:latin typeface="Times New Roman" panose="02020603050405020304" pitchFamily="18" charset="0"/>
                <a:ea typeface="MS Mincho" panose="02020609040205080304" pitchFamily="49" charset="-128"/>
              </a:rPr>
              <a:t> sign language recognition with convolutional neural networks,” Convolutional Neural Networks for Visual Recognition, vol. 2, 2016.</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A. </a:t>
            </a:r>
            <a:r>
              <a:rPr lang="en-US" sz="1800" dirty="0" err="1">
                <a:effectLst/>
                <a:latin typeface="Times New Roman" panose="02020603050405020304" pitchFamily="18" charset="0"/>
                <a:ea typeface="MS Mincho" panose="02020609040205080304" pitchFamily="49" charset="-128"/>
              </a:rPr>
              <a:t>Deza</a:t>
            </a:r>
            <a:r>
              <a:rPr lang="en-US" sz="1800" dirty="0">
                <a:effectLst/>
                <a:latin typeface="Times New Roman" panose="02020603050405020304" pitchFamily="18" charset="0"/>
                <a:ea typeface="MS Mincho" panose="02020609040205080304" pitchFamily="49" charset="-128"/>
              </a:rPr>
              <a:t> and D. Hasan, “Mie324 final report: Sign language recognition.”</a:t>
            </a:r>
            <a:endParaRPr lang="en-IN" sz="1800" dirty="0">
              <a:effectLst/>
              <a:latin typeface="Times New Roman" panose="02020603050405020304" pitchFamily="18" charset="0"/>
              <a:ea typeface="MS Mincho" panose="02020609040205080304" pitchFamily="49" charset="-128"/>
            </a:endParaRPr>
          </a:p>
          <a:p>
            <a:pPr marL="457200" indent="-457200">
              <a:buFont typeface="+mj-lt"/>
              <a:buAutoNum type="arabicPeriod" startAt="10"/>
            </a:pPr>
            <a:r>
              <a:rPr lang="en-US" sz="1800" dirty="0">
                <a:effectLst/>
                <a:latin typeface="Times New Roman" panose="02020603050405020304" pitchFamily="18" charset="0"/>
                <a:ea typeface="MS Mincho" panose="02020609040205080304" pitchFamily="49" charset="-128"/>
              </a:rPr>
              <a:t>” A Real-Time System For Recognition Of American Sign Language By Using Deep Learning” Murat </a:t>
            </a:r>
            <a:r>
              <a:rPr lang="en-US" sz="1800" dirty="0" err="1">
                <a:effectLst/>
                <a:latin typeface="Times New Roman" panose="02020603050405020304" pitchFamily="18" charset="0"/>
                <a:ea typeface="MS Mincho" panose="02020609040205080304" pitchFamily="49" charset="-128"/>
              </a:rPr>
              <a:t>Taskiran</a:t>
            </a:r>
            <a:r>
              <a:rPr lang="en-US" sz="1800" dirty="0">
                <a:effectLst/>
                <a:latin typeface="Times New Roman" panose="02020603050405020304" pitchFamily="18" charset="0"/>
                <a:ea typeface="MS Mincho" panose="02020609040205080304" pitchFamily="49" charset="-128"/>
              </a:rPr>
              <a:t>, Mehmet </a:t>
            </a:r>
            <a:r>
              <a:rPr lang="en-US" sz="1800" dirty="0" err="1">
                <a:effectLst/>
                <a:latin typeface="Times New Roman" panose="02020603050405020304" pitchFamily="18" charset="0"/>
                <a:ea typeface="MS Mincho" panose="02020609040205080304" pitchFamily="49" charset="-128"/>
              </a:rPr>
              <a:t>Killioglu</a:t>
            </a:r>
            <a:r>
              <a:rPr lang="en-US" sz="1800" dirty="0">
                <a:effectLst/>
                <a:latin typeface="Times New Roman" panose="02020603050405020304" pitchFamily="18" charset="0"/>
                <a:ea typeface="MS Mincho" panose="02020609040205080304" pitchFamily="49" charset="-128"/>
              </a:rPr>
              <a:t>, and </a:t>
            </a:r>
            <a:r>
              <a:rPr lang="en-US" sz="1800" dirty="0" err="1">
                <a:effectLst/>
                <a:latin typeface="Times New Roman" panose="02020603050405020304" pitchFamily="18" charset="0"/>
                <a:ea typeface="MS Mincho" panose="02020609040205080304" pitchFamily="49" charset="-128"/>
              </a:rPr>
              <a:t>Nihan</a:t>
            </a:r>
            <a:r>
              <a:rPr lang="en-US" sz="1800" dirty="0">
                <a:effectLst/>
                <a:latin typeface="Times New Roman" panose="02020603050405020304" pitchFamily="18" charset="0"/>
                <a:ea typeface="MS Mincho" panose="02020609040205080304" pitchFamily="49" charset="-128"/>
              </a:rPr>
              <a:t> </a:t>
            </a:r>
            <a:r>
              <a:rPr lang="en-US" sz="1800" dirty="0" err="1">
                <a:effectLst/>
                <a:latin typeface="Times New Roman" panose="02020603050405020304" pitchFamily="18" charset="0"/>
                <a:ea typeface="MS Mincho" panose="02020609040205080304" pitchFamily="49" charset="-128"/>
              </a:rPr>
              <a:t>Kahraman</a:t>
            </a:r>
            <a:r>
              <a:rPr lang="en-US" sz="1800" dirty="0">
                <a:effectLst/>
                <a:latin typeface="Times New Roman" panose="02020603050405020304" pitchFamily="18" charset="0"/>
                <a:ea typeface="MS Mincho" panose="02020609040205080304" pitchFamily="49" charset="-128"/>
              </a:rPr>
              <a:t> Electronics and Communications Engineering </a:t>
            </a:r>
            <a:r>
              <a:rPr lang="en-US" sz="1800" dirty="0" err="1">
                <a:effectLst/>
                <a:latin typeface="Times New Roman" panose="02020603050405020304" pitchFamily="18" charset="0"/>
                <a:ea typeface="MS Mincho" panose="02020609040205080304" pitchFamily="49" charset="-128"/>
              </a:rPr>
              <a:t>Yildiz</a:t>
            </a:r>
            <a:r>
              <a:rPr lang="en-US" sz="1800" dirty="0">
                <a:effectLst/>
                <a:latin typeface="Times New Roman" panose="02020603050405020304" pitchFamily="18" charset="0"/>
                <a:ea typeface="MS Mincho" panose="02020609040205080304" pitchFamily="49" charset="-128"/>
              </a:rPr>
              <a:t> Technical University Istanbul, Turkey</a:t>
            </a:r>
            <a:endParaRPr lang="en-IN" sz="1800" dirty="0">
              <a:effectLst/>
              <a:latin typeface="Times New Roman" panose="02020603050405020304" pitchFamily="18" charset="0"/>
              <a:ea typeface="MS Mincho" panose="02020609040205080304" pitchFamily="49" charset="-128"/>
            </a:endParaRPr>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p:cNvCxnSpPr>
            <a:cxnSpLocks noGrp="1" noRot="1" noChangeAspect="1" noMove="1" noResize="1" noEditPoints="1" noAdjustHandles="1" noChangeArrowheads="1" noChangeShapeType="1"/>
          </p:cNvCxnSpPr>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p:cNvSpPr>
            <a:spLocks noGrp="1" noRot="1" noChangeAspect="1" noMove="1" noResize="1" noEditPoints="1" noAdjustHandles="1" noChangeArrowheads="1" noChangeShapeType="1" noTextEdit="1"/>
          </p:cNvSpPr>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67315" y="639097"/>
            <a:ext cx="4689988"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b="1" cap="none" spc="-50">
                <a:ln w="12700">
                  <a:solidFill>
                    <a:schemeClr val="accent1"/>
                  </a:solidFill>
                  <a:prstDash val="solid"/>
                </a:ln>
                <a:solidFill>
                  <a:schemeClr val="tx1">
                    <a:lumMod val="85000"/>
                    <a:lumOff val="15000"/>
                  </a:schemeClr>
                </a:solidFill>
                <a:effectLst>
                  <a:outerShdw dist="38100" dir="2640000" algn="bl" rotWithShape="0">
                    <a:schemeClr val="accent1"/>
                  </a:outerShdw>
                </a:effectLst>
                <a:latin typeface="+mj-lt"/>
                <a:ea typeface="+mj-ea"/>
                <a:cs typeface="+mj-cs"/>
              </a:rPr>
              <a:t>THANK YOU</a:t>
            </a:r>
          </a:p>
        </p:txBody>
      </p:sp>
      <p:pic>
        <p:nvPicPr>
          <p:cNvPr id="6" name="Picture 5" descr="A picture containing text, dark&#10;&#10;Description automatically generated"/>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5499" y="1900021"/>
            <a:ext cx="3000986" cy="2528330"/>
          </a:xfrm>
          <a:prstGeom prst="rect">
            <a:avLst/>
          </a:prstGeom>
        </p:spPr>
      </p:pic>
      <p:cxnSp>
        <p:nvCxnSpPr>
          <p:cNvPr id="19" name="Straight Connector 18"/>
          <p:cNvCxnSpPr>
            <a:cxnSpLocks noGrp="1" noRot="1" noChangeAspect="1" noMove="1" noResize="1" noEditPoints="1" noAdjustHandles="1" noChangeArrowheads="1" noChangeShapeType="1"/>
          </p:cNvCxnSpPr>
          <p:nvPr/>
        </p:nvCxnSpPr>
        <p:spPr>
          <a:xfrm>
            <a:off x="4085303" y="434340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a:spLocks noGrp="1" noRot="1" noChangeAspect="1" noMove="1" noResize="1" noEditPoints="1" noAdjustHandles="1" noChangeArrowheads="1" noChangeShapeType="1" noTextEdit="1"/>
          </p:cNvSpPr>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8763" y="634946"/>
            <a:ext cx="3845379" cy="1450757"/>
          </a:xfrm>
        </p:spPr>
        <p:txBody>
          <a:bodyPr>
            <a:normAutofit/>
          </a:bodyPr>
          <a:lstStyle/>
          <a:p>
            <a:r>
              <a:rPr lang="en-US" altLang="en-US" b="1" dirty="0"/>
              <a:t>Research objective</a:t>
            </a:r>
            <a:endParaRPr lang="en-US" b="1" dirty="0"/>
          </a:p>
        </p:txBody>
      </p:sp>
      <p:pic>
        <p:nvPicPr>
          <p:cNvPr id="7" name="Content Placeholder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1524" y="1360324"/>
            <a:ext cx="4088720" cy="3086982"/>
          </a:xfrm>
          <a:prstGeom prst="rect">
            <a:avLst/>
          </a:prstGeom>
        </p:spPr>
      </p:pic>
      <p:cxnSp>
        <p:nvCxnSpPr>
          <p:cNvPr id="14" name="Straight Connector 13"/>
          <p:cNvCxnSpPr>
            <a:cxnSpLocks noGrp="1" noRot="1" noChangeAspect="1" noMove="1" noResize="1" noEditPoints="1" noAdjustHandles="1" noChangeArrowheads="1" noChangeShapeType="1"/>
          </p:cNvCxnSpPr>
          <p:nvPr/>
        </p:nvCxnSpPr>
        <p:spPr>
          <a:xfrm>
            <a:off x="4808763" y="2086188"/>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idx="1"/>
          </p:nvPr>
        </p:nvSpPr>
        <p:spPr>
          <a:xfrm>
            <a:off x="4808763" y="2895603"/>
            <a:ext cx="3845379" cy="2973490"/>
          </a:xfrm>
        </p:spPr>
        <p:txBody>
          <a:bodyPr>
            <a:normAutofit/>
          </a:bodyPr>
          <a:lstStyle/>
          <a:p>
            <a:pPr algn="just"/>
            <a:r>
              <a:rPr lang="en-US" dirty="0"/>
              <a:t>Build optimize learning model for ASL using CNN so that communication gap between normal and impaired person can be easily bridged.</a:t>
            </a:r>
          </a:p>
          <a:p>
            <a:endParaRPr lang="en-US" dirty="0"/>
          </a:p>
        </p:txBody>
      </p:sp>
      <p:sp>
        <p:nvSpPr>
          <p:cNvPr id="16" name="Rectangle 15"/>
          <p:cNvSpPr>
            <a:spLocks noGrp="1" noRot="1" noChangeAspect="1" noMove="1" noResize="1" noEditPoints="1" noAdjustHandles="1" noChangeArrowheads="1" noChangeShapeType="1" noTextEdit="1"/>
          </p:cNvSpPr>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r>
              <a:rPr lang="en-US" altLang="en-US" sz="3100" b="1">
                <a:solidFill>
                  <a:srgbClr val="FFFFFF"/>
                </a:solidFill>
              </a:rPr>
              <a:t>Introduction</a:t>
            </a:r>
            <a:endParaRPr lang="en-US" sz="3100" b="1">
              <a:solidFill>
                <a:srgbClr val="FFFFFF"/>
              </a:solidFill>
            </a:endParaRPr>
          </a:p>
        </p:txBody>
      </p:sp>
      <p:sp>
        <p:nvSpPr>
          <p:cNvPr id="16" name="Rectangle 15"/>
          <p:cNvSpPr>
            <a:spLocks noGrp="1" noRot="1" noChangeAspect="1" noMove="1" noResize="1" noEditPoints="1" noAdjustHandles="1" noChangeArrowheads="1" noChangeShapeType="1" noTextEdit="1"/>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6"/>
          <p:cNvSpPr>
            <a:spLocks noGrp="1"/>
          </p:cNvSpPr>
          <p:nvPr>
            <p:ph idx="1"/>
          </p:nvPr>
        </p:nvSpPr>
        <p:spPr>
          <a:xfrm>
            <a:off x="3556512" y="605896"/>
            <a:ext cx="4810247" cy="5646208"/>
          </a:xfrm>
        </p:spPr>
        <p:txBody>
          <a:bodyPr anchor="ctr">
            <a:normAutofit/>
          </a:bodyPr>
          <a:lstStyle/>
          <a:p>
            <a:pPr algn="just">
              <a:buFont typeface="Wingdings" panose="05000000000000000000" pitchFamily="2" charset="2"/>
              <a:buChar char="v"/>
            </a:pPr>
            <a:r>
              <a:rPr lang="en-US" dirty="0"/>
              <a:t>To communicate words and ideas using gestures and hand movement instead of spoken words is sign language.</a:t>
            </a:r>
          </a:p>
          <a:p>
            <a:pPr algn="just">
              <a:buFont typeface="Wingdings" panose="05000000000000000000" pitchFamily="2" charset="2"/>
              <a:buChar char="v"/>
            </a:pPr>
            <a:r>
              <a:rPr lang="en-US" dirty="0"/>
              <a:t>Used by deaf people and others who want to communicate using only their hands.</a:t>
            </a:r>
          </a:p>
          <a:p>
            <a:pPr algn="just">
              <a:buFont typeface="Wingdings" panose="05000000000000000000" pitchFamily="2" charset="2"/>
              <a:buChar char="v"/>
            </a:pPr>
            <a:r>
              <a:rPr lang="en-US" dirty="0"/>
              <a:t>Normal people have trouble understanding and interpreting sign language's meaning.</a:t>
            </a:r>
            <a:endParaRPr lang="en-US" sz="1800" dirty="0">
              <a:latin typeface="Times New Roman" panose="02020603050405020304" pitchFamily="18" charset="0"/>
              <a:ea typeface="SimSun" panose="02010600030101010101" pitchFamily="2" charset="-122"/>
            </a:endParaRPr>
          </a:p>
          <a:p>
            <a:pPr algn="just">
              <a:buFont typeface="Wingdings" panose="05000000000000000000" pitchFamily="2" charset="2"/>
              <a:buChar char="v"/>
            </a:pPr>
            <a:r>
              <a:rPr lang="en-US" dirty="0"/>
              <a:t>To address this, we use a custom CNN model to recognize gestures in sign language.</a:t>
            </a:r>
          </a:p>
          <a:p>
            <a:pPr algn="just">
              <a:buFont typeface="Wingdings" panose="05000000000000000000" pitchFamily="2" charset="2"/>
              <a:buChar char="v"/>
            </a:pPr>
            <a:r>
              <a:rPr lang="en-US" dirty="0"/>
              <a:t>In this work, we have chosen American Sign language(ASL).</a:t>
            </a:r>
          </a:p>
        </p:txBody>
      </p:sp>
      <p:sp>
        <p:nvSpPr>
          <p:cNvPr id="5" name="TextBox 4"/>
          <p:cNvSpPr txBox="1"/>
          <p:nvPr/>
        </p:nvSpPr>
        <p:spPr>
          <a:xfrm>
            <a:off x="2438400" y="1752600"/>
            <a:ext cx="184731" cy="369332"/>
          </a:xfrm>
          <a:prstGeom prst="rect">
            <a:avLst/>
          </a:prstGeom>
          <a:noFill/>
        </p:spPr>
        <p:txBody>
          <a:bodyPr wrap="non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8214360" cy="762000"/>
          </a:xfrm>
        </p:spPr>
        <p:txBody>
          <a:bodyPr>
            <a:normAutofit/>
          </a:bodyPr>
          <a:lstStyle/>
          <a:p>
            <a:r>
              <a:rPr lang="en-US" sz="3600" b="1" dirty="0">
                <a:solidFill>
                  <a:schemeClr val="tx1"/>
                </a:solidFill>
              </a:rPr>
              <a:t>Literature Review</a:t>
            </a:r>
          </a:p>
        </p:txBody>
      </p:sp>
      <p:graphicFrame>
        <p:nvGraphicFramePr>
          <p:cNvPr id="10" name="Content Placeholder 9"/>
          <p:cNvGraphicFramePr>
            <a:graphicFrameLocks noGrp="1"/>
          </p:cNvGraphicFramePr>
          <p:nvPr>
            <p:ph idx="1"/>
          </p:nvPr>
        </p:nvGraphicFramePr>
        <p:xfrm>
          <a:off x="380998" y="838200"/>
          <a:ext cx="8305801" cy="5257800"/>
        </p:xfrm>
        <a:graphic>
          <a:graphicData uri="http://schemas.openxmlformats.org/drawingml/2006/table">
            <a:tbl>
              <a:tblPr firstRow="1" firstCol="1" bandRow="1">
                <a:tableStyleId>{5C22544A-7EE6-4342-B048-85BDC9FD1C3A}</a:tableStyleId>
              </a:tblPr>
              <a:tblGrid>
                <a:gridCol w="1880270">
                  <a:extLst>
                    <a:ext uri="{9D8B030D-6E8A-4147-A177-3AD203B41FA5}">
                      <a16:colId xmlns:a16="http://schemas.microsoft.com/office/drawing/2014/main" xmlns="" val="20000"/>
                    </a:ext>
                  </a:extLst>
                </a:gridCol>
                <a:gridCol w="1556757">
                  <a:extLst>
                    <a:ext uri="{9D8B030D-6E8A-4147-A177-3AD203B41FA5}">
                      <a16:colId xmlns:a16="http://schemas.microsoft.com/office/drawing/2014/main" xmlns="" val="20001"/>
                    </a:ext>
                  </a:extLst>
                </a:gridCol>
                <a:gridCol w="1995149">
                  <a:extLst>
                    <a:ext uri="{9D8B030D-6E8A-4147-A177-3AD203B41FA5}">
                      <a16:colId xmlns:a16="http://schemas.microsoft.com/office/drawing/2014/main" xmlns="" val="20002"/>
                    </a:ext>
                  </a:extLst>
                </a:gridCol>
                <a:gridCol w="1730626">
                  <a:extLst>
                    <a:ext uri="{9D8B030D-6E8A-4147-A177-3AD203B41FA5}">
                      <a16:colId xmlns:a16="http://schemas.microsoft.com/office/drawing/2014/main" xmlns="" val="20003"/>
                    </a:ext>
                  </a:extLst>
                </a:gridCol>
                <a:gridCol w="1142999">
                  <a:extLst>
                    <a:ext uri="{9D8B030D-6E8A-4147-A177-3AD203B41FA5}">
                      <a16:colId xmlns:a16="http://schemas.microsoft.com/office/drawing/2014/main" xmlns="" val="20004"/>
                    </a:ext>
                  </a:extLst>
                </a:gridCol>
              </a:tblGrid>
              <a:tr h="505557">
                <a:tc>
                  <a:txBody>
                    <a:bodyPr/>
                    <a:lstStyle/>
                    <a:p>
                      <a:pPr indent="182880" algn="l">
                        <a:lnSpc>
                          <a:spcPct val="95000"/>
                        </a:lnSpc>
                        <a:spcAft>
                          <a:spcPts val="600"/>
                        </a:spcAft>
                        <a:tabLst>
                          <a:tab pos="182880" algn="l"/>
                        </a:tabLst>
                      </a:pPr>
                      <a:r>
                        <a:rPr lang="en-US" sz="1600" spc="-5" dirty="0">
                          <a:effectLst/>
                        </a:rPr>
                        <a:t>Paper Title</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600" spc="-5" dirty="0">
                          <a:effectLst/>
                        </a:rPr>
                        <a:t>Dataset Used</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600" spc="-5" dirty="0">
                          <a:effectLst/>
                        </a:rPr>
                        <a:t>Techniques Used</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600" spc="-5" dirty="0">
                          <a:effectLst/>
                        </a:rPr>
                        <a:t>Evaluation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l">
                        <a:lnSpc>
                          <a:spcPct val="95000"/>
                        </a:lnSpc>
                        <a:spcAft>
                          <a:spcPts val="600"/>
                        </a:spcAft>
                        <a:tabLst>
                          <a:tab pos="182880" algn="l"/>
                        </a:tabLst>
                      </a:pPr>
                      <a:r>
                        <a:rPr lang="en-US" sz="1400" spc="-5" dirty="0">
                          <a:effectLst/>
                        </a:rPr>
                        <a:t>References</a:t>
                      </a:r>
                      <a:endParaRPr lang="en-IN" sz="14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xmlns="" val="10000"/>
                  </a:ext>
                </a:extLst>
              </a:tr>
              <a:tr h="1718895">
                <a:tc>
                  <a:txBody>
                    <a:bodyPr/>
                    <a:lstStyle/>
                    <a:p>
                      <a:pPr indent="182880" algn="ctr">
                        <a:lnSpc>
                          <a:spcPct val="95000"/>
                        </a:lnSpc>
                        <a:spcAft>
                          <a:spcPts val="600"/>
                        </a:spcAft>
                        <a:tabLst>
                          <a:tab pos="182880" algn="l"/>
                        </a:tabLst>
                      </a:pPr>
                      <a:r>
                        <a:rPr lang="en-IN" sz="1200" spc="-5" dirty="0">
                          <a:effectLst/>
                        </a:rPr>
                        <a:t>Real-Time American Sign Language Recognition Using Skin Segmentation and Image Category Classification with Convolutional Neural Network and Deep Learning</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Hand-signs image dataset</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CNN and Deep learning method</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dirty="0">
                          <a:effectLst/>
                        </a:rPr>
                        <a:t>Overall test accuracy of </a:t>
                      </a:r>
                      <a:r>
                        <a:rPr lang="en-US" altLang="zh-CN" sz="1200" spc="-5" dirty="0">
                          <a:effectLst/>
                        </a:rPr>
                        <a:t>      </a:t>
                      </a:r>
                      <a:r>
                        <a:rPr lang="zh-CN" sz="1200" spc="-5" dirty="0">
                          <a:effectLst/>
                        </a:rPr>
                        <a:t>94.7%</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[1]</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xmlns="" val="10001"/>
                  </a:ext>
                </a:extLst>
              </a:tr>
              <a:tr h="910005">
                <a:tc>
                  <a:txBody>
                    <a:bodyPr/>
                    <a:lstStyle/>
                    <a:p>
                      <a:pPr indent="182880" algn="ctr">
                        <a:lnSpc>
                          <a:spcPct val="95000"/>
                        </a:lnSpc>
                        <a:spcAft>
                          <a:spcPts val="600"/>
                        </a:spcAft>
                        <a:tabLst>
                          <a:tab pos="182880" algn="l"/>
                        </a:tabLst>
                      </a:pPr>
                      <a:r>
                        <a:rPr lang="en-IN" sz="1200" spc="-5">
                          <a:effectLst/>
                        </a:rPr>
                        <a:t>American Sign Language recognition using Support Vector Machine and Convolutional Neural </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dirty="0">
                          <a:effectLst/>
                        </a:rPr>
                        <a:t>MNIST-Kaggle dataset [</a:t>
                      </a:r>
                      <a:r>
                        <a:rPr lang="en-US" altLang="zh-CN" sz="1200" spc="-5" dirty="0">
                          <a:effectLst/>
                        </a:rPr>
                        <a:t>3</a:t>
                      </a:r>
                      <a:r>
                        <a:rPr lang="zh-CN" sz="1200" spc="-5" dirty="0">
                          <a:effectLst/>
                        </a:rPr>
                        <a:t>]</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SVM with ‘Poly’ kernel &amp; double layer CNN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algn="ctr"/>
                      <a:r>
                        <a:rPr lang="en-IN" sz="1200" dirty="0">
                          <a:effectLst/>
                        </a:rPr>
                        <a:t>81.49% - (SVM)</a:t>
                      </a:r>
                      <a:endParaRPr lang="en-IN" sz="1600" dirty="0">
                        <a:effectLst/>
                      </a:endParaRPr>
                    </a:p>
                    <a:p>
                      <a:pPr indent="182880" algn="ctr">
                        <a:lnSpc>
                          <a:spcPct val="95000"/>
                        </a:lnSpc>
                        <a:spcAft>
                          <a:spcPts val="600"/>
                        </a:spcAft>
                        <a:tabLst>
                          <a:tab pos="182880" algn="l"/>
                        </a:tabLst>
                      </a:pPr>
                      <a:r>
                        <a:rPr lang="zh-CN" sz="1200" spc="-5" dirty="0">
                          <a:effectLst/>
                        </a:rPr>
                        <a:t>98.58% </a:t>
                      </a:r>
                      <a:r>
                        <a:rPr lang="en-US" sz="1200" spc="-5" dirty="0">
                          <a:effectLst/>
                        </a:rPr>
                        <a:t>   -</a:t>
                      </a:r>
                      <a:r>
                        <a:rPr lang="zh-CN" sz="1200" spc="-5" dirty="0">
                          <a:effectLst/>
                        </a:rPr>
                        <a:t>(CNN)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[2]</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xmlns="" val="10002"/>
                  </a:ext>
                </a:extLst>
              </a:tr>
              <a:tr h="1112228">
                <a:tc>
                  <a:txBody>
                    <a:bodyPr/>
                    <a:lstStyle/>
                    <a:p>
                      <a:pPr indent="182880" algn="ctr">
                        <a:lnSpc>
                          <a:spcPct val="95000"/>
                        </a:lnSpc>
                        <a:spcAft>
                          <a:spcPts val="600"/>
                        </a:spcAft>
                        <a:tabLst>
                          <a:tab pos="182880" algn="l"/>
                        </a:tabLst>
                      </a:pPr>
                      <a:r>
                        <a:rPr lang="en-IN" sz="1200" spc="-5">
                          <a:effectLst/>
                        </a:rPr>
                        <a:t>A Real-Time American Sign Language Recognition System using Convolutional Neural Network for Real Datasets</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a:effectLst/>
                        </a:rPr>
                        <a:t>Hand Gesture </a:t>
                      </a:r>
                      <a:r>
                        <a:rPr lang="zh-CN" sz="1200" spc="-5">
                          <a:effectLst/>
                        </a:rPr>
                        <a:t>Images </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dirty="0">
                          <a:effectLst/>
                        </a:rPr>
                        <a:t>CNN </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Maximal accuracy of </a:t>
                      </a:r>
                      <a:r>
                        <a:rPr lang="zh-CN" sz="1200" spc="-5" dirty="0">
                          <a:effectLst/>
                        </a:rPr>
                        <a:t>98.5</a:t>
                      </a:r>
                      <a:r>
                        <a:rPr lang="en-US" sz="1200" spc="-5" dirty="0">
                          <a:effectLst/>
                        </a:rPr>
                        <a:t>3</a:t>
                      </a:r>
                      <a:r>
                        <a:rPr lang="zh-CN" sz="1200" spc="-5" dirty="0">
                          <a:effectLst/>
                        </a:rPr>
                        <a:t>%</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[4]</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xmlns="" val="10003"/>
                  </a:ext>
                </a:extLst>
              </a:tr>
              <a:tr h="1011115">
                <a:tc>
                  <a:txBody>
                    <a:bodyPr/>
                    <a:lstStyle/>
                    <a:p>
                      <a:pPr indent="182880" algn="ctr">
                        <a:lnSpc>
                          <a:spcPct val="95000"/>
                        </a:lnSpc>
                        <a:spcAft>
                          <a:spcPts val="600"/>
                        </a:spcAft>
                        <a:tabLst>
                          <a:tab pos="182880" algn="l"/>
                        </a:tabLst>
                      </a:pPr>
                      <a:r>
                        <a:rPr lang="en-IN" sz="1200" spc="-5" dirty="0">
                          <a:effectLst/>
                        </a:rPr>
                        <a:t>Real-time American Sign Language Recognition with Convolutional Neural Networks</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IN" sz="1200" spc="-5">
                          <a:effectLst/>
                        </a:rPr>
                        <a:t>The ASL Finger-spelling Dataset from the University of Surrey’s Centre for Vision</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zh-CN" sz="1200" spc="-5">
                          <a:effectLst/>
                        </a:rPr>
                        <a:t>CNN</a:t>
                      </a:r>
                      <a:endParaRPr lang="en-IN" sz="1600" spc="-5">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IN" sz="1200" spc="-5" dirty="0">
                          <a:effectLst/>
                        </a:rPr>
                        <a:t>98% with five letters and 74% with ten</a:t>
                      </a:r>
                      <a:endParaRPr lang="en-IN" sz="1600" spc="-5" dirty="0">
                        <a:effectLst/>
                        <a:latin typeface="Times New Roman" panose="02020603050405020304" pitchFamily="18" charset="0"/>
                        <a:ea typeface="SimSun" panose="02010600030101010101" pitchFamily="2" charset="-122"/>
                      </a:endParaRPr>
                    </a:p>
                  </a:txBody>
                  <a:tcPr marL="52060" marR="52060" marT="0" marB="0"/>
                </a:tc>
                <a:tc>
                  <a:txBody>
                    <a:bodyPr/>
                    <a:lstStyle/>
                    <a:p>
                      <a:pPr indent="182880" algn="ctr">
                        <a:lnSpc>
                          <a:spcPct val="95000"/>
                        </a:lnSpc>
                        <a:spcAft>
                          <a:spcPts val="600"/>
                        </a:spcAft>
                        <a:tabLst>
                          <a:tab pos="182880" algn="l"/>
                        </a:tabLst>
                      </a:pPr>
                      <a:r>
                        <a:rPr lang="en-US" sz="1200" spc="-5" dirty="0">
                          <a:effectLst/>
                        </a:rPr>
                        <a:t>[5]</a:t>
                      </a:r>
                      <a:endParaRPr lang="en-IN" sz="1600" spc="-5" dirty="0">
                        <a:effectLst/>
                        <a:latin typeface="Times New Roman" panose="02020603050405020304" pitchFamily="18" charset="0"/>
                        <a:ea typeface="SimSun" panose="02010600030101010101" pitchFamily="2" charset="-122"/>
                      </a:endParaRPr>
                    </a:p>
                  </a:txBody>
                  <a:tcPr marL="52060" marR="52060"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0" y="609600"/>
          <a:ext cx="7543800" cy="5237082"/>
        </p:xfrm>
        <a:graphic>
          <a:graphicData uri="http://schemas.openxmlformats.org/drawingml/2006/table">
            <a:tbl>
              <a:tblPr firstRow="1" firstCol="1" bandRow="1">
                <a:tableStyleId>{69CF1AB2-1976-4502-BF36-3FF5EA218861}</a:tableStyleId>
              </a:tblPr>
              <a:tblGrid>
                <a:gridCol w="1766720">
                  <a:extLst>
                    <a:ext uri="{9D8B030D-6E8A-4147-A177-3AD203B41FA5}">
                      <a16:colId xmlns:a16="http://schemas.microsoft.com/office/drawing/2014/main" xmlns="" val="20000"/>
                    </a:ext>
                  </a:extLst>
                </a:gridCol>
                <a:gridCol w="1357480">
                  <a:extLst>
                    <a:ext uri="{9D8B030D-6E8A-4147-A177-3AD203B41FA5}">
                      <a16:colId xmlns:a16="http://schemas.microsoft.com/office/drawing/2014/main" xmlns="" val="20001"/>
                    </a:ext>
                  </a:extLst>
                </a:gridCol>
                <a:gridCol w="1835977">
                  <a:extLst>
                    <a:ext uri="{9D8B030D-6E8A-4147-A177-3AD203B41FA5}">
                      <a16:colId xmlns:a16="http://schemas.microsoft.com/office/drawing/2014/main" xmlns="" val="20002"/>
                    </a:ext>
                  </a:extLst>
                </a:gridCol>
                <a:gridCol w="1614575">
                  <a:extLst>
                    <a:ext uri="{9D8B030D-6E8A-4147-A177-3AD203B41FA5}">
                      <a16:colId xmlns:a16="http://schemas.microsoft.com/office/drawing/2014/main" xmlns="" val="20003"/>
                    </a:ext>
                  </a:extLst>
                </a:gridCol>
                <a:gridCol w="969048">
                  <a:extLst>
                    <a:ext uri="{9D8B030D-6E8A-4147-A177-3AD203B41FA5}">
                      <a16:colId xmlns:a16="http://schemas.microsoft.com/office/drawing/2014/main" xmlns="" val="20004"/>
                    </a:ext>
                  </a:extLst>
                </a:gridCol>
              </a:tblGrid>
              <a:tr h="685800">
                <a:tc>
                  <a:txBody>
                    <a:bodyPr/>
                    <a:lstStyle/>
                    <a:p>
                      <a:pPr indent="182880" algn="ctr">
                        <a:lnSpc>
                          <a:spcPct val="95000"/>
                        </a:lnSpc>
                        <a:spcAft>
                          <a:spcPts val="600"/>
                        </a:spcAft>
                        <a:tabLst>
                          <a:tab pos="182880" algn="l"/>
                        </a:tabLst>
                      </a:pPr>
                      <a:r>
                        <a:rPr lang="en-IN" sz="1200" spc="-5" dirty="0">
                          <a:effectLst/>
                        </a:rPr>
                        <a:t>Sign Language Recognition Using Deep Learning and Computer Vision</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zh-CN" sz="1200" b="0" spc="-5" dirty="0">
                          <a:effectLst/>
                        </a:rPr>
                        <a:t>MNIST-Kaggle dataset [</a:t>
                      </a:r>
                      <a:r>
                        <a:rPr lang="en-US" altLang="zh-CN" sz="1200" b="0" spc="-5" dirty="0">
                          <a:effectLst/>
                        </a:rPr>
                        <a:t>3</a:t>
                      </a:r>
                      <a:r>
                        <a:rPr lang="zh-CN" sz="1200" b="0" spc="-5" dirty="0">
                          <a:effectLst/>
                        </a:rPr>
                        <a:t>]</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b="0" spc="-5" dirty="0">
                          <a:effectLst/>
                        </a:rPr>
                        <a:t>CNN</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zh-CN" sz="1200" b="0" spc="-5" dirty="0">
                          <a:effectLst/>
                        </a:rPr>
                        <a:t>validation accuracy greater than 93%</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b="0" spc="-5" dirty="0">
                          <a:effectLst/>
                        </a:rPr>
                        <a:t>[6]</a:t>
                      </a:r>
                      <a:endParaRPr lang="en-IN" sz="1600" b="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920260">
                <a:tc>
                  <a:txBody>
                    <a:bodyPr/>
                    <a:lstStyle/>
                    <a:p>
                      <a:pPr algn="ctr"/>
                      <a:r>
                        <a:rPr lang="en-IN" sz="1200" dirty="0">
                          <a:effectLst/>
                        </a:rPr>
                        <a:t>American Sign Language Alphabet Recognition using Deep Learning</a:t>
                      </a:r>
                      <a:endParaRPr lang="en-IN" sz="1800" dirty="0">
                        <a:effectLst/>
                        <a:latin typeface="Times New Roman" panose="02020603050405020304" pitchFamily="18" charset="0"/>
                        <a:ea typeface="DengXia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zh-CN" sz="1400" spc="-5" dirty="0">
                          <a:effectLst/>
                        </a:rPr>
                        <a:t>The surrey finger dataset</a:t>
                      </a:r>
                      <a:r>
                        <a:rPr lang="en-US" sz="1400" spc="-5" dirty="0">
                          <a:effectLst/>
                        </a:rPr>
                        <a:t> [8]</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zh-CN" sz="1200" spc="-5" dirty="0">
                          <a:effectLst/>
                        </a:rPr>
                        <a:t>SqueezeNet Model</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a:effectLst/>
                        </a:rPr>
                        <a:t>Validation accuracy of 83.29%</a:t>
                      </a:r>
                      <a:endParaRPr lang="en-IN" sz="1800">
                        <a:effectLst/>
                        <a:latin typeface="Times New Roman" panose="02020603050405020304" pitchFamily="18" charset="0"/>
                        <a:ea typeface="DengXia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[7]</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248062">
                <a:tc>
                  <a:txBody>
                    <a:bodyPr/>
                    <a:lstStyle/>
                    <a:p>
                      <a:pPr indent="182880" algn="ctr">
                        <a:lnSpc>
                          <a:spcPct val="95000"/>
                        </a:lnSpc>
                        <a:spcAft>
                          <a:spcPts val="600"/>
                        </a:spcAft>
                        <a:tabLst>
                          <a:tab pos="182880" algn="l"/>
                        </a:tabLst>
                      </a:pPr>
                      <a:r>
                        <a:rPr lang="en-IN" sz="1200" spc="-5" dirty="0">
                          <a:effectLst/>
                        </a:rPr>
                        <a:t>A New Benchmark on American Sign Language Recognition using Convolutional Neural Network</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en-IN" sz="1200" spc="-5" dirty="0">
                          <a:effectLst/>
                        </a:rPr>
                        <a:t>The Massey University Gesture dataset [10], The sign language digit dataset [11], ASL finger spelling dataset [12], ASL Alphabet dataset [13]</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CNN</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100% accuracy for MU </a:t>
                      </a:r>
                      <a:r>
                        <a:rPr lang="en-US" sz="1200" spc="-5" dirty="0" err="1">
                          <a:effectLst/>
                        </a:rPr>
                        <a:t>HandImage</a:t>
                      </a:r>
                      <a:r>
                        <a:rPr lang="en-US" sz="1200" spc="-5" dirty="0">
                          <a:effectLst/>
                        </a:rPr>
                        <a:t> ASL dataset</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[9]</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373816">
                <a:tc>
                  <a:txBody>
                    <a:bodyPr/>
                    <a:lstStyle/>
                    <a:p>
                      <a:pPr indent="182880" algn="ctr">
                        <a:lnSpc>
                          <a:spcPct val="95000"/>
                        </a:lnSpc>
                        <a:spcAft>
                          <a:spcPts val="600"/>
                        </a:spcAft>
                        <a:tabLst>
                          <a:tab pos="182880" algn="l"/>
                        </a:tabLst>
                      </a:pPr>
                      <a:r>
                        <a:rPr lang="en-IN" sz="1200" spc="-5" dirty="0">
                          <a:effectLst/>
                        </a:rPr>
                        <a:t>A Real-Time System For Recognition Of American Sign Language By Using Deep Learning</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48312"/>
                    </a:solidFill>
                  </a:tcPr>
                </a:tc>
                <a:tc>
                  <a:txBody>
                    <a:bodyPr/>
                    <a:lstStyle/>
                    <a:p>
                      <a:pPr indent="182880" algn="ctr">
                        <a:lnSpc>
                          <a:spcPct val="95000"/>
                        </a:lnSpc>
                        <a:spcAft>
                          <a:spcPts val="600"/>
                        </a:spcAft>
                        <a:tabLst>
                          <a:tab pos="182880" algn="l"/>
                        </a:tabLst>
                      </a:pPr>
                      <a:r>
                        <a:rPr lang="en-IN" sz="1200" spc="-5" dirty="0">
                          <a:effectLst/>
                        </a:rPr>
                        <a:t>dataset collected in 2011 by the Institute of Information and Mathematical Sciences</a:t>
                      </a:r>
                      <a:r>
                        <a:rPr lang="en-US" sz="1200" spc="-5" dirty="0">
                          <a:effectLst/>
                        </a:rPr>
                        <a:t> [9]</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CNN</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zh-CN" sz="1200" spc="-5" dirty="0">
                          <a:effectLst/>
                        </a:rPr>
                        <a:t>98.05% test performance</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82880" algn="ctr">
                        <a:lnSpc>
                          <a:spcPct val="95000"/>
                        </a:lnSpc>
                        <a:spcAft>
                          <a:spcPts val="600"/>
                        </a:spcAft>
                        <a:tabLst>
                          <a:tab pos="182880" algn="l"/>
                        </a:tabLst>
                      </a:pPr>
                      <a:r>
                        <a:rPr lang="en-US" sz="1200" spc="-5" dirty="0">
                          <a:effectLst/>
                        </a:rPr>
                        <a:t>[1]</a:t>
                      </a:r>
                      <a:endParaRPr lang="en-IN" sz="1600" spc="-5" dirty="0">
                        <a:effectLst/>
                        <a:latin typeface="Times New Roman" panose="02020603050405020304" pitchFamily="18" charset="0"/>
                        <a:ea typeface="SimSun" panose="02010600030101010101" pitchFamily="2" charset="-122"/>
                      </a:endParaRPr>
                    </a:p>
                  </a:txBody>
                  <a:tcPr marL="54922" marR="5492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8233" y="2967335"/>
            <a:ext cx="36475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WORKFLOW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1800" b="0" i="0" u="none" strike="noStrike" baseline="0" dirty="0">
                <a:solidFill>
                  <a:srgbClr val="000000"/>
                </a:solidFill>
                <a:latin typeface="Red Hat Display"/>
              </a:rPr>
              <a:t/>
            </a:r>
            <a:br>
              <a:rPr lang="en-IN" sz="1800" b="0" i="0" u="none" strike="noStrike" baseline="0" dirty="0">
                <a:solidFill>
                  <a:srgbClr val="000000"/>
                </a:solidFill>
                <a:latin typeface="Red Hat Display"/>
              </a:rPr>
            </a:br>
            <a:r>
              <a:rPr lang="en-IN" sz="4000" b="1" i="0" u="none" strike="noStrike" baseline="0" dirty="0">
                <a:solidFill>
                  <a:srgbClr val="000000"/>
                </a:solidFill>
                <a:latin typeface="Times New Roman" panose="02020603050405020304" pitchFamily="18" charset="0"/>
                <a:cs typeface="Times New Roman" panose="02020603050405020304" pitchFamily="18" charset="0"/>
              </a:rPr>
              <a:t>Data Collection and 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smtClean="0"/>
              <a:t> Initially, we utilized a dataset sourced from </a:t>
            </a:r>
            <a:r>
              <a:rPr lang="en-US" dirty="0" err="1" smtClean="0"/>
              <a:t>Kaggle</a:t>
            </a:r>
            <a:r>
              <a:rPr lang="en-US" dirty="0" smtClean="0"/>
              <a:t> and preprocessed it. </a:t>
            </a:r>
            <a:r>
              <a:rPr lang="en-US" dirty="0" smtClean="0"/>
              <a:t>   However</a:t>
            </a:r>
            <a:r>
              <a:rPr lang="en-US" dirty="0" smtClean="0"/>
              <a:t>, the results obtained under varying lighting conditions were </a:t>
            </a:r>
            <a:r>
              <a:rPr lang="en-US" dirty="0" smtClean="0"/>
              <a:t> not </a:t>
            </a:r>
            <a:r>
              <a:rPr lang="en-US" dirty="0" smtClean="0"/>
              <a:t>as anticipated, so we captured our own hand gesture images.</a:t>
            </a:r>
          </a:p>
          <a:p>
            <a:pPr algn="just">
              <a:buFont typeface="Arial" panose="020B0604020202020204" pitchFamily="34" charset="0"/>
              <a:buChar char="•"/>
            </a:pPr>
            <a:r>
              <a:rPr lang="en-US" dirty="0" smtClean="0"/>
              <a:t>  </a:t>
            </a:r>
            <a:r>
              <a:rPr lang="en-US" dirty="0"/>
              <a:t>The image class is represented by the first column, and the rest all represent 28x28pixels. The test data set follows the same paradigm. Before the input data can be fed into the model, it needs to be preprocessed. </a:t>
            </a:r>
          </a:p>
          <a:p>
            <a:pPr algn="just">
              <a:buFont typeface="Arial" panose="020B0604020202020204" pitchFamily="34" charset="0"/>
              <a:buChar char="•"/>
            </a:pPr>
            <a:r>
              <a:rPr lang="en-US" dirty="0"/>
              <a:t>  Pre-processing is performed to improve data quality and speed up training. The image was transformed to a grayscale image. The highest value of the gray level range is used to normalize the gray levels in the input image. After this transformation, data splitting was performed </a:t>
            </a:r>
            <a:r>
              <a:rPr lang="en-US" dirty="0" smtClean="0"/>
              <a:t>with a ratio of 80:20.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p:cNvSpPr>
            <a:spLocks noGrp="1" noRot="1" noChangeAspect="1" noMove="1" noResize="1" noEditPoints="1" noAdjustHandles="1" noChangeArrowheads="1" noChangeShapeType="1" noTextEdit="1"/>
          </p:cNvSpPr>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4613" y="634946"/>
            <a:ext cx="2767693" cy="1450757"/>
          </a:xfrm>
        </p:spPr>
        <p:txBody>
          <a:bodyPr vert="horz" lIns="91440" tIns="45720" rIns="91440" bIns="45720" rtlCol="0" anchor="b">
            <a:normAutofit/>
          </a:bodyPr>
          <a:lstStyle/>
          <a:p>
            <a:r>
              <a:rPr lang="en-US" altLang="en-US" b="1"/>
              <a:t>Dataset</a:t>
            </a:r>
            <a:endParaRPr lang="en-US" b="1"/>
          </a:p>
        </p:txBody>
      </p:sp>
      <p:pic>
        <p:nvPicPr>
          <p:cNvPr id="3074" name="Picture 2" descr="A collage of a person's hand&#10;&#10;Description automatically generated with low confidence"/>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81476" y="328335"/>
            <a:ext cx="5182351" cy="366651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081" name="Straight Connector 3080"/>
          <p:cNvCxnSpPr>
            <a:cxnSpLocks noGrp="1" noRot="1" noChangeAspect="1" noMove="1" noResize="1" noEditPoints="1" noAdjustHandles="1" noChangeArrowheads="1" noChangeShapeType="1"/>
          </p:cNvCxnSpPr>
          <p:nvPr/>
        </p:nvCxnSpPr>
        <p:spPr>
          <a:xfrm>
            <a:off x="5919107" y="2085703"/>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894613" y="2198914"/>
            <a:ext cx="2767693" cy="1230086"/>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ASL MNIST Dataset</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t>
            </a:r>
            <a:r>
              <a:rPr lang="en-US" dirty="0">
                <a:solidFill>
                  <a:schemeClr val="tx1">
                    <a:lumMod val="75000"/>
                    <a:lumOff val="25000"/>
                  </a:schemeClr>
                </a:solidFill>
                <a:hlinkClick r:id="rId3"/>
              </a:rPr>
              <a:t>https://www.kaggle.com/datasets/datamunge/sign-language-mnist</a:t>
            </a:r>
            <a:r>
              <a:rPr lang="en-US" dirty="0">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3083" name="Rectangle 3082"/>
          <p:cNvSpPr>
            <a:spLocks noGrp="1" noRot="1" noChangeAspect="1" noMove="1" noResize="1" noEditPoints="1" noAdjustHandles="1" noChangeArrowheads="1" noChangeShapeType="1" noTextEdit="1"/>
          </p:cNvSpPr>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5" name="Rectangle 3084"/>
          <p:cNvSpPr>
            <a:spLocks noGrp="1" noRot="1" noChangeAspect="1" noMove="1" noResize="1" noEditPoints="1" noAdjustHandles="1" noChangeArrowheads="1" noChangeShapeType="1" noTextEdit="1"/>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p:cNvSpPr txBox="1"/>
          <p:nvPr/>
        </p:nvSpPr>
        <p:spPr>
          <a:xfrm>
            <a:off x="81476" y="4191729"/>
            <a:ext cx="8763000" cy="2031325"/>
          </a:xfrm>
          <a:prstGeom prst="rect">
            <a:avLst/>
          </a:prstGeom>
          <a:noFill/>
        </p:spPr>
        <p:txBody>
          <a:bodyPr wrap="square" rtlCol="0">
            <a:spAutoFit/>
          </a:bodyPr>
          <a:lstStyle/>
          <a:p>
            <a:pPr algn="just"/>
            <a:r>
              <a:rPr lang="en-IN" sz="1800" dirty="0">
                <a:effectLst/>
                <a:latin typeface="Times New Roman" panose="02020603050405020304" pitchFamily="18" charset="0"/>
                <a:ea typeface="DengXian" panose="02010600030101010101" pitchFamily="2" charset="-122"/>
              </a:rPr>
              <a:t>This dataset contains 27455 training images and 7172 test images, all of 28x28 pixel geometry. These images belong to 25 classes from A to Y in the English alphabet (no Z class designation due to gesture movement). The Kaggle dataset is available in CSV format and has 27455 rows and 785 columns of training data. The first column of the data set represents the image class designation and the remaining 784 columns represent 28 x 28 pixels. The test data set follows the same paradigm.</a:t>
            </a: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TotalTime>
  <Words>1643</Words>
  <Application>Microsoft Office PowerPoint</Application>
  <PresentationFormat>On-screen Show (4:3)</PresentationFormat>
  <Paragraphs>143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 </vt:lpstr>
      <vt:lpstr>Presentation outline</vt:lpstr>
      <vt:lpstr>Research objective</vt:lpstr>
      <vt:lpstr>Introduction</vt:lpstr>
      <vt:lpstr>Literature Review</vt:lpstr>
      <vt:lpstr>Slide 6</vt:lpstr>
      <vt:lpstr>Slide 7</vt:lpstr>
      <vt:lpstr>          Data Collection and Pre-processing</vt:lpstr>
      <vt:lpstr>Dataset</vt:lpstr>
      <vt:lpstr>Proposed Work</vt:lpstr>
      <vt:lpstr>Slide 11</vt:lpstr>
      <vt:lpstr>CNN Technique</vt:lpstr>
      <vt:lpstr>CNN Architecture Selection</vt:lpstr>
      <vt:lpstr>Result</vt:lpstr>
      <vt:lpstr>How did we overcome this problem?</vt:lpstr>
      <vt:lpstr>Conclusion</vt:lpstr>
      <vt:lpstr>Limitations and Future Scope</vt:lpstr>
      <vt:lpstr>References</vt:lpstr>
      <vt:lpstr>References</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29</cp:revision>
  <dcterms:created xsi:type="dcterms:W3CDTF">2023-03-29T09:40:00Z</dcterms:created>
  <dcterms:modified xsi:type="dcterms:W3CDTF">2023-05-28T18:11:54Z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62EB6367C07846AEA791536AA48B65B9</vt:lpwstr>
  </property>
  <property fmtid="{D5CDD505-2E9C-101B-9397-08002B2CF9AE}" pid="3" name="KSOProductBuildVer">
    <vt:lpwstr>1033-11.2.0.11537</vt:lpwstr>
  </property>
</Properties>
</file>