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7" r:id="rId6"/>
    <p:sldId id="304" r:id="rId7"/>
    <p:sldId id="282" r:id="rId8"/>
    <p:sldId id="281" r:id="rId9"/>
    <p:sldId id="315" r:id="rId10"/>
    <p:sldId id="314" r:id="rId11"/>
    <p:sldId id="317" r:id="rId12"/>
    <p:sldId id="297" r:id="rId13"/>
    <p:sldId id="318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F5CDCE"/>
    <a:srgbClr val="202C8F"/>
    <a:srgbClr val="FDFBF6"/>
    <a:srgbClr val="AAC4E9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28BAF-E77B-406F-88EC-B76657902910}" v="3" dt="2025-07-30T15:50:18.674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629" y="9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singhbaghel28@gmail.com" userId="6d9162bc36809599" providerId="LiveId" clId="{021DA481-19ED-4C8B-B351-7154009EC25D}"/>
    <pc:docChg chg="undo custSel addSld delSld modSld">
      <pc:chgData name="akshatsinghbaghel28@gmail.com" userId="6d9162bc36809599" providerId="LiveId" clId="{021DA481-19ED-4C8B-B351-7154009EC25D}" dt="2025-07-31T14:58:10.634" v="30" actId="2696"/>
      <pc:docMkLst>
        <pc:docMk/>
      </pc:docMkLst>
      <pc:sldChg chg="modSp mod">
        <pc:chgData name="akshatsinghbaghel28@gmail.com" userId="6d9162bc36809599" providerId="LiveId" clId="{021DA481-19ED-4C8B-B351-7154009EC25D}" dt="2025-07-31T14:58:09.983" v="29" actId="20577"/>
        <pc:sldMkLst>
          <pc:docMk/>
          <pc:sldMk cId="1131718056" sldId="314"/>
        </pc:sldMkLst>
        <pc:spChg chg="mod">
          <ac:chgData name="akshatsinghbaghel28@gmail.com" userId="6d9162bc36809599" providerId="LiveId" clId="{021DA481-19ED-4C8B-B351-7154009EC25D}" dt="2025-07-31T14:58:09.983" v="29" actId="20577"/>
          <ac:spMkLst>
            <pc:docMk/>
            <pc:sldMk cId="1131718056" sldId="314"/>
            <ac:spMk id="4" creationId="{BDDD6BDC-E008-6AB7-55A1-46ED9BCF054F}"/>
          </ac:spMkLst>
        </pc:spChg>
      </pc:sldChg>
      <pc:sldChg chg="add del">
        <pc:chgData name="akshatsinghbaghel28@gmail.com" userId="6d9162bc36809599" providerId="LiveId" clId="{021DA481-19ED-4C8B-B351-7154009EC25D}" dt="2025-07-31T14:58:10.634" v="30" actId="2696"/>
        <pc:sldMkLst>
          <pc:docMk/>
          <pc:sldMk cId="2468595790" sldId="315"/>
        </pc:sldMkLst>
      </pc:sldChg>
      <pc:sldChg chg="new del">
        <pc:chgData name="akshatsinghbaghel28@gmail.com" userId="6d9162bc36809599" providerId="LiveId" clId="{021DA481-19ED-4C8B-B351-7154009EC25D}" dt="2025-07-31T07:26:36.795" v="4" actId="2696"/>
        <pc:sldMkLst>
          <pc:docMk/>
          <pc:sldMk cId="831119789" sldId="318"/>
        </pc:sldMkLst>
      </pc:sldChg>
      <pc:sldChg chg="modSp new mod">
        <pc:chgData name="akshatsinghbaghel28@gmail.com" userId="6d9162bc36809599" providerId="LiveId" clId="{021DA481-19ED-4C8B-B351-7154009EC25D}" dt="2025-07-31T11:39:43.624" v="17" actId="20577"/>
        <pc:sldMkLst>
          <pc:docMk/>
          <pc:sldMk cId="3126843781" sldId="318"/>
        </pc:sldMkLst>
        <pc:spChg chg="mod">
          <ac:chgData name="akshatsinghbaghel28@gmail.com" userId="6d9162bc36809599" providerId="LiveId" clId="{021DA481-19ED-4C8B-B351-7154009EC25D}" dt="2025-07-31T11:39:43.624" v="17" actId="20577"/>
          <ac:spMkLst>
            <pc:docMk/>
            <pc:sldMk cId="3126843781" sldId="318"/>
            <ac:spMk id="2" creationId="{A81425F0-106B-C9C5-2F75-D1AC35592FDC}"/>
          </ac:spMkLst>
        </pc:spChg>
      </pc:sldChg>
      <pc:sldChg chg="new del">
        <pc:chgData name="akshatsinghbaghel28@gmail.com" userId="6d9162bc36809599" providerId="LiveId" clId="{021DA481-19ED-4C8B-B351-7154009EC25D}" dt="2025-07-31T07:26:42.608" v="5" actId="2696"/>
        <pc:sldMkLst>
          <pc:docMk/>
          <pc:sldMk cId="3106689580" sldId="319"/>
        </pc:sldMkLst>
      </pc:sldChg>
      <pc:sldChg chg="new del">
        <pc:chgData name="akshatsinghbaghel28@gmail.com" userId="6d9162bc36809599" providerId="LiveId" clId="{021DA481-19ED-4C8B-B351-7154009EC25D}" dt="2025-07-31T07:27:01.432" v="6" actId="2696"/>
        <pc:sldMkLst>
          <pc:docMk/>
          <pc:sldMk cId="454928229" sldId="320"/>
        </pc:sldMkLst>
      </pc:sldChg>
      <pc:sldChg chg="new del">
        <pc:chgData name="akshatsinghbaghel28@gmail.com" userId="6d9162bc36809599" providerId="LiveId" clId="{021DA481-19ED-4C8B-B351-7154009EC25D}" dt="2025-07-31T11:31:20.670" v="7" actId="2696"/>
        <pc:sldMkLst>
          <pc:docMk/>
          <pc:sldMk cId="3871008132" sldId="3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Autoai</a:t>
            </a:r>
            <a:r>
              <a:rPr lang="en-US" dirty="0"/>
              <a:t> model building </a:t>
            </a:r>
            <a:br>
              <a:rPr lang="en-US" dirty="0"/>
            </a:br>
            <a:r>
              <a:rPr lang="en-US" sz="2800" dirty="0"/>
              <a:t>using </a:t>
            </a:r>
            <a:r>
              <a:rPr lang="en-US" sz="2800" dirty="0" err="1"/>
              <a:t>ibm</a:t>
            </a:r>
            <a:r>
              <a:rPr lang="en-US" sz="2800" dirty="0"/>
              <a:t> Watson 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771FD-7DE6-9B42-F818-FE0AD512233B}"/>
              </a:ext>
            </a:extLst>
          </p:cNvPr>
          <p:cNvSpPr txBox="1"/>
          <p:nvPr/>
        </p:nvSpPr>
        <p:spPr>
          <a:xfrm>
            <a:off x="3795252" y="5427406"/>
            <a:ext cx="48669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90000"/>
                  </a:schemeClr>
                </a:solidFill>
              </a:rPr>
              <a:t>Shreya Singh</a:t>
            </a:r>
          </a:p>
          <a:p>
            <a:r>
              <a:rPr lang="en-IN" sz="2000" dirty="0" err="1">
                <a:solidFill>
                  <a:schemeClr val="accent1">
                    <a:lumMod val="90000"/>
                  </a:schemeClr>
                </a:solidFill>
              </a:rPr>
              <a:t>B.Tech</a:t>
            </a:r>
            <a:r>
              <a:rPr lang="en-IN" sz="2000" dirty="0">
                <a:solidFill>
                  <a:schemeClr val="accent1">
                    <a:lumMod val="90000"/>
                  </a:schemeClr>
                </a:solidFill>
              </a:rPr>
              <a:t>-CS(AIML)</a:t>
            </a:r>
          </a:p>
          <a:p>
            <a:r>
              <a:rPr lang="en-IN" sz="2000" dirty="0">
                <a:solidFill>
                  <a:schemeClr val="accent1">
                    <a:lumMod val="90000"/>
                  </a:schemeClr>
                </a:solidFill>
              </a:rPr>
              <a:t>United College of Engineering and Research, Prayagraj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25F0-106B-C9C5-2F75-D1AC35592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684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70765"/>
            <a:ext cx="7964783" cy="1282113"/>
          </a:xfrm>
        </p:spPr>
        <p:txBody>
          <a:bodyPr/>
          <a:lstStyle/>
          <a:p>
            <a:r>
              <a:rPr lang="en-IN" sz="3200" dirty="0"/>
              <a:t>Abstract</a:t>
            </a:r>
            <a:endParaRPr lang="en-US" sz="32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D86E12-342B-947D-0FD0-FDCE0EB1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minimize manual intervention in feature engineering and model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4BD2DC-E188-F2EF-F282-7F717D5D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D249D9-C277-8127-EE37-D6DC6888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2D52C-C8FD-ECFB-B2B5-3A56B72FF173}"/>
              </a:ext>
            </a:extLst>
          </p:cNvPr>
          <p:cNvSpPr txBox="1"/>
          <p:nvPr/>
        </p:nvSpPr>
        <p:spPr>
          <a:xfrm>
            <a:off x="1127760" y="1452880"/>
            <a:ext cx="6797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2C8F"/>
                </a:solidFill>
              </a:rPr>
              <a:t>This project focuses on building a machine learning model to predict house prices based on property features like area and location. The model was developed using </a:t>
            </a:r>
            <a:r>
              <a:rPr lang="en-US" b="1" dirty="0">
                <a:solidFill>
                  <a:srgbClr val="1F2C8F"/>
                </a:solidFill>
              </a:rPr>
              <a:t>IBM Watson Studio’s </a:t>
            </a:r>
            <a:r>
              <a:rPr lang="en-US" b="1" dirty="0" err="1">
                <a:solidFill>
                  <a:srgbClr val="1F2C8F"/>
                </a:solidFill>
              </a:rPr>
              <a:t>AutoAI</a:t>
            </a:r>
            <a:r>
              <a:rPr lang="en-US" dirty="0">
                <a:solidFill>
                  <a:srgbClr val="1F2C8F"/>
                </a:solidFill>
              </a:rPr>
              <a:t>, which automates data preprocessing, model selection, and tuning. The dataset consists of 200 records with area and pricing details. By leveraging </a:t>
            </a:r>
            <a:r>
              <a:rPr lang="en-US" dirty="0" err="1">
                <a:solidFill>
                  <a:srgbClr val="1F2C8F"/>
                </a:solidFill>
              </a:rPr>
              <a:t>AutoAI</a:t>
            </a:r>
            <a:r>
              <a:rPr lang="en-US" dirty="0">
                <a:solidFill>
                  <a:srgbClr val="1F2C8F"/>
                </a:solidFill>
              </a:rPr>
              <a:t>, the project eliminates manual steps and ensures a fast and efficient way to generate accurate regression models. The outcome provides insights into the real estate market and demonstrates the power of automated ML pipelines in predictive analytics.</a:t>
            </a:r>
            <a:endParaRPr lang="en-IN" dirty="0">
              <a:solidFill>
                <a:srgbClr val="1F2C8F"/>
              </a:solidFill>
            </a:endParaRPr>
          </a:p>
        </p:txBody>
      </p:sp>
      <p:pic>
        <p:nvPicPr>
          <p:cNvPr id="2053" name="Picture 5" descr="Light Bulb Drawing — How To Draw A ...">
            <a:extLst>
              <a:ext uri="{FF2B5EF4-FFF2-40B4-BE49-F238E27FC236}">
                <a16:creationId xmlns:a16="http://schemas.microsoft.com/office/drawing/2014/main" id="{BD19203E-67EB-E43F-E7E9-565B2C579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1"/>
          <a:stretch>
            <a:fillRect/>
          </a:stretch>
        </p:blipFill>
        <p:spPr bwMode="auto">
          <a:xfrm>
            <a:off x="8168005" y="1816288"/>
            <a:ext cx="1809750" cy="237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Traditional manual valuation methods are often time-consuming and may lack consistency. This project aims to automate the model-building process using IBM Watson Studio's </a:t>
            </a:r>
            <a:r>
              <a:rPr lang="en-US" dirty="0" err="1"/>
              <a:t>AutoAI</a:t>
            </a:r>
            <a:r>
              <a:rPr lang="en-US" dirty="0"/>
              <a:t> to develop a machine learning model that predicts house prices based on various features such as area, location, number of bedrooms, and property 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Automate the machine learning model-building process</a:t>
            </a:r>
          </a:p>
          <a:p>
            <a:r>
              <a:rPr lang="en-US" dirty="0"/>
              <a:t>Analyze the key factors (such as area) that influence house pricing.</a:t>
            </a:r>
          </a:p>
          <a:p>
            <a:r>
              <a:rPr lang="en-US" dirty="0"/>
              <a:t>Build a regression model using historical housing data.</a:t>
            </a:r>
          </a:p>
          <a:p>
            <a:r>
              <a:rPr lang="en-US" dirty="0"/>
              <a:t> Evaluate</a:t>
            </a:r>
            <a:r>
              <a:rPr lang="en-US" b="1" dirty="0"/>
              <a:t> </a:t>
            </a:r>
            <a:r>
              <a:rPr lang="en-US" dirty="0"/>
              <a:t>multiple</a:t>
            </a:r>
            <a:r>
              <a:rPr lang="en-US" b="1" dirty="0"/>
              <a:t> </a:t>
            </a:r>
            <a:r>
              <a:rPr lang="en-US" dirty="0"/>
              <a:t>models generated by </a:t>
            </a:r>
            <a:r>
              <a:rPr lang="en-US" dirty="0" err="1"/>
              <a:t>AutoAI</a:t>
            </a:r>
            <a:r>
              <a:rPr lang="en-US" dirty="0"/>
              <a:t> </a:t>
            </a:r>
          </a:p>
          <a:p>
            <a:r>
              <a:rPr lang="en-US" dirty="0"/>
              <a:t>Minimize manual intervention in feature engineering and model selection.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5C37B-0CEB-F58D-8D96-120BFC88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11" r="4722"/>
          <a:stretch>
            <a:fillRect/>
          </a:stretch>
        </p:blipFill>
        <p:spPr>
          <a:xfrm>
            <a:off x="0" y="2180024"/>
            <a:ext cx="3529781" cy="26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6" y="420613"/>
            <a:ext cx="5259554" cy="1957302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72" y="3064922"/>
            <a:ext cx="5259554" cy="33724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The dataset used in this project contains </a:t>
            </a:r>
            <a:r>
              <a:rPr lang="en-US" b="1" dirty="0"/>
              <a:t>200 rows</a:t>
            </a:r>
            <a:r>
              <a:rPr lang="en-US" dirty="0"/>
              <a:t> representing housing data. It includes two key features:</a:t>
            </a:r>
          </a:p>
          <a:p>
            <a:endParaRPr lang="en-US" dirty="0"/>
          </a:p>
          <a:p>
            <a:r>
              <a:rPr lang="en-IN" dirty="0"/>
              <a:t>Area (in square feet):</a:t>
            </a:r>
          </a:p>
          <a:p>
            <a:r>
              <a:rPr lang="en-IN" dirty="0"/>
              <a:t>A </a:t>
            </a:r>
            <a:r>
              <a:rPr lang="en-US" dirty="0"/>
              <a:t>numerical feature representing the size of the house or apartment.</a:t>
            </a:r>
          </a:p>
          <a:p>
            <a:endParaRPr lang="en-US" dirty="0"/>
          </a:p>
          <a:p>
            <a:r>
              <a:rPr lang="en-IN" dirty="0"/>
              <a:t>Pricing (in lakhs):</a:t>
            </a:r>
          </a:p>
          <a:p>
            <a:r>
              <a:rPr lang="en-US" dirty="0"/>
              <a:t>The target variable, indicating the actual price of the house.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88BF4-0190-CBD4-9840-0FA4DA828679}"/>
              </a:ext>
            </a:extLst>
          </p:cNvPr>
          <p:cNvSpPr txBox="1"/>
          <p:nvPr/>
        </p:nvSpPr>
        <p:spPr>
          <a:xfrm>
            <a:off x="6847840" y="1465782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Dataset-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841C9BC-ABFA-4D46-6C3D-D0701D570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57102"/>
              </p:ext>
            </p:extLst>
          </p:nvPr>
        </p:nvGraphicFramePr>
        <p:xfrm>
          <a:off x="6934200" y="2243666"/>
          <a:ext cx="466344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31720">
                  <a:extLst>
                    <a:ext uri="{9D8B030D-6E8A-4147-A177-3AD203B41FA5}">
                      <a16:colId xmlns:a16="http://schemas.microsoft.com/office/drawing/2014/main" val="2779557007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1059116736"/>
                    </a:ext>
                  </a:extLst>
                </a:gridCol>
              </a:tblGrid>
              <a:tr h="265571">
                <a:tc>
                  <a:txBody>
                    <a:bodyPr/>
                    <a:lstStyle/>
                    <a:p>
                      <a:r>
                        <a:rPr lang="en-IN" dirty="0"/>
                        <a:t>Area (</a:t>
                      </a:r>
                      <a:r>
                        <a:rPr lang="en-IN" dirty="0" err="1"/>
                        <a:t>sq.ft</a:t>
                      </a:r>
                      <a:r>
                        <a:rPr lang="en-IN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Pricing (₹ in lakhs)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0466"/>
                  </a:ext>
                </a:extLst>
              </a:tr>
              <a:tr h="265571">
                <a:tc>
                  <a:txBody>
                    <a:bodyPr/>
                    <a:lstStyle/>
                    <a:p>
                      <a:r>
                        <a:rPr lang="en-IN" dirty="0"/>
                        <a:t>1000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21867"/>
                  </a:ext>
                </a:extLst>
              </a:tr>
              <a:tr h="265571">
                <a:tc>
                  <a:txBody>
                    <a:bodyPr/>
                    <a:lstStyle/>
                    <a:p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938904"/>
                  </a:ext>
                </a:extLst>
              </a:tr>
              <a:tr h="265571">
                <a:tc>
                  <a:txBody>
                    <a:bodyPr/>
                    <a:lstStyle/>
                    <a:p>
                      <a:r>
                        <a:rPr lang="en-IN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38363"/>
                  </a:ext>
                </a:extLst>
              </a:tr>
              <a:tr h="265571">
                <a:tc>
                  <a:txBody>
                    <a:bodyPr/>
                    <a:lstStyle/>
                    <a:p>
                      <a:r>
                        <a:rPr lang="en-IN" dirty="0"/>
                        <a:t>1800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02789"/>
                  </a:ext>
                </a:extLst>
              </a:tr>
              <a:tr h="265571">
                <a:tc>
                  <a:txBody>
                    <a:bodyPr/>
                    <a:lstStyle/>
                    <a:p>
                      <a:r>
                        <a:rPr lang="en-IN" dirty="0"/>
                        <a:t>2000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5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1" y="0"/>
            <a:ext cx="7969182" cy="599441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The methodology followed in this project involves the following steps, automated using IBM Watson Studio's </a:t>
            </a:r>
            <a:r>
              <a:rPr lang="en-US" b="1" dirty="0" err="1"/>
              <a:t>AutoAI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E6CCD-A7FC-C801-FC43-3FCA6E3C92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b="2514"/>
          <a:stretch>
            <a:fillRect/>
          </a:stretch>
        </p:blipFill>
        <p:spPr>
          <a:xfrm>
            <a:off x="0" y="552768"/>
            <a:ext cx="8524240" cy="6319522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520" y="1"/>
            <a:ext cx="6948186" cy="1869440"/>
          </a:xfrm>
        </p:spPr>
        <p:txBody>
          <a:bodyPr/>
          <a:lstStyle/>
          <a:p>
            <a:r>
              <a:rPr lang="en-IN" dirty="0"/>
              <a:t>Technology Used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09" y="2755327"/>
            <a:ext cx="7043618" cy="22332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IBM Watson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AutoAI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CSV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4" y="457199"/>
            <a:ext cx="7631709" cy="1091627"/>
          </a:xfrm>
        </p:spPr>
        <p:txBody>
          <a:bodyPr/>
          <a:lstStyle/>
          <a:p>
            <a:r>
              <a:rPr lang="en-IN" dirty="0"/>
              <a:t>Model Building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788161"/>
            <a:ext cx="3789680" cy="4658678"/>
          </a:xfrm>
        </p:spPr>
        <p:txBody>
          <a:bodyPr>
            <a:normAutofit/>
          </a:bodyPr>
          <a:lstStyle/>
          <a:p>
            <a:r>
              <a:rPr lang="en-US" dirty="0"/>
              <a:t>The dataset was uploaded to </a:t>
            </a:r>
            <a:r>
              <a:rPr lang="en-US" b="1" dirty="0"/>
              <a:t>IBM Watson Studio</a:t>
            </a:r>
            <a:r>
              <a:rPr lang="en-US" dirty="0"/>
              <a:t> and an </a:t>
            </a:r>
            <a:r>
              <a:rPr lang="en-US" b="1" dirty="0" err="1"/>
              <a:t>AutoAI</a:t>
            </a:r>
            <a:r>
              <a:rPr lang="en-US" b="1" dirty="0"/>
              <a:t> experiment</a:t>
            </a:r>
            <a:r>
              <a:rPr lang="en-US" dirty="0"/>
              <a:t> was created.</a:t>
            </a:r>
          </a:p>
          <a:p>
            <a:r>
              <a:rPr lang="en-IN" dirty="0" err="1"/>
              <a:t>AutoAI</a:t>
            </a:r>
            <a:r>
              <a:rPr lang="en-IN" dirty="0"/>
              <a:t> automatically:</a:t>
            </a:r>
          </a:p>
          <a:p>
            <a:endParaRPr lang="en-US" dirty="0"/>
          </a:p>
          <a:p>
            <a:pPr lvl="1"/>
            <a:r>
              <a:rPr lang="en-US" dirty="0"/>
              <a:t>Performed </a:t>
            </a:r>
            <a:r>
              <a:rPr lang="en-US" b="1" dirty="0"/>
              <a:t>data preprocessing</a:t>
            </a:r>
            <a:endParaRPr lang="en-US" dirty="0"/>
          </a:p>
          <a:p>
            <a:pPr lvl="1"/>
            <a:r>
              <a:rPr lang="en-US" dirty="0"/>
              <a:t>Generated </a:t>
            </a:r>
            <a:r>
              <a:rPr lang="en-US" b="1" dirty="0"/>
              <a:t>multiple regression pipelines</a:t>
            </a:r>
            <a:endParaRPr lang="en-US" dirty="0"/>
          </a:p>
          <a:p>
            <a:pPr lvl="1"/>
            <a:r>
              <a:rPr lang="en-US" dirty="0"/>
              <a:t>Tuned </a:t>
            </a:r>
            <a:r>
              <a:rPr lang="en-US" b="1" dirty="0"/>
              <a:t>hyperparameters</a:t>
            </a:r>
            <a:endParaRPr lang="en-US" dirty="0"/>
          </a:p>
          <a:p>
            <a:pPr lvl="1"/>
            <a:r>
              <a:rPr lang="en-US" dirty="0"/>
              <a:t>Ranked models based on performance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343218-FFF4-9508-1FCE-FEE5B84312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1956" y="2935383"/>
            <a:ext cx="2343150" cy="1952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0A6DE24-2432-48FE-6793-344672E23E4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34717" r="34717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B8E2BF-6673-6608-E653-E4FE091BCE38}"/>
              </a:ext>
            </a:extLst>
          </p:cNvPr>
          <p:cNvSpPr txBox="1"/>
          <p:nvPr/>
        </p:nvSpPr>
        <p:spPr>
          <a:xfrm>
            <a:off x="914400" y="5934670"/>
            <a:ext cx="3053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b="1" dirty="0">
                <a:solidFill>
                  <a:srgbClr val="1F2C8F"/>
                </a:solidFill>
              </a:rPr>
              <a:t>Top-performing model selected:</a:t>
            </a:r>
            <a:r>
              <a:rPr lang="en-US" dirty="0">
                <a:solidFill>
                  <a:srgbClr val="1F2C8F"/>
                </a:solidFill>
              </a:rPr>
              <a:t> Linear Regression</a:t>
            </a:r>
            <a:endParaRPr lang="en-IN" dirty="0">
              <a:solidFill>
                <a:srgbClr val="1F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21" y="680719"/>
            <a:ext cx="5755640" cy="721361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0" y="1899921"/>
            <a:ext cx="6746240" cy="45415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successfully built a </a:t>
            </a:r>
            <a:r>
              <a:rPr lang="en-US" b="1" dirty="0"/>
              <a:t>house price prediction model</a:t>
            </a:r>
            <a:r>
              <a:rPr lang="en-US" dirty="0"/>
              <a:t> using IBM Watson Studio’s </a:t>
            </a:r>
            <a:r>
              <a:rPr lang="en-US" dirty="0" err="1"/>
              <a:t>AutoAI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AutoAI</a:t>
            </a:r>
            <a:r>
              <a:rPr lang="en-US" b="1" dirty="0"/>
              <a:t> automated</a:t>
            </a:r>
            <a:r>
              <a:rPr lang="en-US" dirty="0"/>
              <a:t> the entire machine learning pipeline — including data preprocessing, feature engineering, and model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demonstrated a </a:t>
            </a:r>
            <a:r>
              <a:rPr lang="en-US" b="1" dirty="0"/>
              <a:t>strong positive correlation</a:t>
            </a:r>
            <a:r>
              <a:rPr lang="en-US" dirty="0"/>
              <a:t> between area and price, validating the use of regression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Reduced manual effort</a:t>
            </a:r>
            <a:r>
              <a:rPr lang="en-US" dirty="0"/>
              <a:t> while maintaining high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project proves that </a:t>
            </a:r>
            <a:r>
              <a:rPr lang="en-US" b="1" dirty="0"/>
              <a:t>automated machine learning</a:t>
            </a:r>
            <a:r>
              <a:rPr lang="en-US" dirty="0"/>
              <a:t> can simplify and accelerate predictive analytics in real-world scenarios.</a:t>
            </a:r>
          </a:p>
          <a:p>
            <a:endParaRPr lang="en-US" dirty="0"/>
          </a:p>
        </p:txBody>
      </p:sp>
      <p:pic>
        <p:nvPicPr>
          <p:cNvPr id="5122" name="Picture 2" descr="Icons check mark tick concept words ok ...">
            <a:extLst>
              <a:ext uri="{FF2B5EF4-FFF2-40B4-BE49-F238E27FC236}">
                <a16:creationId xmlns:a16="http://schemas.microsoft.com/office/drawing/2014/main" id="{B325CBA9-DDF0-AC76-8247-144C100E8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"/>
          <a:stretch>
            <a:fillRect/>
          </a:stretch>
        </p:blipFill>
        <p:spPr bwMode="auto">
          <a:xfrm>
            <a:off x="8450580" y="1899921"/>
            <a:ext cx="2057400" cy="20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{23FAA9F9-D1B6-40EB-99CC-5F6D0EB1462A}tf78438558_win32</Template>
  <TotalTime>655</TotalTime>
  <Words>473</Words>
  <Application>Microsoft Office PowerPoint</Application>
  <PresentationFormat>Widescreen</PresentationFormat>
  <Paragraphs>66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Autoai model building  using ibm Watson studio</vt:lpstr>
      <vt:lpstr>Abstract</vt:lpstr>
      <vt:lpstr>Problem Statement</vt:lpstr>
      <vt:lpstr> Objectives</vt:lpstr>
      <vt:lpstr>Dataset Description</vt:lpstr>
      <vt:lpstr>Methodology </vt:lpstr>
      <vt:lpstr>Technology Used</vt:lpstr>
      <vt:lpstr>Model Building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akshatsinghbaghel28@gmail.com</dc:creator>
  <cp:lastModifiedBy>akshatsinghbaghel28@gmail.com</cp:lastModifiedBy>
  <cp:revision>2</cp:revision>
  <dcterms:created xsi:type="dcterms:W3CDTF">2025-07-30T12:24:13Z</dcterms:created>
  <dcterms:modified xsi:type="dcterms:W3CDTF">2025-07-31T14:58:19Z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