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470831cd3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470831cd3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470831cd3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70831cd3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470831cd3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470831cd3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470831c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470831c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470831c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470831c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470831cd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470831cd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+CMGS is AT command for sending message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470831cd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470831c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470831cd3_5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470831cd3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470831cd3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470831cd3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Car Accident Detection System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Astha Sinha </a:t>
            </a:r>
            <a:endParaRPr/>
          </a:p>
          <a:p>
            <a:pPr indent="0" lvl="0" marL="0" rtl="0" algn="ctr">
              <a:spcBef>
                <a:spcPts val="0"/>
              </a:spcBef>
              <a:spcAft>
                <a:spcPts val="0"/>
              </a:spcAft>
              <a:buNone/>
            </a:pPr>
            <a:r>
              <a:rPr lang="en"/>
              <a:t>Shreya Srivastav</a:t>
            </a:r>
            <a:endParaRPr/>
          </a:p>
          <a:p>
            <a:pPr indent="0" lvl="0" marL="0" rtl="0" algn="ctr">
              <a:spcBef>
                <a:spcPts val="0"/>
              </a:spcBef>
              <a:spcAft>
                <a:spcPts val="0"/>
              </a:spcAft>
              <a:buNone/>
            </a:pPr>
            <a:r>
              <a:rPr lang="en"/>
              <a:t>Suraj Krishna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Future Scope</a:t>
            </a:r>
            <a:endParaRPr>
              <a:solidFill>
                <a:srgbClr val="666666"/>
              </a:solidFill>
            </a:endParaRPr>
          </a:p>
        </p:txBody>
      </p:sp>
      <p:sp>
        <p:nvSpPr>
          <p:cNvPr id="122" name="Google Shape;122;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Slab"/>
              <a:buChar char="❖"/>
            </a:pPr>
            <a:r>
              <a:rPr lang="en">
                <a:solidFill>
                  <a:srgbClr val="000000"/>
                </a:solidFill>
                <a:highlight>
                  <a:srgbClr val="EFEFEF"/>
                </a:highlight>
                <a:latin typeface="Roboto Slab"/>
                <a:ea typeface="Roboto Slab"/>
                <a:cs typeface="Roboto Slab"/>
                <a:sym typeface="Roboto Slab"/>
              </a:rPr>
              <a:t>T</a:t>
            </a:r>
            <a:r>
              <a:rPr lang="en">
                <a:solidFill>
                  <a:srgbClr val="000000"/>
                </a:solidFill>
                <a:highlight>
                  <a:srgbClr val="EFEFEF"/>
                </a:highlight>
                <a:latin typeface="Roboto Slab"/>
                <a:ea typeface="Roboto Slab"/>
                <a:cs typeface="Roboto Slab"/>
                <a:sym typeface="Roboto Slab"/>
              </a:rPr>
              <a:t>his project can be integrated with IoT concepts to operate the vehicle remotely by anyone from anywhere in the world. It can be arranged in such a way that it can connect to the owner.</a:t>
            </a:r>
            <a:endParaRPr>
              <a:solidFill>
                <a:srgbClr val="000000"/>
              </a:solidFill>
              <a:highlight>
                <a:srgbClr val="EFEFEF"/>
              </a:highlight>
              <a:latin typeface="Roboto Slab"/>
              <a:ea typeface="Roboto Slab"/>
              <a:cs typeface="Roboto Slab"/>
              <a:sym typeface="Roboto Slab"/>
            </a:endParaRPr>
          </a:p>
          <a:p>
            <a:pPr indent="-342900" lvl="0" marL="457200" rtl="0" algn="l">
              <a:spcBef>
                <a:spcPts val="0"/>
              </a:spcBef>
              <a:spcAft>
                <a:spcPts val="0"/>
              </a:spcAft>
              <a:buClr>
                <a:srgbClr val="666666"/>
              </a:buClr>
              <a:buSzPts val="1800"/>
              <a:buFont typeface="Roboto Slab"/>
              <a:buChar char="❖"/>
            </a:pPr>
            <a:r>
              <a:rPr lang="en">
                <a:solidFill>
                  <a:srgbClr val="000000"/>
                </a:solidFill>
                <a:highlight>
                  <a:srgbClr val="EFEFEF"/>
                </a:highlight>
                <a:latin typeface="Roboto Slab"/>
                <a:ea typeface="Roboto Slab"/>
                <a:cs typeface="Roboto Slab"/>
                <a:sym typeface="Roboto Slab"/>
              </a:rPr>
              <a:t>It implemented well, finds a use in ALTACAS which is an automated system designed to monitor aircraft runways acting as an anti-collision system during landing and take-off of aircrafts.</a:t>
            </a:r>
            <a:r>
              <a:rPr lang="en">
                <a:solidFill>
                  <a:srgbClr val="666666"/>
                </a:solidFill>
                <a:highlight>
                  <a:srgbClr val="EFEFEF"/>
                </a:highlight>
                <a:latin typeface="Roboto Slab"/>
                <a:ea typeface="Roboto Slab"/>
                <a:cs typeface="Roboto Slab"/>
                <a:sym typeface="Roboto Slab"/>
              </a:rPr>
              <a:t> </a:t>
            </a:r>
            <a:endParaRPr>
              <a:solidFill>
                <a:srgbClr val="666666"/>
              </a:solidFill>
              <a:highlight>
                <a:srgbClr val="EFEFEF"/>
              </a:highlight>
              <a:latin typeface="Roboto Slab"/>
              <a:ea typeface="Roboto Slab"/>
              <a:cs typeface="Roboto Slab"/>
              <a:sym typeface="Roboto Slab"/>
            </a:endParaRPr>
          </a:p>
          <a:p>
            <a:pPr indent="0" lvl="0" marL="0" rtl="0" algn="l">
              <a:spcBef>
                <a:spcPts val="1600"/>
              </a:spcBef>
              <a:spcAft>
                <a:spcPts val="1600"/>
              </a:spcAft>
              <a:buNone/>
            </a:pPr>
            <a:r>
              <a:t/>
            </a:r>
            <a:endParaRPr>
              <a:solidFill>
                <a:srgbClr val="666666"/>
              </a:solidFill>
              <a:highlight>
                <a:srgbClr val="EFEFEF"/>
              </a:highlight>
              <a:latin typeface="Roboto Slab"/>
              <a:ea typeface="Roboto Slab"/>
              <a:cs typeface="Roboto Slab"/>
              <a:sym typeface="Roboto Slab"/>
            </a:endParaRPr>
          </a:p>
        </p:txBody>
      </p:sp>
      <p:pic>
        <p:nvPicPr>
          <p:cNvPr id="123" name="Google Shape;123;p22"/>
          <p:cNvPicPr preferRelativeResize="0"/>
          <p:nvPr/>
        </p:nvPicPr>
        <p:blipFill>
          <a:blip r:embed="rId3">
            <a:alphaModFix/>
          </a:blip>
          <a:stretch>
            <a:fillRect/>
          </a:stretch>
        </p:blipFill>
        <p:spPr>
          <a:xfrm>
            <a:off x="6128700" y="3194800"/>
            <a:ext cx="2806575" cy="18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Further possible add-ons to our project</a:t>
            </a:r>
            <a:endParaRPr>
              <a:solidFill>
                <a:srgbClr val="000000"/>
              </a:solidFill>
            </a:endParaRPr>
          </a:p>
        </p:txBody>
      </p:sp>
      <p:sp>
        <p:nvSpPr>
          <p:cNvPr id="129" name="Google Shape;129;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666666"/>
              </a:solidFill>
              <a:highlight>
                <a:srgbClr val="EFEFEF"/>
              </a:highlight>
              <a:latin typeface="Roboto Slab"/>
              <a:ea typeface="Roboto Slab"/>
              <a:cs typeface="Roboto Slab"/>
              <a:sym typeface="Roboto Slab"/>
            </a:endParaRPr>
          </a:p>
          <a:p>
            <a:pPr indent="-342900" lvl="0" marL="457200" rtl="0" algn="l">
              <a:lnSpc>
                <a:spcPct val="100000"/>
              </a:lnSpc>
              <a:spcBef>
                <a:spcPts val="0"/>
              </a:spcBef>
              <a:spcAft>
                <a:spcPts val="0"/>
              </a:spcAft>
              <a:buClr>
                <a:srgbClr val="000000"/>
              </a:buClr>
              <a:buSzPts val="1800"/>
              <a:buFont typeface="Roboto Slab"/>
              <a:buChar char="❖"/>
            </a:pPr>
            <a:r>
              <a:rPr lang="en">
                <a:solidFill>
                  <a:srgbClr val="000000"/>
                </a:solidFill>
                <a:highlight>
                  <a:srgbClr val="EFEFEF"/>
                </a:highlight>
                <a:latin typeface="Roboto Slab"/>
                <a:ea typeface="Roboto Slab"/>
                <a:cs typeface="Roboto Slab"/>
                <a:sym typeface="Roboto Slab"/>
              </a:rPr>
              <a:t>Use machine learning to predict possibility of occurrence of an accident at locations where accidents are prone to happen and intimate the same to driver.</a:t>
            </a:r>
            <a:endParaRPr>
              <a:solidFill>
                <a:srgbClr val="000000"/>
              </a:solidFill>
              <a:highlight>
                <a:srgbClr val="EFEFEF"/>
              </a:highlight>
              <a:latin typeface="Roboto Slab"/>
              <a:ea typeface="Roboto Slab"/>
              <a:cs typeface="Roboto Slab"/>
              <a:sym typeface="Roboto Slab"/>
            </a:endParaRPr>
          </a:p>
          <a:p>
            <a:pPr indent="0" lvl="0" marL="0" rtl="0" algn="l">
              <a:lnSpc>
                <a:spcPct val="100000"/>
              </a:lnSpc>
              <a:spcBef>
                <a:spcPts val="0"/>
              </a:spcBef>
              <a:spcAft>
                <a:spcPts val="0"/>
              </a:spcAft>
              <a:buNone/>
            </a:pPr>
            <a:r>
              <a:t/>
            </a:r>
            <a:endParaRPr>
              <a:solidFill>
                <a:srgbClr val="000000"/>
              </a:solidFill>
              <a:highlight>
                <a:srgbClr val="EFEFEF"/>
              </a:highlight>
              <a:latin typeface="Roboto Slab"/>
              <a:ea typeface="Roboto Slab"/>
              <a:cs typeface="Roboto Slab"/>
              <a:sym typeface="Roboto Slab"/>
            </a:endParaRPr>
          </a:p>
          <a:p>
            <a:pPr indent="-311150" lvl="0" marL="457200" rtl="0" algn="just">
              <a:spcBef>
                <a:spcPts val="0"/>
              </a:spcBef>
              <a:spcAft>
                <a:spcPts val="0"/>
              </a:spcAft>
              <a:buClr>
                <a:srgbClr val="000000"/>
              </a:buClr>
              <a:buSzPts val="1300"/>
              <a:buFont typeface="Nunito"/>
              <a:buChar char="❖"/>
            </a:pPr>
            <a:r>
              <a:rPr lang="en">
                <a:solidFill>
                  <a:srgbClr val="000000"/>
                </a:solidFill>
                <a:highlight>
                  <a:srgbClr val="EFEFEF"/>
                </a:highlight>
                <a:latin typeface="Roboto Slab"/>
                <a:ea typeface="Roboto Slab"/>
                <a:cs typeface="Roboto Slab"/>
                <a:sym typeface="Roboto Slab"/>
              </a:rPr>
              <a:t>We can dial an automated emergency call if the vehicle goes out of a certain / pre-decided track.</a:t>
            </a:r>
            <a:endParaRPr>
              <a:solidFill>
                <a:srgbClr val="000000"/>
              </a:solidFill>
              <a:highlight>
                <a:srgbClr val="EFEFEF"/>
              </a:highlight>
              <a:latin typeface="Roboto Slab"/>
              <a:ea typeface="Roboto Slab"/>
              <a:cs typeface="Roboto Slab"/>
              <a:sym typeface="Roboto Slab"/>
            </a:endParaRPr>
          </a:p>
          <a:p>
            <a:pPr indent="-311150" lvl="0" marL="457200" rtl="0" algn="just">
              <a:spcBef>
                <a:spcPts val="0"/>
              </a:spcBef>
              <a:spcAft>
                <a:spcPts val="0"/>
              </a:spcAft>
              <a:buClr>
                <a:srgbClr val="000000"/>
              </a:buClr>
              <a:buSzPts val="1300"/>
              <a:buFont typeface="Nunito"/>
              <a:buChar char="❖"/>
            </a:pPr>
            <a:r>
              <a:rPr lang="en">
                <a:solidFill>
                  <a:srgbClr val="000000"/>
                </a:solidFill>
                <a:highlight>
                  <a:srgbClr val="EFEFEF"/>
                </a:highlight>
                <a:latin typeface="Roboto Slab"/>
                <a:ea typeface="Roboto Slab"/>
                <a:cs typeface="Roboto Slab"/>
                <a:sym typeface="Roboto Slab"/>
              </a:rPr>
              <a:t>Drink and Drive Accident Detection: placing an alcohol sensor at the steering.</a:t>
            </a:r>
            <a:endParaRPr sz="1300">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t/>
            </a:r>
            <a:endParaRPr>
              <a:solidFill>
                <a:srgbClr val="666666"/>
              </a:solidFill>
              <a:highlight>
                <a:srgbClr val="EFEFEF"/>
              </a:highlight>
              <a:latin typeface="Roboto Slab"/>
              <a:ea typeface="Roboto Slab"/>
              <a:cs typeface="Roboto Slab"/>
              <a:sym typeface="Roboto Slab"/>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Progress </a:t>
            </a:r>
            <a:endParaRPr>
              <a:solidFill>
                <a:srgbClr val="000000"/>
              </a:solidFill>
            </a:endParaRPr>
          </a:p>
        </p:txBody>
      </p:sp>
      <p:sp>
        <p:nvSpPr>
          <p:cNvPr id="70" name="Google Shape;70;p14"/>
          <p:cNvSpPr txBox="1"/>
          <p:nvPr>
            <p:ph idx="1" type="body"/>
          </p:nvPr>
        </p:nvSpPr>
        <p:spPr>
          <a:xfrm>
            <a:off x="387900" y="1489825"/>
            <a:ext cx="3999900" cy="35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Accomplishment 1</a:t>
            </a:r>
            <a:endParaRPr b="1" sz="2100">
              <a:solidFill>
                <a:srgbClr val="000000"/>
              </a:solidFill>
            </a:endParaRPr>
          </a:p>
          <a:p>
            <a:pPr indent="-330200" lvl="0" marL="457200" rtl="0" algn="just">
              <a:spcBef>
                <a:spcPts val="1600"/>
              </a:spcBef>
              <a:spcAft>
                <a:spcPts val="0"/>
              </a:spcAft>
              <a:buClr>
                <a:srgbClr val="000000"/>
              </a:buClr>
              <a:buSzPts val="1600"/>
              <a:buChar char="❖"/>
            </a:pPr>
            <a:r>
              <a:rPr lang="en" sz="1600">
                <a:solidFill>
                  <a:srgbClr val="000000"/>
                </a:solidFill>
              </a:rPr>
              <a:t>Accelerometer max and min limits set as 100 and -100 respectively.</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The accelerometer makes judgement based on difference between average of first 10 readings and the current reading.</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Accelerometer detects that an accident has occurred.</a:t>
            </a:r>
            <a:endParaRPr sz="1600">
              <a:solidFill>
                <a:srgbClr val="000000"/>
              </a:solidFill>
            </a:endParaRPr>
          </a:p>
        </p:txBody>
      </p:sp>
      <p:sp>
        <p:nvSpPr>
          <p:cNvPr id="71" name="Google Shape;71;p14"/>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rgbClr val="000000"/>
                </a:solidFill>
              </a:rPr>
              <a:t>Accomplishment 2</a:t>
            </a:r>
            <a:endParaRPr b="1" sz="2100">
              <a:solidFill>
                <a:srgbClr val="000000"/>
              </a:solidFill>
            </a:endParaRPr>
          </a:p>
          <a:p>
            <a:pPr indent="-342900" lvl="0" marL="457200" rtl="0" algn="just">
              <a:spcBef>
                <a:spcPts val="1600"/>
              </a:spcBef>
              <a:spcAft>
                <a:spcPts val="1200"/>
              </a:spcAft>
              <a:buClr>
                <a:srgbClr val="000000"/>
              </a:buClr>
              <a:buSzPts val="1800"/>
              <a:buChar char="❖"/>
            </a:pPr>
            <a:r>
              <a:rPr lang="en" sz="1600">
                <a:solidFill>
                  <a:srgbClr val="000000"/>
                </a:solidFill>
              </a:rPr>
              <a:t>GPS module is able to fetch  longitude and latitude values of the location where the accident has occurred.</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GSM Module SIM900- Overview</a:t>
            </a:r>
            <a:endParaRPr>
              <a:solidFill>
                <a:srgbClr val="000000"/>
              </a:solidFill>
            </a:endParaRPr>
          </a:p>
        </p:txBody>
      </p:sp>
      <p:pic>
        <p:nvPicPr>
          <p:cNvPr id="77" name="Google Shape;77;p15"/>
          <p:cNvPicPr preferRelativeResize="0"/>
          <p:nvPr/>
        </p:nvPicPr>
        <p:blipFill>
          <a:blip r:embed="rId3">
            <a:alphaModFix/>
          </a:blip>
          <a:stretch>
            <a:fillRect/>
          </a:stretch>
        </p:blipFill>
        <p:spPr>
          <a:xfrm>
            <a:off x="4208790" y="1144125"/>
            <a:ext cx="4594285" cy="3863175"/>
          </a:xfrm>
          <a:prstGeom prst="rect">
            <a:avLst/>
          </a:prstGeom>
          <a:noFill/>
          <a:ln>
            <a:noFill/>
          </a:ln>
        </p:spPr>
      </p:pic>
      <p:sp>
        <p:nvSpPr>
          <p:cNvPr id="78" name="Google Shape;78;p15"/>
          <p:cNvSpPr txBox="1"/>
          <p:nvPr/>
        </p:nvSpPr>
        <p:spPr>
          <a:xfrm>
            <a:off x="-320400" y="1513500"/>
            <a:ext cx="4113000" cy="3281400"/>
          </a:xfrm>
          <a:prstGeom prst="rect">
            <a:avLst/>
          </a:prstGeom>
          <a:noFill/>
          <a:ln>
            <a:noFill/>
          </a:ln>
        </p:spPr>
        <p:txBody>
          <a:bodyPr anchorCtr="0" anchor="t" bIns="91425" lIns="91425" spcFirstLastPara="1" rIns="91425" wrap="square" tIns="91425">
            <a:noAutofit/>
          </a:bodyPr>
          <a:lstStyle/>
          <a:p>
            <a:pPr indent="-323850" lvl="0" marL="838200" rtl="0" algn="just">
              <a:lnSpc>
                <a:spcPct val="150000"/>
              </a:lnSpc>
              <a:spcBef>
                <a:spcPts val="0"/>
              </a:spcBef>
              <a:spcAft>
                <a:spcPts val="0"/>
              </a:spcAft>
              <a:buClr>
                <a:srgbClr val="666666"/>
              </a:buClr>
              <a:buSzPts val="1500"/>
              <a:buFont typeface="Roboto"/>
              <a:buChar char="❖"/>
            </a:pPr>
            <a:r>
              <a:rPr lang="en" sz="1500">
                <a:latin typeface="Roboto"/>
                <a:ea typeface="Roboto"/>
                <a:cs typeface="Roboto"/>
                <a:sym typeface="Roboto"/>
              </a:rPr>
              <a:t>Make, receive or reject voice calls</a:t>
            </a:r>
            <a:endParaRPr sz="1500">
              <a:latin typeface="Roboto"/>
              <a:ea typeface="Roboto"/>
              <a:cs typeface="Roboto"/>
              <a:sym typeface="Roboto"/>
            </a:endParaRPr>
          </a:p>
          <a:p>
            <a:pPr indent="-323850" lvl="0" marL="838200" rtl="0" algn="just">
              <a:lnSpc>
                <a:spcPct val="150000"/>
              </a:lnSpc>
              <a:spcBef>
                <a:spcPts val="0"/>
              </a:spcBef>
              <a:spcAft>
                <a:spcPts val="0"/>
              </a:spcAft>
              <a:buClr>
                <a:srgbClr val="666666"/>
              </a:buClr>
              <a:buSzPts val="1500"/>
              <a:buFont typeface="Roboto"/>
              <a:buChar char="❖"/>
            </a:pPr>
            <a:r>
              <a:rPr lang="en" sz="1500">
                <a:latin typeface="Roboto"/>
                <a:ea typeface="Roboto"/>
                <a:cs typeface="Roboto"/>
                <a:sym typeface="Roboto"/>
              </a:rPr>
              <a:t>Send, receive or delete SMS messages in the SIM Card</a:t>
            </a:r>
            <a:endParaRPr sz="1500">
              <a:latin typeface="Roboto"/>
              <a:ea typeface="Roboto"/>
              <a:cs typeface="Roboto"/>
              <a:sym typeface="Roboto"/>
            </a:endParaRPr>
          </a:p>
          <a:p>
            <a:pPr indent="-323850" lvl="0" marL="838200" rtl="0" algn="just">
              <a:lnSpc>
                <a:spcPct val="150000"/>
              </a:lnSpc>
              <a:spcBef>
                <a:spcPts val="0"/>
              </a:spcBef>
              <a:spcAft>
                <a:spcPts val="0"/>
              </a:spcAft>
              <a:buClr>
                <a:srgbClr val="666666"/>
              </a:buClr>
              <a:buSzPts val="1500"/>
              <a:buFont typeface="Roboto"/>
              <a:buChar char="❖"/>
            </a:pPr>
            <a:r>
              <a:rPr lang="en" sz="1500">
                <a:latin typeface="Roboto"/>
                <a:ea typeface="Roboto"/>
                <a:cs typeface="Roboto"/>
                <a:sym typeface="Roboto"/>
              </a:rPr>
              <a:t>Add, read and search the contacts in the SIM Card</a:t>
            </a:r>
            <a:endParaRPr sz="1500">
              <a:latin typeface="Roboto"/>
              <a:ea typeface="Roboto"/>
              <a:cs typeface="Roboto"/>
              <a:sym typeface="Roboto"/>
            </a:endParaRPr>
          </a:p>
          <a:p>
            <a:pPr indent="-323850" lvl="0" marL="838200" rtl="0" algn="just">
              <a:lnSpc>
                <a:spcPct val="150000"/>
              </a:lnSpc>
              <a:spcBef>
                <a:spcPts val="0"/>
              </a:spcBef>
              <a:spcAft>
                <a:spcPts val="0"/>
              </a:spcAft>
              <a:buClr>
                <a:srgbClr val="666666"/>
              </a:buClr>
              <a:buSzPts val="1500"/>
              <a:buFont typeface="Roboto"/>
              <a:buChar char="❖"/>
            </a:pPr>
            <a:r>
              <a:rPr lang="en" sz="1500">
                <a:latin typeface="Roboto"/>
                <a:ea typeface="Roboto"/>
                <a:cs typeface="Roboto"/>
                <a:sym typeface="Roboto"/>
              </a:rPr>
              <a:t>Send and receive data to / from the GSM/GPRS Network through GPRS</a:t>
            </a:r>
            <a:endParaRPr sz="1500">
              <a:latin typeface="Roboto"/>
              <a:ea typeface="Roboto"/>
              <a:cs typeface="Roboto"/>
              <a:sym typeface="Roboto"/>
            </a:endParaRPr>
          </a:p>
          <a:p>
            <a:pPr indent="-323850" lvl="0" marL="838200" rtl="0" algn="just">
              <a:lnSpc>
                <a:spcPct val="150000"/>
              </a:lnSpc>
              <a:spcBef>
                <a:spcPts val="0"/>
              </a:spcBef>
              <a:spcAft>
                <a:spcPts val="0"/>
              </a:spcAft>
              <a:buClr>
                <a:srgbClr val="666666"/>
              </a:buClr>
              <a:buSzPts val="1500"/>
              <a:buFont typeface="Roboto"/>
              <a:buChar char="❖"/>
            </a:pPr>
            <a:r>
              <a:rPr lang="en" sz="1500">
                <a:latin typeface="Roboto"/>
                <a:ea typeface="Roboto"/>
                <a:cs typeface="Roboto"/>
                <a:sym typeface="Roboto"/>
              </a:rPr>
              <a:t>All of the above is done by using AT commands.</a:t>
            </a:r>
            <a:endParaRPr sz="1500">
              <a:latin typeface="Roboto"/>
              <a:ea typeface="Roboto"/>
              <a:cs typeface="Roboto"/>
              <a:sym typeface="Roboto"/>
            </a:endParaRPr>
          </a:p>
          <a:p>
            <a:pPr indent="0" lvl="0" marL="0" rtl="0" algn="l">
              <a:spcBef>
                <a:spcPts val="400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Specifications Of GSM Module</a:t>
            </a:r>
            <a:endParaRPr>
              <a:solidFill>
                <a:srgbClr val="434343"/>
              </a:solidFill>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03030"/>
              </a:buClr>
              <a:buSzPts val="1800"/>
              <a:buFont typeface="Roboto Slab"/>
              <a:buChar char="❖"/>
            </a:pPr>
            <a:r>
              <a:rPr lang="en">
                <a:solidFill>
                  <a:srgbClr val="303030"/>
                </a:solidFill>
                <a:latin typeface="Roboto Slab"/>
                <a:ea typeface="Roboto Slab"/>
                <a:cs typeface="Roboto Slab"/>
                <a:sym typeface="Roboto Slab"/>
              </a:rPr>
              <a:t>Supports communication in 850MHz, 900MHz, 1800MHz and 1900MHz. </a:t>
            </a:r>
            <a:endParaRPr>
              <a:solidFill>
                <a:srgbClr val="303030"/>
              </a:solidFill>
              <a:latin typeface="Roboto Slab"/>
              <a:ea typeface="Roboto Slab"/>
              <a:cs typeface="Roboto Slab"/>
              <a:sym typeface="Roboto Slab"/>
            </a:endParaRPr>
          </a:p>
          <a:p>
            <a:pPr indent="-342900" lvl="0" marL="457200" rtl="0" algn="l">
              <a:spcBef>
                <a:spcPts val="0"/>
              </a:spcBef>
              <a:spcAft>
                <a:spcPts val="0"/>
              </a:spcAft>
              <a:buClr>
                <a:srgbClr val="303030"/>
              </a:buClr>
              <a:buSzPts val="1800"/>
              <a:buFont typeface="Roboto Slab"/>
              <a:buChar char="❖"/>
            </a:pPr>
            <a:r>
              <a:rPr lang="en">
                <a:solidFill>
                  <a:srgbClr val="303030"/>
                </a:solidFill>
                <a:latin typeface="Roboto Slab"/>
                <a:ea typeface="Roboto Slab"/>
                <a:cs typeface="Roboto Slab"/>
                <a:sym typeface="Roboto Slab"/>
              </a:rPr>
              <a:t>Requires a 5 volts dc supply is used. </a:t>
            </a:r>
            <a:endParaRPr>
              <a:solidFill>
                <a:srgbClr val="303030"/>
              </a:solidFill>
              <a:latin typeface="Roboto Slab"/>
              <a:ea typeface="Roboto Slab"/>
              <a:cs typeface="Roboto Slab"/>
              <a:sym typeface="Roboto Slab"/>
            </a:endParaRPr>
          </a:p>
          <a:p>
            <a:pPr indent="-342900" lvl="0" marL="457200" rtl="0" algn="l">
              <a:spcBef>
                <a:spcPts val="0"/>
              </a:spcBef>
              <a:spcAft>
                <a:spcPts val="0"/>
              </a:spcAft>
              <a:buClr>
                <a:srgbClr val="303030"/>
              </a:buClr>
              <a:buSzPts val="1800"/>
              <a:buFont typeface="Roboto Slab"/>
              <a:buChar char="❖"/>
            </a:pPr>
            <a:r>
              <a:rPr lang="en">
                <a:solidFill>
                  <a:srgbClr val="303030"/>
                </a:solidFill>
                <a:latin typeface="Roboto Slab"/>
                <a:ea typeface="Roboto Slab"/>
                <a:cs typeface="Roboto Slab"/>
                <a:sym typeface="Roboto Slab"/>
              </a:rPr>
              <a:t>It is controlled via AT commands.</a:t>
            </a:r>
            <a:endParaRPr>
              <a:solidFill>
                <a:srgbClr val="303030"/>
              </a:solidFill>
              <a:latin typeface="Roboto Slab"/>
              <a:ea typeface="Roboto Slab"/>
              <a:cs typeface="Roboto Slab"/>
              <a:sym typeface="Roboto Slab"/>
            </a:endParaRPr>
          </a:p>
          <a:p>
            <a:pPr indent="-342900" lvl="0" marL="457200" rtl="0" algn="l">
              <a:spcBef>
                <a:spcPts val="0"/>
              </a:spcBef>
              <a:spcAft>
                <a:spcPts val="0"/>
              </a:spcAft>
              <a:buClr>
                <a:srgbClr val="303030"/>
              </a:buClr>
              <a:buSzPts val="1800"/>
              <a:buFont typeface="Roboto Slab"/>
              <a:buChar char="❖"/>
            </a:pPr>
            <a:r>
              <a:rPr lang="en">
                <a:solidFill>
                  <a:srgbClr val="303030"/>
                </a:solidFill>
                <a:latin typeface="Roboto Slab"/>
                <a:ea typeface="Roboto Slab"/>
                <a:cs typeface="Roboto Slab"/>
                <a:sym typeface="Roboto Slab"/>
              </a:rPr>
              <a:t>Has a case to insert sim card &amp; antenna to connect to a network.</a:t>
            </a:r>
            <a:endParaRPr>
              <a:solidFill>
                <a:srgbClr val="303030"/>
              </a:solidFill>
              <a:latin typeface="Roboto Slab"/>
              <a:ea typeface="Roboto Slab"/>
              <a:cs typeface="Roboto Slab"/>
              <a:sym typeface="Roboto Slab"/>
            </a:endParaRPr>
          </a:p>
          <a:p>
            <a:pPr indent="-342900" lvl="0" marL="457200" rtl="0" algn="l">
              <a:spcBef>
                <a:spcPts val="0"/>
              </a:spcBef>
              <a:spcAft>
                <a:spcPts val="0"/>
              </a:spcAft>
              <a:buClr>
                <a:srgbClr val="303030"/>
              </a:buClr>
              <a:buSzPts val="1800"/>
              <a:buFont typeface="Roboto Slab"/>
              <a:buChar char="❖"/>
            </a:pPr>
            <a:r>
              <a:rPr lang="en">
                <a:solidFill>
                  <a:srgbClr val="303030"/>
                </a:solidFill>
                <a:latin typeface="Roboto Slab"/>
                <a:ea typeface="Roboto Slab"/>
                <a:cs typeface="Roboto Slab"/>
                <a:sym typeface="Roboto Slab"/>
              </a:rPr>
              <a:t>Can feed data directly to Arduino if the module is enabled with TTL output pins. </a:t>
            </a:r>
            <a:endParaRPr>
              <a:solidFill>
                <a:srgbClr val="303030"/>
              </a:solidFill>
              <a:latin typeface="Roboto Slab"/>
              <a:ea typeface="Roboto Slab"/>
              <a:cs typeface="Roboto Slab"/>
              <a:sym typeface="Roboto Slab"/>
            </a:endParaRPr>
          </a:p>
          <a:p>
            <a:pPr indent="-342900" lvl="0" marL="457200" rtl="0" algn="l">
              <a:spcBef>
                <a:spcPts val="0"/>
              </a:spcBef>
              <a:spcAft>
                <a:spcPts val="0"/>
              </a:spcAft>
              <a:buClr>
                <a:srgbClr val="303030"/>
              </a:buClr>
              <a:buSzPts val="1800"/>
              <a:buFont typeface="Roboto Slab"/>
              <a:buChar char="❖"/>
            </a:pPr>
            <a:r>
              <a:rPr lang="en">
                <a:solidFill>
                  <a:srgbClr val="303030"/>
                </a:solidFill>
                <a:latin typeface="Roboto Slab"/>
                <a:ea typeface="Roboto Slab"/>
                <a:cs typeface="Roboto Slab"/>
                <a:sym typeface="Roboto Slab"/>
              </a:rPr>
              <a:t>Otherwise convert the </a:t>
            </a:r>
            <a:r>
              <a:rPr lang="en">
                <a:solidFill>
                  <a:srgbClr val="303030"/>
                </a:solidFill>
                <a:latin typeface="Roboto Slab"/>
                <a:ea typeface="Roboto Slab"/>
                <a:cs typeface="Roboto Slab"/>
                <a:sym typeface="Roboto Slab"/>
              </a:rPr>
              <a:t>RS232 data to TTL</a:t>
            </a:r>
            <a:r>
              <a:rPr lang="en">
                <a:solidFill>
                  <a:srgbClr val="303030"/>
                </a:solidFill>
                <a:latin typeface="Roboto Slab"/>
                <a:ea typeface="Roboto Slab"/>
                <a:cs typeface="Roboto Slab"/>
                <a:sym typeface="Roboto Slab"/>
              </a:rPr>
              <a:t> using MAX232 IC and feed it to Arduino.</a:t>
            </a:r>
            <a:endParaRPr>
              <a:solidFill>
                <a:srgbClr val="303030"/>
              </a:solidFill>
              <a:latin typeface="Roboto Slab"/>
              <a:ea typeface="Roboto Slab"/>
              <a:cs typeface="Roboto Slab"/>
              <a:sym typeface="Roboto Slab"/>
            </a:endParaRPr>
          </a:p>
          <a:p>
            <a:pPr indent="0" lvl="0" marL="457200" rtl="0" algn="l">
              <a:spcBef>
                <a:spcPts val="1600"/>
              </a:spcBef>
              <a:spcAft>
                <a:spcPts val="1600"/>
              </a:spcAft>
              <a:buNone/>
            </a:pPr>
            <a:r>
              <a:t/>
            </a:r>
            <a:endParaRPr>
              <a:solidFill>
                <a:srgbClr val="303030"/>
              </a:solidFill>
              <a:highlight>
                <a:srgbClr val="EFEFEF"/>
              </a:highlight>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87900" y="4983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Working of GSM</a:t>
            </a:r>
            <a:r>
              <a:rPr lang="en">
                <a:solidFill>
                  <a:srgbClr val="666666"/>
                </a:solidFill>
              </a:rPr>
              <a:t> </a:t>
            </a:r>
            <a:r>
              <a:rPr lang="en">
                <a:solidFill>
                  <a:srgbClr val="434343"/>
                </a:solidFill>
              </a:rPr>
              <a:t>Module</a:t>
            </a:r>
            <a:endParaRPr>
              <a:solidFill>
                <a:srgbClr val="666666"/>
              </a:solidFill>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000000"/>
                </a:solidFill>
                <a:latin typeface="Roboto Slab"/>
                <a:ea typeface="Roboto Slab"/>
                <a:cs typeface="Roboto Slab"/>
                <a:sym typeface="Roboto Slab"/>
              </a:rPr>
              <a:t>Upon switching on the GSM module, it will take some time to establish a connection with mobile net</a:t>
            </a:r>
            <a:r>
              <a:rPr lang="en">
                <a:solidFill>
                  <a:srgbClr val="000000"/>
                </a:solidFill>
                <a:latin typeface="Roboto Slab"/>
                <a:ea typeface="Roboto Slab"/>
                <a:cs typeface="Roboto Slab"/>
                <a:sym typeface="Roboto Slab"/>
              </a:rPr>
              <a:t>work. If</a:t>
            </a:r>
            <a:r>
              <a:rPr lang="en">
                <a:solidFill>
                  <a:srgbClr val="000000"/>
                </a:solidFill>
                <a:latin typeface="Roboto Slab"/>
                <a:ea typeface="Roboto Slab"/>
                <a:cs typeface="Roboto Slab"/>
                <a:sym typeface="Roboto Slab"/>
              </a:rPr>
              <a:t> successful, the status/network LED will blink continuously every 3 seconds. On calling the SIM card, you hear a ring back, the GSM module has successfully established a network connection. The communication between Arduino and GSM module is serial so use the serial pins of Arduino (Rx and Tx). Now connecting the ground pin of arduino to ground pin of GSM module, we can then start testing the module.</a:t>
            </a:r>
            <a:endParaRPr>
              <a:solidFill>
                <a:srgbClr val="000000"/>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AT commands</a:t>
            </a:r>
            <a:endParaRPr>
              <a:solidFill>
                <a:srgbClr val="666666"/>
              </a:solidFill>
            </a:endParaRPr>
          </a:p>
        </p:txBody>
      </p:sp>
      <p:sp>
        <p:nvSpPr>
          <p:cNvPr id="96" name="Google Shape;96;p18"/>
          <p:cNvSpPr txBox="1"/>
          <p:nvPr>
            <p:ph idx="1" type="body"/>
          </p:nvPr>
        </p:nvSpPr>
        <p:spPr>
          <a:xfrm>
            <a:off x="387900" y="15435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03030"/>
                </a:solidFill>
                <a:latin typeface="Roboto Slab"/>
                <a:ea typeface="Roboto Slab"/>
                <a:cs typeface="Roboto Slab"/>
                <a:sym typeface="Roboto Slab"/>
              </a:rPr>
              <a:t>There are different AT commands for different tasks.</a:t>
            </a:r>
            <a:br>
              <a:rPr lang="en">
                <a:solidFill>
                  <a:srgbClr val="303030"/>
                </a:solidFill>
                <a:latin typeface="Roboto Slab"/>
                <a:ea typeface="Roboto Slab"/>
                <a:cs typeface="Roboto Slab"/>
                <a:sym typeface="Roboto Slab"/>
              </a:rPr>
            </a:br>
            <a:r>
              <a:rPr lang="en">
                <a:solidFill>
                  <a:srgbClr val="000000"/>
                </a:solidFill>
                <a:latin typeface="Roboto Slab"/>
                <a:ea typeface="Roboto Slab"/>
                <a:cs typeface="Roboto Slab"/>
                <a:sym typeface="Roboto Slab"/>
              </a:rPr>
              <a:t>AT Commands to Send SMS using Arduino and GSM Module:</a:t>
            </a:r>
            <a:endParaRPr>
              <a:solidFill>
                <a:srgbClr val="000000"/>
              </a:solidFill>
              <a:latin typeface="Roboto Slab"/>
              <a:ea typeface="Roboto Slab"/>
              <a:cs typeface="Roboto Slab"/>
              <a:sym typeface="Roboto Slab"/>
            </a:endParaRPr>
          </a:p>
          <a:p>
            <a:pPr indent="0" lvl="0" marL="0" rtl="0" algn="l">
              <a:lnSpc>
                <a:spcPct val="150000"/>
              </a:lnSpc>
              <a:spcBef>
                <a:spcPts val="1600"/>
              </a:spcBef>
              <a:spcAft>
                <a:spcPts val="0"/>
              </a:spcAft>
              <a:buNone/>
            </a:pPr>
            <a:r>
              <a:rPr b="1" lang="en">
                <a:solidFill>
                  <a:srgbClr val="303030"/>
                </a:solidFill>
                <a:latin typeface="Courier New"/>
                <a:ea typeface="Courier New"/>
                <a:cs typeface="Courier New"/>
                <a:sym typeface="Courier New"/>
              </a:rPr>
              <a:t>AT+CMGF=1</a:t>
            </a:r>
            <a:r>
              <a:rPr lang="en">
                <a:solidFill>
                  <a:srgbClr val="303030"/>
                </a:solidFill>
                <a:latin typeface="Courier New"/>
                <a:ea typeface="Courier New"/>
                <a:cs typeface="Courier New"/>
                <a:sym typeface="Courier New"/>
              </a:rPr>
              <a:t> // Set the GSM module in sms sending mode</a:t>
            </a:r>
            <a:br>
              <a:rPr lang="en">
                <a:solidFill>
                  <a:srgbClr val="303030"/>
                </a:solidFill>
                <a:latin typeface="Courier New"/>
                <a:ea typeface="Courier New"/>
                <a:cs typeface="Courier New"/>
                <a:sym typeface="Courier New"/>
              </a:rPr>
            </a:br>
            <a:r>
              <a:rPr b="1" lang="en">
                <a:solidFill>
                  <a:srgbClr val="303030"/>
                </a:solidFill>
                <a:latin typeface="Courier New"/>
                <a:ea typeface="Courier New"/>
                <a:cs typeface="Courier New"/>
                <a:sym typeface="Courier New"/>
              </a:rPr>
              <a:t>AT+CMGS</a:t>
            </a:r>
            <a:r>
              <a:rPr lang="en">
                <a:solidFill>
                  <a:srgbClr val="303030"/>
                </a:solidFill>
                <a:latin typeface="Courier New"/>
                <a:ea typeface="Courier New"/>
                <a:cs typeface="Courier New"/>
                <a:sym typeface="Courier New"/>
              </a:rPr>
              <a:t>=\"+YYxxxxxxxxxx\"\r // Input the mobile number| YY is country code “the message” with stopping character (char)26 which is the ASCII of ctrl+z</a:t>
            </a:r>
            <a:endParaRPr>
              <a:solidFill>
                <a:srgbClr val="303030"/>
              </a:solidFill>
              <a:latin typeface="Courier New"/>
              <a:ea typeface="Courier New"/>
              <a:cs typeface="Courier New"/>
              <a:sym typeface="Courier New"/>
            </a:endParaRPr>
          </a:p>
          <a:p>
            <a:pPr indent="0" lvl="0" marL="0" rtl="0" algn="l">
              <a:lnSpc>
                <a:spcPct val="150000"/>
              </a:lnSpc>
              <a:spcBef>
                <a:spcPts val="1200"/>
              </a:spcBef>
              <a:spcAft>
                <a:spcPts val="1000"/>
              </a:spcAft>
              <a:buNone/>
            </a:pPr>
            <a:r>
              <a:t/>
            </a:r>
            <a:endParaRPr b="1"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GSM Module Interfacing Functions</a:t>
            </a:r>
            <a:endParaRPr>
              <a:solidFill>
                <a:srgbClr val="666666"/>
              </a:solidFill>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Roboto Slab"/>
              <a:buChar char="❖"/>
            </a:pPr>
            <a:r>
              <a:rPr b="1" lang="en">
                <a:solidFill>
                  <a:srgbClr val="000000"/>
                </a:solidFill>
                <a:latin typeface="Roboto Slab"/>
                <a:ea typeface="Roboto Slab"/>
                <a:cs typeface="Roboto Slab"/>
                <a:sym typeface="Roboto Slab"/>
              </a:rPr>
              <a:t>void gsm(float latt, float longi)</a:t>
            </a:r>
            <a:r>
              <a:rPr lang="en">
                <a:solidFill>
                  <a:srgbClr val="000000"/>
                </a:solidFill>
                <a:latin typeface="Roboto Slab"/>
                <a:ea typeface="Roboto Slab"/>
                <a:cs typeface="Roboto Slab"/>
                <a:sym typeface="Roboto Slab"/>
              </a:rPr>
              <a:t> - This function takes in the latitude and longitude as parameters and sends a message to a person whose phone number is specified using the AT commands.</a:t>
            </a:r>
            <a:br>
              <a:rPr lang="en">
                <a:solidFill>
                  <a:srgbClr val="000000"/>
                </a:solidFill>
                <a:latin typeface="Roboto Slab"/>
                <a:ea typeface="Roboto Slab"/>
                <a:cs typeface="Roboto Slab"/>
                <a:sym typeface="Roboto Slab"/>
              </a:rPr>
            </a:br>
            <a:endParaRPr>
              <a:solidFill>
                <a:srgbClr val="000000"/>
              </a:solidFill>
              <a:latin typeface="Roboto Slab"/>
              <a:ea typeface="Roboto Slab"/>
              <a:cs typeface="Roboto Slab"/>
              <a:sym typeface="Roboto Slab"/>
            </a:endParaRPr>
          </a:p>
          <a:p>
            <a:pPr indent="-342900" lvl="0" marL="457200" rtl="0" algn="just">
              <a:lnSpc>
                <a:spcPct val="100000"/>
              </a:lnSpc>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After every AT command </a:t>
            </a:r>
            <a:r>
              <a:rPr b="1" lang="en">
                <a:solidFill>
                  <a:srgbClr val="000000"/>
                </a:solidFill>
                <a:latin typeface="Roboto Slab"/>
                <a:ea typeface="Roboto Slab"/>
                <a:cs typeface="Roboto Slab"/>
                <a:sym typeface="Roboto Slab"/>
              </a:rPr>
              <a:t>void updateserial()</a:t>
            </a:r>
            <a:r>
              <a:rPr lang="en">
                <a:solidFill>
                  <a:srgbClr val="000000"/>
                </a:solidFill>
                <a:latin typeface="Roboto Slab"/>
                <a:ea typeface="Roboto Slab"/>
                <a:cs typeface="Roboto Slab"/>
                <a:sym typeface="Roboto Slab"/>
              </a:rPr>
              <a:t> is called to check if the GSM module is responding correctly.</a:t>
            </a:r>
            <a:endParaRPr>
              <a:solidFill>
                <a:srgbClr val="000000"/>
              </a:solidFill>
              <a:latin typeface="Roboto Slab"/>
              <a:ea typeface="Roboto Slab"/>
              <a:cs typeface="Roboto Slab"/>
              <a:sym typeface="Roboto Slab"/>
            </a:endParaRPr>
          </a:p>
          <a:p>
            <a:pPr indent="0" lvl="0" marL="0" rtl="0" algn="l">
              <a:spcBef>
                <a:spcPts val="0"/>
              </a:spcBef>
              <a:spcAft>
                <a:spcPts val="1600"/>
              </a:spcAft>
              <a:buNone/>
            </a:pPr>
            <a:r>
              <a:t/>
            </a:r>
            <a:endParaRPr>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Progress </a:t>
            </a:r>
            <a:endParaRPr>
              <a:solidFill>
                <a:srgbClr val="000000"/>
              </a:solidFill>
            </a:endParaRPr>
          </a:p>
        </p:txBody>
      </p:sp>
      <p:sp>
        <p:nvSpPr>
          <p:cNvPr id="108" name="Google Shape;108;p20"/>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Accomplishment 3</a:t>
            </a:r>
            <a:endParaRPr b="1" sz="2100">
              <a:solidFill>
                <a:srgbClr val="000000"/>
              </a:solidFill>
            </a:endParaRPr>
          </a:p>
          <a:p>
            <a:pPr indent="-330200" lvl="0" marL="457200" rtl="0" algn="just">
              <a:spcBef>
                <a:spcPts val="1600"/>
              </a:spcBef>
              <a:spcAft>
                <a:spcPts val="0"/>
              </a:spcAft>
              <a:buClr>
                <a:srgbClr val="000000"/>
              </a:buClr>
              <a:buSzPts val="1600"/>
              <a:buChar char="❖"/>
            </a:pPr>
            <a:r>
              <a:rPr lang="en" sz="1600">
                <a:solidFill>
                  <a:srgbClr val="000000"/>
                </a:solidFill>
              </a:rPr>
              <a:t>GSM module receives the longitude and latitude values and sends them to the configured phone numbers.</a:t>
            </a:r>
            <a:endParaRPr sz="1600">
              <a:solidFill>
                <a:srgbClr val="000000"/>
              </a:solidFill>
            </a:endParaRPr>
          </a:p>
          <a:p>
            <a:pPr indent="-342900" lvl="0" marL="457200" rtl="0" algn="just">
              <a:spcBef>
                <a:spcPts val="1200"/>
              </a:spcBef>
              <a:spcAft>
                <a:spcPts val="1200"/>
              </a:spcAft>
              <a:buClr>
                <a:srgbClr val="000000"/>
              </a:buClr>
              <a:buSzPts val="1800"/>
              <a:buChar char="❖"/>
            </a:pPr>
            <a:r>
              <a:rPr lang="en" sz="1600">
                <a:solidFill>
                  <a:srgbClr val="000000"/>
                </a:solidFill>
              </a:rPr>
              <a:t>All modules are integrated and work together.</a:t>
            </a:r>
            <a:endParaRPr sz="1600">
              <a:solidFill>
                <a:srgbClr val="000000"/>
              </a:solidFill>
            </a:endParaRPr>
          </a:p>
        </p:txBody>
      </p:sp>
      <p:sp>
        <p:nvSpPr>
          <p:cNvPr id="109" name="Google Shape;109;p20"/>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rgbClr val="000000"/>
                </a:solidFill>
              </a:rPr>
              <a:t>Goals not achieved yet: </a:t>
            </a:r>
            <a:endParaRPr b="1" sz="2100">
              <a:solidFill>
                <a:srgbClr val="000000"/>
              </a:solidFill>
            </a:endParaRPr>
          </a:p>
          <a:p>
            <a:pPr indent="-342900" lvl="0" marL="457200" rtl="0" algn="just">
              <a:spcBef>
                <a:spcPts val="1600"/>
              </a:spcBef>
              <a:spcAft>
                <a:spcPts val="0"/>
              </a:spcAft>
              <a:buClr>
                <a:srgbClr val="000000"/>
              </a:buClr>
              <a:buSzPts val="1800"/>
              <a:buChar char="❖"/>
            </a:pPr>
            <a:r>
              <a:rPr lang="en" sz="1600">
                <a:solidFill>
                  <a:srgbClr val="000000"/>
                </a:solidFill>
              </a:rPr>
              <a:t>LCD display not yet integrated.</a:t>
            </a:r>
            <a:endParaRPr sz="1600">
              <a:solidFill>
                <a:srgbClr val="000000"/>
              </a:solidFill>
            </a:endParaRPr>
          </a:p>
          <a:p>
            <a:pPr indent="0" lvl="0" marL="457200" rtl="0" algn="just">
              <a:spcBef>
                <a:spcPts val="1200"/>
              </a:spcBef>
              <a:spcAft>
                <a:spcPts val="1200"/>
              </a:spcAft>
              <a:buNone/>
            </a:pPr>
            <a:r>
              <a:t/>
            </a:r>
            <a:endParaRPr sz="1600">
              <a:solidFill>
                <a:srgbClr val="000000"/>
              </a:solidFill>
            </a:endParaRPr>
          </a:p>
        </p:txBody>
      </p:sp>
      <p:pic>
        <p:nvPicPr>
          <p:cNvPr id="110" name="Google Shape;110;p20"/>
          <p:cNvPicPr preferRelativeResize="0"/>
          <p:nvPr/>
        </p:nvPicPr>
        <p:blipFill>
          <a:blip r:embed="rId3">
            <a:alphaModFix/>
          </a:blip>
          <a:stretch>
            <a:fillRect/>
          </a:stretch>
        </p:blipFill>
        <p:spPr>
          <a:xfrm>
            <a:off x="5169337" y="2815375"/>
            <a:ext cx="3173624" cy="2120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Applications</a:t>
            </a:r>
            <a:endParaRPr>
              <a:solidFill>
                <a:srgbClr val="666666"/>
              </a:solidFill>
            </a:endParaRPr>
          </a:p>
        </p:txBody>
      </p:sp>
      <p:sp>
        <p:nvSpPr>
          <p:cNvPr id="116" name="Google Shape;116;p21"/>
          <p:cNvSpPr txBox="1"/>
          <p:nvPr/>
        </p:nvSpPr>
        <p:spPr>
          <a:xfrm>
            <a:off x="387900" y="1410100"/>
            <a:ext cx="8368200" cy="373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Reduce number of deaths occuring due to road accidents by alerting nearby hospitals by its  quick alert mechanism.</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Can be used by police to fight crimes and hit-run cases. </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The criticality of the accident with the patient details can also be sent to the insurance agency.  </a:t>
            </a:r>
            <a:endParaRPr sz="1800">
              <a:latin typeface="Roboto Slab"/>
              <a:ea typeface="Roboto Slab"/>
              <a:cs typeface="Roboto Slab"/>
              <a:sym typeface="Roboto Slab"/>
            </a:endParaRPr>
          </a:p>
          <a:p>
            <a:pPr indent="0" lvl="0" marL="91440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Tracking of assets as well as live location fetching of vehicles.</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Safety tool for school buses.</a:t>
            </a:r>
            <a:endParaRPr sz="18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