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Lst>
  <p:sldSz cy="5143500" cx="9144000"/>
  <p:notesSz cx="6858000" cy="9144000"/>
  <p:embeddedFontLst>
    <p:embeddedFont>
      <p:font typeface="Roboto Medium"/>
      <p:regular r:id="rId85"/>
      <p:bold r:id="rId86"/>
      <p:italic r:id="rId87"/>
      <p:boldItalic r:id="rId88"/>
    </p:embeddedFont>
    <p:embeddedFont>
      <p:font typeface="Abril Fatface"/>
      <p:regular r:id="rId89"/>
    </p:embeddedFont>
    <p:embeddedFont>
      <p:font typeface="Oswald"/>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1" name="Gabriella Xiong"/>
  <p:cmAuthor clrIdx="1" id="1" initials="" lastIdx="2" name="JINGRUI W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07DDCB-D3B2-4A13-AA3F-2021E4F91987}">
  <a:tblStyle styleId="{0107DDCB-D3B2-4A13-AA3F-2021E4F919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font" Target="fonts/RobotoMedium-bold.fntdata"/><Relationship Id="rId41" Type="http://schemas.openxmlformats.org/officeDocument/2006/relationships/slide" Target="slides/slide34.xml"/><Relationship Id="rId85" Type="http://schemas.openxmlformats.org/officeDocument/2006/relationships/font" Target="fonts/RobotoMedium-regular.fntdata"/><Relationship Id="rId44" Type="http://schemas.openxmlformats.org/officeDocument/2006/relationships/slide" Target="slides/slide37.xml"/><Relationship Id="rId88" Type="http://schemas.openxmlformats.org/officeDocument/2006/relationships/font" Target="fonts/RobotoMedium-boldItalic.fntdata"/><Relationship Id="rId43" Type="http://schemas.openxmlformats.org/officeDocument/2006/relationships/slide" Target="slides/slide36.xml"/><Relationship Id="rId87" Type="http://schemas.openxmlformats.org/officeDocument/2006/relationships/font" Target="fonts/RobotoMedium-italic.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AbrilFatface-regular.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Oswald-bold.fntdata"/><Relationship Id="rId90" Type="http://schemas.openxmlformats.org/officeDocument/2006/relationships/font" Target="fonts/Oswald-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14T01:16:18.245">
    <p:pos x="6000" y="0"/>
    <p:text>@shreyav1@gmail.com</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04-14T01:43:08.867">
    <p:pos x="6000" y="0"/>
    <p:text>@shreyav1@gmail.com</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4-13T21:27:26.130">
    <p:pos x="6000" y="0"/>
    <p:text>I think we need to introduce both Mamad and Drebin here. We don't need to go very detail for each feature set. Maybe we can reuse the matrix from proposal.</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1-04-13T21:35:46.854">
    <p:pos x="6000" y="0"/>
    <p:text>We can move mamad intro to the beginning of presentation, and make it shorter.</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04-14T01:14:33.535">
    <p:pos x="6000" y="0"/>
    <p:text>@shreyav1@gmail.com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4-14T04:42:55.531">
    <p:pos x="6000" y="0"/>
    <p:text>Slide 1 to Slide 13: Scott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4-14T03:03:10.552">
    <p:pos x="2974" y="997"/>
    <p:text>Draw the black line to show the line for useless detections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4-14T04:43:27.890">
    <p:pos x="6000" y="0"/>
    <p:text>Slide 15 - Slide 16: Gabby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4-14T03:30:08.968">
    <p:pos x="2960" y="988"/>
    <p:text>remove the sota lines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4-14T04:44:01.556">
    <p:pos x="6000" y="0"/>
    <p:text>Slide 27 to Slide 33: Rui</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4-14T03:34:58.000">
    <p:pos x="2988" y="988"/>
    <p:text>remove sota lines and add blackbox results</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4-14T05:23:24.106">
    <p:pos x="196" y="725"/>
    <p:text>since we used 3 DR techniques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4-14T01:43:19.332">
    <p:pos x="6000" y="0"/>
    <p:text>@shreyav1@gmail.com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Good afternoon guys. Today we are presenting our project on Robust Android Malware Detection. We have Gabby, Rui, Shreya and myself on our team.</a:t>
            </a:r>
            <a:endParaRPr/>
          </a:p>
          <a:p>
            <a:pPr indent="0" lvl="0" marL="0" rtl="0" algn="l">
              <a:spcBef>
                <a:spcPts val="18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6330f11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6330f11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And then we selected two models. Sec-SVM is the improved version of SVM that tries to evenly distribute weight to improve robustness. Deep ensemble adversarial training with Max-Attack targets at DNN, and robustify through training a model with possible attack iteratively. </a:t>
            </a:r>
            <a:endParaRPr/>
          </a:p>
          <a:p>
            <a:pPr indent="0" lvl="0" marL="0" rtl="0" algn="l">
              <a:spcBef>
                <a:spcPts val="18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6330f11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6330f11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To answer RQ 4, we used 3 types of dimension reduction techniques, UMap, TriMap and PacMap. Each has its own strength at </a:t>
            </a:r>
            <a:r>
              <a:rPr lang="en-CA"/>
              <a:t>preserving</a:t>
            </a:r>
            <a:r>
              <a:rPr lang="en-CA"/>
              <a:t> structure. We used </a:t>
            </a:r>
            <a:r>
              <a:rPr lang="en-CA"/>
              <a:t>several</a:t>
            </a:r>
            <a:r>
              <a:rPr lang="en-CA"/>
              <a:t> metrics to evaluate the faithfulness of these approaches to original feature space, and then select the best approach to explain our training data. </a:t>
            </a:r>
            <a:endParaRPr/>
          </a:p>
          <a:p>
            <a:pPr indent="0" lvl="0" marL="0" rtl="0" algn="l">
              <a:spcBef>
                <a:spcPts val="1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f6330f11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f6330f11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We used the same dataset from BClean. 50% of the samples are malware, and 50% are benign. </a:t>
            </a:r>
            <a:r>
              <a:rPr lang="en-CA"/>
              <a:t>To evaluate the performance of model for first 3 RQs, we used precision, recall, and F1 score as the metrics. And for robustness, we fixed the false negative rate to be 1% for all models, and evaluate their malware detection rate. We will introduce the evaluation of RQ4 later in detail.</a:t>
            </a:r>
            <a:endParaRPr/>
          </a:p>
          <a:p>
            <a:pPr indent="0" lvl="0" marL="0" rtl="0" algn="l">
              <a:spcBef>
                <a:spcPts val="18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6330f11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6330f11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CA"/>
              <a:t>For attack scenarios, we consider mimicry attack and black box repack attack. In both cases, we assume the attacker knows the feature space, and have access to testing data to manipulate testing malware. To preserve maliciousness of the malware application, we only inject features to the samples. For mimicry attack, attacker can identify and inject the most popular “benign” feature, while for blackbox attack, they can only randomly select a feature and merge their code together. </a:t>
            </a:r>
            <a:endParaRPr/>
          </a:p>
          <a:p>
            <a:pPr indent="0" lvl="0" marL="0" rtl="0" algn="l">
              <a:lnSpc>
                <a:spcPct val="115000"/>
              </a:lnSpc>
              <a:spcBef>
                <a:spcPts val="1800"/>
              </a:spcBef>
              <a:spcAft>
                <a:spcPts val="0"/>
              </a:spcAft>
              <a:buNone/>
            </a:pPr>
            <a:r>
              <a:rPr lang="en-CA"/>
              <a:t>Now I’ll hand it to Gabby to share our experiment results. </a:t>
            </a:r>
            <a:endParaRPr/>
          </a:p>
          <a:p>
            <a:pPr indent="0" lvl="0" marL="0" rtl="0" algn="l">
              <a:lnSpc>
                <a:spcPct val="115000"/>
              </a:lnSpc>
              <a:spcBef>
                <a:spcPts val="1800"/>
              </a:spcBef>
              <a:spcAft>
                <a:spcPts val="0"/>
              </a:spcAft>
              <a:buClr>
                <a:schemeClr val="dk1"/>
              </a:buClr>
              <a:buSzPts val="1100"/>
              <a:buFont typeface="Arial"/>
              <a:buNone/>
            </a:pPr>
            <a:r>
              <a:t/>
            </a:r>
            <a:endParaRPr/>
          </a:p>
          <a:p>
            <a:pPr indent="0" lvl="0" marL="0" rtl="0" algn="l">
              <a:spcBef>
                <a:spcPts val="18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08a3aa1d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08a3aa1d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300">
                <a:solidFill>
                  <a:schemeClr val="dk1"/>
                </a:solidFill>
              </a:rPr>
              <a:t>Thanks Scott for the introduction, </a:t>
            </a:r>
            <a:endParaRPr sz="1300">
              <a:solidFill>
                <a:schemeClr val="dk1"/>
              </a:solidFill>
            </a:endParaRPr>
          </a:p>
          <a:p>
            <a:pPr indent="0" lvl="0" marL="0" rtl="0" algn="l">
              <a:lnSpc>
                <a:spcPct val="115000"/>
              </a:lnSpc>
              <a:spcBef>
                <a:spcPts val="0"/>
              </a:spcBef>
              <a:spcAft>
                <a:spcPts val="0"/>
              </a:spcAft>
              <a:buNone/>
            </a:pPr>
            <a:r>
              <a:rPr lang="en-CA" sz="1300">
                <a:solidFill>
                  <a:schemeClr val="dk1"/>
                </a:solidFill>
              </a:rPr>
              <a:t>Before we getting into the numbers and charts, I want to let you know, in this </a:t>
            </a:r>
            <a:r>
              <a:rPr lang="en-CA" sz="1300">
                <a:solidFill>
                  <a:schemeClr val="dk1"/>
                </a:solidFill>
              </a:rPr>
              <a:t>section, we</a:t>
            </a:r>
            <a:r>
              <a:rPr lang="en-CA" sz="1300">
                <a:solidFill>
                  <a:schemeClr val="dk1"/>
                </a:solidFill>
              </a:rPr>
              <a:t> try to answer RQ1, compare training classifier using Drebin and MaMaDroid features, and along the way, we will also collect results for RQ3, where we compare the state-of-the-art defense techniques with BClean.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Now, let’s start with comparing training SVM on Drebin and MaMaDroid features. </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08a3aa1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08a3aa1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CA"/>
              <a:t>Why did Sec-SVM[0,2.5] with low precision contrary to other models. </a:t>
            </a:r>
            <a:endParaRPr b="1"/>
          </a:p>
          <a:p>
            <a:pPr indent="0" lvl="0" marL="0" rtl="0" algn="l">
              <a:lnSpc>
                <a:spcPct val="115000"/>
              </a:lnSpc>
              <a:spcBef>
                <a:spcPts val="0"/>
              </a:spcBef>
              <a:spcAft>
                <a:spcPts val="0"/>
              </a:spcAft>
              <a:buNone/>
            </a:pPr>
            <a:r>
              <a:rPr lang="en-CA" sz="1400">
                <a:solidFill>
                  <a:schemeClr val="dk1"/>
                </a:solidFill>
              </a:rPr>
              <a:t>(The upperbound for Sec-SVM is 1/5 of largest abs weight in SVM for each feature representation.)</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let’s start by looking at the accuracy of SVM trained on Drebin, the table here includes the baseline SVM classifier, Secure-SVM with 2 different weight bounds, and SVM with BClean applied. The green color highlight the defense technique with better accuracy on detecting malware, and red means the opposite. </a:t>
            </a:r>
            <a:endParaRPr sz="1400">
              <a:solidFill>
                <a:schemeClr val="dk1"/>
              </a:solidFill>
            </a:endParaRPr>
          </a:p>
          <a:p>
            <a:pPr indent="0" lvl="0" marL="0" rtl="0" algn="l">
              <a:spcBef>
                <a:spcPts val="0"/>
              </a:spcBef>
              <a:spcAft>
                <a:spcPts val="0"/>
              </a:spcAft>
              <a:buNone/>
            </a:pPr>
            <a:r>
              <a:t/>
            </a:r>
            <a:endParaRPr sz="1400"/>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Comparing the two baseline SVM results, we can see that, SVM model trained on Drebin features have higher accuracy in detecting both benign and malware samples. And we can see that applying Secure SVM introduces less decrease in the accuracy in both Drebin and MaMaDroid’s case. And another interesting thing to notice is that applying BClean largely harmed the malware detection rate on SVM trained on MaMaDroid features, which beats the </a:t>
            </a:r>
            <a:r>
              <a:rPr lang="en-CA" sz="1400">
                <a:solidFill>
                  <a:schemeClr val="dk1"/>
                </a:solidFill>
              </a:rPr>
              <a:t>purpose</a:t>
            </a:r>
            <a:r>
              <a:rPr lang="en-CA" sz="1400">
                <a:solidFill>
                  <a:schemeClr val="dk1"/>
                </a:solidFill>
              </a:rPr>
              <a:t> of applying such techniques. So far, we </a:t>
            </a:r>
            <a:r>
              <a:rPr lang="en-CA" sz="1400">
                <a:solidFill>
                  <a:schemeClr val="dk1"/>
                </a:solidFill>
              </a:rPr>
              <a:t>are</a:t>
            </a:r>
            <a:r>
              <a:rPr lang="en-CA" sz="1400">
                <a:solidFill>
                  <a:schemeClr val="dk1"/>
                </a:solidFill>
              </a:rPr>
              <a:t> not sure about the reason, but we will find out for the report. </a:t>
            </a:r>
            <a:endParaRPr sz="1400">
              <a:solidFill>
                <a:schemeClr val="dk1"/>
              </a:solidFill>
            </a:endParaRPr>
          </a:p>
          <a:p>
            <a:pPr indent="0" lvl="0" marL="0" rtl="0" algn="l">
              <a:spcBef>
                <a:spcPts val="0"/>
              </a:spcBef>
              <a:spcAft>
                <a:spcPts val="0"/>
              </a:spcAft>
              <a:buNone/>
            </a:pPr>
            <a:r>
              <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08a3aa1d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08a3aa1d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400">
                <a:solidFill>
                  <a:schemeClr val="dk1"/>
                </a:solidFill>
              </a:rPr>
              <a:t>Move on to look at the robustness of the models, the chart on the </a:t>
            </a:r>
            <a:r>
              <a:rPr lang="en-CA" sz="1400">
                <a:solidFill>
                  <a:schemeClr val="dk1"/>
                </a:solidFill>
              </a:rPr>
              <a:t>left shows how the malware detection rate deteriorate when we injecting more benign features into malware testing samples. </a:t>
            </a:r>
            <a:r>
              <a:rPr lang="en-CA" sz="1400">
                <a:solidFill>
                  <a:schemeClr val="dk1"/>
                </a:solidFill>
              </a:rPr>
              <a:t> </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We can see, Secure-SVM with weights in range [-0.5, 0.5] is similarly vulnerable as the original model </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And restricting the Sec-SVMs’ weights to be non-negative, it can make the model robust against mimicry attacks, but with the price of having relatively low detection rate.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And overall we see SVM with BClean has higher malware detection rate over different attack strengths.</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To make the results comparable we fixed the false negative rate to be the same for all models. (i.e. fn = 1%)</a:t>
            </a:r>
            <a:endParaRPr/>
          </a:p>
          <a:p>
            <a:pPr indent="0" lvl="0" marL="0" rtl="0" algn="l">
              <a:spcBef>
                <a:spcPts val="0"/>
              </a:spcBef>
              <a:spcAft>
                <a:spcPts val="0"/>
              </a:spcAft>
              <a:buNone/>
            </a:pPr>
            <a:r>
              <a:rPr lang="en-CA"/>
              <a:t>Added the * sign for the second point, because it only restrict to the case when we add features, the model can still be attacked when someone is able to remove some malicious features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08a3aa1d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08a3aa1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400">
                <a:solidFill>
                  <a:schemeClr val="dk1"/>
                </a:solidFill>
              </a:rPr>
              <a:t>And in the chart for the models trained on MaMaDroid features, we see much more dramatic drops in malware detection rate.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Injecting 10 features already made the baseline classifier’s detection rate </a:t>
            </a:r>
            <a:r>
              <a:rPr lang="en-CA" sz="1400">
                <a:solidFill>
                  <a:schemeClr val="dk1"/>
                </a:solidFill>
              </a:rPr>
              <a:t>drop</a:t>
            </a:r>
            <a:r>
              <a:rPr lang="en-CA" sz="1400">
                <a:solidFill>
                  <a:schemeClr val="dk1"/>
                </a:solidFill>
              </a:rPr>
              <a:t> to nearly 0%, and we see no technique can improve the robustness: sec-svm with -2.5 and 2.5 has worse robustness compare to original, and the other two have detection rates lower than 50%, which is equivalent predicting malware base on coin flipping result.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08a3aa1d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08a3aa1d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So if we see the two charts together, we can see the baseline model trained using Drebin is more robust to mimicry attacks </a:t>
            </a:r>
            <a:r>
              <a:rPr lang="en-CA" sz="1400">
                <a:solidFill>
                  <a:schemeClr val="dk1"/>
                </a:solidFill>
              </a:rPr>
              <a:t>than</a:t>
            </a:r>
            <a:r>
              <a:rPr lang="en-CA" sz="1400">
                <a:solidFill>
                  <a:schemeClr val="dk1"/>
                </a:solidFill>
              </a:rPr>
              <a:t> that trained on mamadroid.</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a3b8581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a3b8581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So if we see the two charts together, we can see the baseline model trained using Drebin is more robust to mimicry attacks than that trained on mamadroid.</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f6330f1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f6330f1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In the past year, the world has been suffered in covid pandemic. Shops were closing, and the world economy also suffered a lot because of the pandemic. Maybe people had to stay home for the most time of the year, and there is no much thing to do when you cannot go outside, the mobile malware encountered second spring. Comparing to the year before the pandemic, the number of malware almost doubled. </a:t>
            </a:r>
            <a:endParaRPr/>
          </a:p>
          <a:p>
            <a:pPr indent="0" lvl="0" marL="0" rtl="0" algn="l">
              <a:spcBef>
                <a:spcPts val="18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a3b85819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a3b85819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So if we see the two charts together, we can see the baseline model trained using Drebin is more robust to mimicry attacks than that trained on mamadroid.</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08a3aa1d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08a3aa1d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300">
                <a:solidFill>
                  <a:schemeClr val="dk1"/>
                </a:solidFill>
              </a:rPr>
              <a:t>And in blackbox attacks, though Sec-SVM improves the detection rate for both Drebin and MaMaDroid, we think it could be pure luck in the mamadroid’s case, as that model had low accuracy in detecting benign and malware.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300">
                <a:solidFill>
                  <a:schemeClr val="dk1"/>
                </a:solidFill>
              </a:rPr>
              <a:t>And on the other hand, we notice that BClean consistently improve the malware detection rate in both cases.</a:t>
            </a:r>
            <a:endParaRPr sz="1300">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08a3aa1d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08a3aa1d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At this point, what we observed for RQ1 is that that Drebin is better feature than MaMaDroid in terms of both accuracy and robustness when training with SVM, and for RQ3, BClean gives more robust performance in mimicry and black-box attacks compared to Sec-SVM with slight loss in accuracy. </a:t>
            </a:r>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And now let’s see if we will arrive at similar conclusions if we look at training DNN on those two feature representations.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08a3aa1d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08a3aa1d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400">
                <a:solidFill>
                  <a:schemeClr val="dk1"/>
                </a:solidFill>
              </a:rPr>
              <a:t>For training DNN on MaMaDroid, the state of the art we find could not be configured to apply to MaMaDroid features, so we use adversarial retrain and training model on binarized features as comparison techniques, as they both appeared in the collected literatures. </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For adversarial retrain DNN, we exchanged 50% of the training malware with the adversarial version of them.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And DNN with binarized Mamadroid features, we basically turn the non-zero transition probabilities to 1.</a:t>
            </a:r>
            <a:endParaRPr sz="1400">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CA" sz="1400">
                <a:solidFill>
                  <a:schemeClr val="dk1"/>
                </a:solidFill>
              </a:rPr>
              <a:t>Back to the numbers in the table, we see a familiar trend here, DNN trained on Drebin features gives both better recall and precision than that on MaMaDroid. And interestingly, the state of the art technique improved the accuracy of the model trained on Drebin features, that could be due to the fact that both ADEMA and ATMA are ensemble classifiers.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And in MaMaDroid feature side, using binarized mamadroid feature can in fact improve the detection rate of the model.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And lastly, we noticed that BClean introduced a decrease to accuracy in both cases.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08a3aa1d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08a3aa1d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Now let’s look at the mimicry attacks results on DNN trained on Drebin, here we see that green and yellow lines showed the SOTA, and neither of them outperforms original DNN classifier when injecting less than 35 features. While DNN with BClean applied started to </a:t>
            </a:r>
            <a:r>
              <a:rPr lang="en-CA" sz="1400">
                <a:solidFill>
                  <a:schemeClr val="dk1"/>
                </a:solidFill>
              </a:rPr>
              <a:t>outperform</a:t>
            </a:r>
            <a:r>
              <a:rPr lang="en-CA" sz="1400">
                <a:solidFill>
                  <a:schemeClr val="dk1"/>
                </a:solidFill>
              </a:rPr>
              <a:t> other 3 </a:t>
            </a:r>
            <a:r>
              <a:rPr lang="en-CA" sz="1400">
                <a:solidFill>
                  <a:schemeClr val="dk1"/>
                </a:solidFill>
              </a:rPr>
              <a:t>models</a:t>
            </a:r>
            <a:r>
              <a:rPr lang="en-CA" sz="1400">
                <a:solidFill>
                  <a:schemeClr val="dk1"/>
                </a:solidFill>
              </a:rPr>
              <a:t> when more than 10 features injected.</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08a3aa1d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08a3aa1d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400">
                <a:solidFill>
                  <a:schemeClr val="dk1"/>
                </a:solidFill>
              </a:rPr>
              <a:t>In the case of MaMaDroid features, we again see the sharp drops, and no defense techniques really helped mamadroid to have detection rate above 50% after injecting 10 features.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Among the 3 defense techniques, we see binarizing features and BClean have similar performance which is clearly better than adversarial retrain in this case.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08a3aa1d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08a3aa1d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400">
                <a:solidFill>
                  <a:schemeClr val="dk1"/>
                </a:solidFill>
              </a:rPr>
              <a:t>Comparing these two charts, we again see that model trained on Drebin is much more robust against mimicry attacks to that trained on MaMaDroid.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a3b8581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a3b8581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400">
                <a:solidFill>
                  <a:schemeClr val="dk1"/>
                </a:solidFill>
              </a:rPr>
              <a:t>Comparing these two charts, we again see that model trained on Drebin is much more robust against mimicry attacks to that trained on MaMaDroid.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a3b8581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a3b8581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So if we see the two charts together, we can see the baseline model trained using Drebin is more robust to mimicry attacks than that trained on mamadroid.</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a3b85819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a3b85819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So if we see the two charts together, we can see the baseline model trained using Drebin is more robust to mimicry attacks than that trained on mamadroid.</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8a3aa1d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8a3aa1d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This gives rise to our attention of mobile malware detection. The need of automated malware detection techniques is always high. Current malware detection relies on machine learning, and we know sometimes, machine learning could be vulnerable. It is not difficult to disguise a malware to evade detection. In this project, we evaluated some popular machine learning based detectors and tested their robustness against adversarial attacks. </a:t>
            </a:r>
            <a:endParaRPr/>
          </a:p>
          <a:p>
            <a:pPr indent="0" lvl="0" marL="0" rtl="0" algn="l">
              <a:spcBef>
                <a:spcPts val="18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a3b85819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a3b85819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a3b85819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a3b85819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08a3aa1d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08a3aa1d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400">
                <a:solidFill>
                  <a:schemeClr val="dk1"/>
                </a:solidFill>
              </a:rPr>
              <a:t>And the results from Blackbox attack results confirmed the trend:  </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Applying defense techniques improves the detection rate in Drebin’s case, and BClean improved the most with 26%</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And in MaMaDroid feature’s case, no matter what we do, the detection rate is only slightly above 30%.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d08a3aa1d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d08a3aa1d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I think so far, one of the most memorable comments from the </a:t>
            </a:r>
            <a:r>
              <a:rPr lang="en-CA" sz="1400">
                <a:solidFill>
                  <a:schemeClr val="dk1"/>
                </a:solidFill>
              </a:rPr>
              <a:t>previous</a:t>
            </a:r>
            <a:r>
              <a:rPr lang="en-CA" sz="1400">
                <a:solidFill>
                  <a:schemeClr val="dk1"/>
                </a:solidFill>
              </a:rPr>
              <a:t> slides is that MaMaDroid is less robust than Drebin and no defense techniques can improve it, here we can try to explain it using the two facts we notice about MaMaDroid: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1. We want to reason about it using feature distributions in training data, the figure shown on the left shows the distribution of the number of non-zero features from training benign and malware samples, we can clearly see, benign tend to use more features than malware, and we also notice there are a lot of features only appeared in benign samples, so the model can learn a lot more features from benign.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400">
                <a:solidFill>
                  <a:schemeClr val="dk1"/>
                </a:solidFill>
              </a:rPr>
              <a:t>2. second reason could be that MaMaDroid features are transition probabilities, so when we inject new node in the call graph, it changes the transition probabilities of other nodes. So when we injecting benign call, it might also reduced the transition probabilities of other malicious calls, and hence further made the feature vector less malicious.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So overall, from the comparisons, we see MaMaDroid is less robust than Drebin, and BClean gives comparable and even better performance compared to SOTA. </a:t>
            </a:r>
            <a:endParaRPr sz="1400">
              <a:solidFill>
                <a:schemeClr val="dk1"/>
              </a:solidFill>
            </a:endParaRPr>
          </a:p>
          <a:p>
            <a:pPr indent="0" lvl="0" marL="0" rtl="0" algn="l">
              <a:lnSpc>
                <a:spcPct val="115000"/>
              </a:lnSpc>
              <a:spcBef>
                <a:spcPts val="0"/>
              </a:spcBef>
              <a:spcAft>
                <a:spcPts val="0"/>
              </a:spcAft>
              <a:buNone/>
            </a:pPr>
            <a:r>
              <a:rPr lang="en-CA" sz="1400">
                <a:solidFill>
                  <a:schemeClr val="dk1"/>
                </a:solidFill>
              </a:rPr>
              <a:t>now, Rui will will show you the comparison between different classification algorithms on the 2 feature representations.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a3b8581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a3b8581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08a3aa1d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08a3aa1d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Thank Gabi for comparing the drebin and mamadroid features we used. Now we know that mamadroid features are hard to protect from mimicry attack and black box attack. Aside from the feature set perspective, how about the conclusions we can draw from the classifier’s perspective? so, in this section, I would like to compare SVM and DNN classifier on both feature set and see whether DNN outperform SVM, and also find the reason behind the performance differences between two classifiers via some explainability technique.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08a3aa1d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08a3aa1d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t>Let’s first look at the accuracy measures of SVM and DNN using drebin feature. If we look at the row without bclean, we can see that DNN outperforms SVM in all three metrics, especially precision, by more than 3%. However, precision is more about the capability to detect benign apps, which is not our objective - remember our target is to find malware hiding among benign apps. So we use recall. But, as you can see here: although DNN has a better recall, its margin to the recall of SVM is less than 1%, which means that DNN doesn't have the ability to detect malware way better than SVM.</a:t>
            </a:r>
            <a:endParaRPr/>
          </a:p>
          <a:p>
            <a:pPr indent="0" lvl="0" marL="0" rtl="0" algn="l">
              <a:spcBef>
                <a:spcPts val="0"/>
              </a:spcBef>
              <a:spcAft>
                <a:spcPts val="0"/>
              </a:spcAft>
              <a:buClr>
                <a:schemeClr val="dk1"/>
              </a:buClr>
              <a:buSzPts val="1100"/>
              <a:buFont typeface="Arial"/>
              <a:buNone/>
            </a:pPr>
            <a:r>
              <a:rPr lang="en-CA"/>
              <a:t>As for the bclean row, I think Gabi has already shown enough insight to it, so I only add one point here. Although we apply bclean using the same configuration, its effect on SVM and DNN are still different. For DNN, bclean hurts both precision and recall, which means that bclean makes DNN overall weak. Yet, as for SVM, bclean hurts its recall but strengthens its precision, and thus makes it a better benign app detector.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08a3aa1d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08a3aa1d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And then we compare the malware detection rate under mimicry attack. Let’s first look that basic SVM and basic DNN, which are drawn in blue lines in both figures. We can see that SVM drops all the way down to about 10% detection rate after injecting 36 fake features, but basic DNN maintains 30% of detection rate after that. But it doesn't mean that DNN alone can protect against mimicry attack - after 140 features inject, the detection rate of DNN becomes zero. As for the SVM, this figure is about 60. After we employed bclean, the SVM keeps a very decent detection rate of around 85%, but it leads to about 30% detection rate decrease in DNN. This observation further extends our conclusion from the previous slide: bclean only not hurts DNN’s detection where there is no attack, but also offers less powerful protection to mimicry attack compared with that of SVM.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21e88dd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21e88dd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results from black box attack show that: bclean offers less powerful protection to black box attack compared with that of SVM. And also, we can see that DNN is less robust to black box attack than SVM, since SVM maintains a 58% detection rate but DNN only has 50%.</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0fca58a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0fca58a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t>So what is the root of all of the results? Why DNN works better than SVM when there is no attack? Why DNN outperforms SVM when facing mimicry attack but fails to do it when facing blackbox attack?</a:t>
            </a:r>
            <a:endParaRPr/>
          </a:p>
          <a:p>
            <a:pPr indent="0" lvl="0" marL="0" rtl="0" algn="l">
              <a:spcBef>
                <a:spcPts val="0"/>
              </a:spcBef>
              <a:spcAft>
                <a:spcPts val="0"/>
              </a:spcAft>
              <a:buClr>
                <a:schemeClr val="dk1"/>
              </a:buClr>
              <a:buSzPts val="1100"/>
              <a:buFont typeface="Arial"/>
              <a:buNone/>
            </a:pPr>
            <a:r>
              <a:rPr lang="en-CA"/>
              <a:t>I extracted integrated gradient importance of all test samples and plotted the first 2 most important features from DNN. The first feature is about permission to write to external storage. Usually, we regard it as a malicious feature since malware always asks for this permission to install or download other harmful things. And the x-axis stands for its integrated gradient importances of each test sample. The larger the value is, the more malicious the DNN thinks. The blue bars represent the importance distribution of benign samples, while the orange ones represent malware. </a:t>
            </a:r>
            <a:endParaRPr/>
          </a:p>
          <a:p>
            <a:pPr indent="0" lvl="0" marL="0" rtl="0" algn="l">
              <a:spcBef>
                <a:spcPts val="0"/>
              </a:spcBef>
              <a:spcAft>
                <a:spcPts val="0"/>
              </a:spcAft>
              <a:buClr>
                <a:schemeClr val="dk1"/>
              </a:buClr>
              <a:buSzPts val="1100"/>
              <a:buFont typeface="Arial"/>
              <a:buNone/>
            </a:pPr>
            <a:r>
              <a:rPr lang="en-CA"/>
              <a:t>As we can see here: for benign samples, the writing external storage feature has importance between 0 and 1, but malwares are mostly greater than 1. We observed that DNN doesn’t have a unified weight for features, like SVM, instead, it has importances separately for every sample. And secondly, DNN is able to learn that malware suffers greater importance for their malicious features, while benign apps don't. And now we can answer the questions: why DNN works better? because it has separate importance to each sample individually and thus it won't sacrifice anyone. And, why DNN is more robust to mimicry attack? because DNN is able to separate benign apps and malwares by giving then different importances, so DNN maintains some recall after attack. But when it turns to blackbox attack, the benign apps are merged with malware, so the feature patterns are completely masked, and hence it’s hard for DNN to distinguish malware.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fca58a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fca58a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The feature set we tested on are Drebin and Mamadroid. Just a little refresh on the background, Drebin represent application with binary values on API call. If the API call, for example, wifi API, is used in the app, then it would be 1. The Mamadroid feature is the transition probability between API packages. The value could be anything from 0 to 1, and the probability of the same stages will add up to 1.</a:t>
            </a:r>
            <a:endParaRPr/>
          </a:p>
          <a:p>
            <a:pPr indent="0" lvl="0" marL="0" rtl="0" algn="l">
              <a:spcBef>
                <a:spcPts val="18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d21e88dd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d21e88dd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We can also obtain similar conclusions on another figure. This feature is about creating an entry point for an app, so it is likely that every app has it, and so we regard it as a benign one. On average, the importance of this feature is about -1, which indicates that it is a benign feature for DNN. But as you can see, the average importance of malware is greater than that of benign samples. This evidence further proves our explanation of the questions.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08a3aa1d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d08a3aa1d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Here we move on to mamadroid. As gabi has said, mamadroid has inherited weakness on protection techniques so its results for both SVM and DNN are quite disappointing. For the time's sake, I will quickly walk through it and focus only on interesting results.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d08a3aa1d5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d08a3aa1d5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First as usual we have the accuracy metrics for SVM and DNN classifier on mamadroid feature set. Still, DNN is better than SVM if we only looking at F-measure. But ironically, a simple SVM actually has a better recall compared with a more complex DNN. And even more ironically, if we wipe out all the possibility things from mamadroid feature, and set all the non-zero values to 1, our DNN reaches a better precision and recall.</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d08a3aa1d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d08a3aa1d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And let's go to mimicry attack. basic SVM and basic DNN go directly to 0 after 10 features injected, which shows that they are not robust to mimicry attack on mamadrod feature set. But Bclean, sec-SVM, and adversarial retraining don’t yield a result as good as they did in the drebin feature set: all of them decrease to about 30% detection rate and collapse after 70 features injected. The only surprise comes from binary feature DNN: it maintains a 30% detection rate even after 120 features injected. Although 30% means nothing, it shows that binary feature DNN has some capability to defend against mimicry attack.</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d21e88dd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d21e88dd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And here is the result of blackbox attack. it seems that none of our classifiers survive this attack. Even the dark horse binary feature DNN fails to handle it. I think this wraps up all our tries on classifiers using mamadroid features. Then, we have Shreya to introduce her work on feature reduction.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d02cd903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d02cd903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d02cd903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d02cd903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d02cd903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d02cd903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d02cd903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d02cd903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d02cd903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d02cd903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6330f11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6330f11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CA" sz="1200"/>
              <a:t>Previous work showed that Drebin can be very easily attacked by injecting benign features to malicious samples, because it learns a lot of benign features, and hence predicts mostly benign samples well. The solution proposed is BClean. It assigns importance to all features, and features appear more frequently in benign sample will get a relatively lower importance. This helps the detector to focus more on the malicious samples.. </a:t>
            </a:r>
            <a:endParaRPr sz="1200"/>
          </a:p>
          <a:p>
            <a:pPr indent="0" lvl="0" marL="0" rtl="0" algn="l">
              <a:spcBef>
                <a:spcPts val="1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21e88dd9f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d21e88dd9f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d0fca58a6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d0fca58a6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200">
                <a:solidFill>
                  <a:srgbClr val="292929"/>
                </a:solidFill>
                <a:highlight>
                  <a:srgbClr val="FFFFFF"/>
                </a:highlight>
                <a:latin typeface="Georgia"/>
                <a:ea typeface="Georgia"/>
                <a:cs typeface="Georgia"/>
                <a:sym typeface="Georgia"/>
              </a:rPr>
              <a:t> we </a:t>
            </a:r>
            <a:r>
              <a:rPr lang="en-CA" sz="1200">
                <a:solidFill>
                  <a:srgbClr val="292929"/>
                </a:solidFill>
                <a:highlight>
                  <a:srgbClr val="FFFFFF"/>
                </a:highlight>
                <a:latin typeface="Georgia"/>
                <a:ea typeface="Georgia"/>
                <a:cs typeface="Georgia"/>
                <a:sym typeface="Georgia"/>
              </a:rPr>
              <a:t>will</a:t>
            </a:r>
            <a:r>
              <a:rPr lang="en-CA" sz="1200">
                <a:solidFill>
                  <a:srgbClr val="292929"/>
                </a:solidFill>
                <a:highlight>
                  <a:srgbClr val="FFFFFF"/>
                </a:highlight>
                <a:latin typeface="Georgia"/>
                <a:ea typeface="Georgia"/>
                <a:cs typeface="Georgia"/>
                <a:sym typeface="Georgia"/>
              </a:rPr>
              <a:t> now if we can use the dimensionality reduction techniques to understand the data better and </a:t>
            </a:r>
            <a:r>
              <a:rPr lang="en-CA" sz="1200">
                <a:solidFill>
                  <a:srgbClr val="292929"/>
                </a:solidFill>
                <a:highlight>
                  <a:srgbClr val="FFFFFF"/>
                </a:highlight>
                <a:latin typeface="Georgia"/>
                <a:ea typeface="Georgia"/>
                <a:cs typeface="Georgia"/>
                <a:sym typeface="Georgia"/>
              </a:rPr>
              <a:t>also</a:t>
            </a:r>
            <a:r>
              <a:rPr lang="en-CA" sz="1200">
                <a:solidFill>
                  <a:srgbClr val="292929"/>
                </a:solidFill>
                <a:highlight>
                  <a:srgbClr val="FFFFFF"/>
                </a:highlight>
                <a:latin typeface="Georgia"/>
                <a:ea typeface="Georgia"/>
                <a:cs typeface="Georgia"/>
                <a:sym typeface="Georgia"/>
              </a:rPr>
              <a:t> come to a conclusion which one is best suited and why?</a:t>
            </a:r>
            <a:endParaRPr sz="12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CA" sz="1200">
                <a:solidFill>
                  <a:srgbClr val="292929"/>
                </a:solidFill>
                <a:highlight>
                  <a:srgbClr val="FFFFFF"/>
                </a:highlight>
                <a:latin typeface="Georgia"/>
                <a:ea typeface="Georgia"/>
                <a:cs typeface="Georgia"/>
                <a:sym typeface="Georgia"/>
              </a:rPr>
              <a:t>We will introduce three metrics that help us </a:t>
            </a:r>
            <a:r>
              <a:rPr lang="en-CA" sz="1200">
                <a:solidFill>
                  <a:srgbClr val="292929"/>
                </a:solidFill>
                <a:highlight>
                  <a:srgbClr val="FFFFFF"/>
                </a:highlight>
                <a:latin typeface="Georgia"/>
                <a:ea typeface="Georgia"/>
                <a:cs typeface="Georgia"/>
                <a:sym typeface="Georgia"/>
              </a:rPr>
              <a:t>evaluate</a:t>
            </a:r>
            <a:r>
              <a:rPr lang="en-CA" sz="1200">
                <a:solidFill>
                  <a:srgbClr val="292929"/>
                </a:solidFill>
                <a:highlight>
                  <a:srgbClr val="FFFFFF"/>
                </a:highlight>
                <a:latin typeface="Georgia"/>
                <a:ea typeface="Georgia"/>
                <a:cs typeface="Georgia"/>
                <a:sym typeface="Georgia"/>
              </a:rPr>
              <a:t> “ how </a:t>
            </a:r>
            <a:r>
              <a:rPr lang="en-CA" sz="1200">
                <a:solidFill>
                  <a:srgbClr val="292929"/>
                </a:solidFill>
                <a:highlight>
                  <a:srgbClr val="FFFFFF"/>
                </a:highlight>
                <a:latin typeface="Georgia"/>
                <a:ea typeface="Georgia"/>
                <a:cs typeface="Georgia"/>
                <a:sym typeface="Georgia"/>
              </a:rPr>
              <a:t>faithfu are the patterns in drspace to original feature space?</a:t>
            </a:r>
            <a:endParaRPr sz="12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CA" sz="1200">
                <a:solidFill>
                  <a:srgbClr val="292929"/>
                </a:solidFill>
                <a:highlight>
                  <a:srgbClr val="FFFFFF"/>
                </a:highlight>
                <a:latin typeface="Georgia"/>
                <a:ea typeface="Georgia"/>
                <a:cs typeface="Georgia"/>
                <a:sym typeface="Georgia"/>
              </a:rPr>
              <a:t>Silhouette score is a metric used to calculate the goodness of a clustering technique. Its value ranges from -1 to 1. 1(well apart and easily distinguishable)</a:t>
            </a:r>
            <a:endParaRPr sz="12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CA" sz="1200">
                <a:solidFill>
                  <a:srgbClr val="292929"/>
                </a:solidFill>
                <a:highlight>
                  <a:srgbClr val="FFFFFF"/>
                </a:highlight>
                <a:latin typeface="Georgia"/>
                <a:ea typeface="Georgia"/>
                <a:cs typeface="Georgia"/>
                <a:sym typeface="Georgia"/>
              </a:rPr>
              <a:t>0(distance between them is insignificant) -1 not aligned properly.</a:t>
            </a:r>
            <a:endParaRPr sz="12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CA" sz="1200">
                <a:solidFill>
                  <a:srgbClr val="292929"/>
                </a:solidFill>
                <a:highlight>
                  <a:srgbClr val="FFFFFF"/>
                </a:highlight>
                <a:latin typeface="Georgia"/>
                <a:ea typeface="Georgia"/>
                <a:cs typeface="Georgia"/>
                <a:sym typeface="Georgia"/>
              </a:rPr>
              <a:t>we want to check whether the clusters in reduced dimension reflects good clustering in the original feature space. Basically DR as clustering technique.</a:t>
            </a:r>
            <a:endParaRPr sz="12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CA" sz="1200">
                <a:solidFill>
                  <a:srgbClr val="292929"/>
                </a:solidFill>
                <a:highlight>
                  <a:srgbClr val="FFFFFF"/>
                </a:highlight>
                <a:latin typeface="Georgia"/>
                <a:ea typeface="Georgia"/>
                <a:cs typeface="Georgia"/>
                <a:sym typeface="Georgia"/>
              </a:rPr>
              <a:t>We </a:t>
            </a:r>
            <a:r>
              <a:rPr lang="en-CA" sz="1200">
                <a:solidFill>
                  <a:srgbClr val="292929"/>
                </a:solidFill>
                <a:highlight>
                  <a:srgbClr val="FFFFFF"/>
                </a:highlight>
                <a:latin typeface="Georgia"/>
                <a:ea typeface="Georgia"/>
                <a:cs typeface="Georgia"/>
                <a:sym typeface="Georgia"/>
              </a:rPr>
              <a:t>introduced</a:t>
            </a:r>
            <a:r>
              <a:rPr lang="en-CA" sz="1200">
                <a:solidFill>
                  <a:srgbClr val="292929"/>
                </a:solidFill>
                <a:highlight>
                  <a:srgbClr val="FFFFFF"/>
                </a:highlight>
                <a:latin typeface="Georgia"/>
                <a:ea typeface="Georgia"/>
                <a:cs typeface="Georgia"/>
                <a:sym typeface="Georgia"/>
              </a:rPr>
              <a:t> the concept of coupling and </a:t>
            </a:r>
            <a:r>
              <a:rPr lang="en-CA" sz="1200">
                <a:solidFill>
                  <a:srgbClr val="292929"/>
                </a:solidFill>
                <a:highlight>
                  <a:srgbClr val="FFFFFF"/>
                </a:highlight>
                <a:latin typeface="Georgia"/>
                <a:ea typeface="Georgia"/>
                <a:cs typeface="Georgia"/>
                <a:sym typeface="Georgia"/>
              </a:rPr>
              <a:t>cohesiveness</a:t>
            </a:r>
            <a:r>
              <a:rPr lang="en-CA" sz="1200">
                <a:solidFill>
                  <a:srgbClr val="292929"/>
                </a:solidFill>
                <a:highlight>
                  <a:srgbClr val="FFFFFF"/>
                </a:highlight>
                <a:latin typeface="Georgia"/>
                <a:ea typeface="Georgia"/>
                <a:cs typeface="Georgia"/>
                <a:sym typeface="Georgia"/>
              </a:rPr>
              <a:t>. </a:t>
            </a:r>
            <a:endParaRPr sz="12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d0fca58a6b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d0fca58a6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solidFill>
                  <a:schemeClr val="dk1"/>
                </a:solidFill>
              </a:rPr>
              <a:t>We calculate the correlation between </a:t>
            </a:r>
            <a:r>
              <a:rPr lang="en-CA" sz="1050">
                <a:solidFill>
                  <a:schemeClr val="dk1"/>
                </a:solidFill>
                <a:highlight>
                  <a:srgbClr val="FFFFFE"/>
                </a:highlight>
                <a:latin typeface="Courier New"/>
                <a:ea typeface="Courier New"/>
                <a:cs typeface="Courier New"/>
                <a:sym typeface="Courier New"/>
              </a:rPr>
              <a:t> the pairwise mean_distance in the reduced and ordinal space, using pearson correlation.</a:t>
            </a:r>
            <a:r>
              <a:rPr lang="en-CA">
                <a:solidFill>
                  <a:schemeClr val="dk1"/>
                </a:solidFill>
              </a:rPr>
              <a:t>the person coefficient gives us the measure of strength and direction of linear association.</a:t>
            </a:r>
            <a:endParaRPr/>
          </a:p>
          <a:p>
            <a:pPr indent="0" lvl="0" marL="0" rtl="0" algn="l">
              <a:spcBef>
                <a:spcPts val="0"/>
              </a:spcBef>
              <a:spcAft>
                <a:spcPts val="0"/>
              </a:spcAft>
              <a:buNone/>
            </a:pPr>
            <a:r>
              <a:rPr lang="en-CA"/>
              <a:t>should be between [-1,1]</a:t>
            </a:r>
            <a:endParaRPr/>
          </a:p>
          <a:p>
            <a:pPr indent="0" lvl="0" marL="0" rtl="0" algn="l">
              <a:spcBef>
                <a:spcPts val="0"/>
              </a:spcBef>
              <a:spcAft>
                <a:spcPts val="0"/>
              </a:spcAft>
              <a:buNone/>
            </a:pPr>
            <a:r>
              <a:rPr lang="en-CA"/>
              <a:t>WE are trying to understand whther we can trust the small </a:t>
            </a:r>
            <a:r>
              <a:rPr lang="en-CA"/>
              <a:t>distance</a:t>
            </a:r>
            <a:r>
              <a:rPr lang="en-CA"/>
              <a:t> in the reduced </a:t>
            </a:r>
            <a:r>
              <a:rPr lang="en-CA"/>
              <a:t>dimension</a:t>
            </a:r>
            <a:r>
              <a:rPr lang="en-CA"/>
              <a:t> results and the large </a:t>
            </a:r>
            <a:r>
              <a:rPr lang="en-CA"/>
              <a:t>distance</a:t>
            </a:r>
            <a:r>
              <a:rPr lang="en-CA"/>
              <a:t> in the dimesinonal </a:t>
            </a:r>
            <a:r>
              <a:rPr lang="en-CA"/>
              <a:t>reduced results</a:t>
            </a:r>
            <a:r>
              <a:rPr lang="en-CA"/>
              <a:t> . In order to do that we use clustering and </a:t>
            </a:r>
            <a:r>
              <a:rPr lang="en-CA"/>
              <a:t>distance</a:t>
            </a:r>
            <a:r>
              <a:rPr lang="en-CA"/>
              <a:t> correlation where for inter cluster we want to see if we see cluster with small distance in a dr result,whther it actually implies that those samples also have small pairwise distance in the original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and for intra cluster we see there are clusters with large distance between each other, </a:t>
            </a:r>
            <a:r>
              <a:rPr lang="en-CA"/>
              <a:t>whether</a:t>
            </a:r>
            <a:r>
              <a:rPr lang="en-CA"/>
              <a:t> that indicates that, those two </a:t>
            </a:r>
            <a:r>
              <a:rPr lang="en-CA"/>
              <a:t>clusters</a:t>
            </a:r>
            <a:r>
              <a:rPr lang="en-CA"/>
              <a:t> also have large distance in original space.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d0fca58a6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d0fca58a6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We have had numerous discussion about </a:t>
            </a:r>
            <a:r>
              <a:rPr lang="en-CA"/>
              <a:t>accuracy</a:t>
            </a:r>
            <a:r>
              <a:rPr lang="en-CA"/>
              <a:t> and trade offs.</a:t>
            </a:r>
            <a:endParaRPr/>
          </a:p>
          <a:p>
            <a:pPr indent="0" lvl="0" marL="0" rtl="0" algn="l">
              <a:spcBef>
                <a:spcPts val="0"/>
              </a:spcBef>
              <a:spcAft>
                <a:spcPts val="0"/>
              </a:spcAft>
              <a:buNone/>
            </a:pPr>
            <a:r>
              <a:rPr lang="en-CA"/>
              <a:t>By impletmating pamapwe come across </a:t>
            </a:r>
            <a:r>
              <a:rPr lang="en-CA"/>
              <a:t>ingesting</a:t>
            </a:r>
            <a:r>
              <a:rPr lang="en-CA"/>
              <a:t> result.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d0fca58a6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d0fca58a6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1)looking at these it is hard to understand which technique preserves local and global structure</a:t>
            </a:r>
            <a:endParaRPr/>
          </a:p>
          <a:p>
            <a:pPr indent="0" lvl="0" marL="0" rtl="0" algn="l">
              <a:spcBef>
                <a:spcPts val="0"/>
              </a:spcBef>
              <a:spcAft>
                <a:spcPts val="0"/>
              </a:spcAft>
              <a:buNone/>
            </a:pPr>
            <a:r>
              <a:rPr lang="en-CA"/>
              <a:t>2)We try to locate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7a3b85819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a3b85819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7a3b85819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7a3b85819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7a3b85819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7a3b85819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a3b85819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3b85819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7a3b85819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7a3b85819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f6330f11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f6330f11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However, the paper only discussed on feature set in one classifier. We don’t know it’s effectiveness on other feature representation, as well as how it compares to other state-of-the-art work. We are also trying to investigate on relation between training and model robustness, which gives rise to our research questions:</a:t>
            </a:r>
            <a:endParaRPr/>
          </a:p>
          <a:p>
            <a:pPr indent="0" lvl="0" marL="0" rtl="0" algn="l">
              <a:spcBef>
                <a:spcPts val="180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a3b85819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a3b85819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d0fca58a6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d0fca58a6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(If they same feature </a:t>
            </a:r>
            <a:r>
              <a:rPr lang="en-CA"/>
              <a:t>representations)</a:t>
            </a:r>
            <a:endParaRPr/>
          </a:p>
          <a:p>
            <a:pPr indent="0" lvl="0" marL="0" rtl="0" algn="l">
              <a:spcBef>
                <a:spcPts val="0"/>
              </a:spcBef>
              <a:spcAft>
                <a:spcPts val="0"/>
              </a:spcAft>
              <a:buNone/>
            </a:pPr>
            <a:r>
              <a:rPr lang="en-CA"/>
              <a:t>we consider it to a clustering algorithm. We care about how reliable are the results using a technique.Whether they are reflecting the clusters in the original space.Score gives us that.(If we use dr technique, how the cluster results in dr similiar to the ones in original space).</a:t>
            </a:r>
            <a:r>
              <a:rPr lang="en-CA">
                <a:solidFill>
                  <a:schemeClr val="dk1"/>
                </a:solidFill>
              </a:rPr>
              <a:t>cf(score): -1 and 1, &lt;0 the clusters are tight;how  points that actually far/near in the original space, how are they assigned in the dimesinality reduction space.The silhouette score gives us 1) is greater than 0 for all three techniques, deducing the </a:t>
            </a:r>
            <a:r>
              <a:rPr lang="en-CA" sz="1200">
                <a:solidFill>
                  <a:srgbClr val="292929"/>
                </a:solidFill>
                <a:highlight>
                  <a:schemeClr val="lt1"/>
                </a:highlight>
                <a:latin typeface="Georgia"/>
                <a:ea typeface="Georgia"/>
                <a:cs typeface="Georgia"/>
                <a:sym typeface="Georgia"/>
              </a:rPr>
              <a:t>clusters in reduced dimension reflects good clustering in the original feature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correlation:</a:t>
            </a:r>
            <a:endParaRPr/>
          </a:p>
          <a:p>
            <a:pPr indent="0" lvl="0" marL="0" rtl="0" algn="l">
              <a:spcBef>
                <a:spcPts val="0"/>
              </a:spcBef>
              <a:spcAft>
                <a:spcPts val="0"/>
              </a:spcAft>
              <a:buNone/>
            </a:pPr>
            <a:r>
              <a:rPr lang="en-CA"/>
              <a:t> </a:t>
            </a:r>
            <a:r>
              <a:rPr lang="en-CA">
                <a:solidFill>
                  <a:schemeClr val="dk1"/>
                </a:solidFill>
              </a:rPr>
              <a:t>WE are trying to understand whther we can trust the small distance in the reduced dimension results and the large distance in the dimesinonal reduced results . In order to do that we use clustering and distance correlation where for inter cluster we want to see if we see cluster with small distance in a dr result,whther it actually implies that those samples also have small pairwise distance in the original space.</a:t>
            </a:r>
            <a:endParaRPr>
              <a:solidFill>
                <a:schemeClr val="dk1"/>
              </a:solidFill>
            </a:endParaRPr>
          </a:p>
          <a:p>
            <a:pPr indent="0" lvl="0" marL="0" rtl="0" algn="l">
              <a:spcBef>
                <a:spcPts val="0"/>
              </a:spcBef>
              <a:spcAft>
                <a:spcPts val="0"/>
              </a:spcAft>
              <a:buNone/>
            </a:pPr>
            <a:r>
              <a:rPr lang="en-CA">
                <a:solidFill>
                  <a:schemeClr val="dk1"/>
                </a:solidFill>
              </a:rPr>
              <a:t>we see in the case of </a:t>
            </a:r>
            <a:endParaRPr>
              <a:solidFill>
                <a:schemeClr val="dk1"/>
              </a:solidFill>
            </a:endParaRPr>
          </a:p>
          <a:p>
            <a:pPr indent="0" lvl="0" marL="0" rtl="0" algn="l">
              <a:spcBef>
                <a:spcPts val="0"/>
              </a:spcBef>
              <a:spcAft>
                <a:spcPts val="0"/>
              </a:spcAft>
              <a:buNone/>
            </a:pPr>
            <a:r>
              <a:rPr lang="en-CA"/>
              <a:t>We understand how relatable the results are.</a:t>
            </a:r>
            <a:endParaRPr/>
          </a:p>
          <a:p>
            <a:pPr indent="0" lvl="0" marL="0" rtl="0" algn="l">
              <a:spcBef>
                <a:spcPts val="0"/>
              </a:spcBef>
              <a:spcAft>
                <a:spcPts val="0"/>
              </a:spcAft>
              <a:buNone/>
            </a:pPr>
            <a:r>
              <a:rPr lang="en-CA"/>
              <a:t>we see a cluster with small mean pair wise distance wrt to each sample in the cluster in the reduced spacee,we have 62.7% probabilit saying that we will see  cluster with small pairiwse distance .. in original space.</a:t>
            </a:r>
            <a:endParaRPr/>
          </a:p>
          <a:p>
            <a:pPr indent="0" lvl="0" marL="0" rtl="0" algn="l">
              <a:spcBef>
                <a:spcPts val="0"/>
              </a:spcBef>
              <a:spcAft>
                <a:spcPts val="0"/>
              </a:spcAft>
              <a:buNone/>
            </a:pPr>
            <a:r>
              <a:rPr lang="en-CA"/>
              <a:t>portrayed the structure better. It is interesting to see that trimap has the highest result.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CA">
                <a:solidFill>
                  <a:schemeClr val="dk1"/>
                </a:solidFill>
              </a:rPr>
              <a:t>Accuracy: The algorithms with better accuracies tend to preserve local structure.</a:t>
            </a:r>
            <a:endParaRPr/>
          </a:p>
          <a:p>
            <a:pPr indent="0" lvl="0" marL="0" rtl="0" algn="l">
              <a:spcBef>
                <a:spcPts val="0"/>
              </a:spcBef>
              <a:spcAft>
                <a:spcPts val="0"/>
              </a:spcAft>
              <a:buNone/>
            </a:pPr>
            <a:r>
              <a:rPr lang="en-CA"/>
              <a:t>distance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We also identify clusters in the dr space,and find out the samples in those clusters and we see why they were put in the same cluster.(exaclty the same fecture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Also intiallization is import.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d3157dc27d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d3157dc2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Char char="●"/>
            </a:pPr>
            <a:r>
              <a:rPr lang="en-CA" sz="1400">
                <a:solidFill>
                  <a:srgbClr val="595959"/>
                </a:solidFill>
              </a:rPr>
              <a:t>DBSCAN input: </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CA" sz="1400">
                <a:solidFill>
                  <a:srgbClr val="595959"/>
                </a:solidFill>
              </a:rPr>
              <a:t>Max distance to deem pair of samples relevant </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CA" sz="1400">
                <a:solidFill>
                  <a:srgbClr val="595959"/>
                </a:solidFill>
              </a:rPr>
              <a:t>Min num samples to deem a cluster cluster</a:t>
            </a:r>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d3157dc2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d3157dc2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(If they same feature representations)</a:t>
            </a:r>
            <a:endParaRPr/>
          </a:p>
          <a:p>
            <a:pPr indent="0" lvl="0" marL="0" rtl="0" algn="l">
              <a:spcBef>
                <a:spcPts val="0"/>
              </a:spcBef>
              <a:spcAft>
                <a:spcPts val="0"/>
              </a:spcAft>
              <a:buNone/>
            </a:pPr>
            <a:r>
              <a:rPr lang="en-CA"/>
              <a:t>we consider it to a clustering algorithm. We care about how reliable are the results using a technique.Whether they are reflecting the clusters in the original space.Score gives us that.(If we use dr technique, how the cluster results in dr similiar to the ones in original space).</a:t>
            </a:r>
            <a:r>
              <a:rPr lang="en-CA">
                <a:solidFill>
                  <a:schemeClr val="dk1"/>
                </a:solidFill>
              </a:rPr>
              <a:t>cf(score): -1 and 1, &lt;0 the clusters are tight;how  points that actually far/near in the original space, how are they assigned in the dimesinality reduction space.The silhouette score gives us 1) is greater than 0 for all three techniques, deducing the </a:t>
            </a:r>
            <a:r>
              <a:rPr lang="en-CA" sz="1200">
                <a:solidFill>
                  <a:srgbClr val="292929"/>
                </a:solidFill>
                <a:highlight>
                  <a:schemeClr val="lt1"/>
                </a:highlight>
                <a:latin typeface="Georgia"/>
                <a:ea typeface="Georgia"/>
                <a:cs typeface="Georgia"/>
                <a:sym typeface="Georgia"/>
              </a:rPr>
              <a:t>clusters in reduced dimension reflects good clustering in the original feature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correlation:</a:t>
            </a:r>
            <a:endParaRPr/>
          </a:p>
          <a:p>
            <a:pPr indent="0" lvl="0" marL="0" rtl="0" algn="l">
              <a:spcBef>
                <a:spcPts val="0"/>
              </a:spcBef>
              <a:spcAft>
                <a:spcPts val="0"/>
              </a:spcAft>
              <a:buNone/>
            </a:pPr>
            <a:r>
              <a:rPr lang="en-CA"/>
              <a:t> </a:t>
            </a:r>
            <a:r>
              <a:rPr lang="en-CA">
                <a:solidFill>
                  <a:schemeClr val="dk1"/>
                </a:solidFill>
              </a:rPr>
              <a:t>WE are trying to understand whther we can trust the small distance in the reduced dimension results and the large distance in the dimesinonal reduced results . In order to do that we use clustering and distance correlation where for inter cluster we want to see if we see cluster with small distance in a dr result,whther it actually implies that those samples also have small pairwise distance in the original space.</a:t>
            </a:r>
            <a:endParaRPr>
              <a:solidFill>
                <a:schemeClr val="dk1"/>
              </a:solidFill>
            </a:endParaRPr>
          </a:p>
          <a:p>
            <a:pPr indent="0" lvl="0" marL="0" rtl="0" algn="l">
              <a:spcBef>
                <a:spcPts val="0"/>
              </a:spcBef>
              <a:spcAft>
                <a:spcPts val="0"/>
              </a:spcAft>
              <a:buNone/>
            </a:pPr>
            <a:r>
              <a:rPr lang="en-CA">
                <a:solidFill>
                  <a:schemeClr val="dk1"/>
                </a:solidFill>
              </a:rPr>
              <a:t>we see in the case of </a:t>
            </a:r>
            <a:endParaRPr>
              <a:solidFill>
                <a:schemeClr val="dk1"/>
              </a:solidFill>
            </a:endParaRPr>
          </a:p>
          <a:p>
            <a:pPr indent="0" lvl="0" marL="0" rtl="0" algn="l">
              <a:spcBef>
                <a:spcPts val="0"/>
              </a:spcBef>
              <a:spcAft>
                <a:spcPts val="0"/>
              </a:spcAft>
              <a:buNone/>
            </a:pPr>
            <a:r>
              <a:rPr lang="en-CA"/>
              <a:t>We understand how relatable the results are.</a:t>
            </a:r>
            <a:endParaRPr/>
          </a:p>
          <a:p>
            <a:pPr indent="0" lvl="0" marL="0" rtl="0" algn="l">
              <a:spcBef>
                <a:spcPts val="0"/>
              </a:spcBef>
              <a:spcAft>
                <a:spcPts val="0"/>
              </a:spcAft>
              <a:buNone/>
            </a:pPr>
            <a:r>
              <a:rPr lang="en-CA"/>
              <a:t>we see a cluster with small mean pair wise distance wrt to each sample in the cluster in the reduced spacee,we have 62.7% probabilit saying that we will see  cluster with small pairiwse distance .. in original space.</a:t>
            </a:r>
            <a:endParaRPr/>
          </a:p>
          <a:p>
            <a:pPr indent="0" lvl="0" marL="0" rtl="0" algn="l">
              <a:spcBef>
                <a:spcPts val="0"/>
              </a:spcBef>
              <a:spcAft>
                <a:spcPts val="0"/>
              </a:spcAft>
              <a:buNone/>
            </a:pPr>
            <a:r>
              <a:rPr lang="en-CA"/>
              <a:t>portrayed the structure better. It is interesting to see that trimap has the highest result.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CA">
                <a:solidFill>
                  <a:schemeClr val="dk1"/>
                </a:solidFill>
              </a:rPr>
              <a:t>Accuracy: The algorithms with better accuracies tend to preserve local structure.</a:t>
            </a:r>
            <a:endParaRPr/>
          </a:p>
          <a:p>
            <a:pPr indent="0" lvl="0" marL="0" rtl="0" algn="l">
              <a:spcBef>
                <a:spcPts val="0"/>
              </a:spcBef>
              <a:spcAft>
                <a:spcPts val="0"/>
              </a:spcAft>
              <a:buNone/>
            </a:pPr>
            <a:r>
              <a:rPr lang="en-CA"/>
              <a:t>distance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We also identify clusters in the dr space,and find out the samples in those clusters and we see why they were put in the same cluster.(exaclty the same fecture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Also intiallization is import.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d3157dc27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d3157dc27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d0fca58a6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d0fca58a6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pacmap</a:t>
            </a:r>
            <a:endParaRPr/>
          </a:p>
          <a:p>
            <a:pPr indent="0" lvl="0" marL="0" rtl="0" algn="l">
              <a:spcBef>
                <a:spcPts val="0"/>
              </a:spcBef>
              <a:spcAft>
                <a:spcPts val="0"/>
              </a:spcAft>
              <a:buNone/>
            </a:pPr>
            <a:r>
              <a:rPr lang="en-CA"/>
              <a:t>less time’</a:t>
            </a:r>
            <a:endParaRPr/>
          </a:p>
          <a:p>
            <a:pPr indent="0" lvl="0" marL="0" rtl="0" algn="l">
              <a:spcBef>
                <a:spcPts val="0"/>
              </a:spcBef>
              <a:spcAft>
                <a:spcPts val="0"/>
              </a:spcAft>
              <a:buNone/>
            </a:pPr>
            <a:r>
              <a:rPr lang="en-CA"/>
              <a:t>almost equal accuracy</a:t>
            </a:r>
            <a:endParaRPr/>
          </a:p>
          <a:p>
            <a:pPr indent="-342900" lvl="0" marL="457200" rtl="0" algn="l">
              <a:lnSpc>
                <a:spcPct val="115000"/>
              </a:lnSpc>
              <a:spcBef>
                <a:spcPts val="0"/>
              </a:spcBef>
              <a:spcAft>
                <a:spcPts val="0"/>
              </a:spcAft>
              <a:buClr>
                <a:schemeClr val="dk1"/>
              </a:buClr>
              <a:buSzPts val="1800"/>
              <a:buChar char="●"/>
            </a:pPr>
            <a:r>
              <a:rPr lang="en-CA" sz="1800">
                <a:solidFill>
                  <a:schemeClr val="dk1"/>
                </a:solidFill>
              </a:rPr>
              <a:t>Clusters of samples that have exactly the same feature representations</a:t>
            </a:r>
            <a:endParaRPr/>
          </a:p>
          <a:p>
            <a:pPr indent="0" lvl="0" marL="0" rtl="0" algn="l">
              <a:spcBef>
                <a:spcPts val="120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d08a3aa1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d08a3aa1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cf6330f11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cf6330f11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d21e88dd9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d21e88dd9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cdf2bb6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cdf2bb6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f6330f1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f6330f1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How does different feature representation and different classifier performs under attack, and whether BClean can improve the robustness under such condition. Also, what is the performance of the SOTA techniques and how do they compare to BClean. Lastly, we also try to understand the performance of model by understanding the training data using dimensional reduction techniques. </a:t>
            </a:r>
            <a:endParaRPr/>
          </a:p>
          <a:p>
            <a:pPr indent="0" lvl="0" marL="0" rtl="0" algn="l">
              <a:spcBef>
                <a:spcPts val="180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d08a3aa1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d08a3aa1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cf6330f11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cf6330f1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200"/>
              <a:t>In particular, DREBIN uses binary values to indicate the presence or absence of the feature in a particular sample.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CA" sz="1200"/>
              <a:t>The features are then all concatenated to create the feature space, and a support vector machine classifier model is trained used to distinguish the benign and malware classes.</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d08a3aa1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d08a3aa1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f6330f11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cf6330f11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cf6330f1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cf6330f1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cf6330f11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cf6330f11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cf6330f11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cf6330f11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d08a3aa1d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d08a3aa1d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fca58a6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fca58a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To answer the first 3 RQs, we used the combination of different approaches. For RQ1, we apply Mamadroid and Drebin on SVM, and for RQ2, we apply the same datasets on DNN. RQ3 applies both BClean and SOTA techniques to the previous models, and compare the result. </a:t>
            </a:r>
            <a:endParaRPr/>
          </a:p>
          <a:p>
            <a:pPr indent="0" lvl="0" marL="0" rtl="0" algn="l">
              <a:spcBef>
                <a:spcPts val="1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6330f11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6330f11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CA"/>
              <a:t>To identify the SOTA, we performed literature review on 26 publications in total, with 7 different categories as shown in the image on the right. All papers are published later than 2013.</a:t>
            </a:r>
            <a:endParaRPr/>
          </a:p>
          <a:p>
            <a:pPr indent="0" lvl="0" marL="0" rtl="0" algn="l">
              <a:spcBef>
                <a:spcPts val="1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4.xml"/><Relationship Id="rId4" Type="http://schemas.openxmlformats.org/officeDocument/2006/relationships/image" Target="../media/image25.png"/><Relationship Id="rId5"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5.xml"/><Relationship Id="rId4" Type="http://schemas.openxmlformats.org/officeDocument/2006/relationships/image" Target="../media/image15.png"/><Relationship Id="rId5"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comments" Target="../comments/comment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comments" Target="../comments/comment7.xml"/><Relationship Id="rId4" Type="http://schemas.openxmlformats.org/officeDocument/2006/relationships/image" Target="../media/image13.png"/><Relationship Id="rId5"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comments" Target="../comments/commen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5.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comments" Target="../comments/commen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comments" Target="../comments/commen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comments" Target="../comments/comment11.xml"/><Relationship Id="rId4" Type="http://schemas.openxmlformats.org/officeDocument/2006/relationships/image" Target="../media/image5.png"/><Relationship Id="rId5" Type="http://schemas.openxmlformats.org/officeDocument/2006/relationships/image" Target="../media/image40.png"/><Relationship Id="rId6" Type="http://schemas.openxmlformats.org/officeDocument/2006/relationships/image" Target="../media/image38.png"/><Relationship Id="rId7" Type="http://schemas.openxmlformats.org/officeDocument/2006/relationships/image" Target="../media/image42.png"/><Relationship Id="rId8" Type="http://schemas.openxmlformats.org/officeDocument/2006/relationships/image" Target="../media/image4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comments" Target="../comments/commen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6.png"/><Relationship Id="rId8"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comments" Target="../comments/comment13.xml"/><Relationship Id="rId4" Type="http://schemas.openxmlformats.org/officeDocument/2006/relationships/image" Target="../media/image4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latin typeface="Abril Fatface"/>
                <a:ea typeface="Abril Fatface"/>
                <a:cs typeface="Abril Fatface"/>
                <a:sym typeface="Abril Fatface"/>
              </a:rPr>
              <a:t>Robust Android Malware Detection</a:t>
            </a:r>
            <a:endParaRPr>
              <a:latin typeface="Abril Fatface"/>
              <a:ea typeface="Abril Fatface"/>
              <a:cs typeface="Abril Fatface"/>
              <a:sym typeface="Abril Fatface"/>
            </a:endParaRPr>
          </a:p>
        </p:txBody>
      </p:sp>
      <p:sp>
        <p:nvSpPr>
          <p:cNvPr id="55" name="Google Shape;55;p13"/>
          <p:cNvSpPr txBox="1"/>
          <p:nvPr>
            <p:ph idx="1" type="subTitle"/>
          </p:nvPr>
        </p:nvSpPr>
        <p:spPr>
          <a:xfrm>
            <a:off x="311700" y="3001750"/>
            <a:ext cx="8520600" cy="986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CA">
                <a:solidFill>
                  <a:srgbClr val="000000"/>
                </a:solidFill>
                <a:latin typeface="Cambria"/>
                <a:ea typeface="Cambria"/>
                <a:cs typeface="Cambria"/>
                <a:sym typeface="Cambria"/>
              </a:rPr>
              <a:t>EECE </a:t>
            </a:r>
            <a:r>
              <a:rPr lang="en-CA">
                <a:solidFill>
                  <a:srgbClr val="000000"/>
                </a:solidFill>
                <a:latin typeface="Cambria"/>
                <a:ea typeface="Cambria"/>
                <a:cs typeface="Cambria"/>
                <a:sym typeface="Cambria"/>
              </a:rPr>
              <a:t>571 J</a:t>
            </a:r>
            <a:endParaRPr>
              <a:solidFill>
                <a:srgbClr val="000000"/>
              </a:solidFill>
              <a:latin typeface="Cambria"/>
              <a:ea typeface="Cambria"/>
              <a:cs typeface="Cambria"/>
              <a:sym typeface="Cambria"/>
            </a:endParaRPr>
          </a:p>
          <a:p>
            <a:pPr indent="0" lvl="0" marL="0" rtl="0" algn="ctr">
              <a:spcBef>
                <a:spcPts val="0"/>
              </a:spcBef>
              <a:spcAft>
                <a:spcPts val="0"/>
              </a:spcAft>
              <a:buNone/>
            </a:pPr>
            <a:r>
              <a:t/>
            </a:r>
            <a:endParaRPr>
              <a:solidFill>
                <a:srgbClr val="000000"/>
              </a:solidFill>
              <a:latin typeface="Cambria"/>
              <a:ea typeface="Cambria"/>
              <a:cs typeface="Cambria"/>
              <a:sym typeface="Cambria"/>
            </a:endParaRPr>
          </a:p>
          <a:p>
            <a:pPr indent="0" lvl="0" marL="0" rtl="0" algn="ctr">
              <a:spcBef>
                <a:spcPts val="0"/>
              </a:spcBef>
              <a:spcAft>
                <a:spcPts val="0"/>
              </a:spcAft>
              <a:buNone/>
            </a:pPr>
            <a:r>
              <a:rPr lang="en-CA">
                <a:solidFill>
                  <a:srgbClr val="000000"/>
                </a:solidFill>
                <a:latin typeface="Cambria"/>
                <a:ea typeface="Cambria"/>
                <a:cs typeface="Cambria"/>
                <a:sym typeface="Cambria"/>
              </a:rPr>
              <a:t>April 14th 2021</a:t>
            </a:r>
            <a:endParaRPr>
              <a:solidFill>
                <a:srgbClr val="000000"/>
              </a:solidFill>
              <a:latin typeface="Cambria"/>
              <a:ea typeface="Cambria"/>
              <a:cs typeface="Cambria"/>
              <a:sym typeface="Cambria"/>
            </a:endParaRPr>
          </a:p>
        </p:txBody>
      </p:sp>
      <p:sp>
        <p:nvSpPr>
          <p:cNvPr id="56" name="Google Shape;56;p13"/>
          <p:cNvSpPr txBox="1"/>
          <p:nvPr/>
        </p:nvSpPr>
        <p:spPr>
          <a:xfrm>
            <a:off x="1350000" y="4314775"/>
            <a:ext cx="677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800"/>
              <a:t>Present by: </a:t>
            </a:r>
            <a:r>
              <a:rPr lang="en-CA" sz="1800"/>
              <a:t>Gabby Xiong, Rui Xi, Scott Wang, Shreya Verma</a:t>
            </a:r>
            <a:endParaRPr sz="1800"/>
          </a:p>
        </p:txBody>
      </p:sp>
      <p:grpSp>
        <p:nvGrpSpPr>
          <p:cNvPr id="57" name="Google Shape;57;p13"/>
          <p:cNvGrpSpPr/>
          <p:nvPr/>
        </p:nvGrpSpPr>
        <p:grpSpPr>
          <a:xfrm>
            <a:off x="0" y="-8900"/>
            <a:ext cx="9161425" cy="5179500"/>
            <a:chOff x="0" y="-8900"/>
            <a:chExt cx="9161425" cy="5179500"/>
          </a:xfrm>
        </p:grpSpPr>
        <p:sp>
          <p:nvSpPr>
            <p:cNvPr id="58" name="Google Shape;58;p13"/>
            <p:cNvSpPr/>
            <p:nvPr/>
          </p:nvSpPr>
          <p:spPr>
            <a:xfrm>
              <a:off x="0" y="-8900"/>
              <a:ext cx="9144000" cy="231300"/>
            </a:xfrm>
            <a:prstGeom prst="rect">
              <a:avLst/>
            </a:prstGeom>
            <a:solidFill>
              <a:srgbClr val="0C343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0" y="5107900"/>
              <a:ext cx="9144000" cy="62700"/>
            </a:xfrm>
            <a:prstGeom prst="rect">
              <a:avLst/>
            </a:prstGeom>
            <a:solidFill>
              <a:srgbClr val="0C343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a:blip r:embed="rId3">
              <a:alphaModFix/>
            </a:blip>
            <a:stretch>
              <a:fillRect/>
            </a:stretch>
          </p:blipFill>
          <p:spPr>
            <a:xfrm>
              <a:off x="8663100" y="-8900"/>
              <a:ext cx="498325" cy="49832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approaches                                          ------ RQ 3</a:t>
            </a:r>
            <a:endParaRPr>
              <a:latin typeface="Roboto Medium"/>
              <a:ea typeface="Roboto Medium"/>
              <a:cs typeface="Roboto Medium"/>
              <a:sym typeface="Roboto Medium"/>
            </a:endParaRPr>
          </a:p>
        </p:txBody>
      </p:sp>
      <p:sp>
        <p:nvSpPr>
          <p:cNvPr id="177" name="Google Shape;17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CA">
                <a:solidFill>
                  <a:srgbClr val="000000"/>
                </a:solidFill>
              </a:rPr>
              <a:t>State-of-the-art to compare: </a:t>
            </a:r>
            <a:endParaRPr>
              <a:solidFill>
                <a:srgbClr val="000000"/>
              </a:solidFill>
            </a:endParaRPr>
          </a:p>
          <a:p>
            <a:pPr indent="-317500" lvl="1" marL="914400" rtl="0" algn="l">
              <a:spcBef>
                <a:spcPts val="200"/>
              </a:spcBef>
              <a:spcAft>
                <a:spcPts val="0"/>
              </a:spcAft>
              <a:buClr>
                <a:srgbClr val="000000"/>
              </a:buClr>
              <a:buSzPts val="1400"/>
              <a:buChar char="○"/>
            </a:pPr>
            <a:r>
              <a:rPr lang="en-CA">
                <a:solidFill>
                  <a:srgbClr val="000000"/>
                </a:solidFill>
              </a:rPr>
              <a:t>Sec-SVM [1] : </a:t>
            </a:r>
            <a:endParaRPr>
              <a:solidFill>
                <a:srgbClr val="000000"/>
              </a:solidFill>
            </a:endParaRPr>
          </a:p>
          <a:p>
            <a:pPr indent="-317500" lvl="2" marL="1371600" rtl="0" algn="l">
              <a:spcBef>
                <a:spcPts val="500"/>
              </a:spcBef>
              <a:spcAft>
                <a:spcPts val="0"/>
              </a:spcAft>
              <a:buClr>
                <a:srgbClr val="000000"/>
              </a:buClr>
              <a:buSzPts val="1400"/>
              <a:buChar char="■"/>
            </a:pPr>
            <a:r>
              <a:rPr lang="en-CA">
                <a:solidFill>
                  <a:srgbClr val="000000"/>
                </a:solidFill>
              </a:rPr>
              <a:t>Specific to SVM</a:t>
            </a:r>
            <a:endParaRPr>
              <a:solidFill>
                <a:srgbClr val="000000"/>
              </a:solidFill>
            </a:endParaRPr>
          </a:p>
          <a:p>
            <a:pPr indent="-317500" lvl="2" marL="1371600" rtl="0" algn="l">
              <a:spcBef>
                <a:spcPts val="500"/>
              </a:spcBef>
              <a:spcAft>
                <a:spcPts val="0"/>
              </a:spcAft>
              <a:buClr>
                <a:srgbClr val="000000"/>
              </a:buClr>
              <a:buSzPts val="1400"/>
              <a:buChar char="■"/>
            </a:pPr>
            <a:r>
              <a:rPr lang="en-CA">
                <a:solidFill>
                  <a:srgbClr val="000000"/>
                </a:solidFill>
              </a:rPr>
              <a:t>Intuition: Evenly distribute weight to improve robustness </a:t>
            </a:r>
            <a:endParaRPr>
              <a:solidFill>
                <a:srgbClr val="000000"/>
              </a:solidFill>
            </a:endParaRPr>
          </a:p>
          <a:p>
            <a:pPr indent="-317500" lvl="2" marL="1371600" rtl="0" algn="l">
              <a:spcBef>
                <a:spcPts val="500"/>
              </a:spcBef>
              <a:spcAft>
                <a:spcPts val="0"/>
              </a:spcAft>
              <a:buClr>
                <a:srgbClr val="000000"/>
              </a:buClr>
              <a:buSzPts val="1400"/>
              <a:buChar char="■"/>
            </a:pPr>
            <a:r>
              <a:rPr lang="en-CA">
                <a:solidFill>
                  <a:srgbClr val="000000"/>
                </a:solidFill>
              </a:rPr>
              <a:t>Approach: constrained the weights to be within range during training</a:t>
            </a:r>
            <a:endParaRPr>
              <a:solidFill>
                <a:srgbClr val="000000"/>
              </a:solidFill>
            </a:endParaRPr>
          </a:p>
          <a:p>
            <a:pPr indent="-317500" lvl="1" marL="914400" rtl="0" algn="l">
              <a:spcBef>
                <a:spcPts val="500"/>
              </a:spcBef>
              <a:spcAft>
                <a:spcPts val="0"/>
              </a:spcAft>
              <a:buClr>
                <a:srgbClr val="000000"/>
              </a:buClr>
              <a:buSzPts val="1400"/>
              <a:buChar char="○"/>
            </a:pPr>
            <a:r>
              <a:rPr lang="en-CA">
                <a:solidFill>
                  <a:srgbClr val="000000"/>
                </a:solidFill>
              </a:rPr>
              <a:t>Deep Ensemble Adversarial Training with Max-Attack [2] : </a:t>
            </a:r>
            <a:endParaRPr>
              <a:solidFill>
                <a:srgbClr val="000000"/>
              </a:solidFill>
            </a:endParaRPr>
          </a:p>
          <a:p>
            <a:pPr indent="-317500" lvl="2" marL="1371600" rtl="0" algn="l">
              <a:spcBef>
                <a:spcPts val="0"/>
              </a:spcBef>
              <a:spcAft>
                <a:spcPts val="0"/>
              </a:spcAft>
              <a:buClr>
                <a:srgbClr val="000000"/>
              </a:buClr>
              <a:buSzPts val="1400"/>
              <a:buChar char="■"/>
            </a:pPr>
            <a:r>
              <a:rPr lang="en-CA">
                <a:solidFill>
                  <a:srgbClr val="000000"/>
                </a:solidFill>
              </a:rPr>
              <a:t>Targeted for DNN</a:t>
            </a:r>
            <a:endParaRPr>
              <a:solidFill>
                <a:srgbClr val="000000"/>
              </a:solidFill>
            </a:endParaRPr>
          </a:p>
          <a:p>
            <a:pPr indent="-317500" lvl="2" marL="1371600" rtl="0" algn="l">
              <a:spcBef>
                <a:spcPts val="0"/>
              </a:spcBef>
              <a:spcAft>
                <a:spcPts val="0"/>
              </a:spcAft>
              <a:buClr>
                <a:srgbClr val="000000"/>
              </a:buClr>
              <a:buSzPts val="1400"/>
              <a:buChar char="■"/>
            </a:pPr>
            <a:r>
              <a:rPr lang="en-CA">
                <a:solidFill>
                  <a:srgbClr val="000000"/>
                </a:solidFill>
              </a:rPr>
              <a:t>Intuition: robustify through iteratively train an ensemble model with possible attacks </a:t>
            </a:r>
            <a:endParaRPr>
              <a:solidFill>
                <a:srgbClr val="000000"/>
              </a:solidFill>
            </a:endParaRPr>
          </a:p>
          <a:p>
            <a:pPr indent="-317500" lvl="2" marL="1371600" rtl="0" algn="l">
              <a:spcBef>
                <a:spcPts val="0"/>
              </a:spcBef>
              <a:spcAft>
                <a:spcPts val="0"/>
              </a:spcAft>
              <a:buClr>
                <a:srgbClr val="000000"/>
              </a:buClr>
              <a:buSzPts val="1400"/>
              <a:buChar char="■"/>
            </a:pPr>
            <a:r>
              <a:rPr lang="en-CA">
                <a:solidFill>
                  <a:srgbClr val="000000"/>
                </a:solidFill>
              </a:rPr>
              <a:t>Approach: </a:t>
            </a:r>
            <a:endParaRPr>
              <a:solidFill>
                <a:srgbClr val="000000"/>
              </a:solidFill>
            </a:endParaRPr>
          </a:p>
          <a:p>
            <a:pPr indent="-317500" lvl="3" marL="1828800" rtl="0" algn="l">
              <a:spcBef>
                <a:spcPts val="0"/>
              </a:spcBef>
              <a:spcAft>
                <a:spcPts val="0"/>
              </a:spcAft>
              <a:buClr>
                <a:srgbClr val="000000"/>
              </a:buClr>
              <a:buSzPts val="1400"/>
              <a:buChar char="●"/>
            </a:pPr>
            <a:r>
              <a:rPr lang="en-CA">
                <a:solidFill>
                  <a:srgbClr val="000000"/>
                </a:solidFill>
              </a:rPr>
              <a:t>ATMA: iteratively generate strong adversarial examples using multiple attack strategies and optimize classifier with the presence of those examples</a:t>
            </a:r>
            <a:endParaRPr>
              <a:solidFill>
                <a:srgbClr val="000000"/>
              </a:solidFill>
            </a:endParaRPr>
          </a:p>
          <a:p>
            <a:pPr indent="-317500" lvl="3" marL="1828800" rtl="0" algn="l">
              <a:spcBef>
                <a:spcPts val="0"/>
              </a:spcBef>
              <a:spcAft>
                <a:spcPts val="0"/>
              </a:spcAft>
              <a:buClr>
                <a:srgbClr val="000000"/>
              </a:buClr>
              <a:buSzPts val="1400"/>
              <a:buChar char="●"/>
            </a:pPr>
            <a:r>
              <a:rPr lang="en-CA">
                <a:solidFill>
                  <a:srgbClr val="000000"/>
                </a:solidFill>
              </a:rPr>
              <a:t>ADEMA: similar to ATMA but also try to diversify the classifiers in ensemble</a:t>
            </a:r>
            <a:endParaRPr>
              <a:solidFill>
                <a:srgbClr val="000000"/>
              </a:solidFill>
            </a:endParaRPr>
          </a:p>
        </p:txBody>
      </p:sp>
      <p:sp>
        <p:nvSpPr>
          <p:cNvPr id="178" name="Google Shape;17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179" name="Google Shape;179;p22"/>
          <p:cNvSpPr txBox="1"/>
          <p:nvPr/>
        </p:nvSpPr>
        <p:spPr>
          <a:xfrm>
            <a:off x="508450" y="4663225"/>
            <a:ext cx="827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t>[1] “Yes, Machine Learning Can Be More Secure! A Case Study on Android Malware Detection” by Ambra Demontis et al, TIFS, 2017</a:t>
            </a:r>
            <a:endParaRPr sz="1000"/>
          </a:p>
          <a:p>
            <a:pPr indent="0" lvl="0" marL="0" rtl="0" algn="l">
              <a:spcBef>
                <a:spcPts val="0"/>
              </a:spcBef>
              <a:spcAft>
                <a:spcPts val="0"/>
              </a:spcAft>
              <a:buNone/>
            </a:pPr>
            <a:r>
              <a:rPr lang="en-CA" sz="1000"/>
              <a:t>[2] “Adversarial Deep Ensemble: Evasion Attacks and Defenses for Malware Detection” by Deqiang Li et al,. 2020</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approaches                                          ------ RQ 4</a:t>
            </a:r>
            <a:endParaRPr>
              <a:latin typeface="Roboto Medium"/>
              <a:ea typeface="Roboto Medium"/>
              <a:cs typeface="Roboto Medium"/>
              <a:sym typeface="Roboto Medium"/>
            </a:endParaRPr>
          </a:p>
        </p:txBody>
      </p:sp>
      <p:sp>
        <p:nvSpPr>
          <p:cNvPr id="185" name="Google Shape;18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CA">
                <a:solidFill>
                  <a:srgbClr val="000000"/>
                </a:solidFill>
              </a:rPr>
              <a:t>Inspired by [1], u</a:t>
            </a:r>
            <a:r>
              <a:rPr lang="en-CA">
                <a:solidFill>
                  <a:srgbClr val="000000"/>
                </a:solidFill>
              </a:rPr>
              <a:t>se 3 types of dimension reduction techniques to visualize the training data</a:t>
            </a:r>
            <a:endParaRPr sz="1600">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The trade-offs between different approaches </a:t>
            </a:r>
            <a:endParaRPr>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UMAP   ⇒  better at preserving local structure</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TriMap   ⇒ better at preserving global structure</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PacMap   ⇒ better at preserving both</a:t>
            </a:r>
            <a:endParaRPr sz="1600">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Use several metrics to evaluate the faithfulness of the 3 approaches to original feature space</a:t>
            </a:r>
            <a:endParaRPr>
              <a:solidFill>
                <a:srgbClr val="000000"/>
              </a:solidFill>
            </a:endParaRPr>
          </a:p>
        </p:txBody>
      </p:sp>
      <p:sp>
        <p:nvSpPr>
          <p:cNvPr id="186" name="Google Shape;18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187" name="Google Shape;187;p23"/>
          <p:cNvSpPr txBox="1"/>
          <p:nvPr/>
        </p:nvSpPr>
        <p:spPr>
          <a:xfrm>
            <a:off x="311625" y="4736050"/>
            <a:ext cx="852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t>[1] “Understanding How Dimension Reduction Tools Work: An Emprical Approach to Deciphering t-SNE, UMAP, TriMap, and PacMap for Data Visualization” by Yingfan Wang et al,. ArXiv, 2020</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Evaluation</a:t>
            </a:r>
            <a:r>
              <a:rPr lang="en-CA"/>
              <a:t> </a:t>
            </a:r>
            <a:endParaRPr/>
          </a:p>
        </p:txBody>
      </p:sp>
      <p:sp>
        <p:nvSpPr>
          <p:cNvPr id="193" name="Google Shape;19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Dataset：</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50% malware / 50% benign, same as BClean</a:t>
            </a:r>
            <a:endParaRPr>
              <a:solidFill>
                <a:srgbClr val="000000"/>
              </a:solidFill>
            </a:endParaRPr>
          </a:p>
          <a:p>
            <a:pPr indent="0" lvl="0" marL="0" rtl="0" algn="l">
              <a:spcBef>
                <a:spcPts val="1200"/>
              </a:spcBef>
              <a:spcAft>
                <a:spcPts val="0"/>
              </a:spcAft>
              <a:buNone/>
            </a:pPr>
            <a:r>
              <a:rPr lang="en-CA">
                <a:solidFill>
                  <a:srgbClr val="000000"/>
                </a:solidFill>
              </a:rPr>
              <a:t>Accuracy Evaluation Metrics (</a:t>
            </a:r>
            <a:r>
              <a:rPr lang="en-CA">
                <a:solidFill>
                  <a:schemeClr val="dk1"/>
                </a:solidFill>
                <a:latin typeface="Abril Fatface"/>
                <a:ea typeface="Abril Fatface"/>
                <a:cs typeface="Abril Fatface"/>
                <a:sym typeface="Abril Fatface"/>
              </a:rPr>
              <a:t>RQ1, RQ2, RQ3</a:t>
            </a:r>
            <a:r>
              <a:rPr lang="en-CA">
                <a:solidFill>
                  <a:srgbClr val="000000"/>
                </a:solidFill>
              </a:rPr>
              <a:t>): </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Precision, recall, F1 score</a:t>
            </a:r>
            <a:endParaRPr>
              <a:solidFill>
                <a:srgbClr val="000000"/>
              </a:solidFill>
            </a:endParaRPr>
          </a:p>
          <a:p>
            <a:pPr indent="0" lvl="0" marL="0" rtl="0" algn="l">
              <a:spcBef>
                <a:spcPts val="1200"/>
              </a:spcBef>
              <a:spcAft>
                <a:spcPts val="0"/>
              </a:spcAft>
              <a:buNone/>
            </a:pPr>
            <a:r>
              <a:rPr lang="en-CA">
                <a:solidFill>
                  <a:srgbClr val="000000"/>
                </a:solidFill>
              </a:rPr>
              <a:t>Robustness Evaluation Metrics (</a:t>
            </a:r>
            <a:r>
              <a:rPr lang="en-CA">
                <a:solidFill>
                  <a:schemeClr val="dk1"/>
                </a:solidFill>
                <a:latin typeface="Abril Fatface"/>
                <a:ea typeface="Abril Fatface"/>
                <a:cs typeface="Abril Fatface"/>
                <a:sym typeface="Abril Fatface"/>
              </a:rPr>
              <a:t>RQ1, RQ2, RQ3</a:t>
            </a:r>
            <a:r>
              <a:rPr lang="en-CA">
                <a:solidFill>
                  <a:srgbClr val="000000"/>
                </a:solidFill>
              </a:rPr>
              <a:t>):</a:t>
            </a:r>
            <a:endParaRPr>
              <a:solidFill>
                <a:srgbClr val="000000"/>
              </a:solidFill>
            </a:endParaRPr>
          </a:p>
          <a:p>
            <a:pPr indent="-342900" lvl="0" marL="457200" rtl="0" algn="l">
              <a:spcBef>
                <a:spcPts val="1200"/>
              </a:spcBef>
              <a:spcAft>
                <a:spcPts val="0"/>
              </a:spcAft>
              <a:buSzPts val="1800"/>
              <a:buChar char="-"/>
            </a:pPr>
            <a:r>
              <a:rPr lang="en-CA">
                <a:solidFill>
                  <a:srgbClr val="000000"/>
                </a:solidFill>
              </a:rPr>
              <a:t>Detection rate vs. number of feature injected with 1% fp rate</a:t>
            </a:r>
            <a:endParaRPr/>
          </a:p>
          <a:p>
            <a:pPr indent="0" lvl="0" marL="0" rtl="0" algn="l">
              <a:spcBef>
                <a:spcPts val="1200"/>
              </a:spcBef>
              <a:spcAft>
                <a:spcPts val="1200"/>
              </a:spcAft>
              <a:buNone/>
            </a:pPr>
            <a:r>
              <a:t/>
            </a:r>
            <a:endParaRPr/>
          </a:p>
        </p:txBody>
      </p:sp>
      <p:sp>
        <p:nvSpPr>
          <p:cNvPr id="194" name="Google Shape;1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CA">
                <a:latin typeface="Roboto Medium"/>
                <a:ea typeface="Roboto Medium"/>
                <a:cs typeface="Roboto Medium"/>
                <a:sym typeface="Roboto Medium"/>
              </a:rPr>
              <a:t>Technical Evaluation</a:t>
            </a:r>
            <a:endParaRPr/>
          </a:p>
        </p:txBody>
      </p:sp>
      <p:sp>
        <p:nvSpPr>
          <p:cNvPr id="200" name="Google Shape;20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201" name="Google Shape;201;p25"/>
          <p:cNvGraphicFramePr/>
          <p:nvPr/>
        </p:nvGraphicFramePr>
        <p:xfrm>
          <a:off x="465625" y="1156825"/>
          <a:ext cx="3000000" cy="3000000"/>
        </p:xfrm>
        <a:graphic>
          <a:graphicData uri="http://schemas.openxmlformats.org/drawingml/2006/table">
            <a:tbl>
              <a:tblPr>
                <a:noFill/>
                <a:tableStyleId>{0107DDCB-D3B2-4A13-AA3F-2021E4F91987}</a:tableStyleId>
              </a:tblPr>
              <a:tblGrid>
                <a:gridCol w="2013475"/>
                <a:gridCol w="2874000"/>
                <a:gridCol w="3171050"/>
              </a:tblGrid>
              <a:tr h="9782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sz="1600">
                          <a:latin typeface="Cambria"/>
                          <a:ea typeface="Cambria"/>
                          <a:cs typeface="Cambria"/>
                          <a:sym typeface="Cambria"/>
                        </a:rPr>
                        <a:t>Mimicry Attack</a:t>
                      </a:r>
                      <a:r>
                        <a:rPr lang="en-CA" sz="1600">
                          <a:latin typeface="Cambria"/>
                          <a:ea typeface="Cambria"/>
                          <a:cs typeface="Cambria"/>
                          <a:sym typeface="Cambria"/>
                        </a:rPr>
                        <a:t> </a:t>
                      </a:r>
                      <a:endParaRPr sz="1600">
                        <a:latin typeface="Cambria"/>
                        <a:ea typeface="Cambria"/>
                        <a:cs typeface="Cambria"/>
                        <a:sym typeface="Cambria"/>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CA" sz="1600">
                          <a:latin typeface="Cambria"/>
                          <a:ea typeface="Cambria"/>
                          <a:cs typeface="Cambria"/>
                          <a:sym typeface="Cambria"/>
                        </a:rPr>
                        <a:t>Blackbox Benign Repack Attack </a:t>
                      </a:r>
                      <a:endParaRPr b="1" sz="1600">
                        <a:latin typeface="Cambria"/>
                        <a:ea typeface="Cambria"/>
                        <a:cs typeface="Cambria"/>
                        <a:sym typeface="Cambria"/>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677925">
                <a:tc>
                  <a:txBody>
                    <a:bodyPr/>
                    <a:lstStyle/>
                    <a:p>
                      <a:pPr indent="0" lvl="0" marL="0" rtl="0" algn="r">
                        <a:spcBef>
                          <a:spcPts val="0"/>
                        </a:spcBef>
                        <a:spcAft>
                          <a:spcPts val="0"/>
                        </a:spcAft>
                        <a:buNone/>
                      </a:pPr>
                      <a:r>
                        <a:rPr lang="en-CA"/>
                        <a:t>Attacker’s knowledge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CA"/>
                        <a:t>Gray-box (Feature Space)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CA">
                          <a:solidFill>
                            <a:schemeClr val="dk1"/>
                          </a:solidFill>
                        </a:rPr>
                        <a:t>Gray-box (Feature Space)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5700">
                <a:tc>
                  <a:txBody>
                    <a:bodyPr/>
                    <a:lstStyle/>
                    <a:p>
                      <a:pPr indent="0" lvl="0" marL="0" rtl="0" algn="r">
                        <a:spcBef>
                          <a:spcPts val="0"/>
                        </a:spcBef>
                        <a:spcAft>
                          <a:spcPts val="0"/>
                        </a:spcAft>
                        <a:buNone/>
                      </a:pPr>
                      <a:r>
                        <a:rPr lang="en-CA"/>
                        <a:t>Attacker’s capability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317500" lvl="0" marL="457200" rtl="0" algn="l">
                        <a:spcBef>
                          <a:spcPts val="0"/>
                        </a:spcBef>
                        <a:spcAft>
                          <a:spcPts val="0"/>
                        </a:spcAft>
                        <a:buSzPts val="1400"/>
                        <a:buChar char="●"/>
                      </a:pPr>
                      <a:r>
                        <a:rPr lang="en-CA"/>
                        <a:t>Access to testing data </a:t>
                      </a:r>
                      <a:endParaRPr/>
                    </a:p>
                    <a:p>
                      <a:pPr indent="-317500" lvl="0" marL="457200" rtl="0" algn="l">
                        <a:spcBef>
                          <a:spcPts val="0"/>
                        </a:spcBef>
                        <a:spcAft>
                          <a:spcPts val="0"/>
                        </a:spcAft>
                        <a:buSzPts val="1400"/>
                        <a:buChar char="●"/>
                      </a:pPr>
                      <a:r>
                        <a:rPr lang="en-CA"/>
                        <a:t>Manipulate testing malware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CA">
                          <a:solidFill>
                            <a:schemeClr val="dk1"/>
                          </a:solidFill>
                        </a:rPr>
                        <a:t>Access to testing data </a:t>
                      </a:r>
                      <a:endParaRPr>
                        <a:solidFill>
                          <a:schemeClr val="dk1"/>
                        </a:solidFill>
                      </a:endParaRPr>
                    </a:p>
                    <a:p>
                      <a:pPr indent="-317500" lvl="0" marL="457200" rtl="0" algn="l">
                        <a:spcBef>
                          <a:spcPts val="0"/>
                        </a:spcBef>
                        <a:spcAft>
                          <a:spcPts val="0"/>
                        </a:spcAft>
                        <a:buClr>
                          <a:schemeClr val="dk1"/>
                        </a:buClr>
                        <a:buSzPts val="1400"/>
                        <a:buChar char="●"/>
                      </a:pPr>
                      <a:r>
                        <a:rPr lang="en-CA">
                          <a:solidFill>
                            <a:schemeClr val="dk1"/>
                          </a:solidFill>
                        </a:rPr>
                        <a:t>Manipulate testing malware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14875">
                <a:tc>
                  <a:txBody>
                    <a:bodyPr/>
                    <a:lstStyle/>
                    <a:p>
                      <a:pPr indent="0" lvl="0" marL="0" rtl="0" algn="r">
                        <a:spcBef>
                          <a:spcPts val="0"/>
                        </a:spcBef>
                        <a:spcAft>
                          <a:spcPts val="0"/>
                        </a:spcAft>
                        <a:buNone/>
                      </a:pPr>
                      <a:r>
                        <a:rPr lang="en-CA"/>
                        <a:t>Attacker’s strategy</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CA"/>
                        <a:t>Identify</a:t>
                      </a:r>
                      <a:r>
                        <a:rPr lang="en-CA"/>
                        <a:t> popular “benign” features from testing benign samples </a:t>
                      </a:r>
                      <a:endParaRPr/>
                    </a:p>
                    <a:p>
                      <a:pPr indent="0" lvl="0" marL="0" rtl="0" algn="l">
                        <a:spcBef>
                          <a:spcPts val="0"/>
                        </a:spcBef>
                        <a:spcAft>
                          <a:spcPts val="0"/>
                        </a:spcAft>
                        <a:buNone/>
                      </a:pPr>
                      <a:r>
                        <a:rPr b="1" lang="en-CA"/>
                        <a:t>Inject</a:t>
                      </a:r>
                      <a:r>
                        <a:rPr lang="en-CA"/>
                        <a:t> most popular “benign” features one by one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CA"/>
                        <a:t>For every</a:t>
                      </a:r>
                      <a:r>
                        <a:rPr lang="en-CA"/>
                        <a:t> testing malware sample, randomly select a </a:t>
                      </a:r>
                      <a:r>
                        <a:rPr lang="en-CA">
                          <a:solidFill>
                            <a:schemeClr val="dk1"/>
                          </a:solidFill>
                        </a:rPr>
                        <a:t>testing </a:t>
                      </a:r>
                      <a:r>
                        <a:rPr lang="en-CA"/>
                        <a:t>benign sample</a:t>
                      </a:r>
                      <a:endParaRPr/>
                    </a:p>
                    <a:p>
                      <a:pPr indent="0" lvl="0" marL="0" rtl="0" algn="l">
                        <a:spcBef>
                          <a:spcPts val="0"/>
                        </a:spcBef>
                        <a:spcAft>
                          <a:spcPts val="0"/>
                        </a:spcAft>
                        <a:buNone/>
                      </a:pPr>
                      <a:r>
                        <a:rPr b="1" lang="en-CA"/>
                        <a:t>Merge</a:t>
                      </a:r>
                      <a:r>
                        <a:rPr lang="en-CA"/>
                        <a:t> their code together</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202" name="Google Shape;202;p25"/>
          <p:cNvCxnSpPr/>
          <p:nvPr/>
        </p:nvCxnSpPr>
        <p:spPr>
          <a:xfrm>
            <a:off x="473925" y="1163675"/>
            <a:ext cx="2007300" cy="9564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5"/>
          <p:cNvSpPr txBox="1"/>
          <p:nvPr/>
        </p:nvSpPr>
        <p:spPr>
          <a:xfrm>
            <a:off x="1731825" y="1257925"/>
            <a:ext cx="9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Attacks</a:t>
            </a:r>
            <a:endParaRPr/>
          </a:p>
        </p:txBody>
      </p:sp>
      <p:sp>
        <p:nvSpPr>
          <p:cNvPr id="204" name="Google Shape;204;p25"/>
          <p:cNvSpPr txBox="1"/>
          <p:nvPr/>
        </p:nvSpPr>
        <p:spPr>
          <a:xfrm>
            <a:off x="749625" y="1709825"/>
            <a:ext cx="9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Settings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11700" y="1212025"/>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CA"/>
              <a:t>Compare Drebin and MaMaDroid features </a:t>
            </a:r>
            <a:endParaRPr/>
          </a:p>
          <a:p>
            <a:pPr indent="0" lvl="0" marL="0" rtl="0" algn="ctr">
              <a:spcBef>
                <a:spcPts val="1200"/>
              </a:spcBef>
              <a:spcAft>
                <a:spcPts val="1200"/>
              </a:spcAft>
              <a:buNone/>
            </a:pPr>
            <a:r>
              <a:rPr lang="en-CA"/>
              <a:t>Take 1: using </a:t>
            </a:r>
            <a:r>
              <a:rPr b="1" lang="en-CA"/>
              <a:t>SVM</a:t>
            </a:r>
            <a:r>
              <a:rPr lang="en-CA"/>
              <a:t> as classifier </a:t>
            </a:r>
            <a:endParaRPr/>
          </a:p>
        </p:txBody>
      </p:sp>
      <p:sp>
        <p:nvSpPr>
          <p:cNvPr id="210" name="Google Shape;2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211" name="Google Shape;211;p26"/>
          <p:cNvGrpSpPr/>
          <p:nvPr/>
        </p:nvGrpSpPr>
        <p:grpSpPr>
          <a:xfrm>
            <a:off x="2506042" y="2664601"/>
            <a:ext cx="4131896" cy="2041815"/>
            <a:chOff x="1484900" y="1152475"/>
            <a:chExt cx="5584398" cy="2558665"/>
          </a:xfrm>
        </p:grpSpPr>
        <p:sp>
          <p:nvSpPr>
            <p:cNvPr id="212" name="Google Shape;212;p26"/>
            <p:cNvSpPr/>
            <p:nvPr/>
          </p:nvSpPr>
          <p:spPr>
            <a:xfrm>
              <a:off x="3466500" y="1152475"/>
              <a:ext cx="1508700" cy="52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Experiments</a:t>
              </a:r>
              <a:endParaRPr sz="1200"/>
            </a:p>
          </p:txBody>
        </p:sp>
        <p:cxnSp>
          <p:nvCxnSpPr>
            <p:cNvPr id="213" name="Google Shape;213;p26"/>
            <p:cNvCxnSpPr>
              <a:stCxn id="212" idx="2"/>
              <a:endCxn id="214" idx="0"/>
            </p:cNvCxnSpPr>
            <p:nvPr/>
          </p:nvCxnSpPr>
          <p:spPr>
            <a:xfrm flipH="1" rot="-5400000">
              <a:off x="4632450" y="1270375"/>
              <a:ext cx="360300" cy="1183500"/>
            </a:xfrm>
            <a:prstGeom prst="bentConnector3">
              <a:avLst>
                <a:gd fmla="val 49997" name="adj1"/>
              </a:avLst>
            </a:prstGeom>
            <a:noFill/>
            <a:ln cap="flat" cmpd="sng" w="19050">
              <a:solidFill>
                <a:schemeClr val="dk2"/>
              </a:solidFill>
              <a:prstDash val="solid"/>
              <a:round/>
              <a:headEnd len="med" w="med" type="none"/>
              <a:tailEnd len="med" w="med" type="none"/>
            </a:ln>
          </p:spPr>
        </p:cxnSp>
        <p:sp>
          <p:nvSpPr>
            <p:cNvPr id="214" name="Google Shape;214;p26"/>
            <p:cNvSpPr/>
            <p:nvPr/>
          </p:nvSpPr>
          <p:spPr>
            <a:xfrm>
              <a:off x="4886925" y="2042250"/>
              <a:ext cx="1035000" cy="529500"/>
            </a:xfrm>
            <a:prstGeom prst="roundRect">
              <a:avLst>
                <a:gd fmla="val 16667" name="adj"/>
              </a:avLst>
            </a:prstGeom>
            <a:solidFill>
              <a:srgbClr val="F2FF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DNN</a:t>
              </a:r>
              <a:endParaRPr sz="1200"/>
            </a:p>
          </p:txBody>
        </p:sp>
        <p:sp>
          <p:nvSpPr>
            <p:cNvPr id="215" name="Google Shape;215;p26"/>
            <p:cNvSpPr/>
            <p:nvPr/>
          </p:nvSpPr>
          <p:spPr>
            <a:xfrm>
              <a:off x="2519900" y="2042250"/>
              <a:ext cx="1035000" cy="529500"/>
            </a:xfrm>
            <a:prstGeom prst="roundRect">
              <a:avLst>
                <a:gd fmla="val 16667" name="adj"/>
              </a:avLst>
            </a:prstGeom>
            <a:solidFill>
              <a:srgbClr val="FFFFE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SVM</a:t>
              </a:r>
              <a:endParaRPr sz="1200"/>
            </a:p>
          </p:txBody>
        </p:sp>
        <p:sp>
          <p:nvSpPr>
            <p:cNvPr id="216" name="Google Shape;216;p26"/>
            <p:cNvSpPr/>
            <p:nvPr/>
          </p:nvSpPr>
          <p:spPr>
            <a:xfrm>
              <a:off x="1484900" y="3181625"/>
              <a:ext cx="1035000" cy="529500"/>
            </a:xfrm>
            <a:prstGeom prst="roundRect">
              <a:avLst>
                <a:gd fmla="val 16667" name="adj"/>
              </a:avLst>
            </a:prstGeom>
            <a:solidFill>
              <a:srgbClr val="E9E9F6"/>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217" name="Google Shape;217;p26"/>
            <p:cNvSpPr/>
            <p:nvPr/>
          </p:nvSpPr>
          <p:spPr>
            <a:xfrm>
              <a:off x="2728863" y="3181640"/>
              <a:ext cx="1455900" cy="529500"/>
            </a:xfrm>
            <a:prstGeom prst="roundRect">
              <a:avLst>
                <a:gd fmla="val 16667" name="adj"/>
              </a:avLst>
            </a:prstGeom>
            <a:solidFill>
              <a:srgbClr val="FFF3F7"/>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sp>
          <p:nvSpPr>
            <p:cNvPr id="218" name="Google Shape;218;p26"/>
            <p:cNvSpPr/>
            <p:nvPr/>
          </p:nvSpPr>
          <p:spPr>
            <a:xfrm>
              <a:off x="4403476" y="3181625"/>
              <a:ext cx="1035000" cy="529500"/>
            </a:xfrm>
            <a:prstGeom prst="roundRect">
              <a:avLst>
                <a:gd fmla="val 16667" name="adj"/>
              </a:avLst>
            </a:prstGeom>
            <a:solidFill>
              <a:srgbClr val="E9E9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219" name="Google Shape;219;p26"/>
            <p:cNvSpPr/>
            <p:nvPr/>
          </p:nvSpPr>
          <p:spPr>
            <a:xfrm>
              <a:off x="5657198" y="3181640"/>
              <a:ext cx="1412100" cy="529500"/>
            </a:xfrm>
            <a:prstGeom prst="roundRect">
              <a:avLst>
                <a:gd fmla="val 16667" name="adj"/>
              </a:avLst>
            </a:prstGeom>
            <a:solidFill>
              <a:srgbClr val="FFF3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cxnSp>
          <p:nvCxnSpPr>
            <p:cNvPr id="220" name="Google Shape;220;p26"/>
            <p:cNvCxnSpPr>
              <a:stCxn id="212" idx="2"/>
              <a:endCxn id="215" idx="0"/>
            </p:cNvCxnSpPr>
            <p:nvPr/>
          </p:nvCxnSpPr>
          <p:spPr>
            <a:xfrm rot="5400000">
              <a:off x="3448950" y="1270375"/>
              <a:ext cx="360300" cy="1183500"/>
            </a:xfrm>
            <a:prstGeom prst="bentConnector3">
              <a:avLst>
                <a:gd fmla="val 49997" name="adj1"/>
              </a:avLst>
            </a:prstGeom>
            <a:noFill/>
            <a:ln cap="flat" cmpd="sng" w="38100">
              <a:solidFill>
                <a:schemeClr val="dk2"/>
              </a:solidFill>
              <a:prstDash val="solid"/>
              <a:round/>
              <a:headEnd len="med" w="med" type="none"/>
              <a:tailEnd len="med" w="med" type="none"/>
            </a:ln>
          </p:spPr>
        </p:cxnSp>
        <p:cxnSp>
          <p:nvCxnSpPr>
            <p:cNvPr id="221" name="Google Shape;221;p26"/>
            <p:cNvCxnSpPr>
              <a:stCxn id="215" idx="2"/>
              <a:endCxn id="217" idx="0"/>
            </p:cNvCxnSpPr>
            <p:nvPr/>
          </p:nvCxnSpPr>
          <p:spPr>
            <a:xfrm flipH="1" rot="-5400000">
              <a:off x="2942150" y="2667000"/>
              <a:ext cx="609900" cy="4194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22" name="Google Shape;222;p26"/>
            <p:cNvCxnSpPr>
              <a:stCxn id="215" idx="2"/>
              <a:endCxn id="216" idx="0"/>
            </p:cNvCxnSpPr>
            <p:nvPr/>
          </p:nvCxnSpPr>
          <p:spPr>
            <a:xfrm rot="5400000">
              <a:off x="2214950" y="2359200"/>
              <a:ext cx="609900" cy="10350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223" name="Google Shape;223;p26"/>
            <p:cNvCxnSpPr>
              <a:stCxn id="214" idx="2"/>
              <a:endCxn id="219" idx="0"/>
            </p:cNvCxnSpPr>
            <p:nvPr/>
          </p:nvCxnSpPr>
          <p:spPr>
            <a:xfrm flipH="1" rot="-5400000">
              <a:off x="5578875" y="2397300"/>
              <a:ext cx="609900" cy="9588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224" name="Google Shape;224;p26"/>
            <p:cNvCxnSpPr>
              <a:stCxn id="214" idx="2"/>
              <a:endCxn id="218" idx="0"/>
            </p:cNvCxnSpPr>
            <p:nvPr/>
          </p:nvCxnSpPr>
          <p:spPr>
            <a:xfrm rot="5400000">
              <a:off x="4857825" y="2635050"/>
              <a:ext cx="609900" cy="483300"/>
            </a:xfrm>
            <a:prstGeom prst="bentConnector3">
              <a:avLst>
                <a:gd fmla="val 49998" name="adj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[Accuracy]</a:t>
            </a:r>
            <a:endParaRPr>
              <a:latin typeface="Roboto Medium"/>
              <a:ea typeface="Roboto Medium"/>
              <a:cs typeface="Roboto Medium"/>
              <a:sym typeface="Roboto Medium"/>
            </a:endParaRPr>
          </a:p>
        </p:txBody>
      </p:sp>
      <p:sp>
        <p:nvSpPr>
          <p:cNvPr id="230" name="Google Shape;23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231" name="Google Shape;231;p27"/>
          <p:cNvGraphicFramePr/>
          <p:nvPr/>
        </p:nvGraphicFramePr>
        <p:xfrm>
          <a:off x="311725" y="1017725"/>
          <a:ext cx="3000000" cy="3000000"/>
        </p:xfrm>
        <a:graphic>
          <a:graphicData uri="http://schemas.openxmlformats.org/drawingml/2006/table">
            <a:tbl>
              <a:tblPr>
                <a:noFill/>
                <a:tableStyleId>{0107DDCB-D3B2-4A13-AA3F-2021E4F91987}</a:tableStyleId>
              </a:tblPr>
              <a:tblGrid>
                <a:gridCol w="1166850"/>
                <a:gridCol w="1802425"/>
                <a:gridCol w="783675"/>
                <a:gridCol w="774950"/>
                <a:gridCol w="765075"/>
              </a:tblGrid>
              <a:tr h="35275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SVM</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r>
              <a:tr h="352750">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 </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rowSpan="4">
                  <a:txBody>
                    <a:bodyPr/>
                    <a:lstStyle/>
                    <a:p>
                      <a:pPr indent="0" lvl="0" marL="0" rtl="0" algn="ctr">
                        <a:spcBef>
                          <a:spcPts val="0"/>
                        </a:spcBef>
                        <a:spcAft>
                          <a:spcPts val="0"/>
                        </a:spcAft>
                        <a:buNone/>
                      </a:pPr>
                      <a:r>
                        <a:rPr b="1" lang="en-CA"/>
                        <a:t>Drebin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95.73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92.71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94.20</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r>
              <a:tr h="379900">
                <a:tc vMerge="1"/>
                <a:tc>
                  <a:txBody>
                    <a:bodyPr/>
                    <a:lstStyle/>
                    <a:p>
                      <a:pPr indent="0" lvl="0" marL="0" rtl="0" algn="ctr">
                        <a:spcBef>
                          <a:spcPts val="0"/>
                        </a:spcBef>
                        <a:spcAft>
                          <a:spcPts val="0"/>
                        </a:spcAft>
                        <a:buNone/>
                      </a:pPr>
                      <a:r>
                        <a:rPr lang="en-CA"/>
                        <a:t>Sec-SVM [-0.5, 0.5]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98.96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93.44</a:t>
                      </a:r>
                      <a:endParaRPr b="1">
                        <a:solidFill>
                          <a:srgbClr val="38761D"/>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96.11</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rPr lang="en-CA"/>
                        <a:t>Sec-SVM [0, 0.5]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97.34</a:t>
                      </a:r>
                      <a:endParaRPr b="1">
                        <a:solidFill>
                          <a:srgbClr val="98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78.61</a:t>
                      </a:r>
                      <a:endParaRPr b="1">
                        <a:solidFill>
                          <a:srgbClr val="99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86.98</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99.12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87.86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93.16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rowSpan="4">
                  <a:txBody>
                    <a:bodyPr/>
                    <a:lstStyle/>
                    <a:p>
                      <a:pPr indent="0" lvl="0" marL="0" rtl="0" algn="ctr">
                        <a:spcBef>
                          <a:spcPts val="0"/>
                        </a:spcBef>
                        <a:spcAft>
                          <a:spcPts val="0"/>
                        </a:spcAft>
                        <a:buNone/>
                      </a:pPr>
                      <a:r>
                        <a:rPr b="1" lang="en-CA"/>
                        <a:t>MaMaDroid</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92.79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87.74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90.19</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r>
              <a:tr h="352750">
                <a:tc vMerge="1"/>
                <a:tc>
                  <a:txBody>
                    <a:bodyPr/>
                    <a:lstStyle/>
                    <a:p>
                      <a:pPr indent="0" lvl="0" marL="0" rtl="0" algn="ctr">
                        <a:spcBef>
                          <a:spcPts val="0"/>
                        </a:spcBef>
                        <a:spcAft>
                          <a:spcPts val="0"/>
                        </a:spcAft>
                        <a:buNone/>
                      </a:pPr>
                      <a:r>
                        <a:rPr lang="en-CA"/>
                        <a:t>Sec-SVM [-2.5, 2.5]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85.89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79.03</a:t>
                      </a:r>
                      <a:endParaRPr b="1">
                        <a:solidFill>
                          <a:srgbClr val="38761D"/>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82.31</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52750">
                <a:tc vMerge="1"/>
                <a:tc>
                  <a:txBody>
                    <a:bodyPr/>
                    <a:lstStyle/>
                    <a:p>
                      <a:pPr indent="0" lvl="0" marL="0" rtl="0" algn="ctr">
                        <a:spcBef>
                          <a:spcPts val="0"/>
                        </a:spcBef>
                        <a:spcAft>
                          <a:spcPts val="0"/>
                        </a:spcAft>
                        <a:buNone/>
                      </a:pPr>
                      <a:r>
                        <a:rPr lang="en-CA"/>
                        <a:t>Sec-SVM [0, 2.5]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46.59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35.50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40.30</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90.57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CA">
                          <a:solidFill>
                            <a:srgbClr val="990000"/>
                          </a:solidFill>
                        </a:rPr>
                        <a:t>46.03</a:t>
                      </a:r>
                      <a:endParaRPr b="1">
                        <a:solidFill>
                          <a:srgbClr val="99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59.49</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32" name="Google Shape;232;p27"/>
          <p:cNvSpPr txBox="1"/>
          <p:nvPr/>
        </p:nvSpPr>
        <p:spPr>
          <a:xfrm>
            <a:off x="5731500" y="1382525"/>
            <a:ext cx="3100800" cy="32325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CA" sz="1600"/>
              <a:t>Highlights: </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CA">
                <a:latin typeface="Abril Fatface"/>
                <a:ea typeface="Abril Fatface"/>
                <a:cs typeface="Abril Fatface"/>
                <a:sym typeface="Abril Fatface"/>
              </a:rPr>
              <a:t>For </a:t>
            </a:r>
            <a:r>
              <a:rPr lang="en-CA">
                <a:latin typeface="Abril Fatface"/>
                <a:ea typeface="Abril Fatface"/>
                <a:cs typeface="Abril Fatface"/>
                <a:sym typeface="Abril Fatface"/>
              </a:rPr>
              <a:t>RQ1</a:t>
            </a:r>
            <a:r>
              <a:rPr lang="en-CA"/>
              <a:t>: </a:t>
            </a:r>
            <a:endParaRPr/>
          </a:p>
          <a:p>
            <a:pPr indent="-317500" lvl="0" marL="457200" rtl="0" algn="l">
              <a:spcBef>
                <a:spcPts val="0"/>
              </a:spcBef>
              <a:spcAft>
                <a:spcPts val="0"/>
              </a:spcAft>
              <a:buSzPts val="1400"/>
              <a:buChar char="●"/>
            </a:pPr>
            <a:r>
              <a:rPr lang="en-CA"/>
              <a:t>Drebin feature can help distinguish applications better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latin typeface="Abril Fatface"/>
                <a:ea typeface="Abril Fatface"/>
                <a:cs typeface="Abril Fatface"/>
                <a:sym typeface="Abril Fatface"/>
              </a:rPr>
              <a:t>For RQ3</a:t>
            </a:r>
            <a:r>
              <a:rPr lang="en-CA"/>
              <a:t>: </a:t>
            </a:r>
            <a:endParaRPr/>
          </a:p>
          <a:p>
            <a:pPr indent="-317500" lvl="0" marL="457200" rtl="0" algn="l">
              <a:spcBef>
                <a:spcPts val="0"/>
              </a:spcBef>
              <a:spcAft>
                <a:spcPts val="0"/>
              </a:spcAft>
              <a:buSzPts val="1400"/>
              <a:buChar char="●"/>
            </a:pPr>
            <a:r>
              <a:rPr lang="en-CA"/>
              <a:t>Sec-SVM less decrease the accuracy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CA"/>
              <a:t>BClean harms malware detection much more than its influence to benign in MaMaDroid feature</a:t>
            </a:r>
            <a:endParaRPr/>
          </a:p>
        </p:txBody>
      </p:sp>
      <p:grpSp>
        <p:nvGrpSpPr>
          <p:cNvPr id="233" name="Google Shape;233;p27"/>
          <p:cNvGrpSpPr/>
          <p:nvPr/>
        </p:nvGrpSpPr>
        <p:grpSpPr>
          <a:xfrm>
            <a:off x="1465350" y="1793725"/>
            <a:ext cx="4139400" cy="2013750"/>
            <a:chOff x="1465350" y="1793725"/>
            <a:chExt cx="4139400" cy="2013750"/>
          </a:xfrm>
        </p:grpSpPr>
        <p:sp>
          <p:nvSpPr>
            <p:cNvPr id="234" name="Google Shape;234;p27"/>
            <p:cNvSpPr/>
            <p:nvPr/>
          </p:nvSpPr>
          <p:spPr>
            <a:xfrm>
              <a:off x="1465350" y="1793725"/>
              <a:ext cx="4139400" cy="4125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1465350" y="3394975"/>
              <a:ext cx="4139400" cy="4125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7"/>
          <p:cNvGrpSpPr/>
          <p:nvPr/>
        </p:nvGrpSpPr>
        <p:grpSpPr>
          <a:xfrm>
            <a:off x="1465350" y="2206350"/>
            <a:ext cx="4139400" cy="1975825"/>
            <a:chOff x="1465350" y="2206350"/>
            <a:chExt cx="4139400" cy="1975825"/>
          </a:xfrm>
        </p:grpSpPr>
        <p:sp>
          <p:nvSpPr>
            <p:cNvPr id="237" name="Google Shape;237;p27"/>
            <p:cNvSpPr/>
            <p:nvPr/>
          </p:nvSpPr>
          <p:spPr>
            <a:xfrm>
              <a:off x="1465350" y="2206350"/>
              <a:ext cx="4139400" cy="3936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1465350" y="3788575"/>
              <a:ext cx="4139400" cy="3936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7"/>
          <p:cNvSpPr/>
          <p:nvPr/>
        </p:nvSpPr>
        <p:spPr>
          <a:xfrm>
            <a:off x="1465350" y="4580650"/>
            <a:ext cx="41526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3"/>
                                        </p:tgtEl>
                                      </p:cBhvr>
                                    </p:animEffect>
                                    <p:set>
                                      <p:cBhvr>
                                        <p:cTn dur="1" fill="hold">
                                          <p:stCondLst>
                                            <p:cond delay="500"/>
                                          </p:stCondLst>
                                        </p:cTn>
                                        <p:tgtEl>
                                          <p:spTgt spid="2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6"/>
                                        </p:tgtEl>
                                      </p:cBhvr>
                                    </p:animEffect>
                                    <p:set>
                                      <p:cBhvr>
                                        <p:cTn dur="1" fill="hold">
                                          <p:stCondLst>
                                            <p:cond delay="500"/>
                                          </p:stCondLst>
                                        </p:cTn>
                                        <p:tgtEl>
                                          <p:spTgt spid="2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idx="1" type="body"/>
          </p:nvPr>
        </p:nvSpPr>
        <p:spPr>
          <a:xfrm>
            <a:off x="159625" y="1119850"/>
            <a:ext cx="8520600" cy="64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Mimicry Attacks on VT Dataset with </a:t>
            </a:r>
            <a:r>
              <a:rPr b="1" lang="en-CA">
                <a:solidFill>
                  <a:srgbClr val="000000"/>
                </a:solidFill>
              </a:rPr>
              <a:t>Drebin</a:t>
            </a:r>
            <a:r>
              <a:rPr lang="en-CA">
                <a:solidFill>
                  <a:srgbClr val="000000"/>
                </a:solidFill>
              </a:rPr>
              <a:t> Features</a:t>
            </a:r>
            <a:endParaRPr>
              <a:solidFill>
                <a:srgbClr val="000000"/>
              </a:solidFill>
            </a:endParaRPr>
          </a:p>
        </p:txBody>
      </p:sp>
      <p:sp>
        <p:nvSpPr>
          <p:cNvPr id="245" name="Google Shape;24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246" name="Google Shape;2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pic>
        <p:nvPicPr>
          <p:cNvPr id="247" name="Google Shape;247;p28"/>
          <p:cNvPicPr preferRelativeResize="0"/>
          <p:nvPr/>
        </p:nvPicPr>
        <p:blipFill>
          <a:blip r:embed="rId3">
            <a:alphaModFix/>
          </a:blip>
          <a:stretch>
            <a:fillRect/>
          </a:stretch>
        </p:blipFill>
        <p:spPr>
          <a:xfrm>
            <a:off x="159625" y="1583550"/>
            <a:ext cx="4298675" cy="2855650"/>
          </a:xfrm>
          <a:prstGeom prst="rect">
            <a:avLst/>
          </a:prstGeom>
          <a:noFill/>
          <a:ln cap="flat" cmpd="sng" w="9525">
            <a:solidFill>
              <a:schemeClr val="dk2"/>
            </a:solidFill>
            <a:prstDash val="solid"/>
            <a:round/>
            <a:headEnd len="sm" w="sm" type="none"/>
            <a:tailEnd len="sm" w="sm" type="none"/>
          </a:ln>
        </p:spPr>
      </p:pic>
      <p:sp>
        <p:nvSpPr>
          <p:cNvPr id="248" name="Google Shape;248;p28"/>
          <p:cNvSpPr txBox="1"/>
          <p:nvPr/>
        </p:nvSpPr>
        <p:spPr>
          <a:xfrm>
            <a:off x="4619400" y="1949375"/>
            <a:ext cx="4212900" cy="2339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CA"/>
              <a:t>Highlight: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RQ3</a:t>
            </a:r>
            <a:r>
              <a:rPr lang="en-CA">
                <a:solidFill>
                  <a:schemeClr val="dk1"/>
                </a:solidFill>
              </a:rPr>
              <a:t>: </a:t>
            </a:r>
            <a:endParaRPr/>
          </a:p>
          <a:p>
            <a:pPr indent="-317500" lvl="0" marL="457200" rtl="0" algn="l">
              <a:spcBef>
                <a:spcPts val="0"/>
              </a:spcBef>
              <a:spcAft>
                <a:spcPts val="0"/>
              </a:spcAft>
              <a:buSzPts val="1400"/>
              <a:buChar char="●"/>
            </a:pPr>
            <a:r>
              <a:rPr lang="en-CA"/>
              <a:t>Sec-SVM with weights in range [-0.5, 0.5] performs the same as original SVM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CA"/>
              <a:t>Model is </a:t>
            </a:r>
            <a:r>
              <a:rPr lang="en-CA"/>
              <a:t>unattackable</a:t>
            </a:r>
            <a:r>
              <a:rPr lang="en-CA"/>
              <a:t> when restricting model feature weight to be non-negative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CA"/>
              <a:t>BClean performs the best</a:t>
            </a:r>
            <a:endParaRPr/>
          </a:p>
        </p:txBody>
      </p:sp>
      <p:cxnSp>
        <p:nvCxnSpPr>
          <p:cNvPr id="249" name="Google Shape;249;p28"/>
          <p:cNvCxnSpPr/>
          <p:nvPr/>
        </p:nvCxnSpPr>
        <p:spPr>
          <a:xfrm flipH="1" rot="10800000">
            <a:off x="522725" y="2808125"/>
            <a:ext cx="3883200" cy="102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255" name="Google Shape;2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pic>
        <p:nvPicPr>
          <p:cNvPr id="256" name="Google Shape;256;p29"/>
          <p:cNvPicPr preferRelativeResize="0"/>
          <p:nvPr/>
        </p:nvPicPr>
        <p:blipFill>
          <a:blip r:embed="rId4">
            <a:alphaModFix/>
          </a:blip>
          <a:stretch>
            <a:fillRect/>
          </a:stretch>
        </p:blipFill>
        <p:spPr>
          <a:xfrm>
            <a:off x="4722475" y="1583550"/>
            <a:ext cx="4298675" cy="2855650"/>
          </a:xfrm>
          <a:prstGeom prst="rect">
            <a:avLst/>
          </a:prstGeom>
          <a:noFill/>
          <a:ln cap="flat" cmpd="sng" w="9525">
            <a:solidFill>
              <a:schemeClr val="dk2"/>
            </a:solidFill>
            <a:prstDash val="solid"/>
            <a:round/>
            <a:headEnd len="sm" w="sm" type="none"/>
            <a:tailEnd len="sm" w="sm" type="none"/>
          </a:ln>
        </p:spPr>
      </p:pic>
      <p:sp>
        <p:nvSpPr>
          <p:cNvPr id="257" name="Google Shape;257;p29"/>
          <p:cNvSpPr txBox="1"/>
          <p:nvPr>
            <p:ph idx="1" type="body"/>
          </p:nvPr>
        </p:nvSpPr>
        <p:spPr>
          <a:xfrm>
            <a:off x="159625" y="1119850"/>
            <a:ext cx="8520600" cy="64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CA">
                <a:solidFill>
                  <a:srgbClr val="000000"/>
                </a:solidFill>
              </a:rPr>
              <a:t>Mimicry Attacks on VT Dataset with </a:t>
            </a:r>
            <a:r>
              <a:rPr b="1" lang="en-CA">
                <a:solidFill>
                  <a:srgbClr val="000000"/>
                </a:solidFill>
              </a:rPr>
              <a:t>MaMaDroid</a:t>
            </a:r>
            <a:r>
              <a:rPr lang="en-CA">
                <a:solidFill>
                  <a:srgbClr val="000000"/>
                </a:solidFill>
              </a:rPr>
              <a:t> Features</a:t>
            </a:r>
            <a:endParaRPr>
              <a:solidFill>
                <a:srgbClr val="000000"/>
              </a:solidFill>
            </a:endParaRPr>
          </a:p>
        </p:txBody>
      </p:sp>
      <p:sp>
        <p:nvSpPr>
          <p:cNvPr id="258" name="Google Shape;258;p29"/>
          <p:cNvSpPr txBox="1"/>
          <p:nvPr/>
        </p:nvSpPr>
        <p:spPr>
          <a:xfrm>
            <a:off x="159625" y="2272625"/>
            <a:ext cx="4412400" cy="1908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CA"/>
              <a:t>Highlight:</a:t>
            </a:r>
            <a:endParaRPr/>
          </a:p>
          <a:p>
            <a:pPr indent="0" lvl="0" marL="0" rtl="0" algn="l">
              <a:spcBef>
                <a:spcPts val="0"/>
              </a:spcBef>
              <a:spcAft>
                <a:spcPts val="0"/>
              </a:spcAft>
              <a:buNone/>
            </a:pPr>
            <a:r>
              <a:rPr lang="en-CA"/>
              <a:t> </a:t>
            </a:r>
            <a:endParaRPr/>
          </a:p>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RQ1</a:t>
            </a:r>
            <a:r>
              <a:rPr lang="en-CA">
                <a:solidFill>
                  <a:schemeClr val="dk1"/>
                </a:solidFill>
              </a:rPr>
              <a:t>: </a:t>
            </a:r>
            <a:endParaRPr/>
          </a:p>
          <a:p>
            <a:pPr indent="-317500" lvl="0" marL="457200" rtl="0" algn="l">
              <a:spcBef>
                <a:spcPts val="0"/>
              </a:spcBef>
              <a:spcAft>
                <a:spcPts val="0"/>
              </a:spcAft>
              <a:buSzPts val="1400"/>
              <a:buChar char="●"/>
            </a:pPr>
            <a:r>
              <a:rPr lang="en-CA"/>
              <a:t>MaMaDroid features = </a:t>
            </a:r>
            <a:r>
              <a:rPr lang="en-CA">
                <a:solidFill>
                  <a:schemeClr val="dk1"/>
                </a:solidFill>
              </a:rPr>
              <a:t>Vulnerable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RQ3</a:t>
            </a:r>
            <a:r>
              <a:rPr lang="en-CA">
                <a:solidFill>
                  <a:schemeClr val="dk1"/>
                </a:solidFill>
              </a:rPr>
              <a:t>:</a:t>
            </a:r>
            <a:endParaRPr/>
          </a:p>
          <a:p>
            <a:pPr indent="-317500" lvl="0" marL="457200" rtl="0" algn="l">
              <a:spcBef>
                <a:spcPts val="0"/>
              </a:spcBef>
              <a:spcAft>
                <a:spcPts val="0"/>
              </a:spcAft>
              <a:buSzPts val="1400"/>
              <a:buChar char="●"/>
            </a:pPr>
            <a:r>
              <a:rPr lang="en-CA"/>
              <a:t>Nothing works on MaMaDroid when training SVM</a:t>
            </a:r>
            <a:endParaRPr/>
          </a:p>
        </p:txBody>
      </p:sp>
      <p:cxnSp>
        <p:nvCxnSpPr>
          <p:cNvPr id="259" name="Google Shape;259;p29"/>
          <p:cNvCxnSpPr/>
          <p:nvPr/>
        </p:nvCxnSpPr>
        <p:spPr>
          <a:xfrm>
            <a:off x="5144300" y="2825375"/>
            <a:ext cx="37317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265" name="Google Shape;2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pic>
        <p:nvPicPr>
          <p:cNvPr id="266" name="Google Shape;266;p30"/>
          <p:cNvPicPr preferRelativeResize="0"/>
          <p:nvPr/>
        </p:nvPicPr>
        <p:blipFill>
          <a:blip r:embed="rId3">
            <a:alphaModFix/>
          </a:blip>
          <a:stretch>
            <a:fillRect/>
          </a:stretch>
        </p:blipFill>
        <p:spPr>
          <a:xfrm>
            <a:off x="4722475" y="1583550"/>
            <a:ext cx="4298675" cy="2855650"/>
          </a:xfrm>
          <a:prstGeom prst="rect">
            <a:avLst/>
          </a:prstGeom>
          <a:noFill/>
          <a:ln cap="flat" cmpd="sng" w="9525">
            <a:solidFill>
              <a:schemeClr val="dk2"/>
            </a:solidFill>
            <a:prstDash val="solid"/>
            <a:round/>
            <a:headEnd len="sm" w="sm" type="none"/>
            <a:tailEnd len="sm" w="sm" type="none"/>
          </a:ln>
        </p:spPr>
      </p:pic>
      <p:sp>
        <p:nvSpPr>
          <p:cNvPr id="267" name="Google Shape;267;p30"/>
          <p:cNvSpPr txBox="1"/>
          <p:nvPr>
            <p:ph idx="1" type="body"/>
          </p:nvPr>
        </p:nvSpPr>
        <p:spPr>
          <a:xfrm>
            <a:off x="159625" y="1119850"/>
            <a:ext cx="8520600" cy="64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Mimicry Attacks </a:t>
            </a:r>
            <a:endParaRPr>
              <a:solidFill>
                <a:srgbClr val="000000"/>
              </a:solidFill>
            </a:endParaRPr>
          </a:p>
        </p:txBody>
      </p:sp>
      <p:pic>
        <p:nvPicPr>
          <p:cNvPr id="268" name="Google Shape;268;p30"/>
          <p:cNvPicPr preferRelativeResize="0"/>
          <p:nvPr/>
        </p:nvPicPr>
        <p:blipFill>
          <a:blip r:embed="rId4">
            <a:alphaModFix/>
          </a:blip>
          <a:stretch>
            <a:fillRect/>
          </a:stretch>
        </p:blipFill>
        <p:spPr>
          <a:xfrm>
            <a:off x="159625" y="1583550"/>
            <a:ext cx="4298675" cy="2855650"/>
          </a:xfrm>
          <a:prstGeom prst="rect">
            <a:avLst/>
          </a:prstGeom>
          <a:noFill/>
          <a:ln cap="flat" cmpd="sng" w="9525">
            <a:solidFill>
              <a:schemeClr val="dk2"/>
            </a:solidFill>
            <a:prstDash val="solid"/>
            <a:round/>
            <a:headEnd len="sm" w="sm" type="none"/>
            <a:tailEnd len="sm" w="sm" type="none"/>
          </a:ln>
        </p:spPr>
      </p:pic>
      <p:grpSp>
        <p:nvGrpSpPr>
          <p:cNvPr id="269" name="Google Shape;269;p30"/>
          <p:cNvGrpSpPr/>
          <p:nvPr/>
        </p:nvGrpSpPr>
        <p:grpSpPr>
          <a:xfrm>
            <a:off x="557725" y="2810450"/>
            <a:ext cx="723900" cy="1028700"/>
            <a:chOff x="557725" y="2810450"/>
            <a:chExt cx="723900" cy="1028700"/>
          </a:xfrm>
        </p:grpSpPr>
        <p:cxnSp>
          <p:nvCxnSpPr>
            <p:cNvPr id="270" name="Google Shape;270;p30"/>
            <p:cNvCxnSpPr/>
            <p:nvPr/>
          </p:nvCxnSpPr>
          <p:spPr>
            <a:xfrm>
              <a:off x="557725" y="2819975"/>
              <a:ext cx="723900" cy="0"/>
            </a:xfrm>
            <a:prstGeom prst="straightConnector1">
              <a:avLst/>
            </a:prstGeom>
            <a:noFill/>
            <a:ln cap="flat" cmpd="sng" w="28575">
              <a:solidFill>
                <a:srgbClr val="FF0000"/>
              </a:solidFill>
              <a:prstDash val="solid"/>
              <a:round/>
              <a:headEnd len="med" w="med" type="none"/>
              <a:tailEnd len="med" w="med" type="none"/>
            </a:ln>
          </p:spPr>
        </p:cxnSp>
        <p:cxnSp>
          <p:nvCxnSpPr>
            <p:cNvPr id="271" name="Google Shape;271;p30"/>
            <p:cNvCxnSpPr/>
            <p:nvPr/>
          </p:nvCxnSpPr>
          <p:spPr>
            <a:xfrm>
              <a:off x="1281625" y="2810450"/>
              <a:ext cx="0" cy="1028700"/>
            </a:xfrm>
            <a:prstGeom prst="straightConnector1">
              <a:avLst/>
            </a:prstGeom>
            <a:noFill/>
            <a:ln cap="flat" cmpd="sng" w="28575">
              <a:solidFill>
                <a:srgbClr val="FF0000"/>
              </a:solidFill>
              <a:prstDash val="solid"/>
              <a:round/>
              <a:headEnd len="med" w="med" type="none"/>
              <a:tailEnd len="med" w="med" type="none"/>
            </a:ln>
          </p:spPr>
        </p:cxnSp>
      </p:grpSp>
      <p:grpSp>
        <p:nvGrpSpPr>
          <p:cNvPr id="272" name="Google Shape;272;p30"/>
          <p:cNvGrpSpPr/>
          <p:nvPr/>
        </p:nvGrpSpPr>
        <p:grpSpPr>
          <a:xfrm>
            <a:off x="5119325" y="2810508"/>
            <a:ext cx="327259" cy="981071"/>
            <a:chOff x="950670" y="2810450"/>
            <a:chExt cx="331200" cy="1028700"/>
          </a:xfrm>
        </p:grpSpPr>
        <p:cxnSp>
          <p:nvCxnSpPr>
            <p:cNvPr id="273" name="Google Shape;273;p30"/>
            <p:cNvCxnSpPr/>
            <p:nvPr/>
          </p:nvCxnSpPr>
          <p:spPr>
            <a:xfrm>
              <a:off x="950670" y="2817834"/>
              <a:ext cx="331200" cy="1800"/>
            </a:xfrm>
            <a:prstGeom prst="straightConnector1">
              <a:avLst/>
            </a:prstGeom>
            <a:noFill/>
            <a:ln cap="flat" cmpd="sng" w="28575">
              <a:solidFill>
                <a:srgbClr val="FF0000"/>
              </a:solidFill>
              <a:prstDash val="solid"/>
              <a:round/>
              <a:headEnd len="med" w="med" type="none"/>
              <a:tailEnd len="med" w="med" type="none"/>
            </a:ln>
          </p:spPr>
        </p:cxnSp>
        <p:cxnSp>
          <p:nvCxnSpPr>
            <p:cNvPr id="274" name="Google Shape;274;p30"/>
            <p:cNvCxnSpPr/>
            <p:nvPr/>
          </p:nvCxnSpPr>
          <p:spPr>
            <a:xfrm>
              <a:off x="1281625" y="2810450"/>
              <a:ext cx="0" cy="1028700"/>
            </a:xfrm>
            <a:prstGeom prst="straightConnector1">
              <a:avLst/>
            </a:prstGeom>
            <a:noFill/>
            <a:ln cap="flat" cmpd="sng" w="28575">
              <a:solidFill>
                <a:srgbClr val="FF0000"/>
              </a:solidFill>
              <a:prstDash val="solid"/>
              <a:round/>
              <a:headEnd len="med" w="med" type="none"/>
              <a:tailEnd len="med" w="med" type="none"/>
            </a:ln>
          </p:spPr>
        </p:cxnSp>
      </p:grpSp>
      <p:sp>
        <p:nvSpPr>
          <p:cNvPr id="275" name="Google Shape;275;p30"/>
          <p:cNvSpPr txBox="1"/>
          <p:nvPr/>
        </p:nvSpPr>
        <p:spPr>
          <a:xfrm>
            <a:off x="1404525" y="2712750"/>
            <a:ext cx="30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22 features injected ⇒ Recall = 50%</a:t>
            </a:r>
            <a:endParaRPr/>
          </a:p>
        </p:txBody>
      </p:sp>
      <p:sp>
        <p:nvSpPr>
          <p:cNvPr id="276" name="Google Shape;276;p30"/>
          <p:cNvSpPr txBox="1"/>
          <p:nvPr/>
        </p:nvSpPr>
        <p:spPr>
          <a:xfrm>
            <a:off x="5568150" y="2452600"/>
            <a:ext cx="30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8</a:t>
            </a:r>
            <a:r>
              <a:rPr lang="en-CA"/>
              <a:t> features injected ⇒ Recall = 50%</a:t>
            </a:r>
            <a:endParaRPr/>
          </a:p>
        </p:txBody>
      </p:sp>
      <p:sp>
        <p:nvSpPr>
          <p:cNvPr id="277" name="Google Shape;277;p30"/>
          <p:cNvSpPr txBox="1"/>
          <p:nvPr/>
        </p:nvSpPr>
        <p:spPr>
          <a:xfrm>
            <a:off x="609000" y="4608725"/>
            <a:ext cx="79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a:solidFill>
                  <a:schemeClr val="dk1"/>
                </a:solidFill>
                <a:latin typeface="Abril Fatface"/>
                <a:ea typeface="Abril Fatface"/>
                <a:cs typeface="Abril Fatface"/>
                <a:sym typeface="Abril Fatface"/>
              </a:rPr>
              <a:t>For RQ1</a:t>
            </a:r>
            <a:r>
              <a:rPr lang="en-CA">
                <a:solidFill>
                  <a:schemeClr val="dk1"/>
                </a:solidFill>
              </a:rPr>
              <a:t>: Drebin feature is more robust when training with SVM</a:t>
            </a:r>
            <a:endParaRPr/>
          </a:p>
        </p:txBody>
      </p:sp>
      <p:cxnSp>
        <p:nvCxnSpPr>
          <p:cNvPr id="278" name="Google Shape;278;p30"/>
          <p:cNvCxnSpPr/>
          <p:nvPr/>
        </p:nvCxnSpPr>
        <p:spPr>
          <a:xfrm flipH="1" rot="10800000">
            <a:off x="522725" y="2808125"/>
            <a:ext cx="3883200" cy="10200"/>
          </a:xfrm>
          <a:prstGeom prst="straightConnector1">
            <a:avLst/>
          </a:prstGeom>
          <a:noFill/>
          <a:ln cap="flat" cmpd="sng" w="9525">
            <a:solidFill>
              <a:schemeClr val="dk2"/>
            </a:solidFill>
            <a:prstDash val="dash"/>
            <a:round/>
            <a:headEnd len="med" w="med" type="none"/>
            <a:tailEnd len="med" w="med" type="none"/>
          </a:ln>
        </p:spPr>
      </p:cxnSp>
      <p:cxnSp>
        <p:nvCxnSpPr>
          <p:cNvPr id="279" name="Google Shape;279;p30"/>
          <p:cNvCxnSpPr/>
          <p:nvPr/>
        </p:nvCxnSpPr>
        <p:spPr>
          <a:xfrm>
            <a:off x="5144300" y="2825375"/>
            <a:ext cx="37317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285" name="Google Shape;2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pic>
        <p:nvPicPr>
          <p:cNvPr id="286" name="Google Shape;286;p31"/>
          <p:cNvPicPr preferRelativeResize="0"/>
          <p:nvPr/>
        </p:nvPicPr>
        <p:blipFill>
          <a:blip r:embed="rId3">
            <a:alphaModFix/>
          </a:blip>
          <a:stretch>
            <a:fillRect/>
          </a:stretch>
        </p:blipFill>
        <p:spPr>
          <a:xfrm>
            <a:off x="1492525" y="1143050"/>
            <a:ext cx="5179275" cy="3440650"/>
          </a:xfrm>
          <a:prstGeom prst="rect">
            <a:avLst/>
          </a:prstGeom>
          <a:noFill/>
          <a:ln cap="flat" cmpd="sng" w="9525">
            <a:solidFill>
              <a:schemeClr val="dk2"/>
            </a:solidFill>
            <a:prstDash val="solid"/>
            <a:round/>
            <a:headEnd len="sm" w="sm" type="none"/>
            <a:tailEnd len="sm" w="sm" type="none"/>
          </a:ln>
        </p:spPr>
      </p:pic>
      <p:sp>
        <p:nvSpPr>
          <p:cNvPr id="287" name="Google Shape;287;p31"/>
          <p:cNvSpPr txBox="1"/>
          <p:nvPr/>
        </p:nvSpPr>
        <p:spPr>
          <a:xfrm>
            <a:off x="1538450" y="4583700"/>
            <a:ext cx="53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2: Mimicry attacks on SVMs trained in Drebin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Malware </a:t>
            </a:r>
            <a:r>
              <a:rPr lang="en-CA">
                <a:latin typeface="Roboto Medium"/>
                <a:ea typeface="Roboto Medium"/>
                <a:cs typeface="Roboto Medium"/>
                <a:sym typeface="Roboto Medium"/>
              </a:rPr>
              <a:t>business</a:t>
            </a:r>
            <a:r>
              <a:rPr lang="en-CA">
                <a:latin typeface="Roboto Medium"/>
                <a:ea typeface="Roboto Medium"/>
                <a:cs typeface="Roboto Medium"/>
                <a:sym typeface="Roboto Medium"/>
              </a:rPr>
              <a:t> never stops </a:t>
            </a:r>
            <a:endParaRPr/>
          </a:p>
        </p:txBody>
      </p:sp>
      <p:sp>
        <p:nvSpPr>
          <p:cNvPr id="66" name="Google Shape;66;p14"/>
          <p:cNvSpPr txBox="1"/>
          <p:nvPr>
            <p:ph idx="1" type="body"/>
          </p:nvPr>
        </p:nvSpPr>
        <p:spPr>
          <a:xfrm>
            <a:off x="5251600" y="1645100"/>
            <a:ext cx="3580800" cy="29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World economy dipped in 2020</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CA">
                <a:solidFill>
                  <a:srgbClr val="000000"/>
                </a:solidFill>
              </a:rPr>
              <a:t>But mobile malware encountered second spring</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CA"/>
              <a:t> </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68" name="Google Shape;68;p14"/>
          <p:cNvGrpSpPr/>
          <p:nvPr/>
        </p:nvGrpSpPr>
        <p:grpSpPr>
          <a:xfrm>
            <a:off x="6471895" y="-9400"/>
            <a:ext cx="2672093" cy="1481532"/>
            <a:chOff x="4399325" y="0"/>
            <a:chExt cx="4691175" cy="2458975"/>
          </a:xfrm>
        </p:grpSpPr>
        <p:pic>
          <p:nvPicPr>
            <p:cNvPr id="69" name="Google Shape;69;p14"/>
            <p:cNvPicPr preferRelativeResize="0"/>
            <p:nvPr/>
          </p:nvPicPr>
          <p:blipFill>
            <a:blip r:embed="rId3">
              <a:alphaModFix/>
            </a:blip>
            <a:stretch>
              <a:fillRect/>
            </a:stretch>
          </p:blipFill>
          <p:spPr>
            <a:xfrm>
              <a:off x="4399325" y="0"/>
              <a:ext cx="4691175" cy="2458975"/>
            </a:xfrm>
            <a:prstGeom prst="rect">
              <a:avLst/>
            </a:prstGeom>
            <a:noFill/>
            <a:ln>
              <a:noFill/>
            </a:ln>
          </p:spPr>
        </p:pic>
        <p:sp>
          <p:nvSpPr>
            <p:cNvPr id="70" name="Google Shape;70;p14"/>
            <p:cNvSpPr/>
            <p:nvPr/>
          </p:nvSpPr>
          <p:spPr>
            <a:xfrm>
              <a:off x="6116425" y="630000"/>
              <a:ext cx="126000" cy="127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6681916" y="630000"/>
              <a:ext cx="126000" cy="127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4435275" y="538500"/>
              <a:ext cx="207000" cy="1953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331450" y="68112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8026975" y="694775"/>
              <a:ext cx="77700" cy="73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736275" y="68112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8322275" y="694775"/>
              <a:ext cx="77700" cy="73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321300" y="66747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656675" y="66747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 name="Google Shape;79;p14"/>
          <p:cNvPicPr preferRelativeResize="0"/>
          <p:nvPr/>
        </p:nvPicPr>
        <p:blipFill>
          <a:blip r:embed="rId4">
            <a:alphaModFix/>
          </a:blip>
          <a:stretch>
            <a:fillRect/>
          </a:stretch>
        </p:blipFill>
        <p:spPr>
          <a:xfrm>
            <a:off x="311700" y="1017725"/>
            <a:ext cx="4767196" cy="3941974"/>
          </a:xfrm>
          <a:prstGeom prst="rect">
            <a:avLst/>
          </a:prstGeom>
          <a:noFill/>
          <a:ln>
            <a:noFill/>
          </a:ln>
        </p:spPr>
      </p:pic>
      <p:sp>
        <p:nvSpPr>
          <p:cNvPr id="80" name="Google Shape;80;p14"/>
          <p:cNvSpPr txBox="1"/>
          <p:nvPr/>
        </p:nvSpPr>
        <p:spPr>
          <a:xfrm>
            <a:off x="373975" y="4885750"/>
            <a:ext cx="839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t>Figure source: </a:t>
            </a:r>
            <a:r>
              <a:rPr lang="en-CA" sz="1000"/>
              <a:t>Mobile Malware Evolution 2020, </a:t>
            </a:r>
            <a:r>
              <a:rPr lang="en-CA" sz="1000">
                <a:solidFill>
                  <a:schemeClr val="dk1"/>
                </a:solidFill>
              </a:rPr>
              <a:t>SecureList by Kaspersky, </a:t>
            </a:r>
            <a:r>
              <a:rPr lang="en-CA" sz="1000"/>
              <a:t> https://securelist.com/mobile-malware-evolution-2020/101029/</a:t>
            </a:r>
            <a:endParaRPr sz="1000"/>
          </a:p>
        </p:txBody>
      </p:sp>
      <p:sp>
        <p:nvSpPr>
          <p:cNvPr id="81" name="Google Shape;81;p14"/>
          <p:cNvSpPr/>
          <p:nvPr/>
        </p:nvSpPr>
        <p:spPr>
          <a:xfrm rot="-2963568">
            <a:off x="3614635" y="2625797"/>
            <a:ext cx="631463" cy="107869"/>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293" name="Google Shape;2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sp>
        <p:nvSpPr>
          <p:cNvPr id="294" name="Google Shape;294;p32"/>
          <p:cNvSpPr txBox="1"/>
          <p:nvPr/>
        </p:nvSpPr>
        <p:spPr>
          <a:xfrm>
            <a:off x="1779550" y="4583700"/>
            <a:ext cx="53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3: Mimicry attacks on SVMs trained in MaMaDroid </a:t>
            </a:r>
            <a:endParaRPr/>
          </a:p>
        </p:txBody>
      </p:sp>
      <p:pic>
        <p:nvPicPr>
          <p:cNvPr id="295" name="Google Shape;295;p32"/>
          <p:cNvPicPr preferRelativeResize="0"/>
          <p:nvPr/>
        </p:nvPicPr>
        <p:blipFill rotWithShape="1">
          <a:blip r:embed="rId3">
            <a:alphaModFix/>
          </a:blip>
          <a:srcRect b="1937" l="0" r="0" t="2167"/>
          <a:stretch/>
        </p:blipFill>
        <p:spPr>
          <a:xfrm>
            <a:off x="1472900" y="1137375"/>
            <a:ext cx="5218524" cy="3446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p:nvPr/>
        </p:nvSpPr>
        <p:spPr>
          <a:xfrm>
            <a:off x="6640475" y="4191975"/>
            <a:ext cx="857400" cy="29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txBox="1"/>
          <p:nvPr>
            <p:ph idx="1" type="body"/>
          </p:nvPr>
        </p:nvSpPr>
        <p:spPr>
          <a:xfrm>
            <a:off x="402800" y="1238250"/>
            <a:ext cx="2090400" cy="303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BlackBox Attack</a:t>
            </a:r>
            <a:endParaRPr>
              <a:solidFill>
                <a:srgbClr val="000000"/>
              </a:solidFill>
            </a:endParaRPr>
          </a:p>
        </p:txBody>
      </p:sp>
      <p:sp>
        <p:nvSpPr>
          <p:cNvPr id="302" name="Google Shape;30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303" name="Google Shape;3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graphicFrame>
        <p:nvGraphicFramePr>
          <p:cNvPr id="304" name="Google Shape;304;p33"/>
          <p:cNvGraphicFramePr/>
          <p:nvPr/>
        </p:nvGraphicFramePr>
        <p:xfrm>
          <a:off x="2718450" y="1238250"/>
          <a:ext cx="3000000" cy="3000000"/>
        </p:xfrm>
        <a:graphic>
          <a:graphicData uri="http://schemas.openxmlformats.org/drawingml/2006/table">
            <a:tbl>
              <a:tblPr>
                <a:noFill/>
                <a:tableStyleId>{0107DDCB-D3B2-4A13-AA3F-2021E4F91987}</a:tableStyleId>
              </a:tblPr>
              <a:tblGrid>
                <a:gridCol w="1172775"/>
                <a:gridCol w="1826750"/>
                <a:gridCol w="2754475"/>
              </a:tblGrid>
              <a:tr h="444275">
                <a:tc>
                  <a:txBody>
                    <a:bodyPr/>
                    <a:lstStyle/>
                    <a:p>
                      <a:pPr indent="0" lvl="0" marL="0" rtl="0" algn="ctr">
                        <a:spcBef>
                          <a:spcPts val="0"/>
                        </a:spcBef>
                        <a:spcAft>
                          <a:spcPts val="0"/>
                        </a:spcAft>
                        <a:buNone/>
                      </a:pPr>
                      <a:r>
                        <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Malware Detection Rate</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rowSpan="4">
                  <a:txBody>
                    <a:bodyPr/>
                    <a:lstStyle/>
                    <a:p>
                      <a:pPr indent="0" lvl="0" marL="0" rtl="0" algn="ctr">
                        <a:spcBef>
                          <a:spcPts val="0"/>
                        </a:spcBef>
                        <a:spcAft>
                          <a:spcPts val="0"/>
                        </a:spcAft>
                        <a:buNone/>
                      </a:pPr>
                      <a:r>
                        <a:rPr b="1" lang="en-CA">
                          <a:solidFill>
                            <a:schemeClr val="dk1"/>
                          </a:solidFill>
                        </a:rPr>
                        <a:t>Drebin</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CA">
                          <a:solidFill>
                            <a:schemeClr val="dk1"/>
                          </a:solidFill>
                        </a:rPr>
                        <a:t>SVM</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58.13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44275">
                <a:tc vMerge="1"/>
                <a:tc>
                  <a:txBody>
                    <a:bodyPr/>
                    <a:lstStyle/>
                    <a:p>
                      <a:pPr indent="0" lvl="0" marL="0" rtl="0" algn="ctr">
                        <a:spcBef>
                          <a:spcPts val="0"/>
                        </a:spcBef>
                        <a:spcAft>
                          <a:spcPts val="0"/>
                        </a:spcAft>
                        <a:buNone/>
                      </a:pPr>
                      <a:r>
                        <a:rPr lang="en-CA"/>
                        <a:t>Sec-SVM [-0.5, 0.5]</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53.80</a:t>
                      </a:r>
                      <a:endParaRPr b="1">
                        <a:solidFill>
                          <a:srgbClr val="990000"/>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Sec-SVM [0, 0.5]</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84.67</a:t>
                      </a:r>
                      <a:endParaRPr b="1">
                        <a:solidFill>
                          <a:srgbClr val="38761D"/>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81.16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rowSpan="4">
                  <a:txBody>
                    <a:bodyPr/>
                    <a:lstStyle/>
                    <a:p>
                      <a:pPr indent="0" lvl="0" marL="0" rtl="0" algn="ctr">
                        <a:spcBef>
                          <a:spcPts val="0"/>
                        </a:spcBef>
                        <a:spcAft>
                          <a:spcPts val="0"/>
                        </a:spcAft>
                        <a:buNone/>
                      </a:pPr>
                      <a:r>
                        <a:rPr b="1" lang="en-CA"/>
                        <a:t>MaMaDroid</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24.15</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44275">
                <a:tc vMerge="1"/>
                <a:tc>
                  <a:txBody>
                    <a:bodyPr/>
                    <a:lstStyle/>
                    <a:p>
                      <a:pPr indent="0" lvl="0" marL="0" rtl="0" algn="ctr">
                        <a:spcBef>
                          <a:spcPts val="0"/>
                        </a:spcBef>
                        <a:spcAft>
                          <a:spcPts val="0"/>
                        </a:spcAft>
                        <a:buNone/>
                      </a:pPr>
                      <a:r>
                        <a:rPr lang="en-CA"/>
                        <a:t>Sec-SVM [-2.5, 2.5]</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27.66</a:t>
                      </a:r>
                      <a:endParaRPr b="1">
                        <a:solidFill>
                          <a:srgbClr val="990000"/>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Sec-SVM [0, 2.5]</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CA">
                          <a:solidFill>
                            <a:srgbClr val="38761D"/>
                          </a:solidFill>
                        </a:rPr>
                        <a:t>52.21</a:t>
                      </a:r>
                      <a:endParaRPr b="1">
                        <a:solidFill>
                          <a:srgbClr val="38761D"/>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35.93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05" name="Google Shape;305;p33"/>
          <p:cNvSpPr/>
          <p:nvPr/>
        </p:nvSpPr>
        <p:spPr>
          <a:xfrm>
            <a:off x="402800" y="3879000"/>
            <a:ext cx="2090400" cy="117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CA">
                <a:solidFill>
                  <a:schemeClr val="dk1"/>
                </a:solidFill>
              </a:rPr>
              <a:t>Could be purely luck, as this model cannot even distinguish benign well</a:t>
            </a:r>
            <a:endParaRPr/>
          </a:p>
        </p:txBody>
      </p:sp>
      <p:cxnSp>
        <p:nvCxnSpPr>
          <p:cNvPr id="306" name="Google Shape;306;p33"/>
          <p:cNvCxnSpPr>
            <a:stCxn id="305" idx="3"/>
          </p:cNvCxnSpPr>
          <p:nvPr/>
        </p:nvCxnSpPr>
        <p:spPr>
          <a:xfrm>
            <a:off x="2493200" y="4467900"/>
            <a:ext cx="3807000" cy="23400"/>
          </a:xfrm>
          <a:prstGeom prst="straightConnector1">
            <a:avLst/>
          </a:prstGeom>
          <a:noFill/>
          <a:ln cap="flat" cmpd="sng" w="19050">
            <a:solidFill>
              <a:schemeClr val="dk2"/>
            </a:solidFill>
            <a:prstDash val="solid"/>
            <a:round/>
            <a:headEnd len="med" w="med" type="none"/>
            <a:tailEnd len="med" w="med" type="triangle"/>
          </a:ln>
        </p:spPr>
      </p:cxnSp>
      <p:grpSp>
        <p:nvGrpSpPr>
          <p:cNvPr id="307" name="Google Shape;307;p33"/>
          <p:cNvGrpSpPr/>
          <p:nvPr/>
        </p:nvGrpSpPr>
        <p:grpSpPr>
          <a:xfrm>
            <a:off x="3866050" y="2933200"/>
            <a:ext cx="4606500" cy="2012525"/>
            <a:chOff x="3866050" y="2933200"/>
            <a:chExt cx="4606500" cy="2012525"/>
          </a:xfrm>
        </p:grpSpPr>
        <p:sp>
          <p:nvSpPr>
            <p:cNvPr id="308" name="Google Shape;308;p33"/>
            <p:cNvSpPr/>
            <p:nvPr/>
          </p:nvSpPr>
          <p:spPr>
            <a:xfrm>
              <a:off x="3866050" y="2933200"/>
              <a:ext cx="46065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3866050" y="4552125"/>
              <a:ext cx="46065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315" name="Google Shape;315;p34"/>
          <p:cNvGrpSpPr/>
          <p:nvPr/>
        </p:nvGrpSpPr>
        <p:grpSpPr>
          <a:xfrm>
            <a:off x="2506042" y="2664601"/>
            <a:ext cx="4131896" cy="2041815"/>
            <a:chOff x="1484900" y="1152475"/>
            <a:chExt cx="5584398" cy="2558665"/>
          </a:xfrm>
        </p:grpSpPr>
        <p:sp>
          <p:nvSpPr>
            <p:cNvPr id="316" name="Google Shape;316;p34"/>
            <p:cNvSpPr/>
            <p:nvPr/>
          </p:nvSpPr>
          <p:spPr>
            <a:xfrm>
              <a:off x="3466500" y="1152475"/>
              <a:ext cx="1508700" cy="52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Experiments</a:t>
              </a:r>
              <a:endParaRPr sz="1200"/>
            </a:p>
          </p:txBody>
        </p:sp>
        <p:cxnSp>
          <p:nvCxnSpPr>
            <p:cNvPr id="317" name="Google Shape;317;p34"/>
            <p:cNvCxnSpPr>
              <a:stCxn id="316" idx="2"/>
              <a:endCxn id="318" idx="0"/>
            </p:cNvCxnSpPr>
            <p:nvPr/>
          </p:nvCxnSpPr>
          <p:spPr>
            <a:xfrm flipH="1" rot="-5400000">
              <a:off x="4632450" y="1270375"/>
              <a:ext cx="360300" cy="1183500"/>
            </a:xfrm>
            <a:prstGeom prst="bentConnector3">
              <a:avLst>
                <a:gd fmla="val 49997" name="adj1"/>
              </a:avLst>
            </a:prstGeom>
            <a:noFill/>
            <a:ln cap="flat" cmpd="sng" w="38100">
              <a:solidFill>
                <a:schemeClr val="dk2"/>
              </a:solidFill>
              <a:prstDash val="solid"/>
              <a:round/>
              <a:headEnd len="med" w="med" type="none"/>
              <a:tailEnd len="med" w="med" type="none"/>
            </a:ln>
          </p:spPr>
        </p:cxnSp>
        <p:sp>
          <p:nvSpPr>
            <p:cNvPr id="318" name="Google Shape;318;p34"/>
            <p:cNvSpPr/>
            <p:nvPr/>
          </p:nvSpPr>
          <p:spPr>
            <a:xfrm>
              <a:off x="4886925" y="2042250"/>
              <a:ext cx="1035000" cy="529500"/>
            </a:xfrm>
            <a:prstGeom prst="roundRect">
              <a:avLst>
                <a:gd fmla="val 16667" name="adj"/>
              </a:avLst>
            </a:prstGeom>
            <a:solidFill>
              <a:srgbClr val="F2FFF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DNN</a:t>
              </a:r>
              <a:endParaRPr sz="1200"/>
            </a:p>
          </p:txBody>
        </p:sp>
        <p:sp>
          <p:nvSpPr>
            <p:cNvPr id="319" name="Google Shape;319;p34"/>
            <p:cNvSpPr/>
            <p:nvPr/>
          </p:nvSpPr>
          <p:spPr>
            <a:xfrm>
              <a:off x="2519900" y="2042250"/>
              <a:ext cx="1035000" cy="529500"/>
            </a:xfrm>
            <a:prstGeom prst="roundRect">
              <a:avLst>
                <a:gd fmla="val 16667" name="adj"/>
              </a:avLst>
            </a:prstGeom>
            <a:solidFill>
              <a:srgbClr val="FFFF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SVM</a:t>
              </a:r>
              <a:endParaRPr sz="1200"/>
            </a:p>
          </p:txBody>
        </p:sp>
        <p:sp>
          <p:nvSpPr>
            <p:cNvPr id="320" name="Google Shape;320;p34"/>
            <p:cNvSpPr/>
            <p:nvPr/>
          </p:nvSpPr>
          <p:spPr>
            <a:xfrm>
              <a:off x="1484900" y="3181625"/>
              <a:ext cx="1035000" cy="529500"/>
            </a:xfrm>
            <a:prstGeom prst="roundRect">
              <a:avLst>
                <a:gd fmla="val 16667" name="adj"/>
              </a:avLst>
            </a:prstGeom>
            <a:solidFill>
              <a:srgbClr val="E9E9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321" name="Google Shape;321;p34"/>
            <p:cNvSpPr/>
            <p:nvPr/>
          </p:nvSpPr>
          <p:spPr>
            <a:xfrm>
              <a:off x="2728863" y="3181640"/>
              <a:ext cx="1455900" cy="529500"/>
            </a:xfrm>
            <a:prstGeom prst="roundRect">
              <a:avLst>
                <a:gd fmla="val 16667" name="adj"/>
              </a:avLst>
            </a:prstGeom>
            <a:solidFill>
              <a:srgbClr val="FFF3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sp>
          <p:nvSpPr>
            <p:cNvPr id="322" name="Google Shape;322;p34"/>
            <p:cNvSpPr/>
            <p:nvPr/>
          </p:nvSpPr>
          <p:spPr>
            <a:xfrm>
              <a:off x="4403476" y="3181625"/>
              <a:ext cx="1035000" cy="529500"/>
            </a:xfrm>
            <a:prstGeom prst="roundRect">
              <a:avLst>
                <a:gd fmla="val 16667" name="adj"/>
              </a:avLst>
            </a:prstGeom>
            <a:solidFill>
              <a:srgbClr val="E9E9F6"/>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323" name="Google Shape;323;p34"/>
            <p:cNvSpPr/>
            <p:nvPr/>
          </p:nvSpPr>
          <p:spPr>
            <a:xfrm>
              <a:off x="5657198" y="3181640"/>
              <a:ext cx="1412100" cy="529500"/>
            </a:xfrm>
            <a:prstGeom prst="roundRect">
              <a:avLst>
                <a:gd fmla="val 16667" name="adj"/>
              </a:avLst>
            </a:prstGeom>
            <a:solidFill>
              <a:srgbClr val="FFF3F7"/>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cxnSp>
          <p:nvCxnSpPr>
            <p:cNvPr id="324" name="Google Shape;324;p34"/>
            <p:cNvCxnSpPr>
              <a:stCxn id="316" idx="2"/>
              <a:endCxn id="319" idx="0"/>
            </p:cNvCxnSpPr>
            <p:nvPr/>
          </p:nvCxnSpPr>
          <p:spPr>
            <a:xfrm rot="5400000">
              <a:off x="3448950" y="1270375"/>
              <a:ext cx="360300" cy="1183500"/>
            </a:xfrm>
            <a:prstGeom prst="bentConnector3">
              <a:avLst>
                <a:gd fmla="val 49997" name="adj1"/>
              </a:avLst>
            </a:prstGeom>
            <a:noFill/>
            <a:ln cap="flat" cmpd="sng" w="19050">
              <a:solidFill>
                <a:schemeClr val="dk2"/>
              </a:solidFill>
              <a:prstDash val="solid"/>
              <a:round/>
              <a:headEnd len="med" w="med" type="none"/>
              <a:tailEnd len="med" w="med" type="none"/>
            </a:ln>
          </p:spPr>
        </p:cxnSp>
        <p:cxnSp>
          <p:nvCxnSpPr>
            <p:cNvPr id="325" name="Google Shape;325;p34"/>
            <p:cNvCxnSpPr>
              <a:stCxn id="319" idx="2"/>
              <a:endCxn id="321" idx="0"/>
            </p:cNvCxnSpPr>
            <p:nvPr/>
          </p:nvCxnSpPr>
          <p:spPr>
            <a:xfrm flipH="1" rot="-5400000">
              <a:off x="2942150" y="2667000"/>
              <a:ext cx="609900" cy="4194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326" name="Google Shape;326;p34"/>
            <p:cNvCxnSpPr>
              <a:stCxn id="319" idx="2"/>
              <a:endCxn id="320" idx="0"/>
            </p:cNvCxnSpPr>
            <p:nvPr/>
          </p:nvCxnSpPr>
          <p:spPr>
            <a:xfrm rot="5400000">
              <a:off x="2214950" y="2359200"/>
              <a:ext cx="609900" cy="1035000"/>
            </a:xfrm>
            <a:prstGeom prst="bentConnector3">
              <a:avLst>
                <a:gd fmla="val 49998" name="adj1"/>
              </a:avLst>
            </a:prstGeom>
            <a:noFill/>
            <a:ln cap="flat" cmpd="sng" w="19050">
              <a:solidFill>
                <a:schemeClr val="dk2"/>
              </a:solidFill>
              <a:prstDash val="solid"/>
              <a:round/>
              <a:headEnd len="med" w="med" type="none"/>
              <a:tailEnd len="med" w="med" type="none"/>
            </a:ln>
          </p:spPr>
        </p:cxnSp>
        <p:cxnSp>
          <p:nvCxnSpPr>
            <p:cNvPr id="327" name="Google Shape;327;p34"/>
            <p:cNvCxnSpPr>
              <a:stCxn id="318" idx="2"/>
              <a:endCxn id="323" idx="0"/>
            </p:cNvCxnSpPr>
            <p:nvPr/>
          </p:nvCxnSpPr>
          <p:spPr>
            <a:xfrm flipH="1" rot="-5400000">
              <a:off x="5578875" y="2397300"/>
              <a:ext cx="609900" cy="9588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328" name="Google Shape;328;p34"/>
            <p:cNvCxnSpPr>
              <a:stCxn id="318" idx="2"/>
              <a:endCxn id="322" idx="0"/>
            </p:cNvCxnSpPr>
            <p:nvPr/>
          </p:nvCxnSpPr>
          <p:spPr>
            <a:xfrm rot="5400000">
              <a:off x="4857825" y="2635050"/>
              <a:ext cx="609900" cy="483300"/>
            </a:xfrm>
            <a:prstGeom prst="bentConnector3">
              <a:avLst>
                <a:gd fmla="val 49998" name="adj1"/>
              </a:avLst>
            </a:prstGeom>
            <a:noFill/>
            <a:ln cap="flat" cmpd="sng" w="38100">
              <a:solidFill>
                <a:schemeClr val="dk2"/>
              </a:solidFill>
              <a:prstDash val="solid"/>
              <a:round/>
              <a:headEnd len="med" w="med" type="none"/>
              <a:tailEnd len="med" w="med" type="none"/>
            </a:ln>
          </p:spPr>
        </p:cxnSp>
      </p:grpSp>
      <p:sp>
        <p:nvSpPr>
          <p:cNvPr id="329" name="Google Shape;329;p34"/>
          <p:cNvSpPr txBox="1"/>
          <p:nvPr>
            <p:ph type="title"/>
          </p:nvPr>
        </p:nvSpPr>
        <p:spPr>
          <a:xfrm>
            <a:off x="311700" y="1212025"/>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CA"/>
              <a:t>Compare Drebin and MaMaDroid features </a:t>
            </a:r>
            <a:endParaRPr/>
          </a:p>
          <a:p>
            <a:pPr indent="0" lvl="0" marL="0" rtl="0" algn="ctr">
              <a:spcBef>
                <a:spcPts val="1200"/>
              </a:spcBef>
              <a:spcAft>
                <a:spcPts val="1200"/>
              </a:spcAft>
              <a:buNone/>
            </a:pPr>
            <a:r>
              <a:rPr lang="en-CA"/>
              <a:t>Take 2: using </a:t>
            </a:r>
            <a:r>
              <a:rPr b="1" lang="en-CA"/>
              <a:t>DNN </a:t>
            </a:r>
            <a:r>
              <a:rPr lang="en-CA"/>
              <a:t>as classifier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DNN  [Accuracy]</a:t>
            </a:r>
            <a:endParaRPr>
              <a:latin typeface="Roboto Medium"/>
              <a:ea typeface="Roboto Medium"/>
              <a:cs typeface="Roboto Medium"/>
              <a:sym typeface="Roboto Medium"/>
            </a:endParaRPr>
          </a:p>
        </p:txBody>
      </p:sp>
      <p:sp>
        <p:nvSpPr>
          <p:cNvPr id="335" name="Google Shape;33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336" name="Google Shape;336;p35"/>
          <p:cNvGraphicFramePr/>
          <p:nvPr/>
        </p:nvGraphicFramePr>
        <p:xfrm>
          <a:off x="311725" y="1017725"/>
          <a:ext cx="3000000" cy="3000000"/>
        </p:xfrm>
        <a:graphic>
          <a:graphicData uri="http://schemas.openxmlformats.org/drawingml/2006/table">
            <a:tbl>
              <a:tblPr>
                <a:noFill/>
                <a:tableStyleId>{0107DDCB-D3B2-4A13-AA3F-2021E4F91987}</a:tableStyleId>
              </a:tblPr>
              <a:tblGrid>
                <a:gridCol w="1166850"/>
                <a:gridCol w="2114725"/>
                <a:gridCol w="731025"/>
                <a:gridCol w="696025"/>
                <a:gridCol w="720000"/>
              </a:tblGrid>
              <a:tr h="35275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DNN</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r>
              <a:tr h="352750">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rowSpan="4">
                  <a:txBody>
                    <a:bodyPr/>
                    <a:lstStyle/>
                    <a:p>
                      <a:pPr indent="0" lvl="0" marL="0" rtl="0" algn="ctr">
                        <a:spcBef>
                          <a:spcPts val="0"/>
                        </a:spcBef>
                        <a:spcAft>
                          <a:spcPts val="0"/>
                        </a:spcAft>
                        <a:buNone/>
                      </a:pPr>
                      <a:r>
                        <a:rPr b="1" lang="en-CA"/>
                        <a:t>Drebin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99.07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93.66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96.29</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2FFFC"/>
                    </a:solidFill>
                  </a:tcPr>
                </a:tc>
              </a:tr>
              <a:tr h="379900">
                <a:tc vMerge="1"/>
                <a:tc>
                  <a:txBody>
                    <a:bodyPr/>
                    <a:lstStyle/>
                    <a:p>
                      <a:pPr indent="0" lvl="0" marL="0" rtl="0" algn="ctr">
                        <a:spcBef>
                          <a:spcPts val="0"/>
                        </a:spcBef>
                        <a:spcAft>
                          <a:spcPts val="0"/>
                        </a:spcAft>
                        <a:buNone/>
                      </a:pPr>
                      <a:r>
                        <a:rPr lang="en-CA"/>
                        <a:t>DNN Adema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97.86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96.84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97.35</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rPr lang="en-CA"/>
                        <a:t>DNN Atma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a:t>
                      </a:r>
                      <a:r>
                        <a:rPr lang="en-CA"/>
                        <a:t>8.20</a:t>
                      </a:r>
                      <a:endParaRPr b="1">
                        <a:solidFill>
                          <a:srgbClr val="98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97.00</a:t>
                      </a:r>
                      <a:endParaRPr b="1">
                        <a:solidFill>
                          <a:srgbClr val="38761D"/>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97.60</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98.63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86.78</a:t>
                      </a:r>
                      <a:endParaRPr b="1">
                        <a:solidFill>
                          <a:srgbClr val="99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92.32</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rowSpan="4">
                  <a:txBody>
                    <a:bodyPr/>
                    <a:lstStyle/>
                    <a:p>
                      <a:pPr indent="0" lvl="0" marL="0" rtl="0" algn="ctr">
                        <a:spcBef>
                          <a:spcPts val="0"/>
                        </a:spcBef>
                        <a:spcAft>
                          <a:spcPts val="0"/>
                        </a:spcAft>
                        <a:buNone/>
                      </a:pPr>
                      <a:r>
                        <a:rPr b="1" lang="en-CA"/>
                        <a:t>MaMaDroid</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96.35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87.22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91.57</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2FFFC"/>
                    </a:solidFill>
                  </a:tcPr>
                </a:tc>
              </a:tr>
              <a:tr h="352750">
                <a:tc vMerge="1"/>
                <a:tc>
                  <a:txBody>
                    <a:bodyPr/>
                    <a:lstStyle/>
                    <a:p>
                      <a:pPr indent="0" lvl="0" marL="0" rtl="0" algn="ctr">
                        <a:spcBef>
                          <a:spcPts val="0"/>
                        </a:spcBef>
                        <a:spcAft>
                          <a:spcPts val="0"/>
                        </a:spcAft>
                        <a:buNone/>
                      </a:pPr>
                      <a:r>
                        <a:rPr lang="en-CA"/>
                        <a:t>Adv Retrain 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96.80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79.83</a:t>
                      </a:r>
                      <a:endParaRPr b="1">
                        <a:solidFill>
                          <a:srgbClr val="99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87.21</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97.29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82.08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88.80</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rPr lang="en-CA"/>
                        <a:t>DNN + binarized </a:t>
                      </a:r>
                      <a:r>
                        <a:rPr lang="en-CA">
                          <a:solidFill>
                            <a:schemeClr val="dk1"/>
                          </a:solidFill>
                        </a:rPr>
                        <a:t>feature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97.31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91.65</a:t>
                      </a:r>
                      <a:endParaRPr b="1">
                        <a:solidFill>
                          <a:srgbClr val="38761D"/>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94.40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7" name="Google Shape;337;p35"/>
          <p:cNvSpPr txBox="1"/>
          <p:nvPr/>
        </p:nvSpPr>
        <p:spPr>
          <a:xfrm>
            <a:off x="5845950" y="1017725"/>
            <a:ext cx="3175200" cy="3663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CA" sz="1600"/>
              <a:t>Highlight: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CA">
                <a:solidFill>
                  <a:schemeClr val="dk1"/>
                </a:solidFill>
                <a:latin typeface="Abril Fatface"/>
                <a:ea typeface="Abril Fatface"/>
                <a:cs typeface="Abril Fatface"/>
                <a:sym typeface="Abril Fatface"/>
              </a:rPr>
              <a:t>For RQ1</a:t>
            </a:r>
            <a:r>
              <a:rPr lang="en-CA">
                <a:solidFill>
                  <a:schemeClr val="dk1"/>
                </a:solidFill>
              </a:rPr>
              <a:t>: </a:t>
            </a:r>
            <a:endParaRPr/>
          </a:p>
          <a:p>
            <a:pPr indent="-317500" lvl="0" marL="457200" rtl="0" algn="l">
              <a:spcBef>
                <a:spcPts val="0"/>
              </a:spcBef>
              <a:spcAft>
                <a:spcPts val="0"/>
              </a:spcAft>
              <a:buSzPts val="1400"/>
              <a:buChar char="●"/>
            </a:pPr>
            <a:r>
              <a:rPr lang="en-CA"/>
              <a:t>Drebin gives better results than MaMaDroid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RQ3</a:t>
            </a:r>
            <a:r>
              <a:rPr lang="en-CA">
                <a:solidFill>
                  <a:schemeClr val="dk1"/>
                </a:solidFill>
              </a:rPr>
              <a:t>:</a:t>
            </a:r>
            <a:endParaRPr/>
          </a:p>
          <a:p>
            <a:pPr indent="-317500" lvl="0" marL="457200" rtl="0" algn="l">
              <a:spcBef>
                <a:spcPts val="0"/>
              </a:spcBef>
              <a:spcAft>
                <a:spcPts val="0"/>
              </a:spcAft>
              <a:buClr>
                <a:schemeClr val="dk1"/>
              </a:buClr>
              <a:buSzPts val="1400"/>
              <a:buChar char="●"/>
            </a:pPr>
            <a:r>
              <a:rPr lang="en-CA">
                <a:solidFill>
                  <a:schemeClr val="dk1"/>
                </a:solidFill>
              </a:rPr>
              <a:t>SOTA improved performance of DNN models in Drebin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CA"/>
              <a:t>B</a:t>
            </a:r>
            <a:r>
              <a:rPr lang="en-CA"/>
              <a:t>inarize</a:t>
            </a:r>
            <a:r>
              <a:rPr lang="en-CA"/>
              <a:t> MaMaDroid features improved the overall performance of DNN model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CA"/>
              <a:t>BClean slightly decreased accuracy</a:t>
            </a:r>
            <a:endParaRPr/>
          </a:p>
        </p:txBody>
      </p:sp>
      <p:grpSp>
        <p:nvGrpSpPr>
          <p:cNvPr id="338" name="Google Shape;338;p35"/>
          <p:cNvGrpSpPr/>
          <p:nvPr/>
        </p:nvGrpSpPr>
        <p:grpSpPr>
          <a:xfrm>
            <a:off x="1451325" y="1788775"/>
            <a:ext cx="4289100" cy="1999800"/>
            <a:chOff x="1451325" y="1788775"/>
            <a:chExt cx="4289100" cy="1999800"/>
          </a:xfrm>
        </p:grpSpPr>
        <p:sp>
          <p:nvSpPr>
            <p:cNvPr id="339" name="Google Shape;339;p35"/>
            <p:cNvSpPr/>
            <p:nvPr/>
          </p:nvSpPr>
          <p:spPr>
            <a:xfrm>
              <a:off x="1451325" y="1788775"/>
              <a:ext cx="4289100" cy="3936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1451325" y="3394975"/>
              <a:ext cx="4289100" cy="3936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35"/>
          <p:cNvSpPr/>
          <p:nvPr/>
        </p:nvSpPr>
        <p:spPr>
          <a:xfrm>
            <a:off x="1451325" y="2180550"/>
            <a:ext cx="4289100" cy="7824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5"/>
          <p:cNvGrpSpPr/>
          <p:nvPr/>
        </p:nvGrpSpPr>
        <p:grpSpPr>
          <a:xfrm>
            <a:off x="1451325" y="3019575"/>
            <a:ext cx="4289100" cy="1561425"/>
            <a:chOff x="1451325" y="3019575"/>
            <a:chExt cx="4289100" cy="1561425"/>
          </a:xfrm>
        </p:grpSpPr>
        <p:sp>
          <p:nvSpPr>
            <p:cNvPr id="343" name="Google Shape;343;p35"/>
            <p:cNvSpPr/>
            <p:nvPr/>
          </p:nvSpPr>
          <p:spPr>
            <a:xfrm>
              <a:off x="1451325" y="3019575"/>
              <a:ext cx="42891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1451325" y="4187400"/>
              <a:ext cx="42891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35"/>
          <p:cNvSpPr/>
          <p:nvPr/>
        </p:nvSpPr>
        <p:spPr>
          <a:xfrm>
            <a:off x="1455100" y="4590875"/>
            <a:ext cx="42891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8"/>
                                        </p:tgtEl>
                                      </p:cBhvr>
                                    </p:animEffect>
                                    <p:set>
                                      <p:cBhvr>
                                        <p:cTn dur="1" fill="hold">
                                          <p:stCondLst>
                                            <p:cond delay="500"/>
                                          </p:stCondLst>
                                        </p:cTn>
                                        <p:tgtEl>
                                          <p:spTgt spid="3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1"/>
                                        </p:tgtEl>
                                      </p:cBhvr>
                                    </p:animEffect>
                                    <p:set>
                                      <p:cBhvr>
                                        <p:cTn dur="1" fill="hold">
                                          <p:stCondLst>
                                            <p:cond delay="500"/>
                                          </p:stCondLst>
                                        </p:cTn>
                                        <p:tgtEl>
                                          <p:spTgt spid="3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5"/>
                                        </p:tgtEl>
                                      </p:cBhvr>
                                    </p:animEffect>
                                    <p:set>
                                      <p:cBhvr>
                                        <p:cTn dur="1" fill="hold">
                                          <p:stCondLst>
                                            <p:cond delay="500"/>
                                          </p:stCondLst>
                                        </p:cTn>
                                        <p:tgtEl>
                                          <p:spTgt spid="3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idx="1" type="body"/>
          </p:nvPr>
        </p:nvSpPr>
        <p:spPr>
          <a:xfrm>
            <a:off x="235500" y="1129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Mimicry Attacks </a:t>
            </a:r>
            <a:endParaRPr>
              <a:solidFill>
                <a:srgbClr val="000000"/>
              </a:solidFill>
            </a:endParaRPr>
          </a:p>
        </p:txBody>
      </p:sp>
      <p:sp>
        <p:nvSpPr>
          <p:cNvPr id="351" name="Google Shape;35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352" name="Google Shape;35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DNN  [Robustness]</a:t>
            </a:r>
            <a:endParaRPr>
              <a:latin typeface="Roboto Medium"/>
              <a:ea typeface="Roboto Medium"/>
              <a:cs typeface="Roboto Medium"/>
              <a:sym typeface="Roboto Medium"/>
            </a:endParaRPr>
          </a:p>
        </p:txBody>
      </p:sp>
      <p:pic>
        <p:nvPicPr>
          <p:cNvPr id="353" name="Google Shape;353;p36"/>
          <p:cNvPicPr preferRelativeResize="0"/>
          <p:nvPr/>
        </p:nvPicPr>
        <p:blipFill>
          <a:blip r:embed="rId3">
            <a:alphaModFix/>
          </a:blip>
          <a:stretch>
            <a:fillRect/>
          </a:stretch>
        </p:blipFill>
        <p:spPr>
          <a:xfrm>
            <a:off x="159631" y="1569175"/>
            <a:ext cx="4277069" cy="2884400"/>
          </a:xfrm>
          <a:prstGeom prst="rect">
            <a:avLst/>
          </a:prstGeom>
          <a:noFill/>
          <a:ln cap="flat" cmpd="sng" w="9525">
            <a:solidFill>
              <a:schemeClr val="dk2"/>
            </a:solidFill>
            <a:prstDash val="solid"/>
            <a:round/>
            <a:headEnd len="sm" w="sm" type="none"/>
            <a:tailEnd len="sm" w="sm" type="none"/>
          </a:ln>
        </p:spPr>
      </p:pic>
      <p:sp>
        <p:nvSpPr>
          <p:cNvPr id="354" name="Google Shape;354;p36"/>
          <p:cNvSpPr txBox="1"/>
          <p:nvPr/>
        </p:nvSpPr>
        <p:spPr>
          <a:xfrm>
            <a:off x="4619400" y="1949375"/>
            <a:ext cx="4212900" cy="1908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CA"/>
              <a:t>Highlight: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RQ3</a:t>
            </a:r>
            <a:r>
              <a:rPr lang="en-CA">
                <a:solidFill>
                  <a:schemeClr val="dk1"/>
                </a:solidFill>
              </a:rPr>
              <a:t>:</a:t>
            </a:r>
            <a:endParaRPr/>
          </a:p>
          <a:p>
            <a:pPr indent="-317500" lvl="0" marL="457200" rtl="0" algn="l">
              <a:spcBef>
                <a:spcPts val="0"/>
              </a:spcBef>
              <a:spcAft>
                <a:spcPts val="0"/>
              </a:spcAft>
              <a:buSzPts val="1400"/>
              <a:buChar char="●"/>
            </a:pPr>
            <a:r>
              <a:rPr lang="en-CA"/>
              <a:t>SOTA only starts to outperform baseline DNN when more than 30 features injected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CA"/>
              <a:t>BClean trade-off detection rate in absence of </a:t>
            </a:r>
            <a:r>
              <a:rPr lang="en-CA"/>
              <a:t>attack</a:t>
            </a:r>
            <a:r>
              <a:rPr lang="en-CA"/>
              <a:t> for more robust model </a:t>
            </a:r>
            <a:endParaRPr/>
          </a:p>
        </p:txBody>
      </p:sp>
      <p:cxnSp>
        <p:nvCxnSpPr>
          <p:cNvPr id="355" name="Google Shape;355;p36"/>
          <p:cNvCxnSpPr/>
          <p:nvPr/>
        </p:nvCxnSpPr>
        <p:spPr>
          <a:xfrm flipH="1" rot="10800000">
            <a:off x="512475" y="2746700"/>
            <a:ext cx="3811500" cy="204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idx="1" type="body"/>
          </p:nvPr>
        </p:nvSpPr>
        <p:spPr>
          <a:xfrm>
            <a:off x="235500" y="1129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Mimicry Attacks </a:t>
            </a:r>
            <a:endParaRPr>
              <a:solidFill>
                <a:srgbClr val="000000"/>
              </a:solidFill>
            </a:endParaRPr>
          </a:p>
        </p:txBody>
      </p:sp>
      <p:sp>
        <p:nvSpPr>
          <p:cNvPr id="361" name="Google Shape;36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362" name="Google Shape;36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DNN  [Robustness]</a:t>
            </a:r>
            <a:endParaRPr>
              <a:latin typeface="Roboto Medium"/>
              <a:ea typeface="Roboto Medium"/>
              <a:cs typeface="Roboto Medium"/>
              <a:sym typeface="Roboto Medium"/>
            </a:endParaRPr>
          </a:p>
        </p:txBody>
      </p:sp>
      <p:pic>
        <p:nvPicPr>
          <p:cNvPr id="363" name="Google Shape;363;p37"/>
          <p:cNvPicPr preferRelativeResize="0"/>
          <p:nvPr/>
        </p:nvPicPr>
        <p:blipFill>
          <a:blip r:embed="rId3">
            <a:alphaModFix/>
          </a:blip>
          <a:stretch>
            <a:fillRect/>
          </a:stretch>
        </p:blipFill>
        <p:spPr>
          <a:xfrm>
            <a:off x="4744325" y="1569175"/>
            <a:ext cx="4220099" cy="2884400"/>
          </a:xfrm>
          <a:prstGeom prst="rect">
            <a:avLst/>
          </a:prstGeom>
          <a:noFill/>
          <a:ln cap="flat" cmpd="sng" w="9525">
            <a:solidFill>
              <a:schemeClr val="dk2"/>
            </a:solidFill>
            <a:prstDash val="solid"/>
            <a:round/>
            <a:headEnd len="sm" w="sm" type="none"/>
            <a:tailEnd len="sm" w="sm" type="none"/>
          </a:ln>
        </p:spPr>
      </p:pic>
      <p:sp>
        <p:nvSpPr>
          <p:cNvPr id="364" name="Google Shape;364;p37"/>
          <p:cNvSpPr txBox="1"/>
          <p:nvPr/>
        </p:nvSpPr>
        <p:spPr>
          <a:xfrm>
            <a:off x="185950" y="1677025"/>
            <a:ext cx="4212900" cy="27705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CA"/>
              <a:t>Highlight: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RQ1</a:t>
            </a:r>
            <a:r>
              <a:rPr lang="en-CA">
                <a:solidFill>
                  <a:schemeClr val="dk1"/>
                </a:solidFill>
              </a:rPr>
              <a:t>:</a:t>
            </a:r>
            <a:endParaRPr/>
          </a:p>
          <a:p>
            <a:pPr indent="-317500" lvl="0" marL="457200" rtl="0" algn="l">
              <a:spcBef>
                <a:spcPts val="0"/>
              </a:spcBef>
              <a:spcAft>
                <a:spcPts val="0"/>
              </a:spcAft>
              <a:buSzPts val="1400"/>
              <a:buChar char="●"/>
            </a:pPr>
            <a:r>
              <a:rPr lang="en-CA"/>
              <a:t>MaMaDroid features = </a:t>
            </a:r>
            <a:r>
              <a:rPr lang="en-CA">
                <a:solidFill>
                  <a:schemeClr val="dk1"/>
                </a:solidFill>
              </a:rPr>
              <a:t>Vulnerable </a:t>
            </a:r>
            <a:endParaRPr/>
          </a:p>
          <a:p>
            <a:pPr indent="0" lvl="0" marL="0" rtl="0" algn="l">
              <a:spcBef>
                <a:spcPts val="0"/>
              </a:spcBef>
              <a:spcAft>
                <a:spcPts val="0"/>
              </a:spcAft>
              <a:buNone/>
            </a:pPr>
            <a:r>
              <a:t/>
            </a:r>
            <a:endParaRPr>
              <a:solidFill>
                <a:schemeClr val="dk1"/>
              </a:solidFill>
              <a:latin typeface="Abril Fatface"/>
              <a:ea typeface="Abril Fatface"/>
              <a:cs typeface="Abril Fatface"/>
              <a:sym typeface="Abril Fatface"/>
            </a:endParaRPr>
          </a:p>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RQ3</a:t>
            </a:r>
            <a:r>
              <a:rPr lang="en-CA">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lang="en-CA">
                <a:solidFill>
                  <a:schemeClr val="dk1"/>
                </a:solidFill>
              </a:rPr>
              <a:t>No techniques improved detection rate to be higher than 50% after 10 features injected.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CA"/>
              <a:t>DNN trained with binarized features </a:t>
            </a:r>
            <a:endParaRPr/>
          </a:p>
          <a:p>
            <a:pPr indent="0" lvl="0" marL="457200" rtl="0" algn="l">
              <a:spcBef>
                <a:spcPts val="0"/>
              </a:spcBef>
              <a:spcAft>
                <a:spcPts val="0"/>
              </a:spcAft>
              <a:buNone/>
            </a:pPr>
            <a:r>
              <a:rPr lang="en-CA"/>
              <a:t>&gt; DNN with BClean </a:t>
            </a:r>
            <a:endParaRPr/>
          </a:p>
          <a:p>
            <a:pPr indent="0" lvl="0" marL="457200" rtl="0" algn="l">
              <a:spcBef>
                <a:spcPts val="0"/>
              </a:spcBef>
              <a:spcAft>
                <a:spcPts val="0"/>
              </a:spcAft>
              <a:buNone/>
            </a:pPr>
            <a:r>
              <a:rPr lang="en-CA"/>
              <a:t>&gt; DNN </a:t>
            </a:r>
            <a:r>
              <a:rPr lang="en-CA"/>
              <a:t>restrained</a:t>
            </a:r>
            <a:r>
              <a:rPr lang="en-CA"/>
              <a:t> with Adversarial examples </a:t>
            </a:r>
            <a:endParaRPr/>
          </a:p>
        </p:txBody>
      </p:sp>
      <p:cxnSp>
        <p:nvCxnSpPr>
          <p:cNvPr id="365" name="Google Shape;365;p37"/>
          <p:cNvCxnSpPr/>
          <p:nvPr/>
        </p:nvCxnSpPr>
        <p:spPr>
          <a:xfrm flipH="1" rot="10800000">
            <a:off x="5133425" y="2705700"/>
            <a:ext cx="3750000" cy="204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idx="1" type="body"/>
          </p:nvPr>
        </p:nvSpPr>
        <p:spPr>
          <a:xfrm>
            <a:off x="235500" y="1129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Mimicry Attacks </a:t>
            </a:r>
            <a:endParaRPr>
              <a:solidFill>
                <a:srgbClr val="000000"/>
              </a:solidFill>
            </a:endParaRPr>
          </a:p>
        </p:txBody>
      </p:sp>
      <p:sp>
        <p:nvSpPr>
          <p:cNvPr id="371" name="Google Shape;37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372" name="Google Shape;37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DNN  [Robustness]</a:t>
            </a:r>
            <a:endParaRPr>
              <a:latin typeface="Roboto Medium"/>
              <a:ea typeface="Roboto Medium"/>
              <a:cs typeface="Roboto Medium"/>
              <a:sym typeface="Roboto Medium"/>
            </a:endParaRPr>
          </a:p>
        </p:txBody>
      </p:sp>
      <p:pic>
        <p:nvPicPr>
          <p:cNvPr id="373" name="Google Shape;373;p38"/>
          <p:cNvPicPr preferRelativeResize="0"/>
          <p:nvPr/>
        </p:nvPicPr>
        <p:blipFill>
          <a:blip r:embed="rId3">
            <a:alphaModFix/>
          </a:blip>
          <a:stretch>
            <a:fillRect/>
          </a:stretch>
        </p:blipFill>
        <p:spPr>
          <a:xfrm>
            <a:off x="159631" y="1569175"/>
            <a:ext cx="4277069" cy="2884400"/>
          </a:xfrm>
          <a:prstGeom prst="rect">
            <a:avLst/>
          </a:prstGeom>
          <a:noFill/>
          <a:ln cap="flat" cmpd="sng" w="9525">
            <a:solidFill>
              <a:schemeClr val="dk2"/>
            </a:solidFill>
            <a:prstDash val="solid"/>
            <a:round/>
            <a:headEnd len="sm" w="sm" type="none"/>
            <a:tailEnd len="sm" w="sm" type="none"/>
          </a:ln>
        </p:spPr>
      </p:pic>
      <p:pic>
        <p:nvPicPr>
          <p:cNvPr id="374" name="Google Shape;374;p38"/>
          <p:cNvPicPr preferRelativeResize="0"/>
          <p:nvPr/>
        </p:nvPicPr>
        <p:blipFill>
          <a:blip r:embed="rId4">
            <a:alphaModFix/>
          </a:blip>
          <a:stretch>
            <a:fillRect/>
          </a:stretch>
        </p:blipFill>
        <p:spPr>
          <a:xfrm>
            <a:off x="4744325" y="1569175"/>
            <a:ext cx="4220099" cy="2884400"/>
          </a:xfrm>
          <a:prstGeom prst="rect">
            <a:avLst/>
          </a:prstGeom>
          <a:noFill/>
          <a:ln cap="flat" cmpd="sng" w="9525">
            <a:solidFill>
              <a:schemeClr val="dk2"/>
            </a:solidFill>
            <a:prstDash val="solid"/>
            <a:round/>
            <a:headEnd len="sm" w="sm" type="none"/>
            <a:tailEnd len="sm" w="sm" type="none"/>
          </a:ln>
        </p:spPr>
      </p:pic>
      <p:sp>
        <p:nvSpPr>
          <p:cNvPr id="375" name="Google Shape;375;p38"/>
          <p:cNvSpPr txBox="1"/>
          <p:nvPr/>
        </p:nvSpPr>
        <p:spPr>
          <a:xfrm>
            <a:off x="623350" y="4573550"/>
            <a:ext cx="79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RQ1</a:t>
            </a:r>
            <a:r>
              <a:rPr lang="en-CA">
                <a:solidFill>
                  <a:schemeClr val="dk1"/>
                </a:solidFill>
              </a:rPr>
              <a:t>: Drebin feature is more robust when training with DNN</a:t>
            </a:r>
            <a:endParaRPr/>
          </a:p>
        </p:txBody>
      </p:sp>
      <p:grpSp>
        <p:nvGrpSpPr>
          <p:cNvPr id="376" name="Google Shape;376;p38"/>
          <p:cNvGrpSpPr/>
          <p:nvPr/>
        </p:nvGrpSpPr>
        <p:grpSpPr>
          <a:xfrm>
            <a:off x="5082219" y="2666898"/>
            <a:ext cx="301649" cy="942083"/>
            <a:chOff x="557725" y="2810450"/>
            <a:chExt cx="723900" cy="1028700"/>
          </a:xfrm>
        </p:grpSpPr>
        <p:cxnSp>
          <p:nvCxnSpPr>
            <p:cNvPr id="377" name="Google Shape;377;p38"/>
            <p:cNvCxnSpPr/>
            <p:nvPr/>
          </p:nvCxnSpPr>
          <p:spPr>
            <a:xfrm>
              <a:off x="557725" y="2819975"/>
              <a:ext cx="723900" cy="0"/>
            </a:xfrm>
            <a:prstGeom prst="straightConnector1">
              <a:avLst/>
            </a:prstGeom>
            <a:noFill/>
            <a:ln cap="flat" cmpd="sng" w="28575">
              <a:solidFill>
                <a:srgbClr val="FF0000"/>
              </a:solidFill>
              <a:prstDash val="solid"/>
              <a:round/>
              <a:headEnd len="med" w="med" type="none"/>
              <a:tailEnd len="med" w="med" type="none"/>
            </a:ln>
          </p:spPr>
        </p:cxnSp>
        <p:cxnSp>
          <p:nvCxnSpPr>
            <p:cNvPr id="378" name="Google Shape;378;p38"/>
            <p:cNvCxnSpPr/>
            <p:nvPr/>
          </p:nvCxnSpPr>
          <p:spPr>
            <a:xfrm>
              <a:off x="1281625" y="2810450"/>
              <a:ext cx="0" cy="1028700"/>
            </a:xfrm>
            <a:prstGeom prst="straightConnector1">
              <a:avLst/>
            </a:prstGeom>
            <a:noFill/>
            <a:ln cap="flat" cmpd="sng" w="28575">
              <a:solidFill>
                <a:srgbClr val="FF0000"/>
              </a:solidFill>
              <a:prstDash val="solid"/>
              <a:round/>
              <a:headEnd len="med" w="med" type="none"/>
              <a:tailEnd len="med" w="med" type="none"/>
            </a:ln>
          </p:spPr>
        </p:cxnSp>
      </p:grpSp>
      <p:sp>
        <p:nvSpPr>
          <p:cNvPr id="379" name="Google Shape;379;p38"/>
          <p:cNvSpPr txBox="1"/>
          <p:nvPr/>
        </p:nvSpPr>
        <p:spPr>
          <a:xfrm>
            <a:off x="5495650" y="2214050"/>
            <a:ext cx="30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8 features injected ⇒ Recall = 50%</a:t>
            </a:r>
            <a:endParaRPr/>
          </a:p>
        </p:txBody>
      </p:sp>
      <p:grpSp>
        <p:nvGrpSpPr>
          <p:cNvPr id="380" name="Google Shape;380;p38"/>
          <p:cNvGrpSpPr/>
          <p:nvPr/>
        </p:nvGrpSpPr>
        <p:grpSpPr>
          <a:xfrm>
            <a:off x="548950" y="2774198"/>
            <a:ext cx="723900" cy="942083"/>
            <a:chOff x="557725" y="2810450"/>
            <a:chExt cx="723900" cy="1028700"/>
          </a:xfrm>
        </p:grpSpPr>
        <p:cxnSp>
          <p:nvCxnSpPr>
            <p:cNvPr id="381" name="Google Shape;381;p38"/>
            <p:cNvCxnSpPr/>
            <p:nvPr/>
          </p:nvCxnSpPr>
          <p:spPr>
            <a:xfrm>
              <a:off x="557725" y="2819975"/>
              <a:ext cx="723900" cy="0"/>
            </a:xfrm>
            <a:prstGeom prst="straightConnector1">
              <a:avLst/>
            </a:prstGeom>
            <a:noFill/>
            <a:ln cap="flat" cmpd="sng" w="28575">
              <a:solidFill>
                <a:srgbClr val="FF0000"/>
              </a:solidFill>
              <a:prstDash val="solid"/>
              <a:round/>
              <a:headEnd len="med" w="med" type="none"/>
              <a:tailEnd len="med" w="med" type="none"/>
            </a:ln>
          </p:spPr>
        </p:cxnSp>
        <p:cxnSp>
          <p:nvCxnSpPr>
            <p:cNvPr id="382" name="Google Shape;382;p38"/>
            <p:cNvCxnSpPr/>
            <p:nvPr/>
          </p:nvCxnSpPr>
          <p:spPr>
            <a:xfrm>
              <a:off x="1281625" y="2810450"/>
              <a:ext cx="0" cy="1028700"/>
            </a:xfrm>
            <a:prstGeom prst="straightConnector1">
              <a:avLst/>
            </a:prstGeom>
            <a:noFill/>
            <a:ln cap="flat" cmpd="sng" w="28575">
              <a:solidFill>
                <a:srgbClr val="FF0000"/>
              </a:solidFill>
              <a:prstDash val="solid"/>
              <a:round/>
              <a:headEnd len="med" w="med" type="none"/>
              <a:tailEnd len="med" w="med" type="none"/>
            </a:ln>
          </p:spPr>
        </p:cxnSp>
      </p:grpSp>
      <p:sp>
        <p:nvSpPr>
          <p:cNvPr id="383" name="Google Shape;383;p38"/>
          <p:cNvSpPr txBox="1"/>
          <p:nvPr/>
        </p:nvSpPr>
        <p:spPr>
          <a:xfrm>
            <a:off x="1383000" y="1861350"/>
            <a:ext cx="30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30 features injected ⇒ Recall = 50%</a:t>
            </a:r>
            <a:endParaRPr/>
          </a:p>
        </p:txBody>
      </p:sp>
      <p:cxnSp>
        <p:nvCxnSpPr>
          <p:cNvPr id="384" name="Google Shape;384;p38"/>
          <p:cNvCxnSpPr/>
          <p:nvPr/>
        </p:nvCxnSpPr>
        <p:spPr>
          <a:xfrm flipH="1" rot="10800000">
            <a:off x="512475" y="2746700"/>
            <a:ext cx="3811500" cy="20400"/>
          </a:xfrm>
          <a:prstGeom prst="straightConnector1">
            <a:avLst/>
          </a:prstGeom>
          <a:noFill/>
          <a:ln cap="flat" cmpd="sng" w="9525">
            <a:solidFill>
              <a:schemeClr val="dk2"/>
            </a:solidFill>
            <a:prstDash val="dash"/>
            <a:round/>
            <a:headEnd len="med" w="med" type="none"/>
            <a:tailEnd len="med" w="med" type="none"/>
          </a:ln>
        </p:spPr>
      </p:cxnSp>
      <p:cxnSp>
        <p:nvCxnSpPr>
          <p:cNvPr id="385" name="Google Shape;385;p38"/>
          <p:cNvCxnSpPr/>
          <p:nvPr/>
        </p:nvCxnSpPr>
        <p:spPr>
          <a:xfrm flipH="1" rot="10800000">
            <a:off x="5133425" y="2705700"/>
            <a:ext cx="3750000" cy="20400"/>
          </a:xfrm>
          <a:prstGeom prst="straightConnector1">
            <a:avLst/>
          </a:prstGeom>
          <a:noFill/>
          <a:ln cap="flat" cmpd="sng" w="9525">
            <a:solidFill>
              <a:schemeClr val="dk2"/>
            </a:solidFill>
            <a:prstDash val="dash"/>
            <a:round/>
            <a:headEnd len="med" w="med" type="none"/>
            <a:tailEnd len="med" w="med" type="none"/>
          </a:ln>
        </p:spPr>
      </p:cxnSp>
      <p:sp>
        <p:nvSpPr>
          <p:cNvPr id="386" name="Google Shape;386;p38"/>
          <p:cNvSpPr txBox="1"/>
          <p:nvPr/>
        </p:nvSpPr>
        <p:spPr>
          <a:xfrm>
            <a:off x="1538450" y="4583700"/>
            <a:ext cx="53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2: Mimicry attacks on SVMs trained in Drebin features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idx="1" type="body"/>
          </p:nvPr>
        </p:nvSpPr>
        <p:spPr>
          <a:xfrm>
            <a:off x="235500" y="1129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Mimicry Attacks </a:t>
            </a:r>
            <a:endParaRPr>
              <a:solidFill>
                <a:srgbClr val="000000"/>
              </a:solidFill>
            </a:endParaRPr>
          </a:p>
        </p:txBody>
      </p:sp>
      <p:sp>
        <p:nvSpPr>
          <p:cNvPr id="392" name="Google Shape;39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393" name="Google Shape;39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DNN  [Robustness]</a:t>
            </a:r>
            <a:endParaRPr>
              <a:latin typeface="Roboto Medium"/>
              <a:ea typeface="Roboto Medium"/>
              <a:cs typeface="Roboto Medium"/>
              <a:sym typeface="Roboto Medium"/>
            </a:endParaRPr>
          </a:p>
        </p:txBody>
      </p:sp>
      <p:pic>
        <p:nvPicPr>
          <p:cNvPr id="394" name="Google Shape;394;p39"/>
          <p:cNvPicPr preferRelativeResize="0"/>
          <p:nvPr/>
        </p:nvPicPr>
        <p:blipFill>
          <a:blip r:embed="rId3">
            <a:alphaModFix/>
          </a:blip>
          <a:stretch>
            <a:fillRect/>
          </a:stretch>
        </p:blipFill>
        <p:spPr>
          <a:xfrm>
            <a:off x="159631" y="1569175"/>
            <a:ext cx="4277069" cy="2884400"/>
          </a:xfrm>
          <a:prstGeom prst="rect">
            <a:avLst/>
          </a:prstGeom>
          <a:noFill/>
          <a:ln cap="flat" cmpd="sng" w="9525">
            <a:solidFill>
              <a:schemeClr val="dk2"/>
            </a:solidFill>
            <a:prstDash val="solid"/>
            <a:round/>
            <a:headEnd len="sm" w="sm" type="none"/>
            <a:tailEnd len="sm" w="sm" type="none"/>
          </a:ln>
        </p:spPr>
      </p:pic>
      <p:pic>
        <p:nvPicPr>
          <p:cNvPr id="395" name="Google Shape;395;p39"/>
          <p:cNvPicPr preferRelativeResize="0"/>
          <p:nvPr/>
        </p:nvPicPr>
        <p:blipFill>
          <a:blip r:embed="rId4">
            <a:alphaModFix/>
          </a:blip>
          <a:stretch>
            <a:fillRect/>
          </a:stretch>
        </p:blipFill>
        <p:spPr>
          <a:xfrm>
            <a:off x="4744325" y="1569175"/>
            <a:ext cx="4220099" cy="2884400"/>
          </a:xfrm>
          <a:prstGeom prst="rect">
            <a:avLst/>
          </a:prstGeom>
          <a:noFill/>
          <a:ln cap="flat" cmpd="sng" w="9525">
            <a:solidFill>
              <a:schemeClr val="dk2"/>
            </a:solidFill>
            <a:prstDash val="solid"/>
            <a:round/>
            <a:headEnd len="sm" w="sm" type="none"/>
            <a:tailEnd len="sm" w="sm" type="none"/>
          </a:ln>
        </p:spPr>
      </p:pic>
      <p:sp>
        <p:nvSpPr>
          <p:cNvPr id="396" name="Google Shape;396;p39"/>
          <p:cNvSpPr txBox="1"/>
          <p:nvPr/>
        </p:nvSpPr>
        <p:spPr>
          <a:xfrm>
            <a:off x="623350" y="4573550"/>
            <a:ext cx="79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latin typeface="Abril Fatface"/>
                <a:ea typeface="Abril Fatface"/>
                <a:cs typeface="Abril Fatface"/>
                <a:sym typeface="Abril Fatface"/>
              </a:rPr>
              <a:t>For RQ1</a:t>
            </a:r>
            <a:r>
              <a:rPr lang="en-CA">
                <a:solidFill>
                  <a:schemeClr val="dk1"/>
                </a:solidFill>
              </a:rPr>
              <a:t>: Drebin feature is more robust when training with DNN</a:t>
            </a:r>
            <a:endParaRPr/>
          </a:p>
        </p:txBody>
      </p:sp>
      <p:grpSp>
        <p:nvGrpSpPr>
          <p:cNvPr id="397" name="Google Shape;397;p39"/>
          <p:cNvGrpSpPr/>
          <p:nvPr/>
        </p:nvGrpSpPr>
        <p:grpSpPr>
          <a:xfrm>
            <a:off x="5082219" y="2666898"/>
            <a:ext cx="301649" cy="942083"/>
            <a:chOff x="557725" y="2810450"/>
            <a:chExt cx="723900" cy="1028700"/>
          </a:xfrm>
        </p:grpSpPr>
        <p:cxnSp>
          <p:nvCxnSpPr>
            <p:cNvPr id="398" name="Google Shape;398;p39"/>
            <p:cNvCxnSpPr/>
            <p:nvPr/>
          </p:nvCxnSpPr>
          <p:spPr>
            <a:xfrm>
              <a:off x="557725" y="2819975"/>
              <a:ext cx="723900" cy="0"/>
            </a:xfrm>
            <a:prstGeom prst="straightConnector1">
              <a:avLst/>
            </a:prstGeom>
            <a:noFill/>
            <a:ln cap="flat" cmpd="sng" w="28575">
              <a:solidFill>
                <a:srgbClr val="FF0000"/>
              </a:solidFill>
              <a:prstDash val="solid"/>
              <a:round/>
              <a:headEnd len="med" w="med" type="none"/>
              <a:tailEnd len="med" w="med" type="none"/>
            </a:ln>
          </p:spPr>
        </p:cxnSp>
        <p:cxnSp>
          <p:nvCxnSpPr>
            <p:cNvPr id="399" name="Google Shape;399;p39"/>
            <p:cNvCxnSpPr/>
            <p:nvPr/>
          </p:nvCxnSpPr>
          <p:spPr>
            <a:xfrm>
              <a:off x="1281625" y="2810450"/>
              <a:ext cx="0" cy="1028700"/>
            </a:xfrm>
            <a:prstGeom prst="straightConnector1">
              <a:avLst/>
            </a:prstGeom>
            <a:noFill/>
            <a:ln cap="flat" cmpd="sng" w="28575">
              <a:solidFill>
                <a:srgbClr val="FF0000"/>
              </a:solidFill>
              <a:prstDash val="solid"/>
              <a:round/>
              <a:headEnd len="med" w="med" type="none"/>
              <a:tailEnd len="med" w="med" type="none"/>
            </a:ln>
          </p:spPr>
        </p:cxnSp>
      </p:grpSp>
      <p:sp>
        <p:nvSpPr>
          <p:cNvPr id="400" name="Google Shape;400;p39"/>
          <p:cNvSpPr txBox="1"/>
          <p:nvPr/>
        </p:nvSpPr>
        <p:spPr>
          <a:xfrm>
            <a:off x="5495650" y="2214050"/>
            <a:ext cx="30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8 features injected ⇒ Recall = 50%</a:t>
            </a:r>
            <a:endParaRPr/>
          </a:p>
        </p:txBody>
      </p:sp>
      <p:grpSp>
        <p:nvGrpSpPr>
          <p:cNvPr id="401" name="Google Shape;401;p39"/>
          <p:cNvGrpSpPr/>
          <p:nvPr/>
        </p:nvGrpSpPr>
        <p:grpSpPr>
          <a:xfrm>
            <a:off x="548950" y="2774198"/>
            <a:ext cx="723900" cy="942083"/>
            <a:chOff x="557725" y="2810450"/>
            <a:chExt cx="723900" cy="1028700"/>
          </a:xfrm>
        </p:grpSpPr>
        <p:cxnSp>
          <p:nvCxnSpPr>
            <p:cNvPr id="402" name="Google Shape;402;p39"/>
            <p:cNvCxnSpPr/>
            <p:nvPr/>
          </p:nvCxnSpPr>
          <p:spPr>
            <a:xfrm>
              <a:off x="557725" y="2819975"/>
              <a:ext cx="723900" cy="0"/>
            </a:xfrm>
            <a:prstGeom prst="straightConnector1">
              <a:avLst/>
            </a:prstGeom>
            <a:noFill/>
            <a:ln cap="flat" cmpd="sng" w="28575">
              <a:solidFill>
                <a:srgbClr val="FF0000"/>
              </a:solidFill>
              <a:prstDash val="solid"/>
              <a:round/>
              <a:headEnd len="med" w="med" type="none"/>
              <a:tailEnd len="med" w="med" type="none"/>
            </a:ln>
          </p:spPr>
        </p:cxnSp>
        <p:cxnSp>
          <p:nvCxnSpPr>
            <p:cNvPr id="403" name="Google Shape;403;p39"/>
            <p:cNvCxnSpPr/>
            <p:nvPr/>
          </p:nvCxnSpPr>
          <p:spPr>
            <a:xfrm>
              <a:off x="1281625" y="2810450"/>
              <a:ext cx="0" cy="1028700"/>
            </a:xfrm>
            <a:prstGeom prst="straightConnector1">
              <a:avLst/>
            </a:prstGeom>
            <a:noFill/>
            <a:ln cap="flat" cmpd="sng" w="28575">
              <a:solidFill>
                <a:srgbClr val="FF0000"/>
              </a:solidFill>
              <a:prstDash val="solid"/>
              <a:round/>
              <a:headEnd len="med" w="med" type="none"/>
              <a:tailEnd len="med" w="med" type="none"/>
            </a:ln>
          </p:spPr>
        </p:cxnSp>
      </p:grpSp>
      <p:sp>
        <p:nvSpPr>
          <p:cNvPr id="404" name="Google Shape;404;p39"/>
          <p:cNvSpPr txBox="1"/>
          <p:nvPr/>
        </p:nvSpPr>
        <p:spPr>
          <a:xfrm>
            <a:off x="1383000" y="1861350"/>
            <a:ext cx="30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30 features injected ⇒ Recall = 50%</a:t>
            </a:r>
            <a:endParaRPr/>
          </a:p>
        </p:txBody>
      </p:sp>
      <p:cxnSp>
        <p:nvCxnSpPr>
          <p:cNvPr id="405" name="Google Shape;405;p39"/>
          <p:cNvCxnSpPr/>
          <p:nvPr/>
        </p:nvCxnSpPr>
        <p:spPr>
          <a:xfrm flipH="1" rot="10800000">
            <a:off x="512475" y="2746700"/>
            <a:ext cx="3811500" cy="20400"/>
          </a:xfrm>
          <a:prstGeom prst="straightConnector1">
            <a:avLst/>
          </a:prstGeom>
          <a:noFill/>
          <a:ln cap="flat" cmpd="sng" w="9525">
            <a:solidFill>
              <a:schemeClr val="dk2"/>
            </a:solidFill>
            <a:prstDash val="dash"/>
            <a:round/>
            <a:headEnd len="med" w="med" type="none"/>
            <a:tailEnd len="med" w="med" type="none"/>
          </a:ln>
        </p:spPr>
      </p:cxnSp>
      <p:cxnSp>
        <p:nvCxnSpPr>
          <p:cNvPr id="406" name="Google Shape;406;p39"/>
          <p:cNvCxnSpPr/>
          <p:nvPr/>
        </p:nvCxnSpPr>
        <p:spPr>
          <a:xfrm flipH="1" rot="10800000">
            <a:off x="5133425" y="2705700"/>
            <a:ext cx="3750000" cy="20400"/>
          </a:xfrm>
          <a:prstGeom prst="straightConnector1">
            <a:avLst/>
          </a:prstGeom>
          <a:noFill/>
          <a:ln cap="flat" cmpd="sng" w="9525">
            <a:solidFill>
              <a:schemeClr val="dk2"/>
            </a:solidFill>
            <a:prstDash val="dash"/>
            <a:round/>
            <a:headEnd len="med" w="med" type="none"/>
            <a:tailEnd len="med" w="med" type="none"/>
          </a:ln>
        </p:spPr>
      </p:cxnSp>
      <p:sp>
        <p:nvSpPr>
          <p:cNvPr id="407" name="Google Shape;407;p39"/>
          <p:cNvSpPr txBox="1"/>
          <p:nvPr/>
        </p:nvSpPr>
        <p:spPr>
          <a:xfrm>
            <a:off x="1538450" y="4583700"/>
            <a:ext cx="53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2: Mimicry attacks on SVMs trained in Drebin features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413" name="Google Shape;4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pic>
        <p:nvPicPr>
          <p:cNvPr id="414" name="Google Shape;414;p40"/>
          <p:cNvPicPr preferRelativeResize="0"/>
          <p:nvPr/>
        </p:nvPicPr>
        <p:blipFill>
          <a:blip r:embed="rId3">
            <a:alphaModFix/>
          </a:blip>
          <a:stretch>
            <a:fillRect/>
          </a:stretch>
        </p:blipFill>
        <p:spPr>
          <a:xfrm>
            <a:off x="1492525" y="1143050"/>
            <a:ext cx="5179275" cy="3440650"/>
          </a:xfrm>
          <a:prstGeom prst="rect">
            <a:avLst/>
          </a:prstGeom>
          <a:noFill/>
          <a:ln cap="flat" cmpd="sng" w="9525">
            <a:solidFill>
              <a:schemeClr val="dk2"/>
            </a:solidFill>
            <a:prstDash val="solid"/>
            <a:round/>
            <a:headEnd len="sm" w="sm" type="none"/>
            <a:tailEnd len="sm" w="sm" type="none"/>
          </a:ln>
        </p:spPr>
      </p:pic>
      <p:sp>
        <p:nvSpPr>
          <p:cNvPr id="415" name="Google Shape;415;p40"/>
          <p:cNvSpPr txBox="1"/>
          <p:nvPr/>
        </p:nvSpPr>
        <p:spPr>
          <a:xfrm>
            <a:off x="1538450" y="4583700"/>
            <a:ext cx="53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4: Mimicry attacks on DNNs trained in Drebin features</a:t>
            </a:r>
            <a:endParaRPr/>
          </a:p>
        </p:txBody>
      </p:sp>
      <p:pic>
        <p:nvPicPr>
          <p:cNvPr id="416" name="Google Shape;416;p40"/>
          <p:cNvPicPr preferRelativeResize="0"/>
          <p:nvPr/>
        </p:nvPicPr>
        <p:blipFill>
          <a:blip r:embed="rId4">
            <a:alphaModFix/>
          </a:blip>
          <a:stretch>
            <a:fillRect/>
          </a:stretch>
        </p:blipFill>
        <p:spPr>
          <a:xfrm>
            <a:off x="1492524" y="1129550"/>
            <a:ext cx="5179275" cy="349283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422" name="Google Shape;42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[Robustness]</a:t>
            </a:r>
            <a:endParaRPr>
              <a:latin typeface="Roboto Medium"/>
              <a:ea typeface="Roboto Medium"/>
              <a:cs typeface="Roboto Medium"/>
              <a:sym typeface="Roboto Medium"/>
            </a:endParaRPr>
          </a:p>
        </p:txBody>
      </p:sp>
      <p:pic>
        <p:nvPicPr>
          <p:cNvPr id="423" name="Google Shape;423;p41"/>
          <p:cNvPicPr preferRelativeResize="0"/>
          <p:nvPr/>
        </p:nvPicPr>
        <p:blipFill>
          <a:blip r:embed="rId3">
            <a:alphaModFix/>
          </a:blip>
          <a:stretch>
            <a:fillRect/>
          </a:stretch>
        </p:blipFill>
        <p:spPr>
          <a:xfrm>
            <a:off x="1492525" y="1143050"/>
            <a:ext cx="5179275" cy="3440650"/>
          </a:xfrm>
          <a:prstGeom prst="rect">
            <a:avLst/>
          </a:prstGeom>
          <a:noFill/>
          <a:ln cap="flat" cmpd="sng" w="9525">
            <a:solidFill>
              <a:schemeClr val="dk2"/>
            </a:solidFill>
            <a:prstDash val="solid"/>
            <a:round/>
            <a:headEnd len="sm" w="sm" type="none"/>
            <a:tailEnd len="sm" w="sm" type="none"/>
          </a:ln>
        </p:spPr>
      </p:pic>
      <p:sp>
        <p:nvSpPr>
          <p:cNvPr id="424" name="Google Shape;424;p41"/>
          <p:cNvSpPr txBox="1"/>
          <p:nvPr/>
        </p:nvSpPr>
        <p:spPr>
          <a:xfrm>
            <a:off x="1549925" y="4537775"/>
            <a:ext cx="53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5: Mimicry attacks on DNNs trained in MaMaDroid</a:t>
            </a:r>
            <a:endParaRPr/>
          </a:p>
        </p:txBody>
      </p:sp>
      <p:pic>
        <p:nvPicPr>
          <p:cNvPr id="425" name="Google Shape;425;p41"/>
          <p:cNvPicPr preferRelativeResize="0"/>
          <p:nvPr/>
        </p:nvPicPr>
        <p:blipFill>
          <a:blip r:embed="rId4">
            <a:alphaModFix/>
          </a:blip>
          <a:stretch>
            <a:fillRect/>
          </a:stretch>
        </p:blipFill>
        <p:spPr>
          <a:xfrm>
            <a:off x="1492525" y="1129550"/>
            <a:ext cx="5179275" cy="3454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Motivation</a:t>
            </a:r>
            <a:r>
              <a:rPr lang="en-CA"/>
              <a:t> </a:t>
            </a:r>
            <a:endParaRPr/>
          </a:p>
        </p:txBody>
      </p:sp>
      <p:sp>
        <p:nvSpPr>
          <p:cNvPr id="87" name="Google Shape;8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0" lvl="0" marL="0" rtl="0" algn="l">
              <a:spcBef>
                <a:spcPts val="1200"/>
              </a:spcBef>
              <a:spcAft>
                <a:spcPts val="0"/>
              </a:spcAft>
              <a:buNone/>
            </a:pPr>
            <a:r>
              <a:rPr lang="en-CA">
                <a:solidFill>
                  <a:srgbClr val="000000"/>
                </a:solidFill>
              </a:rPr>
              <a:t>Large scale automatic malware detection system relies on Machine Learning.</a:t>
            </a:r>
            <a:endParaRPr>
              <a:solidFill>
                <a:srgbClr val="000000"/>
              </a:solidFill>
            </a:endParaRPr>
          </a:p>
          <a:p>
            <a:pPr indent="0" lvl="0" marL="0" rtl="0" algn="l">
              <a:spcBef>
                <a:spcPts val="1200"/>
              </a:spcBef>
              <a:spcAft>
                <a:spcPts val="0"/>
              </a:spcAft>
              <a:buNone/>
            </a:pPr>
            <a:r>
              <a:rPr lang="en-CA">
                <a:solidFill>
                  <a:srgbClr val="000000"/>
                </a:solidFill>
              </a:rPr>
              <a:t>Machine Learning in general is susceptible to Adversarial Attacks.</a:t>
            </a:r>
            <a:endParaRPr>
              <a:solidFill>
                <a:srgbClr val="000000"/>
              </a:solidFill>
            </a:endParaRPr>
          </a:p>
          <a:p>
            <a:pPr indent="0" lvl="0" marL="0" rtl="0" algn="l">
              <a:spcBef>
                <a:spcPts val="1200"/>
              </a:spcBef>
              <a:spcAft>
                <a:spcPts val="0"/>
              </a:spcAft>
              <a:buNone/>
            </a:pPr>
            <a:r>
              <a:rPr lang="en-CA">
                <a:solidFill>
                  <a:srgbClr val="000000"/>
                </a:solidFill>
              </a:rPr>
              <a:t> </a:t>
            </a:r>
            <a:endParaRPr>
              <a:solidFill>
                <a:srgbClr val="000000"/>
              </a:solidFill>
            </a:endParaRPr>
          </a:p>
          <a:p>
            <a:pPr indent="0" lvl="0" marL="0" rtl="0" algn="l">
              <a:spcBef>
                <a:spcPts val="1200"/>
              </a:spcBef>
              <a:spcAft>
                <a:spcPts val="0"/>
              </a:spcAft>
              <a:buNone/>
            </a:pPr>
            <a:r>
              <a:rPr lang="en-CA">
                <a:solidFill>
                  <a:srgbClr val="000000"/>
                </a:solidFill>
              </a:rPr>
              <a:t>It is not that hard to generate malware to evade detection: </a:t>
            </a:r>
            <a:endParaRPr>
              <a:solidFill>
                <a:srgbClr val="000000"/>
              </a:solidFill>
            </a:endParaRPr>
          </a:p>
          <a:p>
            <a:pPr indent="-342900" lvl="0" marL="457200" rtl="0" algn="l">
              <a:spcBef>
                <a:spcPts val="1200"/>
              </a:spcBef>
              <a:spcAft>
                <a:spcPts val="0"/>
              </a:spcAft>
              <a:buSzPts val="1800"/>
              <a:buChar char="●"/>
            </a:pPr>
            <a:r>
              <a:rPr lang="en-CA">
                <a:solidFill>
                  <a:srgbClr val="000000"/>
                </a:solidFill>
              </a:rPr>
              <a:t>Camouflage through performing more benign functionalities</a:t>
            </a:r>
            <a:r>
              <a:rPr lang="en-CA"/>
              <a:t> </a:t>
            </a:r>
            <a:endParaRPr/>
          </a:p>
        </p:txBody>
      </p:sp>
      <p:sp>
        <p:nvSpPr>
          <p:cNvPr id="88" name="Google Shape;8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89" name="Google Shape;89;p15"/>
          <p:cNvGrpSpPr/>
          <p:nvPr/>
        </p:nvGrpSpPr>
        <p:grpSpPr>
          <a:xfrm>
            <a:off x="6471895" y="-9400"/>
            <a:ext cx="2672093" cy="1481532"/>
            <a:chOff x="4399325" y="0"/>
            <a:chExt cx="4691175" cy="2458975"/>
          </a:xfrm>
        </p:grpSpPr>
        <p:pic>
          <p:nvPicPr>
            <p:cNvPr id="90" name="Google Shape;90;p15"/>
            <p:cNvPicPr preferRelativeResize="0"/>
            <p:nvPr/>
          </p:nvPicPr>
          <p:blipFill>
            <a:blip r:embed="rId3">
              <a:alphaModFix/>
            </a:blip>
            <a:stretch>
              <a:fillRect/>
            </a:stretch>
          </p:blipFill>
          <p:spPr>
            <a:xfrm>
              <a:off x="4399325" y="0"/>
              <a:ext cx="4691175" cy="2458975"/>
            </a:xfrm>
            <a:prstGeom prst="rect">
              <a:avLst/>
            </a:prstGeom>
            <a:noFill/>
            <a:ln>
              <a:noFill/>
            </a:ln>
          </p:spPr>
        </p:pic>
        <p:sp>
          <p:nvSpPr>
            <p:cNvPr id="91" name="Google Shape;91;p15"/>
            <p:cNvSpPr/>
            <p:nvPr/>
          </p:nvSpPr>
          <p:spPr>
            <a:xfrm>
              <a:off x="6116425" y="630000"/>
              <a:ext cx="126000" cy="127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6681916" y="630000"/>
              <a:ext cx="126000" cy="127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4435275" y="538500"/>
              <a:ext cx="207000" cy="1953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7331450" y="68112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8026975" y="694775"/>
              <a:ext cx="77700" cy="73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7736275" y="68112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8322275" y="694775"/>
              <a:ext cx="77700" cy="73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321300" y="66747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656675" y="667475"/>
              <a:ext cx="969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1" name="Google Shape;43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432" name="Google Shape;432;p42"/>
          <p:cNvPicPr preferRelativeResize="0"/>
          <p:nvPr/>
        </p:nvPicPr>
        <p:blipFill rotWithShape="1">
          <a:blip r:embed="rId3">
            <a:alphaModFix/>
          </a:blip>
          <a:srcRect b="62000" l="0" r="0" t="0"/>
          <a:stretch/>
        </p:blipFill>
        <p:spPr>
          <a:xfrm>
            <a:off x="1844887" y="1017725"/>
            <a:ext cx="5454225" cy="3324950"/>
          </a:xfrm>
          <a:prstGeom prst="rect">
            <a:avLst/>
          </a:prstGeom>
          <a:noFill/>
          <a:ln>
            <a:noFill/>
          </a:ln>
        </p:spPr>
      </p:pic>
      <p:sp>
        <p:nvSpPr>
          <p:cNvPr id="433" name="Google Shape;433;p42"/>
          <p:cNvSpPr txBox="1"/>
          <p:nvPr/>
        </p:nvSpPr>
        <p:spPr>
          <a:xfrm>
            <a:off x="2411500" y="4282625"/>
            <a:ext cx="48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6: averaged feature Importance for top 30 weighted features in DNN trained Drebin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9" name="Google Shape;43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440" name="Google Shape;440;p43"/>
          <p:cNvSpPr txBox="1"/>
          <p:nvPr/>
        </p:nvSpPr>
        <p:spPr>
          <a:xfrm>
            <a:off x="2411500" y="4282625"/>
            <a:ext cx="48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7: averaged feature Importance for top 30 weighted features in DNN trained on MaMaDroid </a:t>
            </a:r>
            <a:endParaRPr/>
          </a:p>
        </p:txBody>
      </p:sp>
      <p:pic>
        <p:nvPicPr>
          <p:cNvPr id="441" name="Google Shape;441;p43"/>
          <p:cNvPicPr preferRelativeResize="0"/>
          <p:nvPr/>
        </p:nvPicPr>
        <p:blipFill rotWithShape="1">
          <a:blip r:embed="rId3">
            <a:alphaModFix/>
          </a:blip>
          <a:srcRect b="61514" l="0" r="0" t="0"/>
          <a:stretch/>
        </p:blipFill>
        <p:spPr>
          <a:xfrm>
            <a:off x="1925675" y="1032725"/>
            <a:ext cx="5373425" cy="3294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idx="1" type="body"/>
          </p:nvPr>
        </p:nvSpPr>
        <p:spPr>
          <a:xfrm>
            <a:off x="402800" y="1238250"/>
            <a:ext cx="2090400" cy="303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BlackBox Attack</a:t>
            </a:r>
            <a:endParaRPr>
              <a:solidFill>
                <a:srgbClr val="000000"/>
              </a:solidFill>
            </a:endParaRPr>
          </a:p>
        </p:txBody>
      </p:sp>
      <p:sp>
        <p:nvSpPr>
          <p:cNvPr id="447" name="Google Shape;44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448" name="Google Shape;44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a:t>
            </a:r>
            <a:r>
              <a:rPr lang="en-CA">
                <a:latin typeface="Roboto Medium"/>
                <a:ea typeface="Roboto Medium"/>
                <a:cs typeface="Roboto Medium"/>
                <a:sym typeface="Roboto Medium"/>
              </a:rPr>
              <a:t>DNN</a:t>
            </a:r>
            <a:r>
              <a:rPr lang="en-CA">
                <a:latin typeface="Roboto Medium"/>
                <a:ea typeface="Roboto Medium"/>
                <a:cs typeface="Roboto Medium"/>
                <a:sym typeface="Roboto Medium"/>
              </a:rPr>
              <a:t>  [Robustness]</a:t>
            </a:r>
            <a:endParaRPr>
              <a:latin typeface="Roboto Medium"/>
              <a:ea typeface="Roboto Medium"/>
              <a:cs typeface="Roboto Medium"/>
              <a:sym typeface="Roboto Medium"/>
            </a:endParaRPr>
          </a:p>
        </p:txBody>
      </p:sp>
      <p:graphicFrame>
        <p:nvGraphicFramePr>
          <p:cNvPr id="449" name="Google Shape;449;p44"/>
          <p:cNvGraphicFramePr/>
          <p:nvPr/>
        </p:nvGraphicFramePr>
        <p:xfrm>
          <a:off x="2718450" y="1238250"/>
          <a:ext cx="3000000" cy="3000000"/>
        </p:xfrm>
        <a:graphic>
          <a:graphicData uri="http://schemas.openxmlformats.org/drawingml/2006/table">
            <a:tbl>
              <a:tblPr>
                <a:noFill/>
                <a:tableStyleId>{0107DDCB-D3B2-4A13-AA3F-2021E4F91987}</a:tableStyleId>
              </a:tblPr>
              <a:tblGrid>
                <a:gridCol w="1172775"/>
                <a:gridCol w="2129325"/>
                <a:gridCol w="2451900"/>
              </a:tblGrid>
              <a:tr h="444275">
                <a:tc>
                  <a:txBody>
                    <a:bodyPr/>
                    <a:lstStyle/>
                    <a:p>
                      <a:pPr indent="0" lvl="0" marL="0" rtl="0" algn="ctr">
                        <a:spcBef>
                          <a:spcPts val="0"/>
                        </a:spcBef>
                        <a:spcAft>
                          <a:spcPts val="0"/>
                        </a:spcAft>
                        <a:buNone/>
                      </a:pPr>
                      <a:r>
                        <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Malware Detection Rate</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rowSpan="4">
                  <a:txBody>
                    <a:bodyPr/>
                    <a:lstStyle/>
                    <a:p>
                      <a:pPr indent="0" lvl="0" marL="0" rtl="0" algn="ctr">
                        <a:spcBef>
                          <a:spcPts val="0"/>
                        </a:spcBef>
                        <a:spcAft>
                          <a:spcPts val="0"/>
                        </a:spcAft>
                        <a:buNone/>
                      </a:pPr>
                      <a:r>
                        <a:rPr b="1" lang="en-CA">
                          <a:solidFill>
                            <a:schemeClr val="dk1"/>
                          </a:solidFill>
                        </a:rPr>
                        <a:t>Drebin</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50.81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44275">
                <a:tc vMerge="1"/>
                <a:tc>
                  <a:txBody>
                    <a:bodyPr/>
                    <a:lstStyle/>
                    <a:p>
                      <a:pPr indent="0" lvl="0" marL="0" rtl="0" algn="ctr">
                        <a:spcBef>
                          <a:spcPts val="0"/>
                        </a:spcBef>
                        <a:spcAft>
                          <a:spcPts val="0"/>
                        </a:spcAft>
                        <a:buNone/>
                      </a:pPr>
                      <a:r>
                        <a:rPr lang="en-CA"/>
                        <a:t>DNN_adema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70.30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DNN_atma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65.94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76.60</a:t>
                      </a:r>
                      <a:endParaRPr b="1">
                        <a:solidFill>
                          <a:srgbClr val="38761D"/>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rowSpan="4">
                  <a:txBody>
                    <a:bodyPr/>
                    <a:lstStyle/>
                    <a:p>
                      <a:pPr indent="0" lvl="0" marL="0" rtl="0" algn="ctr">
                        <a:spcBef>
                          <a:spcPts val="0"/>
                        </a:spcBef>
                        <a:spcAft>
                          <a:spcPts val="0"/>
                        </a:spcAft>
                        <a:buNone/>
                      </a:pPr>
                      <a:r>
                        <a:rPr b="1" lang="en-CA"/>
                        <a:t>MaMaDroid</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32.70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44275">
                <a:tc vMerge="1"/>
                <a:tc>
                  <a:txBody>
                    <a:bodyPr/>
                    <a:lstStyle/>
                    <a:p>
                      <a:pPr indent="0" lvl="0" marL="0" rtl="0" algn="ctr">
                        <a:spcBef>
                          <a:spcPts val="0"/>
                        </a:spcBef>
                        <a:spcAft>
                          <a:spcPts val="0"/>
                        </a:spcAft>
                        <a:buNone/>
                      </a:pPr>
                      <a:r>
                        <a:rPr lang="en-CA"/>
                        <a:t>ADV Retrain 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35.30</a:t>
                      </a:r>
                      <a:endParaRPr b="1">
                        <a:solidFill>
                          <a:srgbClr val="38761D"/>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34.47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88775">
                <a:tc vMerge="1"/>
                <a:tc>
                  <a:txBody>
                    <a:bodyPr/>
                    <a:lstStyle/>
                    <a:p>
                      <a:pPr indent="0" lvl="0" marL="0" rtl="0" algn="ctr">
                        <a:spcBef>
                          <a:spcPts val="0"/>
                        </a:spcBef>
                        <a:spcAft>
                          <a:spcPts val="0"/>
                        </a:spcAft>
                        <a:buNone/>
                      </a:pPr>
                      <a:r>
                        <a:rPr lang="en-CA"/>
                        <a:t>DNN + feature binarized</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34.09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Why does it not work on MaMaDroid ?</a:t>
            </a:r>
            <a:endParaRPr>
              <a:latin typeface="Roboto Medium"/>
              <a:ea typeface="Roboto Medium"/>
              <a:cs typeface="Roboto Medium"/>
              <a:sym typeface="Roboto Medium"/>
            </a:endParaRPr>
          </a:p>
        </p:txBody>
      </p:sp>
      <p:sp>
        <p:nvSpPr>
          <p:cNvPr id="455" name="Google Shape;455;p45"/>
          <p:cNvSpPr txBox="1"/>
          <p:nvPr>
            <p:ph idx="1" type="body"/>
          </p:nvPr>
        </p:nvSpPr>
        <p:spPr>
          <a:xfrm>
            <a:off x="3932050" y="1201250"/>
            <a:ext cx="5211900" cy="1635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CA"/>
              <a:t>m</a:t>
            </a:r>
            <a:endParaRPr/>
          </a:p>
        </p:txBody>
      </p:sp>
      <p:sp>
        <p:nvSpPr>
          <p:cNvPr id="456" name="Google Shape;45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457" name="Google Shape;457;p45"/>
          <p:cNvGrpSpPr/>
          <p:nvPr/>
        </p:nvGrpSpPr>
        <p:grpSpPr>
          <a:xfrm>
            <a:off x="120263" y="1201250"/>
            <a:ext cx="3708863" cy="2341481"/>
            <a:chOff x="1963465" y="2177600"/>
            <a:chExt cx="4532400" cy="3071197"/>
          </a:xfrm>
        </p:grpSpPr>
        <p:pic>
          <p:nvPicPr>
            <p:cNvPr id="458" name="Google Shape;458;p45"/>
            <p:cNvPicPr preferRelativeResize="0"/>
            <p:nvPr/>
          </p:nvPicPr>
          <p:blipFill>
            <a:blip r:embed="rId4">
              <a:alphaModFix/>
            </a:blip>
            <a:stretch>
              <a:fillRect/>
            </a:stretch>
          </p:blipFill>
          <p:spPr>
            <a:xfrm>
              <a:off x="2074595" y="2177600"/>
              <a:ext cx="4095275" cy="2737125"/>
            </a:xfrm>
            <a:prstGeom prst="rect">
              <a:avLst/>
            </a:prstGeom>
            <a:noFill/>
            <a:ln>
              <a:noFill/>
            </a:ln>
          </p:spPr>
        </p:pic>
        <p:sp>
          <p:nvSpPr>
            <p:cNvPr id="459" name="Google Shape;459;p45"/>
            <p:cNvSpPr txBox="1"/>
            <p:nvPr/>
          </p:nvSpPr>
          <p:spPr>
            <a:xfrm>
              <a:off x="1963465" y="4804797"/>
              <a:ext cx="4532400" cy="44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highlight>
                    <a:srgbClr val="FFF2CC"/>
                  </a:highlight>
                </a:rPr>
                <a:t>Figure: non zero feature count distribution in training samples</a:t>
              </a:r>
              <a:r>
                <a:rPr lang="en-CA" sz="1000"/>
                <a:t> </a:t>
              </a:r>
              <a:endParaRPr sz="1000"/>
            </a:p>
          </p:txBody>
        </p:sp>
      </p:grpSp>
      <p:sp>
        <p:nvSpPr>
          <p:cNvPr id="460" name="Google Shape;460;p45"/>
          <p:cNvSpPr txBox="1"/>
          <p:nvPr/>
        </p:nvSpPr>
        <p:spPr>
          <a:xfrm>
            <a:off x="184450" y="3605025"/>
            <a:ext cx="3708900" cy="831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CA"/>
              <a:t>Potential Reason 1: </a:t>
            </a:r>
            <a:endParaRPr b="1"/>
          </a:p>
          <a:p>
            <a:pPr indent="0" lvl="0" marL="0" rtl="0" algn="ctr">
              <a:spcBef>
                <a:spcPts val="0"/>
              </a:spcBef>
              <a:spcAft>
                <a:spcPts val="0"/>
              </a:spcAft>
              <a:buNone/>
            </a:pPr>
            <a:r>
              <a:rPr lang="en-CA"/>
              <a:t>Malware have way less features with non-zero values in Training </a:t>
            </a:r>
            <a:endParaRPr/>
          </a:p>
        </p:txBody>
      </p:sp>
      <p:grpSp>
        <p:nvGrpSpPr>
          <p:cNvPr id="461" name="Google Shape;461;p45"/>
          <p:cNvGrpSpPr/>
          <p:nvPr/>
        </p:nvGrpSpPr>
        <p:grpSpPr>
          <a:xfrm>
            <a:off x="3957242" y="1243201"/>
            <a:ext cx="5161532" cy="1328559"/>
            <a:chOff x="3350650" y="1160788"/>
            <a:chExt cx="5365976" cy="1336713"/>
          </a:xfrm>
        </p:grpSpPr>
        <p:pic>
          <p:nvPicPr>
            <p:cNvPr id="462" name="Google Shape;462;p45"/>
            <p:cNvPicPr preferRelativeResize="0"/>
            <p:nvPr/>
          </p:nvPicPr>
          <p:blipFill rotWithShape="1">
            <a:blip r:embed="rId5">
              <a:alphaModFix/>
            </a:blip>
            <a:srcRect b="0" l="0" r="70997" t="0"/>
            <a:stretch/>
          </p:blipFill>
          <p:spPr>
            <a:xfrm>
              <a:off x="3350650" y="1169100"/>
              <a:ext cx="1672652" cy="1328400"/>
            </a:xfrm>
            <a:prstGeom prst="rect">
              <a:avLst/>
            </a:prstGeom>
            <a:noFill/>
            <a:ln>
              <a:noFill/>
            </a:ln>
          </p:spPr>
        </p:pic>
        <p:pic>
          <p:nvPicPr>
            <p:cNvPr id="463" name="Google Shape;463;p45"/>
            <p:cNvPicPr preferRelativeResize="0"/>
            <p:nvPr/>
          </p:nvPicPr>
          <p:blipFill rotWithShape="1">
            <a:blip r:embed="rId5">
              <a:alphaModFix/>
            </a:blip>
            <a:srcRect b="0" l="71995" r="0" t="0"/>
            <a:stretch/>
          </p:blipFill>
          <p:spPr>
            <a:xfrm>
              <a:off x="7101575" y="1169100"/>
              <a:ext cx="1615051" cy="1328400"/>
            </a:xfrm>
            <a:prstGeom prst="rect">
              <a:avLst/>
            </a:prstGeom>
            <a:noFill/>
            <a:ln>
              <a:noFill/>
            </a:ln>
          </p:spPr>
        </p:pic>
        <p:pic>
          <p:nvPicPr>
            <p:cNvPr id="464" name="Google Shape;464;p45"/>
            <p:cNvPicPr preferRelativeResize="0"/>
            <p:nvPr/>
          </p:nvPicPr>
          <p:blipFill rotWithShape="1">
            <a:blip r:embed="rId5">
              <a:alphaModFix/>
            </a:blip>
            <a:srcRect b="0" l="31787" r="32872" t="0"/>
            <a:stretch/>
          </p:blipFill>
          <p:spPr>
            <a:xfrm>
              <a:off x="5043363" y="1160788"/>
              <a:ext cx="2038150" cy="1328400"/>
            </a:xfrm>
            <a:prstGeom prst="rect">
              <a:avLst/>
            </a:prstGeom>
            <a:noFill/>
            <a:ln>
              <a:noFill/>
            </a:ln>
          </p:spPr>
        </p:pic>
      </p:grpSp>
      <p:sp>
        <p:nvSpPr>
          <p:cNvPr id="465" name="Google Shape;465;p45"/>
          <p:cNvSpPr txBox="1"/>
          <p:nvPr/>
        </p:nvSpPr>
        <p:spPr>
          <a:xfrm>
            <a:off x="4294187" y="2497700"/>
            <a:ext cx="443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highlight>
                  <a:srgbClr val="FFF2CC"/>
                </a:highlight>
              </a:rPr>
              <a:t>Figure: example of sample modification for attacks on MaMaDroid features</a:t>
            </a:r>
            <a:endParaRPr sz="1000"/>
          </a:p>
        </p:txBody>
      </p:sp>
      <p:sp>
        <p:nvSpPr>
          <p:cNvPr id="466" name="Google Shape;466;p45"/>
          <p:cNvSpPr txBox="1"/>
          <p:nvPr/>
        </p:nvSpPr>
        <p:spPr>
          <a:xfrm>
            <a:off x="4389050" y="3155625"/>
            <a:ext cx="4156800" cy="10467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CA"/>
              <a:t>Potential Reason 2: </a:t>
            </a:r>
            <a:endParaRPr b="1"/>
          </a:p>
          <a:p>
            <a:pPr indent="0" lvl="0" marL="0" rtl="0" algn="ctr">
              <a:spcBef>
                <a:spcPts val="0"/>
              </a:spcBef>
              <a:spcAft>
                <a:spcPts val="0"/>
              </a:spcAft>
              <a:buNone/>
            </a:pPr>
            <a:r>
              <a:rPr lang="en-CA"/>
              <a:t>The flexibility in MaMaDroid Feature presentation: Changing one feature will also influence the values of other features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472" name="Google Shape;472;p46"/>
          <p:cNvPicPr preferRelativeResize="0"/>
          <p:nvPr/>
        </p:nvPicPr>
        <p:blipFill>
          <a:blip r:embed="rId3">
            <a:alphaModFix/>
          </a:blip>
          <a:stretch>
            <a:fillRect/>
          </a:stretch>
        </p:blipFill>
        <p:spPr>
          <a:xfrm>
            <a:off x="507525" y="0"/>
            <a:ext cx="7964925" cy="4125975"/>
          </a:xfrm>
          <a:prstGeom prst="rect">
            <a:avLst/>
          </a:prstGeom>
          <a:noFill/>
          <a:ln>
            <a:noFill/>
          </a:ln>
        </p:spPr>
      </p:pic>
      <p:sp>
        <p:nvSpPr>
          <p:cNvPr id="473" name="Google Shape;473;p46"/>
          <p:cNvSpPr txBox="1"/>
          <p:nvPr/>
        </p:nvSpPr>
        <p:spPr>
          <a:xfrm>
            <a:off x="2078300" y="4068575"/>
            <a:ext cx="55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1: Top 100 popular features in MaMaDroid Training data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479" name="Google Shape;479;p47"/>
          <p:cNvGrpSpPr/>
          <p:nvPr/>
        </p:nvGrpSpPr>
        <p:grpSpPr>
          <a:xfrm>
            <a:off x="2506042" y="2656576"/>
            <a:ext cx="4131896" cy="2041815"/>
            <a:chOff x="1484900" y="1152475"/>
            <a:chExt cx="5584398" cy="2558665"/>
          </a:xfrm>
        </p:grpSpPr>
        <p:sp>
          <p:nvSpPr>
            <p:cNvPr id="480" name="Google Shape;480;p47"/>
            <p:cNvSpPr/>
            <p:nvPr/>
          </p:nvSpPr>
          <p:spPr>
            <a:xfrm>
              <a:off x="3466500" y="1152475"/>
              <a:ext cx="1508700" cy="52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Experiments</a:t>
              </a:r>
              <a:endParaRPr sz="1200"/>
            </a:p>
          </p:txBody>
        </p:sp>
        <p:cxnSp>
          <p:nvCxnSpPr>
            <p:cNvPr id="481" name="Google Shape;481;p47"/>
            <p:cNvCxnSpPr>
              <a:stCxn id="480" idx="2"/>
              <a:endCxn id="482" idx="0"/>
            </p:cNvCxnSpPr>
            <p:nvPr/>
          </p:nvCxnSpPr>
          <p:spPr>
            <a:xfrm flipH="1" rot="-5400000">
              <a:off x="4632450" y="1270375"/>
              <a:ext cx="360300" cy="1183500"/>
            </a:xfrm>
            <a:prstGeom prst="bentConnector3">
              <a:avLst>
                <a:gd fmla="val 49997" name="adj1"/>
              </a:avLst>
            </a:prstGeom>
            <a:noFill/>
            <a:ln cap="flat" cmpd="sng" w="38100">
              <a:solidFill>
                <a:srgbClr val="434343"/>
              </a:solidFill>
              <a:prstDash val="solid"/>
              <a:round/>
              <a:headEnd len="med" w="med" type="none"/>
              <a:tailEnd len="med" w="med" type="none"/>
            </a:ln>
          </p:spPr>
        </p:cxnSp>
        <p:sp>
          <p:nvSpPr>
            <p:cNvPr id="482" name="Google Shape;482;p47"/>
            <p:cNvSpPr/>
            <p:nvPr/>
          </p:nvSpPr>
          <p:spPr>
            <a:xfrm>
              <a:off x="4886925" y="2042250"/>
              <a:ext cx="1035000" cy="529500"/>
            </a:xfrm>
            <a:prstGeom prst="roundRect">
              <a:avLst>
                <a:gd fmla="val 16667" name="adj"/>
              </a:avLst>
            </a:prstGeom>
            <a:solidFill>
              <a:srgbClr val="F2FFF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DNN</a:t>
              </a:r>
              <a:endParaRPr sz="1200"/>
            </a:p>
          </p:txBody>
        </p:sp>
        <p:sp>
          <p:nvSpPr>
            <p:cNvPr id="483" name="Google Shape;483;p47"/>
            <p:cNvSpPr/>
            <p:nvPr/>
          </p:nvSpPr>
          <p:spPr>
            <a:xfrm>
              <a:off x="2519900" y="2042250"/>
              <a:ext cx="1035000" cy="529500"/>
            </a:xfrm>
            <a:prstGeom prst="roundRect">
              <a:avLst>
                <a:gd fmla="val 16667" name="adj"/>
              </a:avLst>
            </a:prstGeom>
            <a:solidFill>
              <a:srgbClr val="FFFFE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SVM</a:t>
              </a:r>
              <a:endParaRPr sz="1200"/>
            </a:p>
          </p:txBody>
        </p:sp>
        <p:sp>
          <p:nvSpPr>
            <p:cNvPr id="484" name="Google Shape;484;p47"/>
            <p:cNvSpPr/>
            <p:nvPr/>
          </p:nvSpPr>
          <p:spPr>
            <a:xfrm>
              <a:off x="1484900" y="3181625"/>
              <a:ext cx="1035000" cy="529500"/>
            </a:xfrm>
            <a:prstGeom prst="roundRect">
              <a:avLst>
                <a:gd fmla="val 16667" name="adj"/>
              </a:avLst>
            </a:prstGeom>
            <a:solidFill>
              <a:srgbClr val="E9E9F6"/>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485" name="Google Shape;485;p47"/>
            <p:cNvSpPr/>
            <p:nvPr/>
          </p:nvSpPr>
          <p:spPr>
            <a:xfrm>
              <a:off x="2728863" y="3181640"/>
              <a:ext cx="1455900" cy="529500"/>
            </a:xfrm>
            <a:prstGeom prst="roundRect">
              <a:avLst>
                <a:gd fmla="val 16667" name="adj"/>
              </a:avLst>
            </a:prstGeom>
            <a:solidFill>
              <a:srgbClr val="FFF3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sp>
          <p:nvSpPr>
            <p:cNvPr id="486" name="Google Shape;486;p47"/>
            <p:cNvSpPr/>
            <p:nvPr/>
          </p:nvSpPr>
          <p:spPr>
            <a:xfrm>
              <a:off x="4403476" y="3181625"/>
              <a:ext cx="1035000" cy="529500"/>
            </a:xfrm>
            <a:prstGeom prst="roundRect">
              <a:avLst>
                <a:gd fmla="val 16667" name="adj"/>
              </a:avLst>
            </a:prstGeom>
            <a:solidFill>
              <a:srgbClr val="E9E9F6"/>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487" name="Google Shape;487;p47"/>
            <p:cNvSpPr/>
            <p:nvPr/>
          </p:nvSpPr>
          <p:spPr>
            <a:xfrm>
              <a:off x="5657198" y="3181640"/>
              <a:ext cx="1412100" cy="529500"/>
            </a:xfrm>
            <a:prstGeom prst="roundRect">
              <a:avLst>
                <a:gd fmla="val 16667" name="adj"/>
              </a:avLst>
            </a:prstGeom>
            <a:solidFill>
              <a:srgbClr val="FFF3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cxnSp>
          <p:nvCxnSpPr>
            <p:cNvPr id="488" name="Google Shape;488;p47"/>
            <p:cNvCxnSpPr>
              <a:stCxn id="480" idx="2"/>
              <a:endCxn id="483" idx="0"/>
            </p:cNvCxnSpPr>
            <p:nvPr/>
          </p:nvCxnSpPr>
          <p:spPr>
            <a:xfrm rot="5400000">
              <a:off x="3448950" y="1270375"/>
              <a:ext cx="360300" cy="1183500"/>
            </a:xfrm>
            <a:prstGeom prst="bentConnector3">
              <a:avLst>
                <a:gd fmla="val 49997" name="adj1"/>
              </a:avLst>
            </a:prstGeom>
            <a:noFill/>
            <a:ln cap="flat" cmpd="sng" w="38100">
              <a:solidFill>
                <a:srgbClr val="434343"/>
              </a:solidFill>
              <a:prstDash val="solid"/>
              <a:round/>
              <a:headEnd len="med" w="med" type="none"/>
              <a:tailEnd len="med" w="med" type="none"/>
            </a:ln>
          </p:spPr>
        </p:cxnSp>
        <p:cxnSp>
          <p:nvCxnSpPr>
            <p:cNvPr id="489" name="Google Shape;489;p47"/>
            <p:cNvCxnSpPr>
              <a:stCxn id="483" idx="2"/>
              <a:endCxn id="485" idx="0"/>
            </p:cNvCxnSpPr>
            <p:nvPr/>
          </p:nvCxnSpPr>
          <p:spPr>
            <a:xfrm flipH="1" rot="-5400000">
              <a:off x="2942150" y="2667000"/>
              <a:ext cx="609900" cy="4194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490" name="Google Shape;490;p47"/>
            <p:cNvCxnSpPr>
              <a:stCxn id="483" idx="2"/>
              <a:endCxn id="484" idx="0"/>
            </p:cNvCxnSpPr>
            <p:nvPr/>
          </p:nvCxnSpPr>
          <p:spPr>
            <a:xfrm rot="5400000">
              <a:off x="2214950" y="2359200"/>
              <a:ext cx="609900" cy="1035000"/>
            </a:xfrm>
            <a:prstGeom prst="bentConnector3">
              <a:avLst>
                <a:gd fmla="val 49998" name="adj1"/>
              </a:avLst>
            </a:prstGeom>
            <a:noFill/>
            <a:ln cap="flat" cmpd="sng" w="38100">
              <a:solidFill>
                <a:srgbClr val="434343"/>
              </a:solidFill>
              <a:prstDash val="solid"/>
              <a:round/>
              <a:headEnd len="med" w="med" type="none"/>
              <a:tailEnd len="med" w="med" type="none"/>
            </a:ln>
          </p:spPr>
        </p:cxnSp>
        <p:cxnSp>
          <p:nvCxnSpPr>
            <p:cNvPr id="491" name="Google Shape;491;p47"/>
            <p:cNvCxnSpPr>
              <a:stCxn id="482" idx="2"/>
              <a:endCxn id="487" idx="0"/>
            </p:cNvCxnSpPr>
            <p:nvPr/>
          </p:nvCxnSpPr>
          <p:spPr>
            <a:xfrm flipH="1" rot="-5400000">
              <a:off x="5578875" y="2397300"/>
              <a:ext cx="609900" cy="9588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492" name="Google Shape;492;p47"/>
            <p:cNvCxnSpPr>
              <a:stCxn id="482" idx="2"/>
              <a:endCxn id="486" idx="0"/>
            </p:cNvCxnSpPr>
            <p:nvPr/>
          </p:nvCxnSpPr>
          <p:spPr>
            <a:xfrm rot="5400000">
              <a:off x="4857825" y="2635050"/>
              <a:ext cx="609900" cy="483300"/>
            </a:xfrm>
            <a:prstGeom prst="bentConnector3">
              <a:avLst>
                <a:gd fmla="val 49998" name="adj1"/>
              </a:avLst>
            </a:prstGeom>
            <a:noFill/>
            <a:ln cap="flat" cmpd="sng" w="38100">
              <a:solidFill>
                <a:srgbClr val="434343"/>
              </a:solidFill>
              <a:prstDash val="solid"/>
              <a:round/>
              <a:headEnd len="med" w="med" type="none"/>
              <a:tailEnd len="med" w="med" type="none"/>
            </a:ln>
          </p:spPr>
        </p:cxnSp>
      </p:grpSp>
      <p:sp>
        <p:nvSpPr>
          <p:cNvPr id="493" name="Google Shape;493;p47"/>
          <p:cNvSpPr txBox="1"/>
          <p:nvPr>
            <p:ph type="title"/>
          </p:nvPr>
        </p:nvSpPr>
        <p:spPr>
          <a:xfrm>
            <a:off x="311700" y="1212025"/>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CA"/>
              <a:t>Compare SVM and DNN</a:t>
            </a:r>
            <a:endParaRPr/>
          </a:p>
          <a:p>
            <a:pPr indent="0" lvl="0" marL="0" rtl="0" algn="ctr">
              <a:spcBef>
                <a:spcPts val="1200"/>
              </a:spcBef>
              <a:spcAft>
                <a:spcPts val="1200"/>
              </a:spcAft>
              <a:buNone/>
            </a:pPr>
            <a:r>
              <a:rPr lang="en-CA"/>
              <a:t>Take 1: using </a:t>
            </a:r>
            <a:r>
              <a:rPr b="1" lang="en-CA"/>
              <a:t>Drebin </a:t>
            </a:r>
            <a:r>
              <a:rPr lang="en-CA"/>
              <a:t>as feature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Accuracy</a:t>
            </a:r>
            <a:endParaRPr>
              <a:latin typeface="Roboto Medium"/>
              <a:ea typeface="Roboto Medium"/>
              <a:cs typeface="Roboto Medium"/>
              <a:sym typeface="Roboto Medium"/>
            </a:endParaRPr>
          </a:p>
        </p:txBody>
      </p:sp>
      <p:sp>
        <p:nvSpPr>
          <p:cNvPr id="499" name="Google Shape;49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500" name="Google Shape;500;p48"/>
          <p:cNvGraphicFramePr/>
          <p:nvPr/>
        </p:nvGraphicFramePr>
        <p:xfrm>
          <a:off x="175325" y="1226350"/>
          <a:ext cx="3000000" cy="3000000"/>
        </p:xfrm>
        <a:graphic>
          <a:graphicData uri="http://schemas.openxmlformats.org/drawingml/2006/table">
            <a:tbl>
              <a:tblPr>
                <a:noFill/>
                <a:tableStyleId>{0107DDCB-D3B2-4A13-AA3F-2021E4F91987}</a:tableStyleId>
              </a:tblPr>
              <a:tblGrid>
                <a:gridCol w="1030425"/>
                <a:gridCol w="1750175"/>
                <a:gridCol w="677225"/>
                <a:gridCol w="761675"/>
                <a:gridCol w="770550"/>
                <a:gridCol w="1435350"/>
                <a:gridCol w="681300"/>
                <a:gridCol w="801525"/>
                <a:gridCol w="801200"/>
              </a:tblGrid>
              <a:tr h="35275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SVM</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b="1" lang="en-CA"/>
                        <a:t>DNN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r>
              <a:tr h="352750">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79900">
                <a:tc rowSpan="2">
                  <a:txBody>
                    <a:bodyPr/>
                    <a:lstStyle/>
                    <a:p>
                      <a:pPr indent="0" lvl="0" marL="0" rtl="0" algn="ctr">
                        <a:spcBef>
                          <a:spcPts val="0"/>
                        </a:spcBef>
                        <a:spcAft>
                          <a:spcPts val="0"/>
                        </a:spcAft>
                        <a:buNone/>
                      </a:pPr>
                      <a:r>
                        <a:rPr lang="en-CA"/>
                        <a:t>Drebin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95.73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b="1" lang="en-CA"/>
                        <a:t>92.71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94.20</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99.07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b="1" lang="en-CA"/>
                        <a:t>93.66</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96.29</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2FFFC"/>
                    </a:solidFill>
                  </a:tcPr>
                </a:tc>
              </a:tr>
              <a:tr h="379900">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99.12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87.86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93.16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98.63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86.78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92.32</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Robustness</a:t>
            </a:r>
            <a:r>
              <a:rPr lang="en-CA"/>
              <a:t> </a:t>
            </a:r>
            <a:endParaRPr/>
          </a:p>
        </p:txBody>
      </p:sp>
      <p:sp>
        <p:nvSpPr>
          <p:cNvPr id="506" name="Google Shape;506;p49"/>
          <p:cNvSpPr txBox="1"/>
          <p:nvPr>
            <p:ph idx="1" type="body"/>
          </p:nvPr>
        </p:nvSpPr>
        <p:spPr>
          <a:xfrm>
            <a:off x="311700" y="1056200"/>
            <a:ext cx="8520600" cy="51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CA">
                <a:solidFill>
                  <a:srgbClr val="000000"/>
                </a:solidFill>
              </a:rPr>
              <a:t>Mimicry attacks on SVM / DNN using Drebin feature</a:t>
            </a:r>
            <a:endParaRPr>
              <a:solidFill>
                <a:srgbClr val="000000"/>
              </a:solidFill>
            </a:endParaRPr>
          </a:p>
        </p:txBody>
      </p:sp>
      <p:sp>
        <p:nvSpPr>
          <p:cNvPr id="507" name="Google Shape;50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508" name="Google Shape;508;p49"/>
          <p:cNvPicPr preferRelativeResize="0"/>
          <p:nvPr/>
        </p:nvPicPr>
        <p:blipFill>
          <a:blip r:embed="rId4">
            <a:alphaModFix/>
          </a:blip>
          <a:stretch>
            <a:fillRect/>
          </a:stretch>
        </p:blipFill>
        <p:spPr>
          <a:xfrm>
            <a:off x="159625" y="1583550"/>
            <a:ext cx="4298675" cy="2855650"/>
          </a:xfrm>
          <a:prstGeom prst="rect">
            <a:avLst/>
          </a:prstGeom>
          <a:noFill/>
          <a:ln cap="flat" cmpd="sng" w="9525">
            <a:solidFill>
              <a:schemeClr val="dk2"/>
            </a:solidFill>
            <a:prstDash val="solid"/>
            <a:round/>
            <a:headEnd len="sm" w="sm" type="none"/>
            <a:tailEnd len="sm" w="sm" type="none"/>
          </a:ln>
        </p:spPr>
      </p:pic>
      <p:pic>
        <p:nvPicPr>
          <p:cNvPr id="509" name="Google Shape;509;p49"/>
          <p:cNvPicPr preferRelativeResize="0"/>
          <p:nvPr/>
        </p:nvPicPr>
        <p:blipFill>
          <a:blip r:embed="rId5">
            <a:alphaModFix/>
          </a:blip>
          <a:stretch>
            <a:fillRect/>
          </a:stretch>
        </p:blipFill>
        <p:spPr>
          <a:xfrm>
            <a:off x="4700406" y="1569175"/>
            <a:ext cx="4277069" cy="2884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0"/>
          <p:cNvSpPr txBox="1"/>
          <p:nvPr>
            <p:ph idx="1" type="body"/>
          </p:nvPr>
        </p:nvSpPr>
        <p:spPr>
          <a:xfrm>
            <a:off x="311700" y="1051713"/>
            <a:ext cx="8811000" cy="49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solidFill>
                  <a:srgbClr val="000000"/>
                </a:solidFill>
              </a:rPr>
              <a:t>BlackBox Attack </a:t>
            </a:r>
            <a:r>
              <a:rPr lang="en-CA">
                <a:solidFill>
                  <a:srgbClr val="000000"/>
                </a:solidFill>
              </a:rPr>
              <a:t>on SVM / DNN using Drebin feature</a:t>
            </a:r>
            <a:endParaRPr>
              <a:solidFill>
                <a:srgbClr val="000000"/>
              </a:solidFill>
            </a:endParaRPr>
          </a:p>
        </p:txBody>
      </p:sp>
      <p:sp>
        <p:nvSpPr>
          <p:cNvPr id="515" name="Google Shape;51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516" name="Google Shape;51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CA">
                <a:latin typeface="Roboto Medium"/>
                <a:ea typeface="Roboto Medium"/>
                <a:cs typeface="Roboto Medium"/>
                <a:sym typeface="Roboto Medium"/>
              </a:rPr>
              <a:t>Robustness</a:t>
            </a:r>
            <a:r>
              <a:rPr lang="en-CA"/>
              <a:t> </a:t>
            </a:r>
            <a:endParaRPr>
              <a:latin typeface="Roboto Medium"/>
              <a:ea typeface="Roboto Medium"/>
              <a:cs typeface="Roboto Medium"/>
              <a:sym typeface="Roboto Medium"/>
            </a:endParaRPr>
          </a:p>
        </p:txBody>
      </p:sp>
      <p:graphicFrame>
        <p:nvGraphicFramePr>
          <p:cNvPr id="517" name="Google Shape;517;p50"/>
          <p:cNvGraphicFramePr/>
          <p:nvPr/>
        </p:nvGraphicFramePr>
        <p:xfrm>
          <a:off x="264125" y="2048050"/>
          <a:ext cx="3000000" cy="3000000"/>
        </p:xfrm>
        <a:graphic>
          <a:graphicData uri="http://schemas.openxmlformats.org/drawingml/2006/table">
            <a:tbl>
              <a:tblPr>
                <a:noFill/>
                <a:tableStyleId>{0107DDCB-D3B2-4A13-AA3F-2021E4F91987}</a:tableStyleId>
              </a:tblPr>
              <a:tblGrid>
                <a:gridCol w="1030425"/>
                <a:gridCol w="1750175"/>
                <a:gridCol w="677225"/>
                <a:gridCol w="761675"/>
                <a:gridCol w="770550"/>
                <a:gridCol w="1435350"/>
                <a:gridCol w="681300"/>
                <a:gridCol w="801525"/>
                <a:gridCol w="801200"/>
              </a:tblGrid>
              <a:tr h="35275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SVM</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b="1" lang="en-CA"/>
                        <a:t>DNN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r>
              <a:tr h="352750">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solidFill>
                            <a:schemeClr val="dk1"/>
                          </a:solidFill>
                        </a:rPr>
                        <a:t>Malware Detection Rate</a:t>
                      </a:r>
                      <a:endParaRPr>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Clr>
                          <a:schemeClr val="dk1"/>
                        </a:buClr>
                        <a:buSzPts val="1100"/>
                        <a:buFont typeface="Arial"/>
                        <a:buNone/>
                      </a:pPr>
                      <a:r>
                        <a:rPr lang="en-CA">
                          <a:solidFill>
                            <a:schemeClr val="dk1"/>
                          </a:solidFill>
                        </a:rPr>
                        <a:t>Malware Detection Rate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379900">
                <a:tc rowSpan="2">
                  <a:txBody>
                    <a:bodyPr/>
                    <a:lstStyle/>
                    <a:p>
                      <a:pPr indent="0" lvl="0" marL="0" rtl="0" algn="ctr">
                        <a:spcBef>
                          <a:spcPts val="0"/>
                        </a:spcBef>
                        <a:spcAft>
                          <a:spcPts val="0"/>
                        </a:spcAft>
                        <a:buNone/>
                      </a:pPr>
                      <a:r>
                        <a:rPr lang="en-CA"/>
                        <a:t>Drebin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gridSpan="3">
                  <a:txBody>
                    <a:bodyPr/>
                    <a:lstStyle/>
                    <a:p>
                      <a:pPr indent="0" lvl="0" marL="0" rtl="0" algn="ctr">
                        <a:spcBef>
                          <a:spcPts val="0"/>
                        </a:spcBef>
                        <a:spcAft>
                          <a:spcPts val="0"/>
                        </a:spcAft>
                        <a:buNone/>
                      </a:pPr>
                      <a:r>
                        <a:rPr lang="en-CA"/>
                        <a:t>58.13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hMerge="1"/>
                <a:tc hMerge="1"/>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gridSpan="3">
                  <a:txBody>
                    <a:bodyPr/>
                    <a:lstStyle/>
                    <a:p>
                      <a:pPr indent="0" lvl="0" marL="0" rtl="0" algn="ctr">
                        <a:spcBef>
                          <a:spcPts val="0"/>
                        </a:spcBef>
                        <a:spcAft>
                          <a:spcPts val="0"/>
                        </a:spcAft>
                        <a:buClr>
                          <a:schemeClr val="dk1"/>
                        </a:buClr>
                        <a:buSzPts val="1100"/>
                        <a:buFont typeface="Arial"/>
                        <a:buNone/>
                      </a:pPr>
                      <a:r>
                        <a:rPr lang="en-CA">
                          <a:solidFill>
                            <a:schemeClr val="dk1"/>
                          </a:solidFill>
                        </a:rPr>
                        <a:t>50.81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hMerge="1"/>
                <a:tc hMerge="1"/>
              </a:tr>
              <a:tr h="379900">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t>81.16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None/>
                      </a:pPr>
                      <a:r>
                        <a:rPr lang="en-CA">
                          <a:solidFill>
                            <a:schemeClr val="dk1"/>
                          </a:solidFill>
                        </a:rPr>
                        <a:t>76.60</a:t>
                      </a:r>
                      <a:endParaRPr>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hMerge="1"/>
                <a:tc hMerge="1"/>
              </a:tr>
            </a:tbl>
          </a:graphicData>
        </a:graphic>
      </p:graphicFrame>
      <p:graphicFrame>
        <p:nvGraphicFramePr>
          <p:cNvPr id="518" name="Google Shape;518;p50"/>
          <p:cNvGraphicFramePr/>
          <p:nvPr/>
        </p:nvGraphicFramePr>
        <p:xfrm>
          <a:off x="2469838" y="5646925"/>
          <a:ext cx="3000000" cy="3000000"/>
        </p:xfrm>
        <a:graphic>
          <a:graphicData uri="http://schemas.openxmlformats.org/drawingml/2006/table">
            <a:tbl>
              <a:tblPr>
                <a:noFill/>
                <a:tableStyleId>{0107DDCB-D3B2-4A13-AA3F-2021E4F91987}</a:tableStyleId>
              </a:tblPr>
              <a:tblGrid>
                <a:gridCol w="725125"/>
                <a:gridCol w="1231600"/>
                <a:gridCol w="476575"/>
                <a:gridCol w="535975"/>
                <a:gridCol w="542225"/>
                <a:gridCol w="1010050"/>
                <a:gridCol w="479425"/>
                <a:gridCol w="564025"/>
                <a:gridCol w="563800"/>
              </a:tblGrid>
              <a:tr h="39620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SVM</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b="1" lang="en-CA"/>
                        <a:t>DNN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r>
              <a:tr h="609575">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solidFill>
                            <a:schemeClr val="dk1"/>
                          </a:solidFill>
                        </a:rPr>
                        <a:t>Malware Detection Rate</a:t>
                      </a:r>
                      <a:endParaRPr>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Clr>
                          <a:schemeClr val="dk1"/>
                        </a:buClr>
                        <a:buSzPts val="1100"/>
                        <a:buFont typeface="Arial"/>
                        <a:buNone/>
                      </a:pPr>
                      <a:r>
                        <a:rPr lang="en-CA">
                          <a:solidFill>
                            <a:schemeClr val="dk1"/>
                          </a:solidFill>
                        </a:rPr>
                        <a:t>Malware Detection Rate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396200">
                <a:tc rowSpan="2">
                  <a:txBody>
                    <a:bodyPr/>
                    <a:lstStyle/>
                    <a:p>
                      <a:pPr indent="0" lvl="0" marL="0" rtl="0" algn="ctr">
                        <a:spcBef>
                          <a:spcPts val="0"/>
                        </a:spcBef>
                        <a:spcAft>
                          <a:spcPts val="0"/>
                        </a:spcAft>
                        <a:buNone/>
                      </a:pPr>
                      <a:r>
                        <a:rPr lang="en-CA"/>
                        <a:t>Drebin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gridSpan="3">
                  <a:txBody>
                    <a:bodyPr/>
                    <a:lstStyle/>
                    <a:p>
                      <a:pPr indent="0" lvl="0" marL="0" rtl="0" algn="ctr">
                        <a:spcBef>
                          <a:spcPts val="0"/>
                        </a:spcBef>
                        <a:spcAft>
                          <a:spcPts val="0"/>
                        </a:spcAft>
                        <a:buNone/>
                      </a:pPr>
                      <a:r>
                        <a:rPr lang="en-CA"/>
                        <a:t>58.13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hMerge="1"/>
                <a:tc hMerge="1"/>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gridSpan="3">
                  <a:txBody>
                    <a:bodyPr/>
                    <a:lstStyle/>
                    <a:p>
                      <a:pPr indent="0" lvl="0" marL="0" rtl="0" algn="ctr">
                        <a:spcBef>
                          <a:spcPts val="0"/>
                        </a:spcBef>
                        <a:spcAft>
                          <a:spcPts val="0"/>
                        </a:spcAft>
                        <a:buClr>
                          <a:schemeClr val="dk1"/>
                        </a:buClr>
                        <a:buSzPts val="1100"/>
                        <a:buFont typeface="Arial"/>
                        <a:buNone/>
                      </a:pPr>
                      <a:r>
                        <a:rPr lang="en-CA">
                          <a:solidFill>
                            <a:schemeClr val="dk1"/>
                          </a:solidFill>
                        </a:rPr>
                        <a:t>50.81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hMerge="1"/>
                <a:tc hMerge="1"/>
              </a:tr>
              <a:tr h="609575">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t>81.16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None/>
                      </a:pPr>
                      <a:r>
                        <a:rPr lang="en-CA">
                          <a:solidFill>
                            <a:schemeClr val="dk1"/>
                          </a:solidFill>
                        </a:rPr>
                        <a:t>76.60</a:t>
                      </a:r>
                      <a:endParaRPr>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hMerge="1"/>
                <a:tc hMerge="1"/>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ph type="title"/>
          </p:nvPr>
        </p:nvSpPr>
        <p:spPr>
          <a:xfrm>
            <a:off x="311700" y="445025"/>
            <a:ext cx="558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Understanding DNN on Drebin</a:t>
            </a:r>
            <a:endParaRPr>
              <a:latin typeface="Roboto Medium"/>
              <a:ea typeface="Roboto Medium"/>
              <a:cs typeface="Roboto Medium"/>
              <a:sym typeface="Roboto Medium"/>
            </a:endParaRPr>
          </a:p>
        </p:txBody>
      </p:sp>
      <p:sp>
        <p:nvSpPr>
          <p:cNvPr id="524" name="Google Shape;524;p51"/>
          <p:cNvSpPr txBox="1"/>
          <p:nvPr>
            <p:ph idx="1" type="body"/>
          </p:nvPr>
        </p:nvSpPr>
        <p:spPr>
          <a:xfrm>
            <a:off x="311700" y="4407300"/>
            <a:ext cx="7744800" cy="73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CA" sz="1600"/>
              <a:t>Positive</a:t>
            </a:r>
            <a:r>
              <a:rPr lang="en-CA" sz="1600"/>
              <a:t> importance: Malware</a:t>
            </a:r>
            <a:endParaRPr sz="1600"/>
          </a:p>
          <a:p>
            <a:pPr indent="-330200" lvl="0" marL="457200" rtl="0" algn="l">
              <a:spcBef>
                <a:spcPts val="0"/>
              </a:spcBef>
              <a:spcAft>
                <a:spcPts val="0"/>
              </a:spcAft>
              <a:buSzPts val="1600"/>
              <a:buChar char="●"/>
            </a:pPr>
            <a:r>
              <a:rPr lang="en-CA" sz="1600"/>
              <a:t>Negative importance: Benign sample</a:t>
            </a:r>
            <a:endParaRPr sz="1600"/>
          </a:p>
        </p:txBody>
      </p:sp>
      <p:sp>
        <p:nvSpPr>
          <p:cNvPr id="525" name="Google Shape;525;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526" name="Google Shape;526;p51"/>
          <p:cNvPicPr preferRelativeResize="0"/>
          <p:nvPr/>
        </p:nvPicPr>
        <p:blipFill>
          <a:blip r:embed="rId4">
            <a:alphaModFix/>
          </a:blip>
          <a:stretch>
            <a:fillRect/>
          </a:stretch>
        </p:blipFill>
        <p:spPr>
          <a:xfrm>
            <a:off x="0" y="1554573"/>
            <a:ext cx="4474700" cy="2769415"/>
          </a:xfrm>
          <a:prstGeom prst="rect">
            <a:avLst/>
          </a:prstGeom>
          <a:noFill/>
          <a:ln cap="flat" cmpd="sng" w="9525">
            <a:solidFill>
              <a:schemeClr val="dk2"/>
            </a:solidFill>
            <a:prstDash val="dash"/>
            <a:round/>
            <a:headEnd len="sm" w="sm" type="none"/>
            <a:tailEnd len="sm" w="sm" type="none"/>
          </a:ln>
        </p:spPr>
      </p:pic>
      <p:sp>
        <p:nvSpPr>
          <p:cNvPr id="527" name="Google Shape;527;p51"/>
          <p:cNvSpPr txBox="1"/>
          <p:nvPr>
            <p:ph idx="1" type="body"/>
          </p:nvPr>
        </p:nvSpPr>
        <p:spPr>
          <a:xfrm>
            <a:off x="311700" y="1160975"/>
            <a:ext cx="4104900" cy="393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CA" sz="1600"/>
              <a:t>Feature: Write External Storage (</a:t>
            </a:r>
            <a:r>
              <a:rPr lang="en-CA" sz="1600"/>
              <a:t>malicious</a:t>
            </a:r>
            <a:r>
              <a:rPr lang="en-CA" sz="1600"/>
              <a:t>)</a:t>
            </a:r>
            <a:endParaRPr sz="1600"/>
          </a:p>
        </p:txBody>
      </p:sp>
      <p:sp>
        <p:nvSpPr>
          <p:cNvPr id="528" name="Google Shape;528;p51"/>
          <p:cNvSpPr txBox="1"/>
          <p:nvPr>
            <p:ph idx="1" type="body"/>
          </p:nvPr>
        </p:nvSpPr>
        <p:spPr>
          <a:xfrm>
            <a:off x="4778575" y="1160975"/>
            <a:ext cx="4043700" cy="19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CA" sz="1600">
                <a:solidFill>
                  <a:schemeClr val="dk1"/>
                </a:solidFill>
              </a:rPr>
              <a:t>Questions：</a:t>
            </a:r>
            <a:endParaRPr sz="1600">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lang="en-CA" sz="1600">
                <a:solidFill>
                  <a:schemeClr val="dk1"/>
                </a:solidFill>
              </a:rPr>
              <a:t>[No attack] </a:t>
            </a:r>
            <a:endParaRPr sz="1600">
              <a:solidFill>
                <a:schemeClr val="dk1"/>
              </a:solidFill>
            </a:endParaRPr>
          </a:p>
          <a:p>
            <a:pPr indent="457200" lvl="0" marL="0" rtl="0" algn="l">
              <a:lnSpc>
                <a:spcPct val="100000"/>
              </a:lnSpc>
              <a:spcBef>
                <a:spcPts val="0"/>
              </a:spcBef>
              <a:spcAft>
                <a:spcPts val="0"/>
              </a:spcAft>
              <a:buNone/>
            </a:pPr>
            <a:r>
              <a:rPr lang="en-CA" sz="1600">
                <a:solidFill>
                  <a:schemeClr val="dk1"/>
                </a:solidFill>
              </a:rPr>
              <a:t>Why DNN works better than SVM </a:t>
            </a:r>
            <a:endParaRPr sz="1600">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lang="en-CA" sz="1600">
                <a:solidFill>
                  <a:schemeClr val="dk1"/>
                </a:solidFill>
              </a:rPr>
              <a:t>[Mimicry attack] </a:t>
            </a:r>
            <a:endParaRPr sz="1600">
              <a:solidFill>
                <a:schemeClr val="dk1"/>
              </a:solidFill>
            </a:endParaRPr>
          </a:p>
          <a:p>
            <a:pPr indent="0" lvl="0" marL="457200" rtl="0" algn="l">
              <a:lnSpc>
                <a:spcPct val="100000"/>
              </a:lnSpc>
              <a:spcBef>
                <a:spcPts val="0"/>
              </a:spcBef>
              <a:spcAft>
                <a:spcPts val="0"/>
              </a:spcAft>
              <a:buNone/>
            </a:pPr>
            <a:r>
              <a:rPr lang="en-CA" sz="1600">
                <a:solidFill>
                  <a:schemeClr val="dk1"/>
                </a:solidFill>
              </a:rPr>
              <a:t>Why DNN outperforms SVM</a:t>
            </a:r>
            <a:endParaRPr sz="1600">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lang="en-CA" sz="1600">
                <a:solidFill>
                  <a:schemeClr val="dk1"/>
                </a:solidFill>
              </a:rPr>
              <a:t>[Blackbox attack] </a:t>
            </a:r>
            <a:endParaRPr sz="1600">
              <a:solidFill>
                <a:schemeClr val="dk1"/>
              </a:solidFill>
            </a:endParaRPr>
          </a:p>
          <a:p>
            <a:pPr indent="0" lvl="0" marL="457200" rtl="0" algn="l">
              <a:lnSpc>
                <a:spcPct val="100000"/>
              </a:lnSpc>
              <a:spcBef>
                <a:spcPts val="0"/>
              </a:spcBef>
              <a:spcAft>
                <a:spcPts val="0"/>
              </a:spcAft>
              <a:buNone/>
            </a:pPr>
            <a:r>
              <a:rPr lang="en-CA" sz="1600">
                <a:solidFill>
                  <a:schemeClr val="dk1"/>
                </a:solidFill>
              </a:rPr>
              <a:t>Why SVM outperforms DNN</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p:txBody>
      </p:sp>
      <p:sp>
        <p:nvSpPr>
          <p:cNvPr id="529" name="Google Shape;529;p51"/>
          <p:cNvSpPr txBox="1"/>
          <p:nvPr/>
        </p:nvSpPr>
        <p:spPr>
          <a:xfrm>
            <a:off x="4802575" y="3172075"/>
            <a:ext cx="4017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600">
                <a:solidFill>
                  <a:schemeClr val="dk1"/>
                </a:solidFill>
              </a:rPr>
              <a:t>Evidences: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CA" sz="1600">
                <a:solidFill>
                  <a:schemeClr val="dk1"/>
                </a:solidFill>
              </a:rPr>
              <a:t>DNN has importances separately for every samples.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CA" sz="1600">
                <a:solidFill>
                  <a:schemeClr val="dk1"/>
                </a:solidFill>
              </a:rPr>
              <a:t>DNN gives different importances to benign apps and malwares.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CA" sz="1600">
                <a:solidFill>
                  <a:schemeClr val="dk1"/>
                </a:solidFill>
              </a:rPr>
              <a:t>In blackbox attack, feature patterns are masked.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2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CA">
                <a:latin typeface="Roboto Medium"/>
                <a:ea typeface="Roboto Medium"/>
                <a:cs typeface="Roboto Medium"/>
                <a:sym typeface="Roboto Medium"/>
              </a:rPr>
              <a:t>Prerequisite knowledge (Drebin vs. Mamadroid feature)</a:t>
            </a:r>
            <a:endParaRPr>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4423700" y="1192975"/>
            <a:ext cx="4408500" cy="337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Mamadroid</a:t>
            </a:r>
            <a:r>
              <a:rPr lang="en-CA"/>
              <a:t>：</a:t>
            </a:r>
            <a:endParaRPr/>
          </a:p>
          <a:p>
            <a:pPr indent="-342900" lvl="0" marL="457200" rtl="0" algn="l">
              <a:spcBef>
                <a:spcPts val="1200"/>
              </a:spcBef>
              <a:spcAft>
                <a:spcPts val="0"/>
              </a:spcAft>
              <a:buClr>
                <a:schemeClr val="dk1"/>
              </a:buClr>
              <a:buSzPts val="1800"/>
              <a:buChar char="●"/>
            </a:pPr>
            <a:r>
              <a:rPr lang="en-CA" sz="1600">
                <a:solidFill>
                  <a:schemeClr val="dk1"/>
                </a:solidFill>
              </a:rPr>
              <a:t>Transition probabilities between different calling API packages</a:t>
            </a:r>
            <a:endParaRPr/>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107" name="Google Shape;107;p16"/>
          <p:cNvGrpSpPr/>
          <p:nvPr/>
        </p:nvGrpSpPr>
        <p:grpSpPr>
          <a:xfrm>
            <a:off x="478881" y="2702613"/>
            <a:ext cx="3715670" cy="1626191"/>
            <a:chOff x="4696499" y="2489243"/>
            <a:chExt cx="4362651" cy="1804473"/>
          </a:xfrm>
        </p:grpSpPr>
        <p:pic>
          <p:nvPicPr>
            <p:cNvPr id="108" name="Google Shape;108;p16"/>
            <p:cNvPicPr preferRelativeResize="0"/>
            <p:nvPr/>
          </p:nvPicPr>
          <p:blipFill rotWithShape="1">
            <a:blip r:embed="rId3">
              <a:alphaModFix/>
            </a:blip>
            <a:srcRect b="0" l="15945" r="0" t="0"/>
            <a:stretch/>
          </p:blipFill>
          <p:spPr>
            <a:xfrm>
              <a:off x="4696499" y="2489243"/>
              <a:ext cx="3715963" cy="1804473"/>
            </a:xfrm>
            <a:prstGeom prst="rect">
              <a:avLst/>
            </a:prstGeom>
            <a:noFill/>
            <a:ln>
              <a:noFill/>
            </a:ln>
          </p:spPr>
        </p:pic>
        <p:sp>
          <p:nvSpPr>
            <p:cNvPr id="109" name="Google Shape;109;p16"/>
            <p:cNvSpPr txBox="1"/>
            <p:nvPr/>
          </p:nvSpPr>
          <p:spPr>
            <a:xfrm>
              <a:off x="8032250" y="2759700"/>
              <a:ext cx="967200" cy="333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200">
                  <a:latin typeface="Times New Roman"/>
                  <a:ea typeface="Times New Roman"/>
                  <a:cs typeface="Times New Roman"/>
                  <a:sym typeface="Times New Roman"/>
                </a:rPr>
                <a:t>Hardware</a:t>
              </a:r>
              <a:endParaRPr sz="1200">
                <a:latin typeface="Times New Roman"/>
                <a:ea typeface="Times New Roman"/>
                <a:cs typeface="Times New Roman"/>
                <a:sym typeface="Times New Roman"/>
              </a:endParaRPr>
            </a:p>
          </p:txBody>
        </p:sp>
        <p:sp>
          <p:nvSpPr>
            <p:cNvPr id="110" name="Google Shape;110;p16"/>
            <p:cNvSpPr txBox="1"/>
            <p:nvPr/>
          </p:nvSpPr>
          <p:spPr>
            <a:xfrm>
              <a:off x="8032250" y="3356500"/>
              <a:ext cx="1026900" cy="535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200">
                  <a:latin typeface="Times New Roman"/>
                  <a:ea typeface="Times New Roman"/>
                  <a:cs typeface="Times New Roman"/>
                  <a:sym typeface="Times New Roman"/>
                </a:rPr>
                <a:t>Requested Permission</a:t>
              </a:r>
              <a:endParaRPr sz="1200">
                <a:latin typeface="Times New Roman"/>
                <a:ea typeface="Times New Roman"/>
                <a:cs typeface="Times New Roman"/>
                <a:sym typeface="Times New Roman"/>
              </a:endParaRPr>
            </a:p>
          </p:txBody>
        </p:sp>
      </p:grpSp>
      <p:pic>
        <p:nvPicPr>
          <p:cNvPr id="111" name="Google Shape;111;p16"/>
          <p:cNvPicPr preferRelativeResize="0"/>
          <p:nvPr/>
        </p:nvPicPr>
        <p:blipFill>
          <a:blip r:embed="rId4">
            <a:alphaModFix/>
          </a:blip>
          <a:stretch>
            <a:fillRect/>
          </a:stretch>
        </p:blipFill>
        <p:spPr>
          <a:xfrm>
            <a:off x="4610200" y="2687525"/>
            <a:ext cx="2533501" cy="1656482"/>
          </a:xfrm>
          <a:prstGeom prst="rect">
            <a:avLst/>
          </a:prstGeom>
          <a:noFill/>
          <a:ln>
            <a:noFill/>
          </a:ln>
        </p:spPr>
      </p:pic>
      <p:sp>
        <p:nvSpPr>
          <p:cNvPr id="112" name="Google Shape;112;p16"/>
          <p:cNvSpPr txBox="1"/>
          <p:nvPr>
            <p:ph idx="1" type="body"/>
          </p:nvPr>
        </p:nvSpPr>
        <p:spPr>
          <a:xfrm>
            <a:off x="252463" y="1192975"/>
            <a:ext cx="4168500" cy="337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Drebin：</a:t>
            </a:r>
            <a:endParaRPr>
              <a:solidFill>
                <a:srgbClr val="000000"/>
              </a:solidFill>
            </a:endParaRPr>
          </a:p>
          <a:p>
            <a:pPr indent="-342900" lvl="0" marL="457200" rtl="0" algn="l">
              <a:spcBef>
                <a:spcPts val="1200"/>
              </a:spcBef>
              <a:spcAft>
                <a:spcPts val="0"/>
              </a:spcAft>
              <a:buClr>
                <a:schemeClr val="dk1"/>
              </a:buClr>
              <a:buSzPts val="1800"/>
              <a:buChar char="●"/>
            </a:pPr>
            <a:r>
              <a:rPr lang="en-CA" sz="1600">
                <a:solidFill>
                  <a:schemeClr val="dk1"/>
                </a:solidFill>
              </a:rPr>
              <a:t>Binary values indicate presence / absence of feature</a:t>
            </a:r>
            <a:endParaRPr/>
          </a:p>
        </p:txBody>
      </p:sp>
      <p:pic>
        <p:nvPicPr>
          <p:cNvPr id="113" name="Google Shape;113;p16"/>
          <p:cNvPicPr preferRelativeResize="0"/>
          <p:nvPr/>
        </p:nvPicPr>
        <p:blipFill>
          <a:blip r:embed="rId5">
            <a:alphaModFix/>
          </a:blip>
          <a:stretch>
            <a:fillRect/>
          </a:stretch>
        </p:blipFill>
        <p:spPr>
          <a:xfrm>
            <a:off x="8076271" y="2747834"/>
            <a:ext cx="756029" cy="1535864"/>
          </a:xfrm>
          <a:prstGeom prst="rect">
            <a:avLst/>
          </a:prstGeom>
          <a:noFill/>
          <a:ln>
            <a:noFill/>
          </a:ln>
        </p:spPr>
      </p:pic>
      <p:sp>
        <p:nvSpPr>
          <p:cNvPr id="114" name="Google Shape;114;p16"/>
          <p:cNvSpPr/>
          <p:nvPr/>
        </p:nvSpPr>
        <p:spPr>
          <a:xfrm>
            <a:off x="7495961" y="3318314"/>
            <a:ext cx="276300" cy="22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6"/>
          <p:cNvPicPr preferRelativeResize="0"/>
          <p:nvPr/>
        </p:nvPicPr>
        <p:blipFill>
          <a:blip r:embed="rId6">
            <a:alphaModFix/>
          </a:blip>
          <a:stretch>
            <a:fillRect/>
          </a:stretch>
        </p:blipFill>
        <p:spPr>
          <a:xfrm>
            <a:off x="5449286" y="4321836"/>
            <a:ext cx="855325" cy="247039"/>
          </a:xfrm>
          <a:prstGeom prst="rect">
            <a:avLst/>
          </a:prstGeom>
          <a:noFill/>
          <a:ln>
            <a:noFill/>
          </a:ln>
        </p:spPr>
      </p:pic>
      <p:sp>
        <p:nvSpPr>
          <p:cNvPr id="116" name="Google Shape;116;p16"/>
          <p:cNvSpPr txBox="1"/>
          <p:nvPr/>
        </p:nvSpPr>
        <p:spPr>
          <a:xfrm>
            <a:off x="255200" y="4663225"/>
            <a:ext cx="846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solidFill>
                  <a:schemeClr val="dk1"/>
                </a:solidFill>
              </a:rPr>
              <a:t>[1] “DREBIN: Effective and Explainable Detection of Android Malware In Your Pocket” by Daniel Arp et al,. NDSS, 2014 </a:t>
            </a:r>
            <a:endParaRPr sz="1000">
              <a:solidFill>
                <a:schemeClr val="dk1"/>
              </a:solidFill>
            </a:endParaRPr>
          </a:p>
          <a:p>
            <a:pPr indent="0" lvl="0" marL="0" rtl="0" algn="l">
              <a:spcBef>
                <a:spcPts val="0"/>
              </a:spcBef>
              <a:spcAft>
                <a:spcPts val="0"/>
              </a:spcAft>
              <a:buClr>
                <a:schemeClr val="dk1"/>
              </a:buClr>
              <a:buSzPts val="1100"/>
              <a:buFont typeface="Arial"/>
              <a:buNone/>
            </a:pPr>
            <a:r>
              <a:rPr lang="en-CA" sz="1000">
                <a:solidFill>
                  <a:schemeClr val="dk1"/>
                </a:solidFill>
              </a:rPr>
              <a:t>[2] “MaMaDroid: Detecting Android Malware by Building Markov Chains of Behavioral Models (Extended Version)”, Onwuzurike, L. et al, 2017.</a:t>
            </a:r>
            <a:endParaRPr sz="10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52"/>
          <p:cNvPicPr preferRelativeResize="0"/>
          <p:nvPr/>
        </p:nvPicPr>
        <p:blipFill>
          <a:blip r:embed="rId3">
            <a:alphaModFix/>
          </a:blip>
          <a:stretch>
            <a:fillRect/>
          </a:stretch>
        </p:blipFill>
        <p:spPr>
          <a:xfrm>
            <a:off x="3662097" y="1554575"/>
            <a:ext cx="4624452" cy="3306250"/>
          </a:xfrm>
          <a:prstGeom prst="rect">
            <a:avLst/>
          </a:prstGeom>
          <a:noFill/>
          <a:ln cap="flat" cmpd="sng" w="9525">
            <a:solidFill>
              <a:schemeClr val="dk2"/>
            </a:solidFill>
            <a:prstDash val="dash"/>
            <a:round/>
            <a:headEnd len="sm" w="sm" type="none"/>
            <a:tailEnd len="sm" w="sm" type="none"/>
          </a:ln>
        </p:spPr>
      </p:pic>
      <p:sp>
        <p:nvSpPr>
          <p:cNvPr id="535" name="Google Shape;535;p52"/>
          <p:cNvSpPr txBox="1"/>
          <p:nvPr>
            <p:ph type="title"/>
          </p:nvPr>
        </p:nvSpPr>
        <p:spPr>
          <a:xfrm>
            <a:off x="311700" y="445025"/>
            <a:ext cx="558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Understanding DNN on Drebin</a:t>
            </a:r>
            <a:endParaRPr>
              <a:latin typeface="Roboto Medium"/>
              <a:ea typeface="Roboto Medium"/>
              <a:cs typeface="Roboto Medium"/>
              <a:sym typeface="Roboto Medium"/>
            </a:endParaRPr>
          </a:p>
        </p:txBody>
      </p:sp>
      <p:sp>
        <p:nvSpPr>
          <p:cNvPr id="536" name="Google Shape;53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537" name="Google Shape;537;p52"/>
          <p:cNvSpPr txBox="1"/>
          <p:nvPr>
            <p:ph idx="1" type="body"/>
          </p:nvPr>
        </p:nvSpPr>
        <p:spPr>
          <a:xfrm>
            <a:off x="4778575" y="1160975"/>
            <a:ext cx="4016700" cy="393600"/>
          </a:xfrm>
          <a:prstGeom prst="rect">
            <a:avLst/>
          </a:prstGeom>
        </p:spPr>
        <p:txBody>
          <a:bodyPr anchorCtr="0" anchor="t" bIns="91425" lIns="91425" spcFirstLastPara="1" rIns="91425" wrap="square" tIns="91425">
            <a:normAutofit fontScale="92500"/>
          </a:bodyPr>
          <a:lstStyle/>
          <a:p>
            <a:pPr indent="0" lvl="0" marL="0" marR="0" rtl="0" algn="l">
              <a:lnSpc>
                <a:spcPct val="115000"/>
              </a:lnSpc>
              <a:spcBef>
                <a:spcPts val="0"/>
              </a:spcBef>
              <a:spcAft>
                <a:spcPts val="1200"/>
              </a:spcAft>
              <a:buNone/>
            </a:pPr>
            <a:r>
              <a:rPr lang="en-CA" sz="1350"/>
              <a:t>Feature: Create Entry Point of Application (benign)</a:t>
            </a:r>
            <a:endParaRPr sz="1350"/>
          </a:p>
        </p:txBody>
      </p:sp>
      <p:sp>
        <p:nvSpPr>
          <p:cNvPr id="538" name="Google Shape;538;p52"/>
          <p:cNvSpPr txBox="1"/>
          <p:nvPr/>
        </p:nvSpPr>
        <p:spPr>
          <a:xfrm>
            <a:off x="192675" y="2119675"/>
            <a:ext cx="4017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solidFill>
                  <a:schemeClr val="dk1"/>
                </a:solidFill>
              </a:rPr>
              <a:t>Evidences: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CA" sz="1600">
                <a:solidFill>
                  <a:schemeClr val="dk1"/>
                </a:solidFill>
              </a:rPr>
              <a:t>Benign features have negative importance in average.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CA" sz="1600">
                <a:solidFill>
                  <a:schemeClr val="dk1"/>
                </a:solidFill>
              </a:rPr>
              <a:t>Malware has greater average importance.</a:t>
            </a:r>
            <a:endParaRPr/>
          </a:p>
        </p:txBody>
      </p:sp>
      <p:sp>
        <p:nvSpPr>
          <p:cNvPr id="539" name="Google Shape;539;p52"/>
          <p:cNvSpPr txBox="1"/>
          <p:nvPr>
            <p:ph idx="1" type="body"/>
          </p:nvPr>
        </p:nvSpPr>
        <p:spPr>
          <a:xfrm>
            <a:off x="311700" y="4407300"/>
            <a:ext cx="7744800" cy="73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CA" sz="1600"/>
              <a:t>Positive importance: Malware</a:t>
            </a:r>
            <a:endParaRPr sz="1600"/>
          </a:p>
          <a:p>
            <a:pPr indent="-330200" lvl="0" marL="457200" rtl="0" algn="l">
              <a:spcBef>
                <a:spcPts val="0"/>
              </a:spcBef>
              <a:spcAft>
                <a:spcPts val="0"/>
              </a:spcAft>
              <a:buSzPts val="1600"/>
              <a:buChar char="●"/>
            </a:pPr>
            <a:r>
              <a:rPr lang="en-CA" sz="1600"/>
              <a:t>Negative importance: Benign sample</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545" name="Google Shape;545;p53"/>
          <p:cNvSpPr txBox="1"/>
          <p:nvPr>
            <p:ph type="title"/>
          </p:nvPr>
        </p:nvSpPr>
        <p:spPr>
          <a:xfrm>
            <a:off x="311700" y="1212025"/>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CA"/>
              <a:t>Compare SVM and DNN</a:t>
            </a:r>
            <a:endParaRPr/>
          </a:p>
          <a:p>
            <a:pPr indent="0" lvl="0" marL="0" rtl="0" algn="ctr">
              <a:spcBef>
                <a:spcPts val="1200"/>
              </a:spcBef>
              <a:spcAft>
                <a:spcPts val="1200"/>
              </a:spcAft>
              <a:buNone/>
            </a:pPr>
            <a:r>
              <a:rPr lang="en-CA"/>
              <a:t>Take 2: using </a:t>
            </a:r>
            <a:r>
              <a:rPr b="1" lang="en-CA"/>
              <a:t>MaMaDroid</a:t>
            </a:r>
            <a:r>
              <a:rPr b="1" lang="en-CA"/>
              <a:t> </a:t>
            </a:r>
            <a:r>
              <a:rPr lang="en-CA"/>
              <a:t>as feature </a:t>
            </a:r>
            <a:endParaRPr/>
          </a:p>
        </p:txBody>
      </p:sp>
      <p:grpSp>
        <p:nvGrpSpPr>
          <p:cNvPr id="546" name="Google Shape;546;p53"/>
          <p:cNvGrpSpPr/>
          <p:nvPr/>
        </p:nvGrpSpPr>
        <p:grpSpPr>
          <a:xfrm>
            <a:off x="2506042" y="2672626"/>
            <a:ext cx="4131896" cy="2041815"/>
            <a:chOff x="1484900" y="1152475"/>
            <a:chExt cx="5584398" cy="2558665"/>
          </a:xfrm>
        </p:grpSpPr>
        <p:sp>
          <p:nvSpPr>
            <p:cNvPr id="547" name="Google Shape;547;p53"/>
            <p:cNvSpPr/>
            <p:nvPr/>
          </p:nvSpPr>
          <p:spPr>
            <a:xfrm>
              <a:off x="3466500" y="1152475"/>
              <a:ext cx="1508700" cy="52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Experiments</a:t>
              </a:r>
              <a:endParaRPr sz="1200"/>
            </a:p>
          </p:txBody>
        </p:sp>
        <p:cxnSp>
          <p:nvCxnSpPr>
            <p:cNvPr id="548" name="Google Shape;548;p53"/>
            <p:cNvCxnSpPr>
              <a:stCxn id="547" idx="2"/>
              <a:endCxn id="549" idx="0"/>
            </p:cNvCxnSpPr>
            <p:nvPr/>
          </p:nvCxnSpPr>
          <p:spPr>
            <a:xfrm flipH="1" rot="-5400000">
              <a:off x="4632450" y="1270375"/>
              <a:ext cx="360300" cy="1183500"/>
            </a:xfrm>
            <a:prstGeom prst="bentConnector3">
              <a:avLst>
                <a:gd fmla="val 49997" name="adj1"/>
              </a:avLst>
            </a:prstGeom>
            <a:noFill/>
            <a:ln cap="flat" cmpd="sng" w="38100">
              <a:solidFill>
                <a:schemeClr val="dk2"/>
              </a:solidFill>
              <a:prstDash val="solid"/>
              <a:round/>
              <a:headEnd len="med" w="med" type="none"/>
              <a:tailEnd len="med" w="med" type="none"/>
            </a:ln>
          </p:spPr>
        </p:cxnSp>
        <p:sp>
          <p:nvSpPr>
            <p:cNvPr id="549" name="Google Shape;549;p53"/>
            <p:cNvSpPr/>
            <p:nvPr/>
          </p:nvSpPr>
          <p:spPr>
            <a:xfrm>
              <a:off x="4886925" y="2042250"/>
              <a:ext cx="1035000" cy="529500"/>
            </a:xfrm>
            <a:prstGeom prst="roundRect">
              <a:avLst>
                <a:gd fmla="val 16667" name="adj"/>
              </a:avLst>
            </a:prstGeom>
            <a:solidFill>
              <a:srgbClr val="F2FFF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DNN</a:t>
              </a:r>
              <a:endParaRPr sz="1200"/>
            </a:p>
          </p:txBody>
        </p:sp>
        <p:sp>
          <p:nvSpPr>
            <p:cNvPr id="550" name="Google Shape;550;p53"/>
            <p:cNvSpPr/>
            <p:nvPr/>
          </p:nvSpPr>
          <p:spPr>
            <a:xfrm>
              <a:off x="2519900" y="2042250"/>
              <a:ext cx="1035000" cy="529500"/>
            </a:xfrm>
            <a:prstGeom prst="roundRect">
              <a:avLst>
                <a:gd fmla="val 16667" name="adj"/>
              </a:avLst>
            </a:prstGeom>
            <a:solidFill>
              <a:srgbClr val="FFFFE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SVM</a:t>
              </a:r>
              <a:endParaRPr sz="1200"/>
            </a:p>
          </p:txBody>
        </p:sp>
        <p:sp>
          <p:nvSpPr>
            <p:cNvPr id="551" name="Google Shape;551;p53"/>
            <p:cNvSpPr/>
            <p:nvPr/>
          </p:nvSpPr>
          <p:spPr>
            <a:xfrm>
              <a:off x="1484900" y="3181625"/>
              <a:ext cx="1035000" cy="529500"/>
            </a:xfrm>
            <a:prstGeom prst="roundRect">
              <a:avLst>
                <a:gd fmla="val 16667" name="adj"/>
              </a:avLst>
            </a:prstGeom>
            <a:solidFill>
              <a:srgbClr val="E9E9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552" name="Google Shape;552;p53"/>
            <p:cNvSpPr/>
            <p:nvPr/>
          </p:nvSpPr>
          <p:spPr>
            <a:xfrm>
              <a:off x="2728863" y="3181640"/>
              <a:ext cx="1455900" cy="529500"/>
            </a:xfrm>
            <a:prstGeom prst="roundRect">
              <a:avLst>
                <a:gd fmla="val 16667" name="adj"/>
              </a:avLst>
            </a:prstGeom>
            <a:solidFill>
              <a:srgbClr val="FFF3F7"/>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sp>
          <p:nvSpPr>
            <p:cNvPr id="553" name="Google Shape;553;p53"/>
            <p:cNvSpPr/>
            <p:nvPr/>
          </p:nvSpPr>
          <p:spPr>
            <a:xfrm>
              <a:off x="4403476" y="3181625"/>
              <a:ext cx="1035000" cy="529500"/>
            </a:xfrm>
            <a:prstGeom prst="roundRect">
              <a:avLst>
                <a:gd fmla="val 16667" name="adj"/>
              </a:avLst>
            </a:prstGeom>
            <a:solidFill>
              <a:srgbClr val="E9E9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554" name="Google Shape;554;p53"/>
            <p:cNvSpPr/>
            <p:nvPr/>
          </p:nvSpPr>
          <p:spPr>
            <a:xfrm>
              <a:off x="5657198" y="3181640"/>
              <a:ext cx="1412100" cy="529500"/>
            </a:xfrm>
            <a:prstGeom prst="roundRect">
              <a:avLst>
                <a:gd fmla="val 16667" name="adj"/>
              </a:avLst>
            </a:prstGeom>
            <a:solidFill>
              <a:srgbClr val="FFF3F7"/>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cxnSp>
          <p:nvCxnSpPr>
            <p:cNvPr id="555" name="Google Shape;555;p53"/>
            <p:cNvCxnSpPr>
              <a:stCxn id="547" idx="2"/>
              <a:endCxn id="550" idx="0"/>
            </p:cNvCxnSpPr>
            <p:nvPr/>
          </p:nvCxnSpPr>
          <p:spPr>
            <a:xfrm rot="5400000">
              <a:off x="3448950" y="1270375"/>
              <a:ext cx="360300" cy="1183500"/>
            </a:xfrm>
            <a:prstGeom prst="bentConnector3">
              <a:avLst>
                <a:gd fmla="val 49997" name="adj1"/>
              </a:avLst>
            </a:prstGeom>
            <a:noFill/>
            <a:ln cap="flat" cmpd="sng" w="38100">
              <a:solidFill>
                <a:schemeClr val="dk2"/>
              </a:solidFill>
              <a:prstDash val="solid"/>
              <a:round/>
              <a:headEnd len="med" w="med" type="none"/>
              <a:tailEnd len="med" w="med" type="none"/>
            </a:ln>
          </p:spPr>
        </p:cxnSp>
        <p:cxnSp>
          <p:nvCxnSpPr>
            <p:cNvPr id="556" name="Google Shape;556;p53"/>
            <p:cNvCxnSpPr>
              <a:stCxn id="550" idx="2"/>
              <a:endCxn id="552" idx="0"/>
            </p:cNvCxnSpPr>
            <p:nvPr/>
          </p:nvCxnSpPr>
          <p:spPr>
            <a:xfrm flipH="1" rot="-5400000">
              <a:off x="2942150" y="2667000"/>
              <a:ext cx="609900" cy="4194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557" name="Google Shape;557;p53"/>
            <p:cNvCxnSpPr>
              <a:stCxn id="550" idx="2"/>
              <a:endCxn id="551" idx="0"/>
            </p:cNvCxnSpPr>
            <p:nvPr/>
          </p:nvCxnSpPr>
          <p:spPr>
            <a:xfrm rot="5400000">
              <a:off x="2214950" y="2359200"/>
              <a:ext cx="609900" cy="1035000"/>
            </a:xfrm>
            <a:prstGeom prst="bentConnector3">
              <a:avLst>
                <a:gd fmla="val 49998" name="adj1"/>
              </a:avLst>
            </a:prstGeom>
            <a:noFill/>
            <a:ln cap="flat" cmpd="sng" w="19050">
              <a:solidFill>
                <a:schemeClr val="dk2"/>
              </a:solidFill>
              <a:prstDash val="solid"/>
              <a:round/>
              <a:headEnd len="med" w="med" type="none"/>
              <a:tailEnd len="med" w="med" type="none"/>
            </a:ln>
          </p:spPr>
        </p:cxnSp>
        <p:cxnSp>
          <p:nvCxnSpPr>
            <p:cNvPr id="558" name="Google Shape;558;p53"/>
            <p:cNvCxnSpPr>
              <a:stCxn id="549" idx="2"/>
              <a:endCxn id="554" idx="0"/>
            </p:cNvCxnSpPr>
            <p:nvPr/>
          </p:nvCxnSpPr>
          <p:spPr>
            <a:xfrm flipH="1" rot="-5400000">
              <a:off x="5578875" y="2397300"/>
              <a:ext cx="609900" cy="9588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559" name="Google Shape;559;p53"/>
            <p:cNvCxnSpPr>
              <a:stCxn id="549" idx="2"/>
              <a:endCxn id="553" idx="0"/>
            </p:cNvCxnSpPr>
            <p:nvPr/>
          </p:nvCxnSpPr>
          <p:spPr>
            <a:xfrm rot="5400000">
              <a:off x="4857825" y="2635050"/>
              <a:ext cx="609900" cy="483300"/>
            </a:xfrm>
            <a:prstGeom prst="bentConnector3">
              <a:avLst>
                <a:gd fmla="val 49998" name="adj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Accuracy</a:t>
            </a:r>
            <a:endParaRPr>
              <a:latin typeface="Roboto Medium"/>
              <a:ea typeface="Roboto Medium"/>
              <a:cs typeface="Roboto Medium"/>
              <a:sym typeface="Roboto Medium"/>
            </a:endParaRPr>
          </a:p>
        </p:txBody>
      </p:sp>
      <p:sp>
        <p:nvSpPr>
          <p:cNvPr id="565" name="Google Shape;56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566" name="Google Shape;566;p54"/>
          <p:cNvGraphicFramePr/>
          <p:nvPr/>
        </p:nvGraphicFramePr>
        <p:xfrm>
          <a:off x="175325" y="1226350"/>
          <a:ext cx="3000000" cy="3000000"/>
        </p:xfrm>
        <a:graphic>
          <a:graphicData uri="http://schemas.openxmlformats.org/drawingml/2006/table">
            <a:tbl>
              <a:tblPr>
                <a:noFill/>
                <a:tableStyleId>{0107DDCB-D3B2-4A13-AA3F-2021E4F91987}</a:tableStyleId>
              </a:tblPr>
              <a:tblGrid>
                <a:gridCol w="1166825"/>
                <a:gridCol w="1750175"/>
                <a:gridCol w="669200"/>
                <a:gridCol w="649350"/>
                <a:gridCol w="658200"/>
                <a:gridCol w="1852600"/>
                <a:gridCol w="641200"/>
                <a:gridCol w="657075"/>
                <a:gridCol w="664800"/>
              </a:tblGrid>
              <a:tr h="35275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SVM</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b="1" lang="en-CA"/>
                        <a:t>DNN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r>
              <a:tr h="352750">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r>
              <a:tr h="379900">
                <a:tc rowSpan="3">
                  <a:txBody>
                    <a:bodyPr/>
                    <a:lstStyle/>
                    <a:p>
                      <a:pPr indent="0" lvl="0" marL="0" rtl="0" algn="ctr">
                        <a:spcBef>
                          <a:spcPts val="0"/>
                        </a:spcBef>
                        <a:spcAft>
                          <a:spcPts val="0"/>
                        </a:spcAft>
                        <a:buNone/>
                      </a:pPr>
                      <a:r>
                        <a:rPr lang="en-CA"/>
                        <a:t>MaMaDroid</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92.79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87.74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90.19</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96.35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87.22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91.57</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solidFill>
                      <a:srgbClr val="F2FFFC"/>
                    </a:solidFill>
                  </a:tcPr>
                </a:tc>
              </a:tr>
              <a:tr h="379900">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90.57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44.28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59.49</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CA"/>
                        <a:t>97.29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CA"/>
                        <a:t>82.08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CA"/>
                        <a:t>88.80</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chemeClr val="dk1"/>
                      </a:solidFill>
                      <a:prstDash val="solid"/>
                      <a:round/>
                      <a:headEnd len="sm" w="sm" type="none"/>
                      <a:tailEnd len="sm" w="sm" type="none"/>
                    </a:lnB>
                  </a:tcPr>
                </a:tc>
              </a:tr>
              <a:tr h="379900">
                <a:tc vMerge="1"/>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DNN binarized feature</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97.31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91.65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CA"/>
                        <a:t>94.40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5"/>
          <p:cNvSpPr txBox="1"/>
          <p:nvPr>
            <p:ph type="title"/>
          </p:nvPr>
        </p:nvSpPr>
        <p:spPr>
          <a:xfrm>
            <a:off x="311700" y="43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Robustness</a:t>
            </a:r>
            <a:endParaRPr>
              <a:latin typeface="Roboto Medium"/>
              <a:ea typeface="Roboto Medium"/>
              <a:cs typeface="Roboto Medium"/>
              <a:sym typeface="Roboto Medium"/>
            </a:endParaRPr>
          </a:p>
        </p:txBody>
      </p:sp>
      <p:sp>
        <p:nvSpPr>
          <p:cNvPr id="572" name="Google Shape;572;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573" name="Google Shape;573;p55"/>
          <p:cNvPicPr preferRelativeResize="0"/>
          <p:nvPr/>
        </p:nvPicPr>
        <p:blipFill>
          <a:blip r:embed="rId4">
            <a:alphaModFix/>
          </a:blip>
          <a:stretch>
            <a:fillRect/>
          </a:stretch>
        </p:blipFill>
        <p:spPr>
          <a:xfrm>
            <a:off x="4744325" y="1569175"/>
            <a:ext cx="4220099" cy="2884400"/>
          </a:xfrm>
          <a:prstGeom prst="rect">
            <a:avLst/>
          </a:prstGeom>
          <a:noFill/>
          <a:ln cap="flat" cmpd="sng" w="9525">
            <a:solidFill>
              <a:schemeClr val="dk2"/>
            </a:solidFill>
            <a:prstDash val="solid"/>
            <a:round/>
            <a:headEnd len="sm" w="sm" type="none"/>
            <a:tailEnd len="sm" w="sm" type="none"/>
          </a:ln>
        </p:spPr>
      </p:pic>
      <p:pic>
        <p:nvPicPr>
          <p:cNvPr id="574" name="Google Shape;574;p55"/>
          <p:cNvPicPr preferRelativeResize="0"/>
          <p:nvPr/>
        </p:nvPicPr>
        <p:blipFill>
          <a:blip r:embed="rId5">
            <a:alphaModFix/>
          </a:blip>
          <a:stretch>
            <a:fillRect/>
          </a:stretch>
        </p:blipFill>
        <p:spPr>
          <a:xfrm>
            <a:off x="207400" y="1583550"/>
            <a:ext cx="4298675" cy="2855650"/>
          </a:xfrm>
          <a:prstGeom prst="rect">
            <a:avLst/>
          </a:prstGeom>
          <a:noFill/>
          <a:ln cap="flat" cmpd="sng" w="9525">
            <a:solidFill>
              <a:schemeClr val="dk2"/>
            </a:solidFill>
            <a:prstDash val="solid"/>
            <a:round/>
            <a:headEnd len="sm" w="sm" type="none"/>
            <a:tailEnd len="sm" w="sm" type="none"/>
          </a:ln>
        </p:spPr>
      </p:pic>
      <p:sp>
        <p:nvSpPr>
          <p:cNvPr id="575" name="Google Shape;575;p55"/>
          <p:cNvSpPr txBox="1"/>
          <p:nvPr>
            <p:ph idx="1" type="body"/>
          </p:nvPr>
        </p:nvSpPr>
        <p:spPr>
          <a:xfrm>
            <a:off x="311700" y="1056200"/>
            <a:ext cx="8520600" cy="51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Mimicry attacks on SVM / DNN using MaMaDroid feature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6"/>
          <p:cNvSpPr txBox="1"/>
          <p:nvPr>
            <p:ph idx="1" type="body"/>
          </p:nvPr>
        </p:nvSpPr>
        <p:spPr>
          <a:xfrm>
            <a:off x="311700" y="1051713"/>
            <a:ext cx="8811000" cy="49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BlackBox Attack </a:t>
            </a:r>
            <a:r>
              <a:rPr lang="en-CA"/>
              <a:t>on SVM / DNN using </a:t>
            </a:r>
            <a:r>
              <a:rPr lang="en-CA"/>
              <a:t>MaMaDroid </a:t>
            </a:r>
            <a:r>
              <a:rPr lang="en-CA"/>
              <a:t>feature</a:t>
            </a:r>
            <a:endParaRPr/>
          </a:p>
        </p:txBody>
      </p:sp>
      <p:sp>
        <p:nvSpPr>
          <p:cNvPr id="581" name="Google Shape;581;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582" name="Google Shape;58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Robustness</a:t>
            </a:r>
            <a:r>
              <a:rPr lang="en-CA"/>
              <a:t> </a:t>
            </a:r>
            <a:endParaRPr>
              <a:latin typeface="Roboto Medium"/>
              <a:ea typeface="Roboto Medium"/>
              <a:cs typeface="Roboto Medium"/>
              <a:sym typeface="Roboto Medium"/>
            </a:endParaRPr>
          </a:p>
        </p:txBody>
      </p:sp>
      <p:graphicFrame>
        <p:nvGraphicFramePr>
          <p:cNvPr id="583" name="Google Shape;583;p56"/>
          <p:cNvGraphicFramePr/>
          <p:nvPr/>
        </p:nvGraphicFramePr>
        <p:xfrm>
          <a:off x="264125" y="2048050"/>
          <a:ext cx="3000000" cy="3000000"/>
        </p:xfrm>
        <a:graphic>
          <a:graphicData uri="http://schemas.openxmlformats.org/drawingml/2006/table">
            <a:tbl>
              <a:tblPr>
                <a:noFill/>
                <a:tableStyleId>{0107DDCB-D3B2-4A13-AA3F-2021E4F91987}</a:tableStyleId>
              </a:tblPr>
              <a:tblGrid>
                <a:gridCol w="1282950"/>
                <a:gridCol w="1497650"/>
                <a:gridCol w="677225"/>
                <a:gridCol w="761675"/>
                <a:gridCol w="770550"/>
                <a:gridCol w="1435350"/>
                <a:gridCol w="681300"/>
                <a:gridCol w="801525"/>
                <a:gridCol w="801200"/>
              </a:tblGrid>
              <a:tr h="35275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SVM</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b="1" lang="en-CA"/>
                        <a:t>DNN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r>
              <a:tr h="352750">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solidFill>
                            <a:schemeClr val="dk1"/>
                          </a:solidFill>
                        </a:rPr>
                        <a:t>Malware Detection Rate</a:t>
                      </a:r>
                      <a:endParaRPr>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solidFill>
                            <a:schemeClr val="dk1"/>
                          </a:solidFill>
                        </a:rPr>
                        <a:t>Malware Detection Rate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0000">
                <a:tc rowSpan="3">
                  <a:txBody>
                    <a:bodyPr/>
                    <a:lstStyle/>
                    <a:p>
                      <a:pPr indent="0" lvl="0" marL="0" rtl="0" algn="l">
                        <a:lnSpc>
                          <a:spcPct val="115000"/>
                        </a:lnSpc>
                        <a:spcBef>
                          <a:spcPts val="0"/>
                        </a:spcBef>
                        <a:spcAft>
                          <a:spcPts val="1200"/>
                        </a:spcAft>
                        <a:buNone/>
                      </a:pPr>
                      <a:r>
                        <a:rPr lang="en-CA"/>
                        <a:t>MaMaDroid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gridSpan="3">
                  <a:txBody>
                    <a:bodyPr/>
                    <a:lstStyle/>
                    <a:p>
                      <a:pPr indent="0" lvl="0" marL="0" rtl="0" algn="ctr">
                        <a:spcBef>
                          <a:spcPts val="0"/>
                        </a:spcBef>
                        <a:spcAft>
                          <a:spcPts val="0"/>
                        </a:spcAft>
                        <a:buNone/>
                      </a:pPr>
                      <a:r>
                        <a:rPr lang="en-CA"/>
                        <a:t>24.15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hMerge="1"/>
                <a:tc hMerge="1"/>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gridSpan="3">
                  <a:txBody>
                    <a:bodyPr/>
                    <a:lstStyle/>
                    <a:p>
                      <a:pPr indent="0" lvl="0" marL="0" rtl="0" algn="ctr">
                        <a:spcBef>
                          <a:spcPts val="0"/>
                        </a:spcBef>
                        <a:spcAft>
                          <a:spcPts val="0"/>
                        </a:spcAft>
                        <a:buNone/>
                      </a:pPr>
                      <a:r>
                        <a:rPr lang="en-CA">
                          <a:solidFill>
                            <a:schemeClr val="dk1"/>
                          </a:solidFill>
                        </a:rPr>
                        <a:t>32.70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hMerge="1"/>
                <a:tc hMerge="1"/>
              </a:tr>
              <a:tr h="379900">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t>35.93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None/>
                      </a:pPr>
                      <a:r>
                        <a:rPr lang="en-CA"/>
                        <a:t>34.47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r>
              <a:tr h="379900">
                <a:tc vMerge="1"/>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CA"/>
                        <a:t>DNN + feature binarized</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CA"/>
                        <a:t>34.09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Understanding MaMaDroid</a:t>
            </a:r>
            <a:endParaRPr>
              <a:latin typeface="Roboto Medium"/>
              <a:ea typeface="Roboto Medium"/>
              <a:cs typeface="Roboto Medium"/>
              <a:sym typeface="Roboto Medium"/>
            </a:endParaRPr>
          </a:p>
        </p:txBody>
      </p:sp>
      <p:sp>
        <p:nvSpPr>
          <p:cNvPr id="589" name="Google Shape;589;p57"/>
          <p:cNvSpPr txBox="1"/>
          <p:nvPr>
            <p:ph idx="1" type="body"/>
          </p:nvPr>
        </p:nvSpPr>
        <p:spPr>
          <a:xfrm>
            <a:off x="5800000" y="1152475"/>
            <a:ext cx="303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600"/>
              <a:t>Feature</a:t>
            </a:r>
            <a:r>
              <a:rPr lang="en-CA" sz="1600"/>
              <a:t> with </a:t>
            </a:r>
            <a:r>
              <a:rPr b="1" lang="en-CA" sz="1600"/>
              <a:t>high transition probabilities in malware but low </a:t>
            </a:r>
            <a:r>
              <a:rPr b="1" lang="en-CA" sz="1600"/>
              <a:t>transition</a:t>
            </a:r>
            <a:r>
              <a:rPr b="1" lang="en-CA" sz="1600"/>
              <a:t> probabilities in benign</a:t>
            </a:r>
            <a:r>
              <a:rPr lang="en-CA" sz="1600"/>
              <a:t> </a:t>
            </a:r>
            <a:endParaRPr sz="1600"/>
          </a:p>
          <a:p>
            <a:pPr indent="0" lvl="0" marL="0" rtl="0" algn="l">
              <a:spcBef>
                <a:spcPts val="1200"/>
              </a:spcBef>
              <a:spcAft>
                <a:spcPts val="1200"/>
              </a:spcAft>
              <a:buNone/>
            </a:pPr>
            <a:r>
              <a:rPr b="1" lang="en-CA" sz="1600"/>
              <a:t>Suspicious feature</a:t>
            </a:r>
            <a:r>
              <a:rPr lang="en-CA" sz="1600"/>
              <a:t> from android perspective, as it can be used to perform dynamic loading (to hide suspicious calls from static analysis) </a:t>
            </a:r>
            <a:endParaRPr sz="1600"/>
          </a:p>
        </p:txBody>
      </p:sp>
      <p:sp>
        <p:nvSpPr>
          <p:cNvPr id="590" name="Google Shape;590;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591" name="Google Shape;591;p57"/>
          <p:cNvPicPr preferRelativeResize="0"/>
          <p:nvPr/>
        </p:nvPicPr>
        <p:blipFill>
          <a:blip r:embed="rId3">
            <a:alphaModFix/>
          </a:blip>
          <a:stretch>
            <a:fillRect/>
          </a:stretch>
        </p:blipFill>
        <p:spPr>
          <a:xfrm>
            <a:off x="173125" y="1017725"/>
            <a:ext cx="5222446" cy="40390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Understanding MaMaDroid</a:t>
            </a:r>
            <a:endParaRPr>
              <a:latin typeface="Roboto Medium"/>
              <a:ea typeface="Roboto Medium"/>
              <a:cs typeface="Roboto Medium"/>
              <a:sym typeface="Roboto Medium"/>
            </a:endParaRPr>
          </a:p>
        </p:txBody>
      </p:sp>
      <p:sp>
        <p:nvSpPr>
          <p:cNvPr id="597" name="Google Shape;597;p58"/>
          <p:cNvSpPr txBox="1"/>
          <p:nvPr>
            <p:ph idx="1" type="body"/>
          </p:nvPr>
        </p:nvSpPr>
        <p:spPr>
          <a:xfrm>
            <a:off x="5625525" y="1152475"/>
            <a:ext cx="320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600"/>
              <a:t>Feature used by a lot of malware (around 4000) but smaller number of benign (less than 500)</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CA" sz="1600"/>
              <a:t>S</a:t>
            </a:r>
            <a:r>
              <a:rPr lang="en-CA" sz="1600"/>
              <a:t>uspicious, as it can be used to link the calls to dynamic loading</a:t>
            </a:r>
            <a:r>
              <a:rPr lang="en-CA" sz="1600"/>
              <a:t> </a:t>
            </a:r>
            <a:endParaRPr sz="1600"/>
          </a:p>
        </p:txBody>
      </p:sp>
      <p:sp>
        <p:nvSpPr>
          <p:cNvPr id="598" name="Google Shape;59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599" name="Google Shape;599;p58"/>
          <p:cNvPicPr preferRelativeResize="0"/>
          <p:nvPr/>
        </p:nvPicPr>
        <p:blipFill>
          <a:blip r:embed="rId3">
            <a:alphaModFix/>
          </a:blip>
          <a:stretch>
            <a:fillRect/>
          </a:stretch>
        </p:blipFill>
        <p:spPr>
          <a:xfrm>
            <a:off x="107875" y="976150"/>
            <a:ext cx="5268350" cy="408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Understanding MaMaDroid</a:t>
            </a:r>
            <a:endParaRPr>
              <a:latin typeface="Roboto Medium"/>
              <a:ea typeface="Roboto Medium"/>
              <a:cs typeface="Roboto Medium"/>
              <a:sym typeface="Roboto Medium"/>
            </a:endParaRPr>
          </a:p>
        </p:txBody>
      </p:sp>
      <p:sp>
        <p:nvSpPr>
          <p:cNvPr id="605" name="Google Shape;605;p59"/>
          <p:cNvSpPr txBox="1"/>
          <p:nvPr>
            <p:ph idx="1" type="body"/>
          </p:nvPr>
        </p:nvSpPr>
        <p:spPr>
          <a:xfrm>
            <a:off x="5492575" y="1152475"/>
            <a:ext cx="333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600"/>
              <a:t>Feature used by more training malware samples (around 4000) than </a:t>
            </a:r>
            <a:r>
              <a:rPr lang="en-CA" sz="1600"/>
              <a:t>training</a:t>
            </a:r>
            <a:r>
              <a:rPr lang="en-CA" sz="1600"/>
              <a:t> benign samples (around 2000)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CA" sz="1600"/>
              <a:t>A rather suspicious feature, as it can be used to decrypt files at runtime</a:t>
            </a:r>
            <a:endParaRPr sz="1600"/>
          </a:p>
        </p:txBody>
      </p:sp>
      <p:sp>
        <p:nvSpPr>
          <p:cNvPr id="606" name="Google Shape;60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607" name="Google Shape;607;p59"/>
          <p:cNvPicPr preferRelativeResize="0"/>
          <p:nvPr/>
        </p:nvPicPr>
        <p:blipFill>
          <a:blip r:embed="rId3">
            <a:alphaModFix/>
          </a:blip>
          <a:stretch>
            <a:fillRect/>
          </a:stretch>
        </p:blipFill>
        <p:spPr>
          <a:xfrm>
            <a:off x="112275" y="976175"/>
            <a:ext cx="5249996" cy="4080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Understanding MaMaDroid</a:t>
            </a:r>
            <a:endParaRPr>
              <a:latin typeface="Roboto Medium"/>
              <a:ea typeface="Roboto Medium"/>
              <a:cs typeface="Roboto Medium"/>
              <a:sym typeface="Roboto Medium"/>
            </a:endParaRPr>
          </a:p>
        </p:txBody>
      </p:sp>
      <p:sp>
        <p:nvSpPr>
          <p:cNvPr id="613" name="Google Shape;613;p60"/>
          <p:cNvSpPr txBox="1"/>
          <p:nvPr>
            <p:ph idx="1" type="body"/>
          </p:nvPr>
        </p:nvSpPr>
        <p:spPr>
          <a:xfrm>
            <a:off x="5725225" y="1152475"/>
            <a:ext cx="31071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CA" sz="1550">
                <a:solidFill>
                  <a:srgbClr val="000000"/>
                </a:solidFill>
                <a:highlight>
                  <a:srgbClr val="FFFFFE"/>
                </a:highlight>
              </a:rPr>
              <a:t>Feature used by a lot of training benign (around 6000) and smaller number of training malware (round 3000)</a:t>
            </a:r>
            <a:endParaRPr sz="1550">
              <a:solidFill>
                <a:srgbClr val="000000"/>
              </a:solidFill>
              <a:highlight>
                <a:srgbClr val="FFFFFE"/>
              </a:highlight>
            </a:endParaRPr>
          </a:p>
          <a:p>
            <a:pPr indent="0" lvl="0" marL="0" rtl="0" algn="l">
              <a:spcBef>
                <a:spcPts val="0"/>
              </a:spcBef>
              <a:spcAft>
                <a:spcPts val="0"/>
              </a:spcAft>
              <a:buNone/>
            </a:pPr>
            <a:r>
              <a:t/>
            </a:r>
            <a:endParaRPr>
              <a:solidFill>
                <a:srgbClr val="000000"/>
              </a:solidFill>
            </a:endParaRPr>
          </a:p>
          <a:p>
            <a:pPr indent="0" lvl="0" marL="0" rtl="0" algn="l">
              <a:spcBef>
                <a:spcPts val="1200"/>
              </a:spcBef>
              <a:spcAft>
                <a:spcPts val="0"/>
              </a:spcAft>
              <a:buNone/>
            </a:pPr>
            <a:r>
              <a:rPr lang="en-CA" sz="1600">
                <a:solidFill>
                  <a:srgbClr val="000000"/>
                </a:solidFill>
              </a:rPr>
              <a:t>Functional feature (benign)</a:t>
            </a:r>
            <a:endParaRPr sz="1600">
              <a:solidFill>
                <a:srgbClr val="000000"/>
              </a:solidFill>
            </a:endParaRPr>
          </a:p>
          <a:p>
            <a:pPr indent="0" lvl="0" marL="0" rtl="0" algn="l">
              <a:spcBef>
                <a:spcPts val="1200"/>
              </a:spcBef>
              <a:spcAft>
                <a:spcPts val="1200"/>
              </a:spcAft>
              <a:buNone/>
            </a:pPr>
            <a:r>
              <a:t/>
            </a:r>
            <a:endParaRPr/>
          </a:p>
        </p:txBody>
      </p:sp>
      <p:sp>
        <p:nvSpPr>
          <p:cNvPr id="614" name="Google Shape;614;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615" name="Google Shape;615;p60"/>
          <p:cNvPicPr preferRelativeResize="0"/>
          <p:nvPr/>
        </p:nvPicPr>
        <p:blipFill>
          <a:blip r:embed="rId3">
            <a:alphaModFix/>
          </a:blip>
          <a:stretch>
            <a:fillRect/>
          </a:stretch>
        </p:blipFill>
        <p:spPr>
          <a:xfrm>
            <a:off x="128900" y="1056950"/>
            <a:ext cx="5498324" cy="3999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Understanding MaMaDroid</a:t>
            </a:r>
            <a:endParaRPr>
              <a:latin typeface="Roboto Medium"/>
              <a:ea typeface="Roboto Medium"/>
              <a:cs typeface="Roboto Medium"/>
              <a:sym typeface="Roboto Medium"/>
            </a:endParaRPr>
          </a:p>
        </p:txBody>
      </p:sp>
      <p:sp>
        <p:nvSpPr>
          <p:cNvPr id="621" name="Google Shape;621;p61"/>
          <p:cNvSpPr txBox="1"/>
          <p:nvPr>
            <p:ph idx="1" type="body"/>
          </p:nvPr>
        </p:nvSpPr>
        <p:spPr>
          <a:xfrm>
            <a:off x="5708600" y="1152475"/>
            <a:ext cx="3123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CA" sz="1550">
                <a:solidFill>
                  <a:schemeClr val="dk1"/>
                </a:solidFill>
                <a:highlight>
                  <a:srgbClr val="FFFFFE"/>
                </a:highlight>
              </a:rPr>
              <a:t>Feature used by a lot of training benign (around 6000) and smaller number of training malware (round 2000)</a:t>
            </a:r>
            <a:endParaRPr sz="1550">
              <a:solidFill>
                <a:schemeClr val="dk1"/>
              </a:solidFill>
              <a:highlight>
                <a:srgbClr val="FFFFFE"/>
              </a:highlight>
            </a:endParaRPr>
          </a:p>
          <a:p>
            <a:pPr indent="0" lvl="0" marL="0" rtl="0" algn="l">
              <a:lnSpc>
                <a:spcPct val="135714"/>
              </a:lnSpc>
              <a:spcBef>
                <a:spcPts val="0"/>
              </a:spcBef>
              <a:spcAft>
                <a:spcPts val="0"/>
              </a:spcAft>
              <a:buNone/>
            </a:pPr>
            <a:r>
              <a:t/>
            </a:r>
            <a:endParaRPr sz="155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en-CA" sz="1550">
                <a:solidFill>
                  <a:schemeClr val="dk1"/>
                </a:solidFill>
                <a:highlight>
                  <a:srgbClr val="FFFFFE"/>
                </a:highlight>
              </a:rPr>
              <a:t>Functional feature (benign)</a:t>
            </a:r>
            <a:endParaRPr sz="1550">
              <a:solidFill>
                <a:schemeClr val="dk1"/>
              </a:solidFill>
              <a:highlight>
                <a:srgbClr val="FFFFFE"/>
              </a:highlight>
            </a:endParaRPr>
          </a:p>
        </p:txBody>
      </p:sp>
      <p:sp>
        <p:nvSpPr>
          <p:cNvPr id="622" name="Google Shape;62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623" name="Google Shape;623;p61"/>
          <p:cNvPicPr preferRelativeResize="0"/>
          <p:nvPr/>
        </p:nvPicPr>
        <p:blipFill>
          <a:blip r:embed="rId3">
            <a:alphaModFix/>
          </a:blip>
          <a:stretch>
            <a:fillRect/>
          </a:stretch>
        </p:blipFill>
        <p:spPr>
          <a:xfrm>
            <a:off x="128199" y="1017720"/>
            <a:ext cx="5326575"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CA">
                <a:solidFill>
                  <a:srgbClr val="000000"/>
                </a:solidFill>
              </a:rPr>
              <a:t>DREBIN can be easily attacked by injecting benign components </a:t>
            </a:r>
            <a:endParaRPr>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Our insight: </a:t>
            </a:r>
            <a:endParaRPr>
              <a:solidFill>
                <a:srgbClr val="000000"/>
              </a:solidFill>
            </a:endParaRPr>
          </a:p>
          <a:p>
            <a:pPr indent="-330200" lvl="0" marL="914400" rtl="0" algn="l">
              <a:spcBef>
                <a:spcPts val="0"/>
              </a:spcBef>
              <a:spcAft>
                <a:spcPts val="0"/>
              </a:spcAft>
              <a:buClr>
                <a:srgbClr val="000000"/>
              </a:buClr>
              <a:buSzPts val="1600"/>
              <a:buChar char="●"/>
            </a:pPr>
            <a:r>
              <a:rPr lang="en-CA" sz="1600">
                <a:solidFill>
                  <a:srgbClr val="000000"/>
                </a:solidFill>
              </a:rPr>
              <a:t>Classifiers learn a lot of “benign” features to detect benign samples well</a:t>
            </a:r>
            <a:endParaRPr sz="1600">
              <a:solidFill>
                <a:srgbClr val="000000"/>
              </a:solidFill>
            </a:endParaRPr>
          </a:p>
          <a:p>
            <a:pPr indent="-330200" lvl="0" marL="914400" rtl="0" algn="l">
              <a:spcBef>
                <a:spcPts val="0"/>
              </a:spcBef>
              <a:spcAft>
                <a:spcPts val="0"/>
              </a:spcAft>
              <a:buClr>
                <a:srgbClr val="000000"/>
              </a:buClr>
              <a:buSzPts val="1600"/>
              <a:buChar char="●"/>
            </a:pPr>
            <a:r>
              <a:rPr lang="en-CA" sz="1600">
                <a:solidFill>
                  <a:srgbClr val="000000"/>
                </a:solidFill>
              </a:rPr>
              <a:t>Attacker can create </a:t>
            </a:r>
            <a:r>
              <a:rPr lang="en-CA" sz="1600">
                <a:solidFill>
                  <a:srgbClr val="000000"/>
                </a:solidFill>
              </a:rPr>
              <a:t>invisible</a:t>
            </a:r>
            <a:r>
              <a:rPr lang="en-CA" sz="1600">
                <a:solidFill>
                  <a:srgbClr val="000000"/>
                </a:solidFill>
              </a:rPr>
              <a:t> cloak from those learned benign patterns</a:t>
            </a:r>
            <a:endParaRPr sz="1600">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Our solution </a:t>
            </a:r>
            <a:r>
              <a:rPr b="1" lang="en-CA">
                <a:solidFill>
                  <a:srgbClr val="000000"/>
                </a:solidFill>
                <a:latin typeface="Cambria"/>
                <a:ea typeface="Cambria"/>
                <a:cs typeface="Cambria"/>
                <a:sym typeface="Cambria"/>
              </a:rPr>
              <a:t>BClean</a:t>
            </a:r>
            <a:r>
              <a:rPr lang="en-CA">
                <a:solidFill>
                  <a:srgbClr val="000000"/>
                </a:solidFill>
              </a:rPr>
              <a:t>: </a:t>
            </a:r>
            <a:endParaRPr>
              <a:solidFill>
                <a:srgbClr val="000000"/>
              </a:solidFill>
            </a:endParaRPr>
          </a:p>
          <a:p>
            <a:pPr indent="-304800" lvl="1" marL="914400" rtl="0" algn="l">
              <a:spcBef>
                <a:spcPts val="0"/>
              </a:spcBef>
              <a:spcAft>
                <a:spcPts val="0"/>
              </a:spcAft>
              <a:buClr>
                <a:srgbClr val="000000"/>
              </a:buClr>
              <a:buSzPts val="1200"/>
              <a:buChar char="○"/>
            </a:pPr>
            <a:r>
              <a:rPr lang="en-CA" sz="1600">
                <a:solidFill>
                  <a:srgbClr val="000000"/>
                </a:solidFill>
              </a:rPr>
              <a:t>O</a:t>
            </a:r>
            <a:r>
              <a:rPr lang="en-CA" sz="1600">
                <a:solidFill>
                  <a:srgbClr val="000000"/>
                </a:solidFill>
              </a:rPr>
              <a:t>ccurrences</a:t>
            </a:r>
            <a:r>
              <a:rPr lang="en-CA" sz="1600">
                <a:solidFill>
                  <a:srgbClr val="000000"/>
                </a:solidFill>
              </a:rPr>
              <a:t> of a feature among benign samples ⇒ indicator of “benign” risk</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Assign lower feature importance to more “benign” features</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Effective against attacks and preserve high accuracy on benign samples</a:t>
            </a:r>
            <a:endParaRPr sz="1600">
              <a:solidFill>
                <a:srgbClr val="000000"/>
              </a:solidFill>
            </a:endParaRPr>
          </a:p>
        </p:txBody>
      </p:sp>
      <p:sp>
        <p:nvSpPr>
          <p:cNvPr id="122" name="Google Shape;12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123" name="Google Shape;12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Previous</a:t>
            </a:r>
            <a:r>
              <a:rPr lang="en-CA">
                <a:latin typeface="Roboto Medium"/>
                <a:ea typeface="Roboto Medium"/>
                <a:cs typeface="Roboto Medium"/>
                <a:sym typeface="Roboto Medium"/>
              </a:rPr>
              <a:t> work </a:t>
            </a:r>
            <a:endParaRPr>
              <a:latin typeface="Roboto Medium"/>
              <a:ea typeface="Roboto Medium"/>
              <a:cs typeface="Roboto Medium"/>
              <a:sym typeface="Roboto Medium"/>
            </a:endParaRPr>
          </a:p>
        </p:txBody>
      </p:sp>
      <p:sp>
        <p:nvSpPr>
          <p:cNvPr id="124" name="Google Shape;124;p17"/>
          <p:cNvSpPr txBox="1"/>
          <p:nvPr/>
        </p:nvSpPr>
        <p:spPr>
          <a:xfrm>
            <a:off x="338400" y="4876975"/>
            <a:ext cx="846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solidFill>
                  <a:schemeClr val="dk1"/>
                </a:solidFill>
              </a:rPr>
              <a:t>[1] “On Benign Features in Malware Detection” Michael Cao et al,. Published in ASE 2020</a:t>
            </a: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Quick Recap!</a:t>
            </a:r>
            <a:endParaRPr/>
          </a:p>
        </p:txBody>
      </p:sp>
      <p:sp>
        <p:nvSpPr>
          <p:cNvPr id="629" name="Google Shape;629;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30" name="Google Shape;63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631" name="Google Shape;631;p62"/>
          <p:cNvPicPr preferRelativeResize="0"/>
          <p:nvPr/>
        </p:nvPicPr>
        <p:blipFill>
          <a:blip r:embed="rId3">
            <a:alphaModFix/>
          </a:blip>
          <a:stretch>
            <a:fillRect/>
          </a:stretch>
        </p:blipFill>
        <p:spPr>
          <a:xfrm>
            <a:off x="2891150" y="104900"/>
            <a:ext cx="3205775" cy="2376200"/>
          </a:xfrm>
          <a:prstGeom prst="rect">
            <a:avLst/>
          </a:prstGeom>
          <a:noFill/>
          <a:ln>
            <a:noFill/>
          </a:ln>
        </p:spPr>
      </p:pic>
      <p:pic>
        <p:nvPicPr>
          <p:cNvPr id="632" name="Google Shape;632;p62"/>
          <p:cNvPicPr preferRelativeResize="0"/>
          <p:nvPr/>
        </p:nvPicPr>
        <p:blipFill>
          <a:blip r:embed="rId4">
            <a:alphaModFix/>
          </a:blip>
          <a:stretch>
            <a:fillRect/>
          </a:stretch>
        </p:blipFill>
        <p:spPr>
          <a:xfrm>
            <a:off x="711306" y="2571750"/>
            <a:ext cx="4760994" cy="2283250"/>
          </a:xfrm>
          <a:prstGeom prst="rect">
            <a:avLst/>
          </a:prstGeom>
          <a:noFill/>
          <a:ln>
            <a:noFill/>
          </a:ln>
        </p:spPr>
      </p:pic>
      <p:pic>
        <p:nvPicPr>
          <p:cNvPr id="633" name="Google Shape;633;p62"/>
          <p:cNvPicPr preferRelativeResize="0"/>
          <p:nvPr/>
        </p:nvPicPr>
        <p:blipFill>
          <a:blip r:embed="rId5">
            <a:alphaModFix/>
          </a:blip>
          <a:stretch>
            <a:fillRect/>
          </a:stretch>
        </p:blipFill>
        <p:spPr>
          <a:xfrm>
            <a:off x="5655250" y="2571750"/>
            <a:ext cx="2254700" cy="2459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Evaluation</a:t>
            </a:r>
            <a:r>
              <a:rPr lang="en-CA"/>
              <a:t> </a:t>
            </a:r>
            <a:endParaRPr/>
          </a:p>
        </p:txBody>
      </p:sp>
      <p:sp>
        <p:nvSpPr>
          <p:cNvPr id="639" name="Google Shape;63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Dimension Reduction (DR) Evaluation Metrics: </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How faithful are the patterns shown in </a:t>
            </a:r>
            <a:r>
              <a:rPr lang="en-CA">
                <a:solidFill>
                  <a:srgbClr val="000000"/>
                </a:solidFill>
              </a:rPr>
              <a:t>dimension reduced spaces</a:t>
            </a:r>
            <a:r>
              <a:rPr lang="en-CA">
                <a:solidFill>
                  <a:srgbClr val="000000"/>
                </a:solidFill>
              </a:rPr>
              <a:t> to the original feature space? </a:t>
            </a:r>
            <a:endParaRPr>
              <a:solidFill>
                <a:srgbClr val="000000"/>
              </a:solidFill>
            </a:endParaRPr>
          </a:p>
          <a:p>
            <a:pPr indent="-342900" lvl="1" marL="914400" rtl="0" algn="l">
              <a:spcBef>
                <a:spcPts val="0"/>
              </a:spcBef>
              <a:spcAft>
                <a:spcPts val="0"/>
              </a:spcAft>
              <a:buClr>
                <a:srgbClr val="000000"/>
              </a:buClr>
              <a:buSzPts val="1800"/>
              <a:buChar char="○"/>
            </a:pPr>
            <a:r>
              <a:rPr lang="en-CA" sz="1800">
                <a:solidFill>
                  <a:srgbClr val="000000"/>
                </a:solidFill>
              </a:rPr>
              <a:t>3 Metrics:</a:t>
            </a:r>
            <a:endParaRPr sz="1800">
              <a:solidFill>
                <a:srgbClr val="000000"/>
              </a:solidFill>
            </a:endParaRPr>
          </a:p>
          <a:p>
            <a:pPr indent="-342900" lvl="2" marL="1371600" rtl="0" algn="l">
              <a:spcBef>
                <a:spcPts val="0"/>
              </a:spcBef>
              <a:spcAft>
                <a:spcPts val="0"/>
              </a:spcAft>
              <a:buClr>
                <a:srgbClr val="000000"/>
              </a:buClr>
              <a:buSzPts val="1800"/>
              <a:buChar char="■"/>
            </a:pPr>
            <a:r>
              <a:rPr lang="en-CA" sz="1800">
                <a:solidFill>
                  <a:srgbClr val="000000"/>
                </a:solidFill>
              </a:rPr>
              <a:t>Clustering quality: Silhouette Score</a:t>
            </a:r>
            <a:endParaRPr sz="1800">
              <a:solidFill>
                <a:srgbClr val="000000"/>
              </a:solidFill>
            </a:endParaRPr>
          </a:p>
        </p:txBody>
      </p:sp>
      <p:sp>
        <p:nvSpPr>
          <p:cNvPr id="640" name="Google Shape;640;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641" name="Google Shape;641;p63"/>
          <p:cNvSpPr/>
          <p:nvPr/>
        </p:nvSpPr>
        <p:spPr>
          <a:xfrm>
            <a:off x="311700" y="3027625"/>
            <a:ext cx="8301900" cy="1880100"/>
          </a:xfrm>
          <a:prstGeom prst="rect">
            <a:avLst/>
          </a:prstGeom>
          <a:solidFill>
            <a:srgbClr val="F6F7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3"/>
          <p:cNvSpPr txBox="1"/>
          <p:nvPr/>
        </p:nvSpPr>
        <p:spPr>
          <a:xfrm>
            <a:off x="383475" y="3101825"/>
            <a:ext cx="68643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CA">
                <a:latin typeface="Cambria"/>
                <a:ea typeface="Cambria"/>
                <a:cs typeface="Cambria"/>
                <a:sym typeface="Cambria"/>
              </a:rPr>
              <a:t>Silhouette Score</a:t>
            </a:r>
            <a:endParaRPr b="1">
              <a:latin typeface="Cambria"/>
              <a:ea typeface="Cambria"/>
              <a:cs typeface="Cambria"/>
              <a:sym typeface="Cambria"/>
            </a:endParaRPr>
          </a:p>
          <a:p>
            <a:pPr indent="-317500" lvl="0" marL="457200" rtl="0" algn="l">
              <a:lnSpc>
                <a:spcPct val="115000"/>
              </a:lnSpc>
              <a:spcBef>
                <a:spcPts val="0"/>
              </a:spcBef>
              <a:spcAft>
                <a:spcPts val="0"/>
              </a:spcAft>
              <a:buSzPts val="1400"/>
              <a:buChar char="●"/>
            </a:pPr>
            <a:r>
              <a:rPr lang="en-CA">
                <a:latin typeface="Cambria"/>
                <a:ea typeface="Cambria"/>
                <a:cs typeface="Cambria"/>
                <a:sym typeface="Cambria"/>
              </a:rPr>
              <a:t>Measure the </a:t>
            </a:r>
            <a:r>
              <a:rPr b="1" lang="en-CA">
                <a:latin typeface="Cambria"/>
                <a:ea typeface="Cambria"/>
                <a:cs typeface="Cambria"/>
                <a:sym typeface="Cambria"/>
              </a:rPr>
              <a:t>cohesiveness</a:t>
            </a:r>
            <a:r>
              <a:rPr lang="en-CA">
                <a:latin typeface="Cambria"/>
                <a:ea typeface="Cambria"/>
                <a:cs typeface="Cambria"/>
                <a:sym typeface="Cambria"/>
              </a:rPr>
              <a:t> and </a:t>
            </a:r>
            <a:r>
              <a:rPr b="1" lang="en-CA">
                <a:latin typeface="Cambria"/>
                <a:ea typeface="Cambria"/>
                <a:cs typeface="Cambria"/>
                <a:sym typeface="Cambria"/>
              </a:rPr>
              <a:t>coupling</a:t>
            </a:r>
            <a:r>
              <a:rPr lang="en-CA">
                <a:latin typeface="Cambria"/>
                <a:ea typeface="Cambria"/>
                <a:cs typeface="Cambria"/>
                <a:sym typeface="Cambria"/>
              </a:rPr>
              <a:t> in clustering results </a:t>
            </a:r>
            <a:endParaRPr>
              <a:latin typeface="Cambria"/>
              <a:ea typeface="Cambria"/>
              <a:cs typeface="Cambria"/>
              <a:sym typeface="Cambria"/>
            </a:endParaRPr>
          </a:p>
          <a:p>
            <a:pPr indent="-317500" lvl="0" marL="457200" rtl="0" algn="l">
              <a:lnSpc>
                <a:spcPct val="115000"/>
              </a:lnSpc>
              <a:spcBef>
                <a:spcPts val="0"/>
              </a:spcBef>
              <a:spcAft>
                <a:spcPts val="0"/>
              </a:spcAft>
              <a:buSzPts val="1400"/>
              <a:buFont typeface="Cambria"/>
              <a:buChar char="●"/>
            </a:pPr>
            <a:r>
              <a:rPr lang="en-CA">
                <a:latin typeface="Cambria"/>
                <a:ea typeface="Cambria"/>
                <a:cs typeface="Cambria"/>
                <a:sym typeface="Cambria"/>
              </a:rPr>
              <a:t>Cohesiveness: closeness of samples in cluster </a:t>
            </a:r>
            <a:endParaRPr>
              <a:latin typeface="Cambria"/>
              <a:ea typeface="Cambria"/>
              <a:cs typeface="Cambria"/>
              <a:sym typeface="Cambria"/>
            </a:endParaRPr>
          </a:p>
          <a:p>
            <a:pPr indent="-317500" lvl="0" marL="457200" rtl="0" algn="l">
              <a:lnSpc>
                <a:spcPct val="115000"/>
              </a:lnSpc>
              <a:spcBef>
                <a:spcPts val="0"/>
              </a:spcBef>
              <a:spcAft>
                <a:spcPts val="0"/>
              </a:spcAft>
              <a:buSzPts val="1400"/>
              <a:buFont typeface="Cambria"/>
              <a:buChar char="●"/>
            </a:pPr>
            <a:r>
              <a:rPr lang="en-CA">
                <a:latin typeface="Cambria"/>
                <a:ea typeface="Cambria"/>
                <a:cs typeface="Cambria"/>
                <a:sym typeface="Cambria"/>
              </a:rPr>
              <a:t>Coupling: distinction between samples from different clusters </a:t>
            </a:r>
            <a:endParaRPr>
              <a:latin typeface="Cambria"/>
              <a:ea typeface="Cambria"/>
              <a:cs typeface="Cambria"/>
              <a:sym typeface="Cambria"/>
            </a:endParaRPr>
          </a:p>
          <a:p>
            <a:pPr indent="-317500" lvl="0" marL="457200" rtl="0" algn="l">
              <a:lnSpc>
                <a:spcPct val="115000"/>
              </a:lnSpc>
              <a:spcBef>
                <a:spcPts val="0"/>
              </a:spcBef>
              <a:spcAft>
                <a:spcPts val="0"/>
              </a:spcAft>
              <a:buSzPts val="1400"/>
              <a:buFont typeface="Cambria"/>
              <a:buChar char="●"/>
            </a:pPr>
            <a:r>
              <a:rPr lang="en-CA">
                <a:latin typeface="Cambria"/>
                <a:ea typeface="Cambria"/>
                <a:cs typeface="Cambria"/>
                <a:sym typeface="Cambria"/>
              </a:rPr>
              <a:t>Value Range: [-1, 1]</a:t>
            </a:r>
            <a:endParaRPr>
              <a:latin typeface="Cambria"/>
              <a:ea typeface="Cambria"/>
              <a:cs typeface="Cambria"/>
              <a:sym typeface="Cambria"/>
            </a:endParaRPr>
          </a:p>
        </p:txBody>
      </p:sp>
      <p:sp>
        <p:nvSpPr>
          <p:cNvPr id="643" name="Google Shape;643;p63"/>
          <p:cNvSpPr/>
          <p:nvPr/>
        </p:nvSpPr>
        <p:spPr>
          <a:xfrm>
            <a:off x="6183725" y="3358150"/>
            <a:ext cx="548700" cy="502500"/>
          </a:xfrm>
          <a:prstGeom prst="ellipse">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3"/>
          <p:cNvSpPr/>
          <p:nvPr/>
        </p:nvSpPr>
        <p:spPr>
          <a:xfrm>
            <a:off x="6382400" y="34433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3"/>
          <p:cNvSpPr/>
          <p:nvPr/>
        </p:nvSpPr>
        <p:spPr>
          <a:xfrm>
            <a:off x="6337250" y="37058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3"/>
          <p:cNvSpPr/>
          <p:nvPr/>
        </p:nvSpPr>
        <p:spPr>
          <a:xfrm>
            <a:off x="6108100" y="3104875"/>
            <a:ext cx="2411700" cy="1725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63"/>
          <p:cNvGrpSpPr/>
          <p:nvPr/>
        </p:nvGrpSpPr>
        <p:grpSpPr>
          <a:xfrm>
            <a:off x="6364675" y="3358150"/>
            <a:ext cx="1898550" cy="1145925"/>
            <a:chOff x="6119000" y="3330850"/>
            <a:chExt cx="1898550" cy="1145925"/>
          </a:xfrm>
        </p:grpSpPr>
        <p:grpSp>
          <p:nvGrpSpPr>
            <p:cNvPr id="648" name="Google Shape;648;p63"/>
            <p:cNvGrpSpPr/>
            <p:nvPr/>
          </p:nvGrpSpPr>
          <p:grpSpPr>
            <a:xfrm>
              <a:off x="6564299" y="3783063"/>
              <a:ext cx="1453251" cy="693712"/>
              <a:chOff x="6564299" y="3783063"/>
              <a:chExt cx="1453251" cy="693712"/>
            </a:xfrm>
          </p:grpSpPr>
          <p:grpSp>
            <p:nvGrpSpPr>
              <p:cNvPr id="649" name="Google Shape;649;p63"/>
              <p:cNvGrpSpPr/>
              <p:nvPr/>
            </p:nvGrpSpPr>
            <p:grpSpPr>
              <a:xfrm>
                <a:off x="7425350" y="3904075"/>
                <a:ext cx="592200" cy="572700"/>
                <a:chOff x="7340250" y="3284800"/>
                <a:chExt cx="592200" cy="572700"/>
              </a:xfrm>
            </p:grpSpPr>
            <p:grpSp>
              <p:nvGrpSpPr>
                <p:cNvPr id="650" name="Google Shape;650;p63"/>
                <p:cNvGrpSpPr/>
                <p:nvPr/>
              </p:nvGrpSpPr>
              <p:grpSpPr>
                <a:xfrm>
                  <a:off x="7340250" y="3284800"/>
                  <a:ext cx="592200" cy="572700"/>
                  <a:chOff x="7340250" y="3284800"/>
                  <a:chExt cx="592200" cy="572700"/>
                </a:xfrm>
              </p:grpSpPr>
              <p:sp>
                <p:nvSpPr>
                  <p:cNvPr id="651" name="Google Shape;651;p63"/>
                  <p:cNvSpPr/>
                  <p:nvPr/>
                </p:nvSpPr>
                <p:spPr>
                  <a:xfrm>
                    <a:off x="7340250" y="3284800"/>
                    <a:ext cx="592200" cy="572700"/>
                  </a:xfrm>
                  <a:prstGeom prst="ellipse">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3"/>
                  <p:cNvSpPr/>
                  <p:nvPr/>
                </p:nvSpPr>
                <p:spPr>
                  <a:xfrm>
                    <a:off x="7593750" y="35285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3"/>
                  <p:cNvSpPr/>
                  <p:nvPr/>
                </p:nvSpPr>
                <p:spPr>
                  <a:xfrm>
                    <a:off x="7718925" y="34433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3"/>
                  <p:cNvSpPr/>
                  <p:nvPr/>
                </p:nvSpPr>
                <p:spPr>
                  <a:xfrm>
                    <a:off x="7468575" y="34433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3"/>
                  <p:cNvSpPr/>
                  <p:nvPr/>
                </p:nvSpPr>
                <p:spPr>
                  <a:xfrm>
                    <a:off x="7468575" y="3690275"/>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63"/>
                <p:cNvSpPr/>
                <p:nvPr/>
              </p:nvSpPr>
              <p:spPr>
                <a:xfrm>
                  <a:off x="7678950" y="36594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7" name="Google Shape;657;p63"/>
              <p:cNvCxnSpPr>
                <a:stCxn id="652" idx="4"/>
                <a:endCxn id="651" idx="7"/>
              </p:cNvCxnSpPr>
              <p:nvPr/>
            </p:nvCxnSpPr>
            <p:spPr>
              <a:xfrm flipH="1" rot="10800000">
                <a:off x="7721450" y="3987925"/>
                <a:ext cx="209400" cy="245100"/>
              </a:xfrm>
              <a:prstGeom prst="straightConnector1">
                <a:avLst/>
              </a:prstGeom>
              <a:noFill/>
              <a:ln cap="flat" cmpd="sng" w="19050">
                <a:solidFill>
                  <a:srgbClr val="0000FF"/>
                </a:solidFill>
                <a:prstDash val="solid"/>
                <a:round/>
                <a:headEnd len="med" w="med" type="none"/>
                <a:tailEnd len="med" w="med" type="none"/>
              </a:ln>
            </p:spPr>
          </p:cxnSp>
          <p:cxnSp>
            <p:nvCxnSpPr>
              <p:cNvPr id="658" name="Google Shape;658;p63"/>
              <p:cNvCxnSpPr>
                <a:endCxn id="659" idx="5"/>
              </p:cNvCxnSpPr>
              <p:nvPr/>
            </p:nvCxnSpPr>
            <p:spPr>
              <a:xfrm rot="10800000">
                <a:off x="6564299" y="3783063"/>
                <a:ext cx="1157400" cy="450000"/>
              </a:xfrm>
              <a:prstGeom prst="straightConnector1">
                <a:avLst/>
              </a:prstGeom>
              <a:noFill/>
              <a:ln cap="flat" cmpd="sng" w="19050">
                <a:solidFill>
                  <a:srgbClr val="0000FF"/>
                </a:solidFill>
                <a:prstDash val="solid"/>
                <a:round/>
                <a:headEnd len="med" w="med" type="none"/>
                <a:tailEnd len="med" w="med" type="none"/>
              </a:ln>
            </p:spPr>
          </p:cxnSp>
        </p:grpSp>
        <p:grpSp>
          <p:nvGrpSpPr>
            <p:cNvPr id="660" name="Google Shape;660;p63"/>
            <p:cNvGrpSpPr/>
            <p:nvPr/>
          </p:nvGrpSpPr>
          <p:grpSpPr>
            <a:xfrm>
              <a:off x="6119000" y="3330850"/>
              <a:ext cx="521700" cy="529800"/>
              <a:chOff x="6119000" y="3330850"/>
              <a:chExt cx="521700" cy="529800"/>
            </a:xfrm>
          </p:grpSpPr>
          <p:sp>
            <p:nvSpPr>
              <p:cNvPr id="659" name="Google Shape;659;p63"/>
              <p:cNvSpPr/>
              <p:nvPr/>
            </p:nvSpPr>
            <p:spPr>
              <a:xfrm>
                <a:off x="6119000" y="3330850"/>
                <a:ext cx="521700" cy="529800"/>
              </a:xfrm>
              <a:prstGeom prst="ellipse">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3"/>
              <p:cNvSpPr/>
              <p:nvPr/>
            </p:nvSpPr>
            <p:spPr>
              <a:xfrm>
                <a:off x="6297200" y="357460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3"/>
              <p:cNvSpPr/>
              <p:nvPr/>
            </p:nvSpPr>
            <p:spPr>
              <a:xfrm>
                <a:off x="6467600" y="357460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3"/>
              <p:cNvSpPr/>
              <p:nvPr/>
            </p:nvSpPr>
            <p:spPr>
              <a:xfrm>
                <a:off x="6382400" y="3690275"/>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3"/>
              <p:cNvSpPr/>
              <p:nvPr/>
            </p:nvSpPr>
            <p:spPr>
              <a:xfrm>
                <a:off x="6382400" y="34174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3"/>
              <p:cNvSpPr/>
              <p:nvPr/>
            </p:nvSpPr>
            <p:spPr>
              <a:xfrm>
                <a:off x="6212000" y="3465050"/>
                <a:ext cx="85200" cy="8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6" name="Google Shape;666;p63"/>
          <p:cNvSpPr txBox="1"/>
          <p:nvPr/>
        </p:nvSpPr>
        <p:spPr>
          <a:xfrm>
            <a:off x="6108100" y="4493225"/>
            <a:ext cx="22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SC = (b-a)/max(a,b)</a:t>
            </a:r>
            <a:endParaRPr/>
          </a:p>
        </p:txBody>
      </p:sp>
      <p:sp>
        <p:nvSpPr>
          <p:cNvPr id="667" name="Google Shape;667;p63"/>
          <p:cNvSpPr txBox="1"/>
          <p:nvPr/>
        </p:nvSpPr>
        <p:spPr>
          <a:xfrm>
            <a:off x="7123575" y="3648975"/>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b</a:t>
            </a:r>
            <a:endParaRPr/>
          </a:p>
        </p:txBody>
      </p:sp>
      <p:sp>
        <p:nvSpPr>
          <p:cNvPr id="668" name="Google Shape;668;p63"/>
          <p:cNvSpPr txBox="1"/>
          <p:nvPr/>
        </p:nvSpPr>
        <p:spPr>
          <a:xfrm>
            <a:off x="7855525" y="3860650"/>
            <a:ext cx="3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Evaluation</a:t>
            </a:r>
            <a:r>
              <a:rPr lang="en-CA"/>
              <a:t> </a:t>
            </a:r>
            <a:endParaRPr/>
          </a:p>
        </p:txBody>
      </p:sp>
      <p:sp>
        <p:nvSpPr>
          <p:cNvPr id="674" name="Google Shape;67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Dimension Reduction (DR) Evaluation Metrics: </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How faithful are the patterns shown in dimension reduced space to the original feature space? </a:t>
            </a:r>
            <a:endParaRPr>
              <a:solidFill>
                <a:srgbClr val="000000"/>
              </a:solidFill>
            </a:endParaRPr>
          </a:p>
          <a:p>
            <a:pPr indent="-342900" lvl="1" marL="914400" rtl="0" algn="l">
              <a:spcBef>
                <a:spcPts val="0"/>
              </a:spcBef>
              <a:spcAft>
                <a:spcPts val="0"/>
              </a:spcAft>
              <a:buClr>
                <a:srgbClr val="000000"/>
              </a:buClr>
              <a:buSzPts val="1800"/>
              <a:buChar char="○"/>
            </a:pPr>
            <a:r>
              <a:rPr lang="en-CA" sz="1800">
                <a:solidFill>
                  <a:srgbClr val="000000"/>
                </a:solidFill>
              </a:rPr>
              <a:t>3 Metrics:</a:t>
            </a:r>
            <a:endParaRPr sz="1800">
              <a:solidFill>
                <a:srgbClr val="000000"/>
              </a:solidFill>
            </a:endParaRPr>
          </a:p>
          <a:p>
            <a:pPr indent="-342900" lvl="2" marL="1371600" rtl="0" algn="l">
              <a:spcBef>
                <a:spcPts val="0"/>
              </a:spcBef>
              <a:spcAft>
                <a:spcPts val="0"/>
              </a:spcAft>
              <a:buClr>
                <a:srgbClr val="000000"/>
              </a:buClr>
              <a:buSzPts val="1800"/>
              <a:buChar char="■"/>
            </a:pPr>
            <a:r>
              <a:rPr lang="en-CA" sz="1800">
                <a:solidFill>
                  <a:srgbClr val="000000"/>
                </a:solidFill>
              </a:rPr>
              <a:t>Clustering quality: Silhouette Score</a:t>
            </a:r>
            <a:endParaRPr sz="1800">
              <a:solidFill>
                <a:srgbClr val="000000"/>
              </a:solidFill>
            </a:endParaRPr>
          </a:p>
          <a:p>
            <a:pPr indent="-342900" lvl="2" marL="1371600" rtl="0" algn="l">
              <a:spcBef>
                <a:spcPts val="0"/>
              </a:spcBef>
              <a:spcAft>
                <a:spcPts val="0"/>
              </a:spcAft>
              <a:buClr>
                <a:srgbClr val="000000"/>
              </a:buClr>
              <a:buSzPts val="1800"/>
              <a:buChar char="■"/>
            </a:pPr>
            <a:r>
              <a:rPr lang="en-CA" sz="1800">
                <a:solidFill>
                  <a:srgbClr val="000000"/>
                </a:solidFill>
              </a:rPr>
              <a:t>Cluster Distance Correlation </a:t>
            </a:r>
            <a:endParaRPr sz="1800">
              <a:solidFill>
                <a:srgbClr val="000000"/>
              </a:solidFill>
            </a:endParaRPr>
          </a:p>
        </p:txBody>
      </p:sp>
      <p:sp>
        <p:nvSpPr>
          <p:cNvPr id="675" name="Google Shape;675;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676" name="Google Shape;676;p64"/>
          <p:cNvSpPr/>
          <p:nvPr/>
        </p:nvSpPr>
        <p:spPr>
          <a:xfrm>
            <a:off x="311700" y="3358150"/>
            <a:ext cx="8301900" cy="1549500"/>
          </a:xfrm>
          <a:prstGeom prst="rect">
            <a:avLst/>
          </a:prstGeom>
          <a:solidFill>
            <a:srgbClr val="F6F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CA">
                <a:latin typeface="Cambria"/>
                <a:ea typeface="Cambria"/>
                <a:cs typeface="Cambria"/>
                <a:sym typeface="Cambria"/>
              </a:rPr>
              <a:t>  </a:t>
            </a:r>
            <a:r>
              <a:rPr b="1" lang="en-CA">
                <a:latin typeface="Cambria"/>
                <a:ea typeface="Cambria"/>
                <a:cs typeface="Cambria"/>
                <a:sym typeface="Cambria"/>
              </a:rPr>
              <a:t>Cluster Distance Correlation</a:t>
            </a:r>
            <a:r>
              <a:rPr lang="en-CA">
                <a:latin typeface="Cambria"/>
                <a:ea typeface="Cambria"/>
                <a:cs typeface="Cambria"/>
                <a:sym typeface="Cambria"/>
              </a:rPr>
              <a:t>:</a:t>
            </a:r>
            <a:endParaRPr>
              <a:latin typeface="Cambria"/>
              <a:ea typeface="Cambria"/>
              <a:cs typeface="Cambria"/>
              <a:sym typeface="Cambria"/>
            </a:endParaRPr>
          </a:p>
          <a:p>
            <a:pPr indent="-317500" lvl="0" marL="457200" rtl="0" algn="l">
              <a:lnSpc>
                <a:spcPct val="115000"/>
              </a:lnSpc>
              <a:spcBef>
                <a:spcPts val="0"/>
              </a:spcBef>
              <a:spcAft>
                <a:spcPts val="0"/>
              </a:spcAft>
              <a:buSzPts val="1400"/>
              <a:buFont typeface="Cambria"/>
              <a:buChar char="●"/>
            </a:pPr>
            <a:r>
              <a:rPr b="1" lang="en-CA">
                <a:latin typeface="Cambria"/>
                <a:ea typeface="Cambria"/>
                <a:cs typeface="Cambria"/>
                <a:sym typeface="Cambria"/>
              </a:rPr>
              <a:t>Inter-cluster</a:t>
            </a:r>
            <a:r>
              <a:rPr lang="en-CA">
                <a:latin typeface="Cambria"/>
                <a:ea typeface="Cambria"/>
                <a:cs typeface="Cambria"/>
                <a:sym typeface="Cambria"/>
              </a:rPr>
              <a:t>: small distance within clusters in DR results ⇒ small distance among the same set of samples in original space </a:t>
            </a:r>
            <a:endParaRPr>
              <a:latin typeface="Cambria"/>
              <a:ea typeface="Cambria"/>
              <a:cs typeface="Cambria"/>
              <a:sym typeface="Cambria"/>
            </a:endParaRPr>
          </a:p>
          <a:p>
            <a:pPr indent="-317500" lvl="0" marL="457200" rtl="0" algn="l">
              <a:lnSpc>
                <a:spcPct val="115000"/>
              </a:lnSpc>
              <a:spcBef>
                <a:spcPts val="0"/>
              </a:spcBef>
              <a:spcAft>
                <a:spcPts val="0"/>
              </a:spcAft>
              <a:buClr>
                <a:schemeClr val="dk2"/>
              </a:buClr>
              <a:buSzPts val="1400"/>
              <a:buFont typeface="Cambria"/>
              <a:buChar char="●"/>
            </a:pPr>
            <a:r>
              <a:rPr b="1" lang="en-CA">
                <a:latin typeface="Cambria"/>
                <a:ea typeface="Cambria"/>
                <a:cs typeface="Cambria"/>
                <a:sym typeface="Cambria"/>
              </a:rPr>
              <a:t>Intra-cluster</a:t>
            </a:r>
            <a:r>
              <a:rPr lang="en-CA">
                <a:latin typeface="Cambria"/>
                <a:ea typeface="Cambria"/>
                <a:cs typeface="Cambria"/>
                <a:sym typeface="Cambria"/>
              </a:rPr>
              <a:t>: large distance among different clusters in DR results ⇒ large distance among the sets of samples in original space</a:t>
            </a:r>
            <a:r>
              <a:rPr lang="en-CA">
                <a:solidFill>
                  <a:schemeClr val="dk2"/>
                </a:solidFill>
                <a:latin typeface="Cambria"/>
                <a:ea typeface="Cambria"/>
                <a:cs typeface="Cambria"/>
                <a:sym typeface="Cambria"/>
              </a:rPr>
              <a:t> </a:t>
            </a:r>
            <a:endParaRPr>
              <a:solidFill>
                <a:schemeClr val="dk2"/>
              </a:solidFill>
              <a:latin typeface="Cambria"/>
              <a:ea typeface="Cambria"/>
              <a:cs typeface="Cambria"/>
              <a:sym typeface="Cambr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Evaluation</a:t>
            </a:r>
            <a:r>
              <a:rPr lang="en-CA"/>
              <a:t> </a:t>
            </a:r>
            <a:endParaRPr/>
          </a:p>
        </p:txBody>
      </p:sp>
      <p:sp>
        <p:nvSpPr>
          <p:cNvPr id="682" name="Google Shape;68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Dimension Reduction (DR) Evaluation Metrics: </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How faithful are the patterns shown in dimension reduced space to the original feature space? </a:t>
            </a:r>
            <a:endParaRPr>
              <a:solidFill>
                <a:srgbClr val="000000"/>
              </a:solidFill>
            </a:endParaRPr>
          </a:p>
          <a:p>
            <a:pPr indent="-342900" lvl="1" marL="914400" rtl="0" algn="l">
              <a:spcBef>
                <a:spcPts val="0"/>
              </a:spcBef>
              <a:spcAft>
                <a:spcPts val="0"/>
              </a:spcAft>
              <a:buClr>
                <a:srgbClr val="000000"/>
              </a:buClr>
              <a:buSzPts val="1800"/>
              <a:buChar char="○"/>
            </a:pPr>
            <a:r>
              <a:rPr lang="en-CA" sz="1800">
                <a:solidFill>
                  <a:srgbClr val="000000"/>
                </a:solidFill>
              </a:rPr>
              <a:t>3 Metrics:</a:t>
            </a:r>
            <a:endParaRPr sz="1800">
              <a:solidFill>
                <a:srgbClr val="000000"/>
              </a:solidFill>
            </a:endParaRPr>
          </a:p>
          <a:p>
            <a:pPr indent="-342900" lvl="2" marL="1371600" rtl="0" algn="l">
              <a:spcBef>
                <a:spcPts val="0"/>
              </a:spcBef>
              <a:spcAft>
                <a:spcPts val="0"/>
              </a:spcAft>
              <a:buClr>
                <a:srgbClr val="000000"/>
              </a:buClr>
              <a:buSzPts val="1800"/>
              <a:buChar char="■"/>
            </a:pPr>
            <a:r>
              <a:rPr lang="en-CA" sz="1800">
                <a:solidFill>
                  <a:srgbClr val="000000"/>
                </a:solidFill>
              </a:rPr>
              <a:t>Clustering quality: Silhouette Score</a:t>
            </a:r>
            <a:endParaRPr sz="1800">
              <a:solidFill>
                <a:srgbClr val="000000"/>
              </a:solidFill>
            </a:endParaRPr>
          </a:p>
          <a:p>
            <a:pPr indent="-342900" lvl="2" marL="1371600" rtl="0" algn="l">
              <a:spcBef>
                <a:spcPts val="0"/>
              </a:spcBef>
              <a:spcAft>
                <a:spcPts val="0"/>
              </a:spcAft>
              <a:buClr>
                <a:srgbClr val="000000"/>
              </a:buClr>
              <a:buSzPts val="1800"/>
              <a:buChar char="■"/>
            </a:pPr>
            <a:r>
              <a:rPr lang="en-CA" sz="1800">
                <a:solidFill>
                  <a:srgbClr val="000000"/>
                </a:solidFill>
              </a:rPr>
              <a:t>Cluster Distance Correlation </a:t>
            </a:r>
            <a:endParaRPr sz="1800">
              <a:solidFill>
                <a:srgbClr val="000000"/>
              </a:solidFill>
            </a:endParaRPr>
          </a:p>
          <a:p>
            <a:pPr indent="-342900" lvl="2" marL="1371600" rtl="0" algn="l">
              <a:spcBef>
                <a:spcPts val="0"/>
              </a:spcBef>
              <a:spcAft>
                <a:spcPts val="0"/>
              </a:spcAft>
              <a:buClr>
                <a:srgbClr val="000000"/>
              </a:buClr>
              <a:buSzPts val="1800"/>
              <a:buChar char="■"/>
            </a:pPr>
            <a:r>
              <a:rPr lang="en-CA" sz="1800">
                <a:solidFill>
                  <a:srgbClr val="000000"/>
                </a:solidFill>
              </a:rPr>
              <a:t>Accuracy</a:t>
            </a:r>
            <a:endParaRPr sz="1800">
              <a:solidFill>
                <a:srgbClr val="000000"/>
              </a:solidFill>
            </a:endParaRPr>
          </a:p>
        </p:txBody>
      </p:sp>
      <p:sp>
        <p:nvSpPr>
          <p:cNvPr id="683" name="Google Shape;683;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684" name="Google Shape;684;p65"/>
          <p:cNvSpPr/>
          <p:nvPr/>
        </p:nvSpPr>
        <p:spPr>
          <a:xfrm>
            <a:off x="311700" y="3677250"/>
            <a:ext cx="8301900" cy="1230300"/>
          </a:xfrm>
          <a:prstGeom prst="rect">
            <a:avLst/>
          </a:prstGeom>
          <a:solidFill>
            <a:srgbClr val="F7FF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CA">
                <a:latin typeface="Cambria"/>
                <a:ea typeface="Cambria"/>
                <a:cs typeface="Cambria"/>
                <a:sym typeface="Cambria"/>
              </a:rPr>
              <a:t>  Accuracy</a:t>
            </a:r>
            <a:r>
              <a:rPr lang="en-CA">
                <a:latin typeface="Cambria"/>
                <a:ea typeface="Cambria"/>
                <a:cs typeface="Cambria"/>
                <a:sym typeface="Cambria"/>
              </a:rPr>
              <a:t>:</a:t>
            </a:r>
            <a:endParaRPr>
              <a:latin typeface="Cambria"/>
              <a:ea typeface="Cambria"/>
              <a:cs typeface="Cambria"/>
              <a:sym typeface="Cambria"/>
            </a:endParaRPr>
          </a:p>
          <a:p>
            <a:pPr indent="-317500" lvl="0" marL="457200" rtl="0" algn="l">
              <a:lnSpc>
                <a:spcPct val="115000"/>
              </a:lnSpc>
              <a:spcBef>
                <a:spcPts val="0"/>
              </a:spcBef>
              <a:spcAft>
                <a:spcPts val="0"/>
              </a:spcAft>
              <a:buSzPts val="1400"/>
              <a:buFont typeface="Cambria"/>
              <a:buChar char="●"/>
            </a:pPr>
            <a:r>
              <a:rPr lang="en-CA">
                <a:latin typeface="Cambria"/>
                <a:ea typeface="Cambria"/>
                <a:cs typeface="Cambria"/>
                <a:sym typeface="Cambria"/>
              </a:rPr>
              <a:t>Train a classifier (linear SVM) on the dimension reduced result, its accuracy on predicting testing samples</a:t>
            </a:r>
            <a:endParaRPr>
              <a:latin typeface="Cambria"/>
              <a:ea typeface="Cambria"/>
              <a:cs typeface="Cambria"/>
              <a:sym typeface="Cambr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a:t>
            </a:r>
            <a:endParaRPr>
              <a:latin typeface="Roboto Medium"/>
              <a:ea typeface="Roboto Medium"/>
              <a:cs typeface="Roboto Medium"/>
              <a:sym typeface="Roboto Medium"/>
            </a:endParaRPr>
          </a:p>
        </p:txBody>
      </p:sp>
      <p:sp>
        <p:nvSpPr>
          <p:cNvPr id="690" name="Google Shape;690;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solidFill>
                  <a:srgbClr val="000000"/>
                </a:solidFill>
                <a:latin typeface="Abril Fatface"/>
                <a:ea typeface="Abril Fatface"/>
                <a:cs typeface="Abril Fatface"/>
                <a:sym typeface="Abril Fatface"/>
              </a:rPr>
              <a:t>RQ4: </a:t>
            </a:r>
            <a:r>
              <a:rPr lang="en-CA">
                <a:solidFill>
                  <a:srgbClr val="000000"/>
                </a:solidFill>
              </a:rPr>
              <a:t>What do we see in the dimension reduction results?</a:t>
            </a:r>
            <a:endParaRPr>
              <a:solidFill>
                <a:srgbClr val="000000"/>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CA"/>
              <a:t>  </a:t>
            </a:r>
            <a:endParaRPr/>
          </a:p>
        </p:txBody>
      </p:sp>
      <p:sp>
        <p:nvSpPr>
          <p:cNvPr id="691" name="Google Shape;691;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692" name="Google Shape;692;p66"/>
          <p:cNvPicPr preferRelativeResize="0"/>
          <p:nvPr/>
        </p:nvPicPr>
        <p:blipFill rotWithShape="1">
          <a:blip r:embed="rId3">
            <a:alphaModFix/>
          </a:blip>
          <a:srcRect b="1156" l="0" r="0" t="0"/>
          <a:stretch/>
        </p:blipFill>
        <p:spPr>
          <a:xfrm>
            <a:off x="140675" y="1685025"/>
            <a:ext cx="2857499" cy="2590750"/>
          </a:xfrm>
          <a:prstGeom prst="rect">
            <a:avLst/>
          </a:prstGeom>
          <a:noFill/>
          <a:ln>
            <a:noFill/>
          </a:ln>
        </p:spPr>
      </p:pic>
      <p:pic>
        <p:nvPicPr>
          <p:cNvPr id="693" name="Google Shape;693;p66"/>
          <p:cNvPicPr preferRelativeResize="0"/>
          <p:nvPr/>
        </p:nvPicPr>
        <p:blipFill>
          <a:blip r:embed="rId4">
            <a:alphaModFix/>
          </a:blip>
          <a:stretch>
            <a:fillRect/>
          </a:stretch>
        </p:blipFill>
        <p:spPr>
          <a:xfrm>
            <a:off x="5855675" y="1685025"/>
            <a:ext cx="2857500" cy="2590750"/>
          </a:xfrm>
          <a:prstGeom prst="rect">
            <a:avLst/>
          </a:prstGeom>
          <a:noFill/>
          <a:ln>
            <a:noFill/>
          </a:ln>
        </p:spPr>
      </p:pic>
      <p:pic>
        <p:nvPicPr>
          <p:cNvPr id="694" name="Google Shape;694;p66"/>
          <p:cNvPicPr preferRelativeResize="0"/>
          <p:nvPr/>
        </p:nvPicPr>
        <p:blipFill>
          <a:blip r:embed="rId5">
            <a:alphaModFix/>
          </a:blip>
          <a:stretch>
            <a:fillRect/>
          </a:stretch>
        </p:blipFill>
        <p:spPr>
          <a:xfrm>
            <a:off x="2998175" y="1689750"/>
            <a:ext cx="2857499" cy="2590750"/>
          </a:xfrm>
          <a:prstGeom prst="rect">
            <a:avLst/>
          </a:prstGeom>
          <a:noFill/>
          <a:ln>
            <a:noFill/>
          </a:ln>
        </p:spPr>
      </p:pic>
      <p:sp>
        <p:nvSpPr>
          <p:cNvPr id="695" name="Google Shape;695;p66"/>
          <p:cNvSpPr txBox="1"/>
          <p:nvPr/>
        </p:nvSpPr>
        <p:spPr>
          <a:xfrm>
            <a:off x="853050" y="4168675"/>
            <a:ext cx="74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Figure 8: dimension reduction results from 3 techniques, UMAP (Left), TriMap (Middle), PacMap (Right)</a:t>
            </a:r>
            <a:r>
              <a:rPr lang="en-CA"/>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701" name="Google Shape;701;p67"/>
          <p:cNvPicPr preferRelativeResize="0"/>
          <p:nvPr/>
        </p:nvPicPr>
        <p:blipFill>
          <a:blip r:embed="rId3">
            <a:alphaModFix/>
          </a:blip>
          <a:stretch>
            <a:fillRect/>
          </a:stretch>
        </p:blipFill>
        <p:spPr>
          <a:xfrm>
            <a:off x="1500950" y="58175"/>
            <a:ext cx="5312872" cy="3820975"/>
          </a:xfrm>
          <a:prstGeom prst="rect">
            <a:avLst/>
          </a:prstGeom>
          <a:noFill/>
          <a:ln>
            <a:noFill/>
          </a:ln>
        </p:spPr>
      </p:pic>
      <p:sp>
        <p:nvSpPr>
          <p:cNvPr id="702" name="Google Shape;702;p67"/>
          <p:cNvSpPr txBox="1"/>
          <p:nvPr/>
        </p:nvSpPr>
        <p:spPr>
          <a:xfrm>
            <a:off x="2492036" y="3879150"/>
            <a:ext cx="37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300"/>
              <a:t>Figure 9, MaMaDroid feature usage distribution</a:t>
            </a:r>
            <a:r>
              <a:rPr lang="en-CA"/>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708" name="Google Shape;708;p68"/>
          <p:cNvPicPr preferRelativeResize="0"/>
          <p:nvPr/>
        </p:nvPicPr>
        <p:blipFill>
          <a:blip r:embed="rId3">
            <a:alphaModFix/>
          </a:blip>
          <a:stretch>
            <a:fillRect/>
          </a:stretch>
        </p:blipFill>
        <p:spPr>
          <a:xfrm>
            <a:off x="1288000" y="946775"/>
            <a:ext cx="5963200" cy="3716450"/>
          </a:xfrm>
          <a:prstGeom prst="rect">
            <a:avLst/>
          </a:prstGeom>
          <a:noFill/>
          <a:ln>
            <a:noFill/>
          </a:ln>
        </p:spPr>
      </p:pic>
      <p:sp>
        <p:nvSpPr>
          <p:cNvPr id="709" name="Google Shape;709;p68"/>
          <p:cNvSpPr txBox="1"/>
          <p:nvPr/>
        </p:nvSpPr>
        <p:spPr>
          <a:xfrm>
            <a:off x="1353700" y="4552225"/>
            <a:ext cx="5495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CA"/>
              <a:t>Figure 10, </a:t>
            </a:r>
            <a:r>
              <a:rPr lang="en-CA"/>
              <a:t>Integrated</a:t>
            </a:r>
            <a:r>
              <a:rPr lang="en-CA"/>
              <a:t> Importance for request permission to write to external storage in Drebin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715" name="Google Shape;715;p69"/>
          <p:cNvPicPr preferRelativeResize="0"/>
          <p:nvPr/>
        </p:nvPicPr>
        <p:blipFill>
          <a:blip r:embed="rId3">
            <a:alphaModFix/>
          </a:blip>
          <a:stretch>
            <a:fillRect/>
          </a:stretch>
        </p:blipFill>
        <p:spPr>
          <a:xfrm>
            <a:off x="1537987" y="1015950"/>
            <a:ext cx="5145725" cy="3695975"/>
          </a:xfrm>
          <a:prstGeom prst="rect">
            <a:avLst/>
          </a:prstGeom>
          <a:noFill/>
          <a:ln>
            <a:noFill/>
          </a:ln>
        </p:spPr>
      </p:pic>
      <p:sp>
        <p:nvSpPr>
          <p:cNvPr id="716" name="Google Shape;716;p69"/>
          <p:cNvSpPr txBox="1"/>
          <p:nvPr/>
        </p:nvSpPr>
        <p:spPr>
          <a:xfrm>
            <a:off x="1715400" y="4771075"/>
            <a:ext cx="51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7" name="Google Shape;717;p69"/>
          <p:cNvSpPr txBox="1"/>
          <p:nvPr/>
        </p:nvSpPr>
        <p:spPr>
          <a:xfrm>
            <a:off x="1362988" y="4628425"/>
            <a:ext cx="549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CA"/>
              <a:t>Figure 11, Integrated Importance for intent to start main activity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723" name="Google Shape;723;p70"/>
          <p:cNvPicPr preferRelativeResize="0"/>
          <p:nvPr/>
        </p:nvPicPr>
        <p:blipFill rotWithShape="1">
          <a:blip r:embed="rId3">
            <a:alphaModFix/>
          </a:blip>
          <a:srcRect b="0" l="0" r="0" t="7851"/>
          <a:stretch/>
        </p:blipFill>
        <p:spPr>
          <a:xfrm>
            <a:off x="1359000" y="684650"/>
            <a:ext cx="5454800" cy="3901100"/>
          </a:xfrm>
          <a:prstGeom prst="rect">
            <a:avLst/>
          </a:prstGeom>
          <a:noFill/>
          <a:ln>
            <a:noFill/>
          </a:ln>
        </p:spPr>
      </p:pic>
      <p:sp>
        <p:nvSpPr>
          <p:cNvPr id="724" name="Google Shape;724;p70"/>
          <p:cNvSpPr txBox="1"/>
          <p:nvPr/>
        </p:nvSpPr>
        <p:spPr>
          <a:xfrm>
            <a:off x="1702075" y="4488550"/>
            <a:ext cx="54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12, </a:t>
            </a:r>
            <a:r>
              <a:rPr lang="en-CA">
                <a:solidFill>
                  <a:schemeClr val="dk1"/>
                </a:solidFill>
              </a:rPr>
              <a:t>Integrated Importance for dalvik.system to java.lang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730" name="Google Shape;730;p71"/>
          <p:cNvPicPr preferRelativeResize="0"/>
          <p:nvPr/>
        </p:nvPicPr>
        <p:blipFill rotWithShape="1">
          <a:blip r:embed="rId3">
            <a:alphaModFix/>
          </a:blip>
          <a:srcRect b="0" l="0" r="0" t="7851"/>
          <a:stretch/>
        </p:blipFill>
        <p:spPr>
          <a:xfrm>
            <a:off x="1359000" y="684650"/>
            <a:ext cx="5454800" cy="3901100"/>
          </a:xfrm>
          <a:prstGeom prst="rect">
            <a:avLst/>
          </a:prstGeom>
          <a:noFill/>
          <a:ln>
            <a:noFill/>
          </a:ln>
        </p:spPr>
      </p:pic>
      <p:pic>
        <p:nvPicPr>
          <p:cNvPr id="731" name="Google Shape;731;p71"/>
          <p:cNvPicPr preferRelativeResize="0"/>
          <p:nvPr/>
        </p:nvPicPr>
        <p:blipFill rotWithShape="1">
          <a:blip r:embed="rId4">
            <a:alphaModFix/>
          </a:blip>
          <a:srcRect b="0" l="0" r="0" t="9395"/>
          <a:stretch/>
        </p:blipFill>
        <p:spPr>
          <a:xfrm>
            <a:off x="1309220" y="708950"/>
            <a:ext cx="5575554" cy="3901100"/>
          </a:xfrm>
          <a:prstGeom prst="rect">
            <a:avLst/>
          </a:prstGeom>
          <a:noFill/>
          <a:ln>
            <a:noFill/>
          </a:ln>
        </p:spPr>
      </p:pic>
      <p:sp>
        <p:nvSpPr>
          <p:cNvPr id="732" name="Google Shape;732;p71"/>
          <p:cNvSpPr txBox="1"/>
          <p:nvPr/>
        </p:nvSpPr>
        <p:spPr>
          <a:xfrm>
            <a:off x="1512800" y="4552225"/>
            <a:ext cx="545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13, </a:t>
            </a:r>
            <a:r>
              <a:rPr lang="en-CA">
                <a:solidFill>
                  <a:schemeClr val="dk1"/>
                </a:solidFill>
              </a:rPr>
              <a:t>Integrated Importance for selfdefined to dalvik.system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Limitation of previous work</a:t>
            </a:r>
            <a:endParaRPr>
              <a:latin typeface="Roboto Medium"/>
              <a:ea typeface="Roboto Medium"/>
              <a:cs typeface="Roboto Medium"/>
              <a:sym typeface="Roboto Medium"/>
            </a:endParaRPr>
          </a:p>
        </p:txBody>
      </p:sp>
      <p:sp>
        <p:nvSpPr>
          <p:cNvPr id="130" name="Google Shape;130;p18"/>
          <p:cNvSpPr txBox="1"/>
          <p:nvPr>
            <p:ph idx="1" type="body"/>
          </p:nvPr>
        </p:nvSpPr>
        <p:spPr>
          <a:xfrm>
            <a:off x="5367575" y="1396300"/>
            <a:ext cx="3506700" cy="3148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CA">
                <a:solidFill>
                  <a:srgbClr val="1C4587"/>
                </a:solidFill>
              </a:rPr>
              <a:t>The generalizability of the algorithm is unknown</a:t>
            </a:r>
            <a:r>
              <a:rPr lang="en-CA"/>
              <a:t>: </a:t>
            </a:r>
            <a:endParaRPr/>
          </a:p>
          <a:p>
            <a:pPr indent="-342900" lvl="0" marL="457200" rtl="0" algn="l">
              <a:spcBef>
                <a:spcPts val="1200"/>
              </a:spcBef>
              <a:spcAft>
                <a:spcPts val="0"/>
              </a:spcAft>
              <a:buSzPts val="1800"/>
              <a:buChar char="●"/>
            </a:pPr>
            <a:r>
              <a:rPr lang="en-CA"/>
              <a:t>one feature representation</a:t>
            </a:r>
            <a:endParaRPr/>
          </a:p>
          <a:p>
            <a:pPr indent="-342900" lvl="0" marL="457200" rtl="0" algn="l">
              <a:spcBef>
                <a:spcPts val="0"/>
              </a:spcBef>
              <a:spcAft>
                <a:spcPts val="0"/>
              </a:spcAft>
              <a:buSzPts val="1800"/>
              <a:buChar char="●"/>
            </a:pPr>
            <a:r>
              <a:rPr lang="en-CA"/>
              <a:t>one </a:t>
            </a:r>
            <a:r>
              <a:rPr lang="en-CA"/>
              <a:t>classification</a:t>
            </a:r>
            <a:r>
              <a:rPr lang="en-CA"/>
              <a:t> algorithm </a:t>
            </a:r>
            <a:endParaRPr/>
          </a:p>
          <a:p>
            <a:pPr indent="0" lvl="0" marL="0" rtl="0" algn="l">
              <a:spcBef>
                <a:spcPts val="1200"/>
              </a:spcBef>
              <a:spcAft>
                <a:spcPts val="0"/>
              </a:spcAft>
              <a:buNone/>
            </a:pPr>
            <a:r>
              <a:rPr b="1" lang="en-CA">
                <a:solidFill>
                  <a:srgbClr val="20124D"/>
                </a:solidFill>
              </a:rPr>
              <a:t>Compare to other state of art?</a:t>
            </a:r>
            <a:r>
              <a:rPr lang="en-CA"/>
              <a:t> </a:t>
            </a:r>
            <a:endParaRPr/>
          </a:p>
          <a:p>
            <a:pPr indent="0" lvl="0" marL="0" rtl="0" algn="l">
              <a:spcBef>
                <a:spcPts val="1600"/>
              </a:spcBef>
              <a:spcAft>
                <a:spcPts val="1200"/>
              </a:spcAft>
              <a:buNone/>
            </a:pPr>
            <a:r>
              <a:rPr lang="en-CA"/>
              <a:t>Investigation on </a:t>
            </a:r>
            <a:r>
              <a:rPr b="1" lang="en-CA">
                <a:solidFill>
                  <a:srgbClr val="5B0F00"/>
                </a:solidFill>
              </a:rPr>
              <a:t>relation between training and model robustness</a:t>
            </a:r>
            <a:r>
              <a:rPr lang="en-CA"/>
              <a:t>?</a:t>
            </a:r>
            <a:r>
              <a:rPr lang="en-CA"/>
              <a:t> </a:t>
            </a:r>
            <a:endParaRPr/>
          </a:p>
        </p:txBody>
      </p:sp>
      <p:sp>
        <p:nvSpPr>
          <p:cNvPr id="131" name="Google Shape;13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132" name="Google Shape;132;p18"/>
          <p:cNvGrpSpPr/>
          <p:nvPr/>
        </p:nvGrpSpPr>
        <p:grpSpPr>
          <a:xfrm>
            <a:off x="129304" y="1215295"/>
            <a:ext cx="4954146" cy="3148060"/>
            <a:chOff x="282425" y="1515600"/>
            <a:chExt cx="4809851" cy="3176650"/>
          </a:xfrm>
        </p:grpSpPr>
        <p:grpSp>
          <p:nvGrpSpPr>
            <p:cNvPr id="133" name="Google Shape;133;p18"/>
            <p:cNvGrpSpPr/>
            <p:nvPr/>
          </p:nvGrpSpPr>
          <p:grpSpPr>
            <a:xfrm>
              <a:off x="311700" y="1515600"/>
              <a:ext cx="3763599" cy="2928901"/>
              <a:chOff x="2067650" y="1396225"/>
              <a:chExt cx="3763599" cy="2928901"/>
            </a:xfrm>
          </p:grpSpPr>
          <p:pic>
            <p:nvPicPr>
              <p:cNvPr id="134" name="Google Shape;134;p18"/>
              <p:cNvPicPr preferRelativeResize="0"/>
              <p:nvPr/>
            </p:nvPicPr>
            <p:blipFill rotWithShape="1">
              <a:blip r:embed="rId3">
                <a:alphaModFix/>
              </a:blip>
              <a:srcRect b="0" l="0" r="27383" t="0"/>
              <a:stretch/>
            </p:blipFill>
            <p:spPr>
              <a:xfrm>
                <a:off x="2067650" y="1396225"/>
                <a:ext cx="3763599" cy="2928901"/>
              </a:xfrm>
              <a:prstGeom prst="rect">
                <a:avLst/>
              </a:prstGeom>
              <a:noFill/>
              <a:ln>
                <a:noFill/>
              </a:ln>
            </p:spPr>
          </p:pic>
          <p:sp>
            <p:nvSpPr>
              <p:cNvPr id="135" name="Google Shape;135;p18"/>
              <p:cNvSpPr txBox="1"/>
              <p:nvPr/>
            </p:nvSpPr>
            <p:spPr>
              <a:xfrm>
                <a:off x="3402150" y="2361700"/>
                <a:ext cx="873900" cy="403800"/>
              </a:xfrm>
              <a:prstGeom prst="rect">
                <a:avLst/>
              </a:prstGeom>
              <a:noFill/>
              <a:ln cap="flat" cmpd="sng" w="19050">
                <a:solidFill>
                  <a:srgbClr val="FF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CA"/>
                  <a:t>DREBIN</a:t>
                </a:r>
                <a:endParaRPr/>
              </a:p>
            </p:txBody>
          </p:sp>
          <p:sp>
            <p:nvSpPr>
              <p:cNvPr id="136" name="Google Shape;136;p18"/>
              <p:cNvSpPr txBox="1"/>
              <p:nvPr/>
            </p:nvSpPr>
            <p:spPr>
              <a:xfrm>
                <a:off x="4798325" y="1961500"/>
                <a:ext cx="628500" cy="403800"/>
              </a:xfrm>
              <a:prstGeom prst="rect">
                <a:avLst/>
              </a:prstGeom>
              <a:noFill/>
              <a:ln cap="flat" cmpd="sng" w="19050">
                <a:solidFill>
                  <a:srgbClr val="FF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CA"/>
                  <a:t>SVM</a:t>
                </a:r>
                <a:endParaRPr/>
              </a:p>
            </p:txBody>
          </p:sp>
        </p:grpSp>
        <p:pic>
          <p:nvPicPr>
            <p:cNvPr id="137" name="Google Shape;137;p18"/>
            <p:cNvPicPr preferRelativeResize="0"/>
            <p:nvPr/>
          </p:nvPicPr>
          <p:blipFill rotWithShape="1">
            <a:blip r:embed="rId3">
              <a:alphaModFix/>
            </a:blip>
            <a:srcRect b="36293" l="77297" r="4492" t="32981"/>
            <a:stretch/>
          </p:blipFill>
          <p:spPr>
            <a:xfrm>
              <a:off x="4148450" y="2758313"/>
              <a:ext cx="943826" cy="899925"/>
            </a:xfrm>
            <a:prstGeom prst="rect">
              <a:avLst/>
            </a:prstGeom>
            <a:noFill/>
            <a:ln cap="flat" cmpd="sng" w="19050">
              <a:solidFill>
                <a:srgbClr val="595959"/>
              </a:solidFill>
              <a:prstDash val="solid"/>
              <a:round/>
              <a:headEnd len="sm" w="sm" type="none"/>
              <a:tailEnd len="sm" w="sm" type="none"/>
            </a:ln>
          </p:spPr>
        </p:pic>
        <p:sp>
          <p:nvSpPr>
            <p:cNvPr id="138" name="Google Shape;138;p18"/>
            <p:cNvSpPr txBox="1"/>
            <p:nvPr/>
          </p:nvSpPr>
          <p:spPr>
            <a:xfrm>
              <a:off x="3470150" y="4252675"/>
              <a:ext cx="783900" cy="403800"/>
            </a:xfrm>
            <a:prstGeom prst="rect">
              <a:avLst/>
            </a:prstGeom>
            <a:noFill/>
            <a:ln cap="flat" cmpd="sng" w="19050">
              <a:solidFill>
                <a:srgbClr val="FF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CA"/>
                <a:t>BClean</a:t>
              </a:r>
              <a:endParaRPr/>
            </a:p>
          </p:txBody>
        </p:sp>
        <p:pic>
          <p:nvPicPr>
            <p:cNvPr id="139" name="Google Shape;139;p18"/>
            <p:cNvPicPr preferRelativeResize="0"/>
            <p:nvPr/>
          </p:nvPicPr>
          <p:blipFill>
            <a:blip r:embed="rId4">
              <a:alphaModFix/>
            </a:blip>
            <a:stretch>
              <a:fillRect/>
            </a:stretch>
          </p:blipFill>
          <p:spPr>
            <a:xfrm>
              <a:off x="3575751" y="3743973"/>
              <a:ext cx="572700" cy="572700"/>
            </a:xfrm>
            <a:prstGeom prst="rect">
              <a:avLst/>
            </a:prstGeom>
            <a:noFill/>
            <a:ln>
              <a:noFill/>
            </a:ln>
          </p:spPr>
        </p:pic>
        <p:pic>
          <p:nvPicPr>
            <p:cNvPr id="140" name="Google Shape;140;p18"/>
            <p:cNvPicPr preferRelativeResize="0"/>
            <p:nvPr/>
          </p:nvPicPr>
          <p:blipFill rotWithShape="1">
            <a:blip r:embed="rId3">
              <a:alphaModFix/>
            </a:blip>
            <a:srcRect b="80446" l="78450" r="5315" t="0"/>
            <a:stretch/>
          </p:blipFill>
          <p:spPr>
            <a:xfrm>
              <a:off x="282425" y="3996175"/>
              <a:ext cx="841402" cy="572700"/>
            </a:xfrm>
            <a:prstGeom prst="rect">
              <a:avLst/>
            </a:prstGeom>
            <a:noFill/>
            <a:ln>
              <a:noFill/>
            </a:ln>
          </p:spPr>
        </p:pic>
        <p:sp>
          <p:nvSpPr>
            <p:cNvPr id="141" name="Google Shape;141;p18"/>
            <p:cNvSpPr/>
            <p:nvPr/>
          </p:nvSpPr>
          <p:spPr>
            <a:xfrm>
              <a:off x="1192600" y="4176475"/>
              <a:ext cx="358500" cy="212100"/>
            </a:xfrm>
            <a:prstGeom prst="rightArrow">
              <a:avLst>
                <a:gd fmla="val 31000" name="adj1"/>
                <a:gd fmla="val 50000" name="adj2"/>
              </a:avLst>
            </a:prstGeom>
            <a:solidFill>
              <a:srgbClr val="F9CB9C"/>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1551100" y="3872800"/>
              <a:ext cx="1295028" cy="819450"/>
            </a:xfrm>
            <a:prstGeom prst="irregularSeal2">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sz="1000"/>
                <a:t>Attack</a:t>
              </a:r>
              <a:endParaRPr sz="1000"/>
            </a:p>
          </p:txBody>
        </p:sp>
        <p:sp>
          <p:nvSpPr>
            <p:cNvPr id="143" name="Google Shape;143;p18"/>
            <p:cNvSpPr/>
            <p:nvPr/>
          </p:nvSpPr>
          <p:spPr>
            <a:xfrm>
              <a:off x="2761540" y="4176469"/>
              <a:ext cx="628500" cy="212100"/>
            </a:xfrm>
            <a:prstGeom prst="rightArrow">
              <a:avLst>
                <a:gd fmla="val 31000" name="adj1"/>
                <a:gd fmla="val 50000" name="adj2"/>
              </a:avLst>
            </a:prstGeom>
            <a:solidFill>
              <a:srgbClr val="F9CB9C"/>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4320600" y="3722075"/>
              <a:ext cx="457200" cy="616500"/>
            </a:xfrm>
            <a:prstGeom prst="bentUpArrow">
              <a:avLst>
                <a:gd fmla="val 15985" name="adj1"/>
                <a:gd fmla="val 29618" name="adj2"/>
                <a:gd fmla="val 37248" name="adj3"/>
              </a:avLst>
            </a:prstGeom>
            <a:solidFill>
              <a:srgbClr val="F9CB9C"/>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738" name="Google Shape;738;p72"/>
          <p:cNvPicPr preferRelativeResize="0"/>
          <p:nvPr/>
        </p:nvPicPr>
        <p:blipFill rotWithShape="1">
          <a:blip r:embed="rId3">
            <a:alphaModFix/>
          </a:blip>
          <a:srcRect b="0" l="0" r="-2564" t="8717"/>
          <a:stretch/>
        </p:blipFill>
        <p:spPr>
          <a:xfrm>
            <a:off x="1288000" y="589275"/>
            <a:ext cx="5676125" cy="3906650"/>
          </a:xfrm>
          <a:prstGeom prst="rect">
            <a:avLst/>
          </a:prstGeom>
          <a:noFill/>
          <a:ln>
            <a:noFill/>
          </a:ln>
        </p:spPr>
      </p:pic>
      <p:sp>
        <p:nvSpPr>
          <p:cNvPr id="739" name="Google Shape;739;p72"/>
          <p:cNvSpPr txBox="1"/>
          <p:nvPr/>
        </p:nvSpPr>
        <p:spPr>
          <a:xfrm>
            <a:off x="1494013" y="4436775"/>
            <a:ext cx="52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Figure 14, Integrated importance for selfdefined to android.view</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a:t>
            </a:r>
            <a:endParaRPr>
              <a:latin typeface="Roboto Medium"/>
              <a:ea typeface="Roboto Medium"/>
              <a:cs typeface="Roboto Medium"/>
              <a:sym typeface="Roboto Medium"/>
            </a:endParaRPr>
          </a:p>
        </p:txBody>
      </p:sp>
      <p:sp>
        <p:nvSpPr>
          <p:cNvPr id="745" name="Google Shape;745;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solidFill>
                  <a:srgbClr val="000000"/>
                </a:solidFill>
                <a:latin typeface="Abril Fatface"/>
                <a:ea typeface="Abril Fatface"/>
                <a:cs typeface="Abril Fatface"/>
                <a:sym typeface="Abril Fatface"/>
              </a:rPr>
              <a:t>RQ4: </a:t>
            </a:r>
            <a:r>
              <a:rPr lang="en-CA">
                <a:solidFill>
                  <a:srgbClr val="000000"/>
                </a:solidFill>
              </a:rPr>
              <a:t>What do we see in the dimension reduction results?</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Which one can we trust the most?</a:t>
            </a:r>
            <a:endParaRPr>
              <a:solidFill>
                <a:srgbClr val="000000"/>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CA"/>
              <a:t>  </a:t>
            </a:r>
            <a:endParaRPr/>
          </a:p>
        </p:txBody>
      </p:sp>
      <p:sp>
        <p:nvSpPr>
          <p:cNvPr id="746" name="Google Shape;74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747" name="Google Shape;747;p73"/>
          <p:cNvGraphicFramePr/>
          <p:nvPr/>
        </p:nvGraphicFramePr>
        <p:xfrm>
          <a:off x="502200" y="2162175"/>
          <a:ext cx="3000000" cy="3000000"/>
        </p:xfrm>
        <a:graphic>
          <a:graphicData uri="http://schemas.openxmlformats.org/drawingml/2006/table">
            <a:tbl>
              <a:tblPr>
                <a:noFill/>
                <a:tableStyleId>{0107DDCB-D3B2-4A13-AA3F-2021E4F91987}</a:tableStyleId>
              </a:tblPr>
              <a:tblGrid>
                <a:gridCol w="3012725"/>
                <a:gridCol w="1720875"/>
                <a:gridCol w="1633450"/>
                <a:gridCol w="1512750"/>
              </a:tblGrid>
              <a:tr h="396200">
                <a:tc>
                  <a:txBody>
                    <a:bodyPr/>
                    <a:lstStyle/>
                    <a:p>
                      <a:pPr indent="0" lvl="0" marL="0" rtl="0" algn="ctr">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UMAP</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TriMap</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PaCMap</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CA"/>
                        <a:t>Clustering Factor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0.162</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0.122</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0.222</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CA"/>
                        <a:t>Distance Correlation (inter cluster)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CA"/>
                        <a:t>0.453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CA"/>
                        <a:t>0.635</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CA"/>
                        <a:t>0.627</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B7B7B7"/>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CA"/>
                        <a:t>Distance Correlation (intra clusters)</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7B7B7"/>
                    </a:solidFill>
                  </a:tcPr>
                </a:tc>
                <a:tc gridSpan="3">
                  <a:txBody>
                    <a:bodyPr/>
                    <a:lstStyle/>
                    <a:p>
                      <a:pPr indent="0" lvl="0" marL="0" rtl="0" algn="ctr">
                        <a:spcBef>
                          <a:spcPts val="0"/>
                        </a:spcBef>
                        <a:spcAft>
                          <a:spcPts val="0"/>
                        </a:spcAft>
                        <a:buNone/>
                      </a:pPr>
                      <a:r>
                        <a:rPr b="1" lang="en-CA">
                          <a:solidFill>
                            <a:srgbClr val="38761D"/>
                          </a:solidFill>
                        </a:rPr>
                        <a:t>Under Construction </a:t>
                      </a:r>
                      <a:endParaRPr b="1">
                        <a:solidFill>
                          <a:srgbClr val="38761D"/>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7B7B7"/>
                    </a:solidFill>
                  </a:tcPr>
                </a:tc>
                <a:tc hMerge="1"/>
                <a:tc hMerge="1"/>
              </a:tr>
              <a:tr h="396200">
                <a:tc>
                  <a:txBody>
                    <a:bodyPr/>
                    <a:lstStyle/>
                    <a:p>
                      <a:pPr indent="0" lvl="0" marL="0" rtl="0" algn="ctr">
                        <a:spcBef>
                          <a:spcPts val="0"/>
                        </a:spcBef>
                        <a:spcAft>
                          <a:spcPts val="0"/>
                        </a:spcAft>
                        <a:buNone/>
                      </a:pPr>
                      <a:r>
                        <a:rPr lang="en-CA"/>
                        <a:t>Accuracy</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59.24%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45.06%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87.16%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4"/>
          <p:cNvSpPr txBox="1"/>
          <p:nvPr>
            <p:ph type="title"/>
          </p:nvPr>
        </p:nvSpPr>
        <p:spPr>
          <a:xfrm>
            <a:off x="311700" y="333769"/>
            <a:ext cx="8520600" cy="4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Clustering on PCA reduced VT data</a:t>
            </a:r>
            <a:endParaRPr/>
          </a:p>
        </p:txBody>
      </p:sp>
      <p:sp>
        <p:nvSpPr>
          <p:cNvPr id="753" name="Google Shape;753;p74"/>
          <p:cNvSpPr txBox="1"/>
          <p:nvPr>
            <p:ph idx="1" type="body"/>
          </p:nvPr>
        </p:nvSpPr>
        <p:spPr>
          <a:xfrm>
            <a:off x="311700" y="1152468"/>
            <a:ext cx="8520600" cy="3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In attempt to use clusters in Data to understand prediction results </a:t>
            </a:r>
            <a:endParaRPr/>
          </a:p>
          <a:p>
            <a:pPr indent="-342900" lvl="0" marL="457200" rtl="0" algn="l">
              <a:spcBef>
                <a:spcPts val="1200"/>
              </a:spcBef>
              <a:spcAft>
                <a:spcPts val="0"/>
              </a:spcAft>
              <a:buSzPts val="1800"/>
              <a:buChar char="●"/>
            </a:pPr>
            <a:r>
              <a:rPr lang="en-CA"/>
              <a:t>Applied clustering on </a:t>
            </a:r>
            <a:r>
              <a:rPr b="1" lang="en-CA"/>
              <a:t>Training data </a:t>
            </a:r>
            <a:endParaRPr b="1"/>
          </a:p>
          <a:p>
            <a:pPr indent="0" lvl="0" marL="0" rtl="0" algn="l">
              <a:spcBef>
                <a:spcPts val="1200"/>
              </a:spcBef>
              <a:spcAft>
                <a:spcPts val="0"/>
              </a:spcAft>
              <a:buNone/>
            </a:pPr>
            <a:r>
              <a:rPr b="1" lang="en-CA">
                <a:solidFill>
                  <a:srgbClr val="20124D"/>
                </a:solidFill>
              </a:rPr>
              <a:t>Use DBSCAN / Hierarchical clustering techniques: </a:t>
            </a:r>
            <a:endParaRPr b="1">
              <a:solidFill>
                <a:srgbClr val="20124D"/>
              </a:solidFill>
            </a:endParaRPr>
          </a:p>
          <a:p>
            <a:pPr indent="-342900" lvl="0" marL="457200" rtl="0" algn="l">
              <a:spcBef>
                <a:spcPts val="1200"/>
              </a:spcBef>
              <a:spcAft>
                <a:spcPts val="0"/>
              </a:spcAft>
              <a:buSzPts val="1800"/>
              <a:buChar char="●"/>
            </a:pPr>
            <a:r>
              <a:rPr lang="en-CA"/>
              <a:t>Density based approach (denser regions deem as clusters) </a:t>
            </a:r>
            <a:endParaRPr sz="1600"/>
          </a:p>
          <a:p>
            <a:pPr indent="-342900" lvl="0" marL="457200" rtl="0" algn="l">
              <a:spcBef>
                <a:spcPts val="0"/>
              </a:spcBef>
              <a:spcAft>
                <a:spcPts val="0"/>
              </a:spcAft>
              <a:buSzPts val="1800"/>
              <a:buChar char="●"/>
            </a:pPr>
            <a:r>
              <a:rPr lang="en-CA"/>
              <a:t>Applied DBSCAN on </a:t>
            </a:r>
            <a:r>
              <a:rPr b="1" lang="en-CA">
                <a:solidFill>
                  <a:srgbClr val="660000"/>
                </a:solidFill>
              </a:rPr>
              <a:t>PCA reduced space (with 99% variance explained) </a:t>
            </a:r>
            <a:r>
              <a:rPr lang="en-CA"/>
              <a:t>or it need days to run on 10,000 features</a:t>
            </a:r>
            <a:endParaRPr/>
          </a:p>
          <a:p>
            <a:pPr indent="-342900" lvl="0" marL="457200" rtl="0" algn="l">
              <a:spcBef>
                <a:spcPts val="0"/>
              </a:spcBef>
              <a:spcAft>
                <a:spcPts val="0"/>
              </a:spcAft>
              <a:buSzPts val="1800"/>
              <a:buChar char="●"/>
            </a:pPr>
            <a:r>
              <a:rPr lang="en-CA"/>
              <a:t>Applied Hierarchical clustering on original feature space  </a:t>
            </a:r>
            <a:endParaRPr b="1">
              <a:solidFill>
                <a:srgbClr val="1C4587"/>
              </a:solidFill>
            </a:endParaRPr>
          </a:p>
        </p:txBody>
      </p:sp>
      <p:sp>
        <p:nvSpPr>
          <p:cNvPr id="754" name="Google Shape;754;p74"/>
          <p:cNvSpPr txBox="1"/>
          <p:nvPr>
            <p:ph idx="12" type="sldNum"/>
          </p:nvPr>
        </p:nvSpPr>
        <p:spPr>
          <a:xfrm>
            <a:off x="8472458" y="3497413"/>
            <a:ext cx="548700" cy="295200"/>
          </a:xfrm>
          <a:prstGeom prst="rect">
            <a:avLst/>
          </a:prstGeom>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a:t>
            </a:r>
            <a:endParaRPr>
              <a:latin typeface="Roboto Medium"/>
              <a:ea typeface="Roboto Medium"/>
              <a:cs typeface="Roboto Medium"/>
              <a:sym typeface="Roboto Medium"/>
            </a:endParaRPr>
          </a:p>
        </p:txBody>
      </p:sp>
      <p:sp>
        <p:nvSpPr>
          <p:cNvPr id="760" name="Google Shape;760;p75"/>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solidFill>
                  <a:srgbClr val="000000"/>
                </a:solidFill>
                <a:latin typeface="Abril Fatface"/>
                <a:ea typeface="Abril Fatface"/>
                <a:cs typeface="Abril Fatface"/>
                <a:sym typeface="Abril Fatface"/>
              </a:rPr>
              <a:t>RQ4: </a:t>
            </a:r>
            <a:r>
              <a:rPr lang="en-CA">
                <a:solidFill>
                  <a:srgbClr val="000000"/>
                </a:solidFill>
              </a:rPr>
              <a:t>What do we see in the dimension reduction results?</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Which one can we trust the most?</a:t>
            </a:r>
            <a:endParaRPr>
              <a:solidFill>
                <a:srgbClr val="000000"/>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CA"/>
              <a:t>  </a:t>
            </a:r>
            <a:endParaRPr/>
          </a:p>
        </p:txBody>
      </p:sp>
      <p:sp>
        <p:nvSpPr>
          <p:cNvPr id="761" name="Google Shape;761;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762" name="Google Shape;762;p75"/>
          <p:cNvGraphicFramePr/>
          <p:nvPr/>
        </p:nvGraphicFramePr>
        <p:xfrm>
          <a:off x="261225" y="2162175"/>
          <a:ext cx="3000000" cy="3000000"/>
        </p:xfrm>
        <a:graphic>
          <a:graphicData uri="http://schemas.openxmlformats.org/drawingml/2006/table">
            <a:tbl>
              <a:tblPr>
                <a:noFill/>
                <a:tableStyleId>{0107DDCB-D3B2-4A13-AA3F-2021E4F91987}</a:tableStyleId>
              </a:tblPr>
              <a:tblGrid>
                <a:gridCol w="2114375"/>
                <a:gridCol w="1078825"/>
                <a:gridCol w="1072050"/>
                <a:gridCol w="1119275"/>
                <a:gridCol w="3077850"/>
              </a:tblGrid>
              <a:tr h="383725">
                <a:tc>
                  <a:txBody>
                    <a:bodyPr/>
                    <a:lstStyle/>
                    <a:p>
                      <a:pPr indent="0" lvl="0" marL="0" rtl="0" algn="ctr">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UMAP</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TriMap</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PaCMap</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CA"/>
                        <a:t>Clustering</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28575">
                      <a:solidFill>
                        <a:srgbClr val="FF0000"/>
                      </a:solidFill>
                      <a:prstDash val="solid"/>
                      <a:round/>
                      <a:headEnd len="sm" w="sm" type="none"/>
                      <a:tailEnd len="sm" w="sm" type="none"/>
                    </a:lnB>
                  </a:tcPr>
                </a:tc>
              </a:tr>
              <a:tr h="652350">
                <a:tc>
                  <a:txBody>
                    <a:bodyPr/>
                    <a:lstStyle/>
                    <a:p>
                      <a:pPr indent="0" lvl="0" marL="0" rtl="0" algn="ctr">
                        <a:spcBef>
                          <a:spcPts val="0"/>
                        </a:spcBef>
                        <a:spcAft>
                          <a:spcPts val="0"/>
                        </a:spcAft>
                        <a:buNone/>
                      </a:pPr>
                      <a:r>
                        <a:rPr lang="en-CA"/>
                        <a:t>Clustering Factor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0.162</a:t>
                      </a:r>
                      <a:endParaRPr/>
                    </a:p>
                    <a:p>
                      <a:pPr indent="0" lvl="0" marL="0" rtl="0" algn="ctr">
                        <a:spcBef>
                          <a:spcPts val="0"/>
                        </a:spcBef>
                        <a:spcAft>
                          <a:spcPts val="0"/>
                        </a:spcAft>
                        <a:buClr>
                          <a:schemeClr val="dk1"/>
                        </a:buClr>
                        <a:buSzPts val="1100"/>
                        <a:buFont typeface="Arial"/>
                        <a:buNone/>
                      </a:pPr>
                      <a:r>
                        <a:rPr lang="en-CA" sz="1100">
                          <a:solidFill>
                            <a:schemeClr val="dk1"/>
                          </a:solidFill>
                        </a:rPr>
                        <a:t>(need update)</a:t>
                      </a:r>
                      <a:endParaRPr sz="11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CA"/>
                        <a:t>0.122</a:t>
                      </a:r>
                      <a:endParaRPr/>
                    </a:p>
                    <a:p>
                      <a:pPr indent="0" lvl="0" marL="0" rtl="0" algn="ctr">
                        <a:spcBef>
                          <a:spcPts val="0"/>
                        </a:spcBef>
                        <a:spcAft>
                          <a:spcPts val="0"/>
                        </a:spcAft>
                        <a:buClr>
                          <a:schemeClr val="dk1"/>
                        </a:buClr>
                        <a:buSzPts val="1100"/>
                        <a:buFont typeface="Arial"/>
                        <a:buNone/>
                      </a:pPr>
                      <a:r>
                        <a:rPr lang="en-CA" sz="1100">
                          <a:solidFill>
                            <a:schemeClr val="dk1"/>
                          </a:solidFill>
                        </a:rPr>
                        <a:t>(need update)</a:t>
                      </a:r>
                      <a:endParaRPr/>
                    </a:p>
                  </a:txBody>
                  <a:tcPr marT="91425" marB="91425" marR="91425" marL="91425">
                    <a:lnL cap="flat" cmpd="sng" w="9525">
                      <a:solidFill>
                        <a:srgbClr val="434343"/>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CA"/>
                        <a:t>0.323</a:t>
                      </a:r>
                      <a:endParaRPr/>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CA"/>
                        <a:t>0.3195 / 0.4017</a:t>
                      </a:r>
                      <a:endParaRPr/>
                    </a:p>
                    <a:p>
                      <a:pPr indent="0" lvl="0" marL="0" rtl="0" algn="ctr">
                        <a:spcBef>
                          <a:spcPts val="0"/>
                        </a:spcBef>
                        <a:spcAft>
                          <a:spcPts val="0"/>
                        </a:spcAft>
                        <a:buNone/>
                      </a:pPr>
                      <a:r>
                        <a:rPr lang="en-CA"/>
                        <a:t>DBSCAN / Hierarchical Clustering</a:t>
                      </a:r>
                      <a:endParaRPr/>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r>
              <a:tr h="518050">
                <a:tc>
                  <a:txBody>
                    <a:bodyPr/>
                    <a:lstStyle/>
                    <a:p>
                      <a:pPr indent="0" lvl="0" marL="0" rtl="0" algn="ctr">
                        <a:spcBef>
                          <a:spcPts val="0"/>
                        </a:spcBef>
                        <a:spcAft>
                          <a:spcPts val="0"/>
                        </a:spcAft>
                        <a:buNone/>
                      </a:pPr>
                      <a:r>
                        <a:rPr lang="en-CA"/>
                        <a:t>Distance Correlation (inter cluster)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CA"/>
                        <a:t>0.453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CA"/>
                        <a:t>0.635</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CA"/>
                        <a:t>0.4385</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28575">
                      <a:solidFill>
                        <a:srgbClr val="FF0000"/>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N/A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28575">
                      <a:solidFill>
                        <a:srgbClr val="FF0000"/>
                      </a:solidFill>
                      <a:prstDash val="solid"/>
                      <a:round/>
                      <a:headEnd len="sm" w="sm" type="none"/>
                      <a:tailEnd len="sm" w="sm" type="none"/>
                    </a:lnT>
                    <a:lnB cap="flat" cmpd="sng" w="9525">
                      <a:solidFill>
                        <a:srgbClr val="434343"/>
                      </a:solidFill>
                      <a:prstDash val="solid"/>
                      <a:round/>
                      <a:headEnd len="sm" w="sm" type="none"/>
                      <a:tailEnd len="sm" w="sm" type="none"/>
                    </a:lnB>
                  </a:tcPr>
                </a:tc>
              </a:tr>
              <a:tr h="518050">
                <a:tc>
                  <a:txBody>
                    <a:bodyPr/>
                    <a:lstStyle/>
                    <a:p>
                      <a:pPr indent="0" lvl="0" marL="0" rtl="0" algn="ctr">
                        <a:spcBef>
                          <a:spcPts val="0"/>
                        </a:spcBef>
                        <a:spcAft>
                          <a:spcPts val="0"/>
                        </a:spcAft>
                        <a:buNone/>
                      </a:pPr>
                      <a:r>
                        <a:rPr lang="en-CA"/>
                        <a:t>Distance Correlation (intra clusters)</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7B7B7"/>
                    </a:solidFill>
                  </a:tcPr>
                </a:tc>
                <a:tc gridSpan="2">
                  <a:txBody>
                    <a:bodyPr/>
                    <a:lstStyle/>
                    <a:p>
                      <a:pPr indent="0" lvl="0" marL="0" rtl="0" algn="ctr">
                        <a:spcBef>
                          <a:spcPts val="0"/>
                        </a:spcBef>
                        <a:spcAft>
                          <a:spcPts val="0"/>
                        </a:spcAft>
                        <a:buNone/>
                      </a:pPr>
                      <a:r>
                        <a:rPr b="1" lang="en-CA">
                          <a:solidFill>
                            <a:srgbClr val="38761D"/>
                          </a:solidFill>
                        </a:rPr>
                        <a:t>Under Construction </a:t>
                      </a:r>
                      <a:endParaRPr b="1">
                        <a:solidFill>
                          <a:srgbClr val="38761D"/>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7B7B7"/>
                    </a:solidFill>
                  </a:tcPr>
                </a:tc>
                <a:tc hMerge="1"/>
                <a:tc>
                  <a:txBody>
                    <a:bodyPr/>
                    <a:lstStyle/>
                    <a:p>
                      <a:pPr indent="0" lvl="0" marL="0" rtl="0" algn="ctr">
                        <a:spcBef>
                          <a:spcPts val="0"/>
                        </a:spcBef>
                        <a:spcAft>
                          <a:spcPts val="0"/>
                        </a:spcAft>
                        <a:buNone/>
                      </a:pPr>
                      <a:r>
                        <a:rPr lang="en-CA"/>
                        <a:t>0.4125</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CA"/>
                        <a:t>N/A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FF"/>
                    </a:solidFill>
                  </a:tcPr>
                </a:tc>
              </a:tr>
              <a:tr h="383725">
                <a:tc>
                  <a:txBody>
                    <a:bodyPr/>
                    <a:lstStyle/>
                    <a:p>
                      <a:pPr indent="0" lvl="0" marL="0" rtl="0" algn="ctr">
                        <a:spcBef>
                          <a:spcPts val="0"/>
                        </a:spcBef>
                        <a:spcAft>
                          <a:spcPts val="0"/>
                        </a:spcAft>
                        <a:buNone/>
                      </a:pPr>
                      <a:r>
                        <a:rPr lang="en-CA"/>
                        <a:t>Accuracy</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59.24%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45.06%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87.16%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94.31%</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CA">
                <a:latin typeface="Roboto Medium"/>
                <a:ea typeface="Roboto Medium"/>
                <a:cs typeface="Roboto Medium"/>
                <a:sym typeface="Roboto Medium"/>
              </a:rPr>
              <a:t>Results</a:t>
            </a:r>
            <a:endParaRPr/>
          </a:p>
        </p:txBody>
      </p:sp>
      <p:sp>
        <p:nvSpPr>
          <p:cNvPr id="768" name="Google Shape;768;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a:t>Information loss</a:t>
            </a:r>
            <a:r>
              <a:rPr lang="en-CA"/>
              <a:t>: all three of them have no API exposed to approximate information loss</a:t>
            </a:r>
            <a:endParaRPr/>
          </a:p>
          <a:p>
            <a:pPr indent="0" lvl="0" marL="0" rtl="0" algn="l">
              <a:spcBef>
                <a:spcPts val="1200"/>
              </a:spcBef>
              <a:spcAft>
                <a:spcPts val="0"/>
              </a:spcAft>
              <a:buNone/>
            </a:pPr>
            <a:r>
              <a:rPr lang="en-CA"/>
              <a:t>Qualitative results: </a:t>
            </a:r>
            <a:endParaRPr/>
          </a:p>
          <a:p>
            <a:pPr indent="-342900" lvl="0" marL="457200" rtl="0" algn="l">
              <a:spcBef>
                <a:spcPts val="1200"/>
              </a:spcBef>
              <a:spcAft>
                <a:spcPts val="0"/>
              </a:spcAft>
              <a:buSzPts val="1800"/>
              <a:buChar char="●"/>
            </a:pPr>
            <a:r>
              <a:rPr lang="en-CA"/>
              <a:t>A lot of clusters with the same feature representations in training data </a:t>
            </a:r>
            <a:endParaRPr/>
          </a:p>
          <a:p>
            <a:pPr indent="0" lvl="0" marL="0" rtl="0" algn="l">
              <a:spcBef>
                <a:spcPts val="1200"/>
              </a:spcBef>
              <a:spcAft>
                <a:spcPts val="1200"/>
              </a:spcAft>
              <a:buNone/>
            </a:pPr>
            <a:r>
              <a:t/>
            </a:r>
            <a:endParaRPr/>
          </a:p>
        </p:txBody>
      </p:sp>
      <p:sp>
        <p:nvSpPr>
          <p:cNvPr id="769" name="Google Shape;769;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a:t>
            </a:r>
            <a:endParaRPr>
              <a:latin typeface="Roboto Medium"/>
              <a:ea typeface="Roboto Medium"/>
              <a:cs typeface="Roboto Medium"/>
              <a:sym typeface="Roboto Medium"/>
            </a:endParaRPr>
          </a:p>
        </p:txBody>
      </p:sp>
      <p:sp>
        <p:nvSpPr>
          <p:cNvPr id="775" name="Google Shape;775;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solidFill>
                  <a:srgbClr val="000000"/>
                </a:solidFill>
                <a:latin typeface="Abril Fatface"/>
                <a:ea typeface="Abril Fatface"/>
                <a:cs typeface="Abril Fatface"/>
                <a:sym typeface="Abril Fatface"/>
              </a:rPr>
              <a:t>RQ4: </a:t>
            </a:r>
            <a:r>
              <a:rPr lang="en-CA">
                <a:solidFill>
                  <a:srgbClr val="000000"/>
                </a:solidFill>
              </a:rPr>
              <a:t>What do we see in the dimension reduction results?</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Samples in one cluster in one DR result does not necessarily in cluster in another</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PacMAP is the most reliable one!</a:t>
            </a:r>
            <a:endParaRPr>
              <a:solidFill>
                <a:srgbClr val="000000"/>
              </a:solidFill>
            </a:endParaRPr>
          </a:p>
          <a:p>
            <a:pPr indent="0" lvl="0" marL="0" rtl="0" algn="l">
              <a:spcBef>
                <a:spcPts val="1200"/>
              </a:spcBef>
              <a:spcAft>
                <a:spcPts val="0"/>
              </a:spcAft>
              <a:buNone/>
            </a:pPr>
            <a:r>
              <a:t/>
            </a:r>
            <a:endParaRPr sz="1600">
              <a:solidFill>
                <a:srgbClr val="000000"/>
              </a:solidFill>
            </a:endParaRPr>
          </a:p>
          <a:p>
            <a:pPr indent="0" lvl="0" marL="914400" rtl="0" algn="l">
              <a:spcBef>
                <a:spcPts val="1200"/>
              </a:spcBef>
              <a:spcAft>
                <a:spcPts val="1200"/>
              </a:spcAft>
              <a:buNone/>
            </a:pPr>
            <a:r>
              <a:t/>
            </a:r>
            <a:endParaRPr sz="1600">
              <a:solidFill>
                <a:srgbClr val="000000"/>
              </a:solidFill>
            </a:endParaRPr>
          </a:p>
        </p:txBody>
      </p:sp>
      <p:sp>
        <p:nvSpPr>
          <p:cNvPr id="776" name="Google Shape;776;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Lesson Learnt</a:t>
            </a:r>
            <a:endParaRPr>
              <a:latin typeface="Roboto Medium"/>
              <a:ea typeface="Roboto Medium"/>
              <a:cs typeface="Roboto Medium"/>
              <a:sym typeface="Roboto Medium"/>
            </a:endParaRPr>
          </a:p>
        </p:txBody>
      </p:sp>
      <p:sp>
        <p:nvSpPr>
          <p:cNvPr id="782" name="Google Shape;782;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CA">
                <a:solidFill>
                  <a:srgbClr val="000000"/>
                </a:solidFill>
              </a:rPr>
              <a:t>Both Drebin and MaMaDroid features are sparse</a:t>
            </a:r>
            <a:endParaRPr>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MaMaDroid feature’s markov property is ineffective? </a:t>
            </a:r>
            <a:endParaRPr>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No higher accuracy </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No better robustness </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Binarized values improved it</a:t>
            </a:r>
            <a:endParaRPr sz="1600">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DNN is less attackable, as same feature have different importance to </a:t>
            </a:r>
            <a:r>
              <a:rPr lang="en-CA">
                <a:solidFill>
                  <a:srgbClr val="000000"/>
                </a:solidFill>
              </a:rPr>
              <a:t>different</a:t>
            </a:r>
            <a:r>
              <a:rPr lang="en-CA">
                <a:solidFill>
                  <a:srgbClr val="000000"/>
                </a:solidFill>
              </a:rPr>
              <a:t> samples</a:t>
            </a:r>
            <a:endParaRPr>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BClean, though simple, performs reasonably well compare to SOTA</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783" name="Google Shape;783;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Future Works</a:t>
            </a:r>
            <a:endParaRPr>
              <a:latin typeface="Roboto Medium"/>
              <a:ea typeface="Roboto Medium"/>
              <a:cs typeface="Roboto Medium"/>
              <a:sym typeface="Roboto Medium"/>
            </a:endParaRPr>
          </a:p>
        </p:txBody>
      </p:sp>
      <p:sp>
        <p:nvSpPr>
          <p:cNvPr id="789" name="Google Shape;78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Defense strategies on semantic features: </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Make mamadroid robust</a:t>
            </a:r>
            <a:endParaRPr>
              <a:solidFill>
                <a:srgbClr val="000000"/>
              </a:solidFill>
            </a:endParaRPr>
          </a:p>
          <a:p>
            <a:pPr indent="0" lvl="0" marL="0" rtl="0" algn="l">
              <a:spcBef>
                <a:spcPts val="1200"/>
              </a:spcBef>
              <a:spcAft>
                <a:spcPts val="0"/>
              </a:spcAft>
              <a:buNone/>
            </a:pPr>
            <a:r>
              <a:rPr lang="en-CA">
                <a:solidFill>
                  <a:srgbClr val="000000"/>
                </a:solidFill>
              </a:rPr>
              <a:t>Post-hoc </a:t>
            </a:r>
            <a:r>
              <a:rPr lang="en-CA">
                <a:solidFill>
                  <a:srgbClr val="000000"/>
                </a:solidFill>
              </a:rPr>
              <a:t>explanation: </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Integrated Gradient on MaMaDroid Features </a:t>
            </a:r>
            <a:endParaRPr>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Explain why no defense works on MaMaDroid</a:t>
            </a:r>
            <a:endParaRPr>
              <a:solidFill>
                <a:srgbClr val="000000"/>
              </a:solidFill>
            </a:endParaRPr>
          </a:p>
          <a:p>
            <a:pPr indent="0" lvl="0" marL="0" rtl="0" algn="l">
              <a:spcBef>
                <a:spcPts val="1200"/>
              </a:spcBef>
              <a:spcAft>
                <a:spcPts val="0"/>
              </a:spcAft>
              <a:buNone/>
            </a:pPr>
            <a:r>
              <a:rPr lang="en-CA">
                <a:solidFill>
                  <a:srgbClr val="000000"/>
                </a:solidFill>
              </a:rPr>
              <a:t>Data visualization:</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Further explain patterns in training data</a:t>
            </a:r>
            <a:endParaRPr>
              <a:solidFill>
                <a:srgbClr val="000000"/>
              </a:solidFill>
            </a:endParaRPr>
          </a:p>
        </p:txBody>
      </p:sp>
      <p:sp>
        <p:nvSpPr>
          <p:cNvPr id="790" name="Google Shape;790;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0"/>
          <p:cNvSpPr txBox="1"/>
          <p:nvPr>
            <p:ph type="title"/>
          </p:nvPr>
        </p:nvSpPr>
        <p:spPr>
          <a:xfrm>
            <a:off x="311700" y="21080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CA" sz="4000">
                <a:solidFill>
                  <a:srgbClr val="000000"/>
                </a:solidFill>
              </a:rPr>
              <a:t>Question</a:t>
            </a:r>
            <a:endParaRPr b="1" sz="4000">
              <a:solidFill>
                <a:srgbClr val="000000"/>
              </a:solidFill>
            </a:endParaRPr>
          </a:p>
        </p:txBody>
      </p:sp>
      <p:sp>
        <p:nvSpPr>
          <p:cNvPr id="796" name="Google Shape;796;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2" name="Google Shape;802;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3" name="Google Shape;803;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804" name="Google Shape;804;p81"/>
          <p:cNvGrpSpPr/>
          <p:nvPr/>
        </p:nvGrpSpPr>
        <p:grpSpPr>
          <a:xfrm>
            <a:off x="2498817" y="2664601"/>
            <a:ext cx="4139121" cy="1726053"/>
            <a:chOff x="1475135" y="1152475"/>
            <a:chExt cx="5594163" cy="2162973"/>
          </a:xfrm>
        </p:grpSpPr>
        <p:sp>
          <p:nvSpPr>
            <p:cNvPr id="805" name="Google Shape;805;p81"/>
            <p:cNvSpPr/>
            <p:nvPr/>
          </p:nvSpPr>
          <p:spPr>
            <a:xfrm>
              <a:off x="3466500" y="1152475"/>
              <a:ext cx="1508700" cy="52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Experiments</a:t>
              </a:r>
              <a:endParaRPr sz="1200"/>
            </a:p>
          </p:txBody>
        </p:sp>
        <p:cxnSp>
          <p:nvCxnSpPr>
            <p:cNvPr id="806" name="Google Shape;806;p81"/>
            <p:cNvCxnSpPr>
              <a:stCxn id="805" idx="2"/>
              <a:endCxn id="807" idx="0"/>
            </p:cNvCxnSpPr>
            <p:nvPr/>
          </p:nvCxnSpPr>
          <p:spPr>
            <a:xfrm flipH="1" rot="-5400000">
              <a:off x="4701600" y="1201225"/>
              <a:ext cx="256200" cy="1217700"/>
            </a:xfrm>
            <a:prstGeom prst="bentConnector3">
              <a:avLst>
                <a:gd fmla="val 49994" name="adj1"/>
              </a:avLst>
            </a:prstGeom>
            <a:noFill/>
            <a:ln cap="flat" cmpd="sng" w="19050">
              <a:solidFill>
                <a:schemeClr val="dk2"/>
              </a:solidFill>
              <a:prstDash val="solid"/>
              <a:round/>
              <a:headEnd len="med" w="med" type="none"/>
              <a:tailEnd len="med" w="med" type="none"/>
            </a:ln>
          </p:spPr>
        </p:cxnSp>
        <p:sp>
          <p:nvSpPr>
            <p:cNvPr id="807" name="Google Shape;807;p81"/>
            <p:cNvSpPr/>
            <p:nvPr/>
          </p:nvSpPr>
          <p:spPr>
            <a:xfrm>
              <a:off x="4921119" y="1938146"/>
              <a:ext cx="1035000" cy="529500"/>
            </a:xfrm>
            <a:prstGeom prst="roundRect">
              <a:avLst>
                <a:gd fmla="val 16667" name="adj"/>
              </a:avLst>
            </a:prstGeom>
            <a:solidFill>
              <a:srgbClr val="F2FF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DNN</a:t>
              </a:r>
              <a:endParaRPr sz="1200"/>
            </a:p>
          </p:txBody>
        </p:sp>
        <p:sp>
          <p:nvSpPr>
            <p:cNvPr id="808" name="Google Shape;808;p81"/>
            <p:cNvSpPr/>
            <p:nvPr/>
          </p:nvSpPr>
          <p:spPr>
            <a:xfrm>
              <a:off x="2519900" y="1938146"/>
              <a:ext cx="1035000" cy="529500"/>
            </a:xfrm>
            <a:prstGeom prst="roundRect">
              <a:avLst>
                <a:gd fmla="val 16667" name="adj"/>
              </a:avLst>
            </a:prstGeom>
            <a:solidFill>
              <a:srgbClr val="FFFFE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SVM</a:t>
              </a:r>
              <a:endParaRPr sz="1200"/>
            </a:p>
          </p:txBody>
        </p:sp>
        <p:sp>
          <p:nvSpPr>
            <p:cNvPr id="809" name="Google Shape;809;p81"/>
            <p:cNvSpPr/>
            <p:nvPr/>
          </p:nvSpPr>
          <p:spPr>
            <a:xfrm>
              <a:off x="1475135" y="2785948"/>
              <a:ext cx="1035000" cy="529500"/>
            </a:xfrm>
            <a:prstGeom prst="roundRect">
              <a:avLst>
                <a:gd fmla="val 16667" name="adj"/>
              </a:avLst>
            </a:prstGeom>
            <a:solidFill>
              <a:srgbClr val="E9E9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810" name="Google Shape;810;p81"/>
            <p:cNvSpPr/>
            <p:nvPr/>
          </p:nvSpPr>
          <p:spPr>
            <a:xfrm>
              <a:off x="2764949" y="2785948"/>
              <a:ext cx="1455900" cy="529500"/>
            </a:xfrm>
            <a:prstGeom prst="roundRect">
              <a:avLst>
                <a:gd fmla="val 16667" name="adj"/>
              </a:avLst>
            </a:prstGeom>
            <a:solidFill>
              <a:srgbClr val="FFF3F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sp>
          <p:nvSpPr>
            <p:cNvPr id="811" name="Google Shape;811;p81"/>
            <p:cNvSpPr/>
            <p:nvPr/>
          </p:nvSpPr>
          <p:spPr>
            <a:xfrm>
              <a:off x="4421519" y="2785948"/>
              <a:ext cx="1035000" cy="529500"/>
            </a:xfrm>
            <a:prstGeom prst="roundRect">
              <a:avLst>
                <a:gd fmla="val 16667" name="adj"/>
              </a:avLst>
            </a:prstGeom>
            <a:solidFill>
              <a:srgbClr val="E9E9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812" name="Google Shape;812;p81"/>
            <p:cNvSpPr/>
            <p:nvPr/>
          </p:nvSpPr>
          <p:spPr>
            <a:xfrm>
              <a:off x="5657198" y="2785948"/>
              <a:ext cx="1412100" cy="529500"/>
            </a:xfrm>
            <a:prstGeom prst="roundRect">
              <a:avLst>
                <a:gd fmla="val 16667" name="adj"/>
              </a:avLst>
            </a:prstGeom>
            <a:solidFill>
              <a:srgbClr val="FFF3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cxnSp>
          <p:nvCxnSpPr>
            <p:cNvPr id="813" name="Google Shape;813;p81"/>
            <p:cNvCxnSpPr>
              <a:stCxn id="805" idx="2"/>
              <a:endCxn id="808" idx="0"/>
            </p:cNvCxnSpPr>
            <p:nvPr/>
          </p:nvCxnSpPr>
          <p:spPr>
            <a:xfrm rot="5400000">
              <a:off x="3501000" y="1218325"/>
              <a:ext cx="256200" cy="1183500"/>
            </a:xfrm>
            <a:prstGeom prst="bentConnector3">
              <a:avLst>
                <a:gd fmla="val 49994" name="adj1"/>
              </a:avLst>
            </a:prstGeom>
            <a:noFill/>
            <a:ln cap="flat" cmpd="sng" w="19050">
              <a:solidFill>
                <a:schemeClr val="dk2"/>
              </a:solidFill>
              <a:prstDash val="solid"/>
              <a:round/>
              <a:headEnd len="med" w="med" type="none"/>
              <a:tailEnd len="med" w="med" type="none"/>
            </a:ln>
          </p:spPr>
        </p:cxnSp>
        <p:cxnSp>
          <p:nvCxnSpPr>
            <p:cNvPr id="814" name="Google Shape;814;p81"/>
            <p:cNvCxnSpPr>
              <a:stCxn id="808" idx="2"/>
              <a:endCxn id="810" idx="0"/>
            </p:cNvCxnSpPr>
            <p:nvPr/>
          </p:nvCxnSpPr>
          <p:spPr>
            <a:xfrm flipH="1" rot="-5400000">
              <a:off x="3105950" y="2399096"/>
              <a:ext cx="318300" cy="4554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815" name="Google Shape;815;p81"/>
            <p:cNvCxnSpPr>
              <a:stCxn id="808" idx="2"/>
              <a:endCxn id="809" idx="0"/>
            </p:cNvCxnSpPr>
            <p:nvPr/>
          </p:nvCxnSpPr>
          <p:spPr>
            <a:xfrm rot="5400000">
              <a:off x="2355800" y="2104346"/>
              <a:ext cx="318300" cy="10449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816" name="Google Shape;816;p81"/>
            <p:cNvCxnSpPr>
              <a:stCxn id="807" idx="2"/>
              <a:endCxn id="812" idx="0"/>
            </p:cNvCxnSpPr>
            <p:nvPr/>
          </p:nvCxnSpPr>
          <p:spPr>
            <a:xfrm flipH="1" rot="-5400000">
              <a:off x="5741769" y="2164496"/>
              <a:ext cx="318300" cy="9246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817" name="Google Shape;817;p81"/>
            <p:cNvCxnSpPr>
              <a:stCxn id="807" idx="2"/>
              <a:endCxn id="811" idx="0"/>
            </p:cNvCxnSpPr>
            <p:nvPr/>
          </p:nvCxnSpPr>
          <p:spPr>
            <a:xfrm rot="5400000">
              <a:off x="5029719" y="2377046"/>
              <a:ext cx="318300" cy="499500"/>
            </a:xfrm>
            <a:prstGeom prst="bentConnector3">
              <a:avLst>
                <a:gd fmla="val 50000" name="adj1"/>
              </a:avLst>
            </a:prstGeom>
            <a:noFill/>
            <a:ln cap="flat" cmpd="sng" w="19050">
              <a:solidFill>
                <a:schemeClr val="dk2"/>
              </a:solidFill>
              <a:prstDash val="solid"/>
              <a:round/>
              <a:headEnd len="med" w="med" type="none"/>
              <a:tailEnd len="med" w="med" type="none"/>
            </a:ln>
          </p:spPr>
        </p:cxnSp>
      </p:grpSp>
      <p:sp>
        <p:nvSpPr>
          <p:cNvPr id="818" name="Google Shape;818;p81"/>
          <p:cNvSpPr/>
          <p:nvPr/>
        </p:nvSpPr>
        <p:spPr>
          <a:xfrm>
            <a:off x="2900075" y="4390652"/>
            <a:ext cx="2143823" cy="272596"/>
          </a:xfrm>
          <a:custGeom>
            <a:rect b="b" l="l" r="r" t="t"/>
            <a:pathLst>
              <a:path extrusionOk="0" h="34235" w="50189">
                <a:moveTo>
                  <a:pt x="0" y="0"/>
                </a:moveTo>
                <a:lnTo>
                  <a:pt x="0" y="34235"/>
                </a:lnTo>
                <a:lnTo>
                  <a:pt x="50189" y="34235"/>
                </a:lnTo>
                <a:lnTo>
                  <a:pt x="50189" y="1994"/>
                </a:lnTo>
              </a:path>
            </a:pathLst>
          </a:custGeom>
          <a:noFill/>
          <a:ln cap="flat" cmpd="sng" w="19050">
            <a:solidFill>
              <a:schemeClr val="dk2"/>
            </a:solidFill>
            <a:prstDash val="solid"/>
            <a:round/>
            <a:headEnd len="med" w="med" type="none"/>
            <a:tailEnd len="med" w="med" type="none"/>
          </a:ln>
        </p:spPr>
      </p:sp>
      <p:sp>
        <p:nvSpPr>
          <p:cNvPr id="819" name="Google Shape;819;p81"/>
          <p:cNvSpPr/>
          <p:nvPr/>
        </p:nvSpPr>
        <p:spPr>
          <a:xfrm>
            <a:off x="3999750" y="4390650"/>
            <a:ext cx="2143823" cy="329597"/>
          </a:xfrm>
          <a:custGeom>
            <a:rect b="b" l="l" r="r" t="t"/>
            <a:pathLst>
              <a:path extrusionOk="0" h="34235" w="50189">
                <a:moveTo>
                  <a:pt x="0" y="0"/>
                </a:moveTo>
                <a:lnTo>
                  <a:pt x="0" y="34235"/>
                </a:lnTo>
                <a:lnTo>
                  <a:pt x="50189" y="34235"/>
                </a:lnTo>
                <a:lnTo>
                  <a:pt x="50189" y="1994"/>
                </a:lnTo>
              </a:path>
            </a:pathLst>
          </a:custGeom>
          <a:noFill/>
          <a:ln cap="flat" cmpd="sng" w="19050">
            <a:solidFill>
              <a:schemeClr val="dk2"/>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Research Questions for our project</a:t>
            </a:r>
            <a:endParaRPr>
              <a:latin typeface="Roboto Medium"/>
              <a:ea typeface="Roboto Medium"/>
              <a:cs typeface="Roboto Medium"/>
              <a:sym typeface="Roboto Medium"/>
            </a:endParaRPr>
          </a:p>
        </p:txBody>
      </p:sp>
      <p:sp>
        <p:nvSpPr>
          <p:cNvPr id="150" name="Google Shape;15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latin typeface="Abril Fatface"/>
                <a:ea typeface="Abril Fatface"/>
                <a:cs typeface="Abril Fatface"/>
                <a:sym typeface="Abril Fatface"/>
              </a:rPr>
              <a:t>RQ1</a:t>
            </a:r>
            <a:r>
              <a:rPr lang="en-CA">
                <a:solidFill>
                  <a:srgbClr val="000000"/>
                </a:solidFill>
              </a:rPr>
              <a:t>: How does a </a:t>
            </a:r>
            <a:r>
              <a:rPr b="1" lang="en-CA">
                <a:solidFill>
                  <a:srgbClr val="000000"/>
                </a:solidFill>
              </a:rPr>
              <a:t>different feature representation</a:t>
            </a:r>
            <a:r>
              <a:rPr lang="en-CA">
                <a:solidFill>
                  <a:srgbClr val="000000"/>
                </a:solidFill>
              </a:rPr>
              <a:t> perform under attack and whether BClean can generalize to features other than Drebin? </a:t>
            </a:r>
            <a:endParaRPr>
              <a:solidFill>
                <a:srgbClr val="000000"/>
              </a:solidFill>
            </a:endParaRPr>
          </a:p>
          <a:p>
            <a:pPr indent="0" lvl="0" marL="0" rtl="0" algn="l">
              <a:spcBef>
                <a:spcPts val="1200"/>
              </a:spcBef>
              <a:spcAft>
                <a:spcPts val="0"/>
              </a:spcAft>
              <a:buNone/>
            </a:pPr>
            <a:r>
              <a:rPr lang="en-CA">
                <a:solidFill>
                  <a:srgbClr val="000000"/>
                </a:solidFill>
                <a:latin typeface="Abril Fatface"/>
                <a:ea typeface="Abril Fatface"/>
                <a:cs typeface="Abril Fatface"/>
                <a:sym typeface="Abril Fatface"/>
              </a:rPr>
              <a:t>RQ2</a:t>
            </a:r>
            <a:r>
              <a:rPr lang="en-CA">
                <a:solidFill>
                  <a:srgbClr val="000000"/>
                </a:solidFill>
              </a:rPr>
              <a:t>: How does </a:t>
            </a:r>
            <a:r>
              <a:rPr b="1" lang="en-CA">
                <a:solidFill>
                  <a:srgbClr val="000000"/>
                </a:solidFill>
              </a:rPr>
              <a:t>different classifier</a:t>
            </a:r>
            <a:r>
              <a:rPr lang="en-CA">
                <a:solidFill>
                  <a:srgbClr val="000000"/>
                </a:solidFill>
              </a:rPr>
              <a:t> perform under attack and whether BClean is applicable to other classification algorithms? </a:t>
            </a:r>
            <a:endParaRPr>
              <a:solidFill>
                <a:srgbClr val="000000"/>
              </a:solidFill>
            </a:endParaRPr>
          </a:p>
          <a:p>
            <a:pPr indent="0" lvl="0" marL="0" rtl="0" algn="l">
              <a:spcBef>
                <a:spcPts val="1200"/>
              </a:spcBef>
              <a:spcAft>
                <a:spcPts val="0"/>
              </a:spcAft>
              <a:buNone/>
            </a:pPr>
            <a:r>
              <a:rPr lang="en-CA">
                <a:solidFill>
                  <a:srgbClr val="000000"/>
                </a:solidFill>
                <a:latin typeface="Abril Fatface"/>
                <a:ea typeface="Abril Fatface"/>
                <a:cs typeface="Abril Fatface"/>
                <a:sym typeface="Abril Fatface"/>
              </a:rPr>
              <a:t>RQ3</a:t>
            </a:r>
            <a:r>
              <a:rPr lang="en-CA">
                <a:solidFill>
                  <a:srgbClr val="000000"/>
                </a:solidFill>
              </a:rPr>
              <a:t>: What are the </a:t>
            </a:r>
            <a:r>
              <a:rPr b="1" lang="en-CA">
                <a:solidFill>
                  <a:srgbClr val="000000"/>
                </a:solidFill>
              </a:rPr>
              <a:t>state of the art</a:t>
            </a:r>
            <a:r>
              <a:rPr lang="en-CA">
                <a:solidFill>
                  <a:srgbClr val="000000"/>
                </a:solidFill>
              </a:rPr>
              <a:t> in adversarial Android malware detection? And how does it </a:t>
            </a:r>
            <a:r>
              <a:rPr b="1" lang="en-CA">
                <a:solidFill>
                  <a:srgbClr val="000000"/>
                </a:solidFill>
              </a:rPr>
              <a:t>compare to BClean</a:t>
            </a:r>
            <a:r>
              <a:rPr lang="en-CA">
                <a:solidFill>
                  <a:srgbClr val="000000"/>
                </a:solidFill>
              </a:rPr>
              <a:t>? </a:t>
            </a:r>
            <a:endParaRPr>
              <a:solidFill>
                <a:srgbClr val="000000"/>
              </a:solidFill>
            </a:endParaRPr>
          </a:p>
          <a:p>
            <a:pPr indent="0" lvl="0" marL="0" rtl="0" algn="l">
              <a:spcBef>
                <a:spcPts val="1200"/>
              </a:spcBef>
              <a:spcAft>
                <a:spcPts val="1200"/>
              </a:spcAft>
              <a:buClr>
                <a:schemeClr val="dk1"/>
              </a:buClr>
              <a:buSzPts val="1100"/>
              <a:buFont typeface="Arial"/>
              <a:buNone/>
            </a:pPr>
            <a:r>
              <a:rPr lang="en-CA">
                <a:solidFill>
                  <a:srgbClr val="000000"/>
                </a:solidFill>
                <a:latin typeface="Abril Fatface"/>
                <a:ea typeface="Abril Fatface"/>
                <a:cs typeface="Abril Fatface"/>
                <a:sym typeface="Abril Fatface"/>
              </a:rPr>
              <a:t>RQ4: </a:t>
            </a:r>
            <a:r>
              <a:rPr lang="en-CA">
                <a:solidFill>
                  <a:srgbClr val="000000"/>
                </a:solidFill>
              </a:rPr>
              <a:t>Try to understand the model performance by first start to understand our </a:t>
            </a:r>
            <a:r>
              <a:rPr b="1" lang="en-CA">
                <a:solidFill>
                  <a:srgbClr val="000000"/>
                </a:solidFill>
              </a:rPr>
              <a:t>training data.</a:t>
            </a:r>
            <a:r>
              <a:rPr lang="en-CA">
                <a:solidFill>
                  <a:srgbClr val="000000"/>
                </a:solidFill>
              </a:rPr>
              <a:t> [Explorative]</a:t>
            </a:r>
            <a:endParaRPr>
              <a:solidFill>
                <a:srgbClr val="000000"/>
              </a:solidFill>
            </a:endParaRPr>
          </a:p>
        </p:txBody>
      </p:sp>
      <p:sp>
        <p:nvSpPr>
          <p:cNvPr id="151" name="Google Shape;15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3" name="Shape 823"/>
        <p:cNvGrpSpPr/>
        <p:nvPr/>
      </p:nvGrpSpPr>
      <p:grpSpPr>
        <a:xfrm>
          <a:off x="0" y="0"/>
          <a:ext cx="0" cy="0"/>
          <a:chOff x="0" y="0"/>
          <a:chExt cx="0" cy="0"/>
        </a:xfrm>
      </p:grpSpPr>
      <p:sp>
        <p:nvSpPr>
          <p:cNvPr id="824" name="Google Shape;824;p82"/>
          <p:cNvSpPr txBox="1"/>
          <p:nvPr>
            <p:ph idx="1" type="body"/>
          </p:nvPr>
        </p:nvSpPr>
        <p:spPr>
          <a:xfrm>
            <a:off x="5509175" y="1152475"/>
            <a:ext cx="3323100" cy="35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CA">
                <a:solidFill>
                  <a:srgbClr val="000000"/>
                </a:solidFill>
              </a:rPr>
              <a:t>Highlights: </a:t>
            </a:r>
            <a:endParaRPr>
              <a:solidFill>
                <a:srgbClr val="000000"/>
              </a:solidFill>
            </a:endParaRPr>
          </a:p>
          <a:p>
            <a:pPr indent="-336550" lvl="0" marL="457200" rtl="0" algn="l">
              <a:spcBef>
                <a:spcPts val="1200"/>
              </a:spcBef>
              <a:spcAft>
                <a:spcPts val="0"/>
              </a:spcAft>
              <a:buClr>
                <a:srgbClr val="000000"/>
              </a:buClr>
              <a:buSzPts val="1700"/>
              <a:buChar char="●"/>
            </a:pPr>
            <a:r>
              <a:rPr lang="en-CA" sz="1700">
                <a:solidFill>
                  <a:srgbClr val="000000"/>
                </a:solidFill>
              </a:rPr>
              <a:t>Categories</a:t>
            </a:r>
            <a:r>
              <a:rPr lang="en-CA" sz="1700">
                <a:solidFill>
                  <a:srgbClr val="000000"/>
                </a:solidFill>
              </a:rPr>
              <a:t> by the phase where technique take place</a:t>
            </a:r>
            <a:endParaRPr sz="1700">
              <a:solidFill>
                <a:srgbClr val="000000"/>
              </a:solidFill>
            </a:endParaRPr>
          </a:p>
          <a:p>
            <a:pPr indent="-336550" lvl="0" marL="457200" rtl="0" algn="l">
              <a:spcBef>
                <a:spcPts val="1200"/>
              </a:spcBef>
              <a:spcAft>
                <a:spcPts val="0"/>
              </a:spcAft>
              <a:buClr>
                <a:srgbClr val="000000"/>
              </a:buClr>
              <a:buSzPts val="1700"/>
              <a:buChar char="●"/>
            </a:pPr>
            <a:r>
              <a:rPr lang="en-CA" sz="1700">
                <a:solidFill>
                  <a:srgbClr val="000000"/>
                </a:solidFill>
              </a:rPr>
              <a:t>Multiple publications proposed techniques that cover multiple categories</a:t>
            </a:r>
            <a:endParaRPr sz="1700">
              <a:solidFill>
                <a:srgbClr val="000000"/>
              </a:solidFill>
            </a:endParaRPr>
          </a:p>
          <a:p>
            <a:pPr indent="-336550" lvl="0" marL="457200" rtl="0" algn="l">
              <a:spcBef>
                <a:spcPts val="1200"/>
              </a:spcBef>
              <a:spcAft>
                <a:spcPts val="0"/>
              </a:spcAft>
              <a:buClr>
                <a:srgbClr val="000000"/>
              </a:buClr>
              <a:buSzPts val="1700"/>
              <a:buChar char="●"/>
            </a:pPr>
            <a:r>
              <a:rPr lang="en-CA" sz="1700">
                <a:solidFill>
                  <a:srgbClr val="000000"/>
                </a:solidFill>
              </a:rPr>
              <a:t>Some is specific to classification algorithm </a:t>
            </a:r>
            <a:endParaRPr sz="1700">
              <a:solidFill>
                <a:srgbClr val="000000"/>
              </a:solidFill>
            </a:endParaRPr>
          </a:p>
          <a:p>
            <a:pPr indent="-336550" lvl="0" marL="457200" rtl="0" algn="l">
              <a:spcBef>
                <a:spcPts val="1200"/>
              </a:spcBef>
              <a:spcAft>
                <a:spcPts val="0"/>
              </a:spcAft>
              <a:buClr>
                <a:srgbClr val="000000"/>
              </a:buClr>
              <a:buSzPts val="1700"/>
              <a:buChar char="●"/>
            </a:pPr>
            <a:r>
              <a:rPr lang="en-CA" sz="1700">
                <a:solidFill>
                  <a:srgbClr val="000000"/>
                </a:solidFill>
              </a:rPr>
              <a:t>BClean is in category Feature Transformation</a:t>
            </a:r>
            <a:endParaRPr sz="1700">
              <a:solidFill>
                <a:srgbClr val="000000"/>
              </a:solidFill>
            </a:endParaRPr>
          </a:p>
        </p:txBody>
      </p:sp>
      <p:sp>
        <p:nvSpPr>
          <p:cNvPr id="825" name="Google Shape;825;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826" name="Google Shape;826;p82"/>
          <p:cNvPicPr preferRelativeResize="0"/>
          <p:nvPr/>
        </p:nvPicPr>
        <p:blipFill>
          <a:blip r:embed="rId3">
            <a:alphaModFix/>
          </a:blip>
          <a:stretch>
            <a:fillRect/>
          </a:stretch>
        </p:blipFill>
        <p:spPr>
          <a:xfrm>
            <a:off x="311700" y="1152475"/>
            <a:ext cx="5134193" cy="3897500"/>
          </a:xfrm>
          <a:prstGeom prst="rect">
            <a:avLst/>
          </a:prstGeom>
          <a:noFill/>
          <a:ln>
            <a:noFill/>
          </a:ln>
        </p:spPr>
      </p:pic>
      <p:sp>
        <p:nvSpPr>
          <p:cNvPr id="827" name="Google Shape;827;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approaches                                          ------ RQ 3</a:t>
            </a:r>
            <a:endParaRPr>
              <a:latin typeface="Roboto Medium"/>
              <a:ea typeface="Roboto Medium"/>
              <a:cs typeface="Roboto Medium"/>
              <a:sym typeface="Roboto Medium"/>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1" name="Shape 831"/>
        <p:cNvGrpSpPr/>
        <p:nvPr/>
      </p:nvGrpSpPr>
      <p:grpSpPr>
        <a:xfrm>
          <a:off x="0" y="0"/>
          <a:ext cx="0" cy="0"/>
          <a:chOff x="0" y="0"/>
          <a:chExt cx="0" cy="0"/>
        </a:xfrm>
      </p:grpSpPr>
      <p:sp>
        <p:nvSpPr>
          <p:cNvPr id="832" name="Google Shape;832;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CA">
                <a:solidFill>
                  <a:schemeClr val="dk1"/>
                </a:solidFill>
              </a:rPr>
              <a:t>DREBIN: well-known Android malware detection technique [1]</a:t>
            </a:r>
            <a:endParaRPr>
              <a:solidFill>
                <a:schemeClr val="dk1"/>
              </a:solidFill>
            </a:endParaRPr>
          </a:p>
          <a:p>
            <a:pPr indent="-342900" lvl="0" marL="457200" rtl="0" algn="l">
              <a:spcBef>
                <a:spcPts val="0"/>
              </a:spcBef>
              <a:spcAft>
                <a:spcPts val="0"/>
              </a:spcAft>
              <a:buClr>
                <a:schemeClr val="dk1"/>
              </a:buClr>
              <a:buSzPts val="1800"/>
              <a:buChar char="●"/>
            </a:pPr>
            <a:r>
              <a:rPr lang="en-CA">
                <a:solidFill>
                  <a:schemeClr val="dk1"/>
                </a:solidFill>
              </a:rPr>
              <a:t>8 categories of features</a:t>
            </a:r>
            <a:endParaRPr>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Binary values indicate presence / absence of feature</a:t>
            </a:r>
            <a:endParaRPr sz="2000"/>
          </a:p>
        </p:txBody>
      </p:sp>
      <p:grpSp>
        <p:nvGrpSpPr>
          <p:cNvPr id="833" name="Google Shape;833;p83"/>
          <p:cNvGrpSpPr/>
          <p:nvPr/>
        </p:nvGrpSpPr>
        <p:grpSpPr>
          <a:xfrm>
            <a:off x="4921700" y="2625613"/>
            <a:ext cx="4098215" cy="1650125"/>
            <a:chOff x="4696499" y="2489243"/>
            <a:chExt cx="4362651" cy="1804473"/>
          </a:xfrm>
        </p:grpSpPr>
        <p:pic>
          <p:nvPicPr>
            <p:cNvPr id="834" name="Google Shape;834;p83"/>
            <p:cNvPicPr preferRelativeResize="0"/>
            <p:nvPr/>
          </p:nvPicPr>
          <p:blipFill rotWithShape="1">
            <a:blip r:embed="rId4">
              <a:alphaModFix/>
            </a:blip>
            <a:srcRect b="0" l="15945" r="0" t="0"/>
            <a:stretch/>
          </p:blipFill>
          <p:spPr>
            <a:xfrm>
              <a:off x="4696499" y="2489243"/>
              <a:ext cx="3715963" cy="1804473"/>
            </a:xfrm>
            <a:prstGeom prst="rect">
              <a:avLst/>
            </a:prstGeom>
            <a:noFill/>
            <a:ln>
              <a:noFill/>
            </a:ln>
          </p:spPr>
        </p:pic>
        <p:sp>
          <p:nvSpPr>
            <p:cNvPr id="835" name="Google Shape;835;p83"/>
            <p:cNvSpPr txBox="1"/>
            <p:nvPr/>
          </p:nvSpPr>
          <p:spPr>
            <a:xfrm>
              <a:off x="8032250" y="2759700"/>
              <a:ext cx="967200" cy="333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200">
                  <a:latin typeface="Times New Roman"/>
                  <a:ea typeface="Times New Roman"/>
                  <a:cs typeface="Times New Roman"/>
                  <a:sym typeface="Times New Roman"/>
                </a:rPr>
                <a:t>Hardware</a:t>
              </a:r>
              <a:endParaRPr sz="1200">
                <a:latin typeface="Times New Roman"/>
                <a:ea typeface="Times New Roman"/>
                <a:cs typeface="Times New Roman"/>
                <a:sym typeface="Times New Roman"/>
              </a:endParaRPr>
            </a:p>
          </p:txBody>
        </p:sp>
        <p:sp>
          <p:nvSpPr>
            <p:cNvPr id="836" name="Google Shape;836;p83"/>
            <p:cNvSpPr txBox="1"/>
            <p:nvPr/>
          </p:nvSpPr>
          <p:spPr>
            <a:xfrm>
              <a:off x="8032250" y="3356500"/>
              <a:ext cx="1026900" cy="535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200">
                  <a:latin typeface="Times New Roman"/>
                  <a:ea typeface="Times New Roman"/>
                  <a:cs typeface="Times New Roman"/>
                  <a:sym typeface="Times New Roman"/>
                </a:rPr>
                <a:t>Requested Permission</a:t>
              </a:r>
              <a:endParaRPr sz="1200">
                <a:latin typeface="Times New Roman"/>
                <a:ea typeface="Times New Roman"/>
                <a:cs typeface="Times New Roman"/>
                <a:sym typeface="Times New Roman"/>
              </a:endParaRPr>
            </a:p>
          </p:txBody>
        </p:sp>
      </p:grpSp>
      <p:pic>
        <p:nvPicPr>
          <p:cNvPr id="837" name="Google Shape;837;p83"/>
          <p:cNvPicPr preferRelativeResize="0"/>
          <p:nvPr/>
        </p:nvPicPr>
        <p:blipFill>
          <a:blip r:embed="rId5">
            <a:alphaModFix/>
          </a:blip>
          <a:stretch>
            <a:fillRect/>
          </a:stretch>
        </p:blipFill>
        <p:spPr>
          <a:xfrm>
            <a:off x="4519290" y="3258347"/>
            <a:ext cx="402408" cy="384682"/>
          </a:xfrm>
          <a:prstGeom prst="rect">
            <a:avLst/>
          </a:prstGeom>
          <a:noFill/>
          <a:ln>
            <a:noFill/>
          </a:ln>
        </p:spPr>
      </p:pic>
      <p:grpSp>
        <p:nvGrpSpPr>
          <p:cNvPr id="838" name="Google Shape;838;p83"/>
          <p:cNvGrpSpPr/>
          <p:nvPr/>
        </p:nvGrpSpPr>
        <p:grpSpPr>
          <a:xfrm>
            <a:off x="6368" y="2358550"/>
            <a:ext cx="4439807" cy="2184275"/>
            <a:chOff x="388691" y="1341246"/>
            <a:chExt cx="8429481" cy="4224903"/>
          </a:xfrm>
        </p:grpSpPr>
        <p:pic>
          <p:nvPicPr>
            <p:cNvPr id="839" name="Google Shape;839;p83"/>
            <p:cNvPicPr preferRelativeResize="0"/>
            <p:nvPr/>
          </p:nvPicPr>
          <p:blipFill rotWithShape="1">
            <a:blip r:embed="rId6">
              <a:alphaModFix/>
            </a:blip>
            <a:srcRect b="0" l="8408" r="8258" t="0"/>
            <a:stretch/>
          </p:blipFill>
          <p:spPr>
            <a:xfrm>
              <a:off x="388691" y="2921777"/>
              <a:ext cx="2226279" cy="1240379"/>
            </a:xfrm>
            <a:prstGeom prst="rect">
              <a:avLst/>
            </a:prstGeom>
            <a:noFill/>
            <a:ln>
              <a:noFill/>
            </a:ln>
          </p:spPr>
        </p:pic>
        <p:pic>
          <p:nvPicPr>
            <p:cNvPr id="840" name="Google Shape;840;p83"/>
            <p:cNvPicPr preferRelativeResize="0"/>
            <p:nvPr/>
          </p:nvPicPr>
          <p:blipFill>
            <a:blip r:embed="rId7">
              <a:alphaModFix/>
            </a:blip>
            <a:stretch>
              <a:fillRect/>
            </a:stretch>
          </p:blipFill>
          <p:spPr>
            <a:xfrm>
              <a:off x="3140082" y="1341246"/>
              <a:ext cx="5678090" cy="4224903"/>
            </a:xfrm>
            <a:prstGeom prst="rect">
              <a:avLst/>
            </a:prstGeom>
            <a:noFill/>
            <a:ln>
              <a:noFill/>
            </a:ln>
          </p:spPr>
        </p:pic>
        <p:pic>
          <p:nvPicPr>
            <p:cNvPr id="841" name="Google Shape;841;p83"/>
            <p:cNvPicPr preferRelativeResize="0"/>
            <p:nvPr/>
          </p:nvPicPr>
          <p:blipFill>
            <a:blip r:embed="rId8">
              <a:alphaModFix/>
            </a:blip>
            <a:stretch>
              <a:fillRect/>
            </a:stretch>
          </p:blipFill>
          <p:spPr>
            <a:xfrm>
              <a:off x="2614963" y="2466721"/>
              <a:ext cx="738950" cy="1973850"/>
            </a:xfrm>
            <a:prstGeom prst="rect">
              <a:avLst/>
            </a:prstGeom>
            <a:noFill/>
            <a:ln>
              <a:noFill/>
            </a:ln>
          </p:spPr>
        </p:pic>
      </p:grpSp>
      <p:sp>
        <p:nvSpPr>
          <p:cNvPr id="842" name="Google Shape;842;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843" name="Google Shape;843;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Prerequisite knowledge </a:t>
            </a:r>
            <a:endParaRPr>
              <a:latin typeface="Roboto Medium"/>
              <a:ea typeface="Roboto Medium"/>
              <a:cs typeface="Roboto Medium"/>
              <a:sym typeface="Roboto Medium"/>
            </a:endParaRPr>
          </a:p>
        </p:txBody>
      </p:sp>
      <p:sp>
        <p:nvSpPr>
          <p:cNvPr id="844" name="Google Shape;844;p83"/>
          <p:cNvSpPr/>
          <p:nvPr/>
        </p:nvSpPr>
        <p:spPr>
          <a:xfrm rot="5400000">
            <a:off x="5166975" y="4019938"/>
            <a:ext cx="155100" cy="572700"/>
          </a:xfrm>
          <a:prstGeom prst="rightBrace">
            <a:avLst>
              <a:gd fmla="val 16844" name="adj1"/>
              <a:gd fmla="val 50000" name="adj2"/>
            </a:avLst>
          </a:prstGeom>
          <a:noFill/>
          <a:ln cap="flat" cmpd="sng" w="2857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0000"/>
              </a:solidFill>
            </a:endParaRPr>
          </a:p>
        </p:txBody>
      </p:sp>
      <p:sp>
        <p:nvSpPr>
          <p:cNvPr id="845" name="Google Shape;845;p83"/>
          <p:cNvSpPr txBox="1"/>
          <p:nvPr/>
        </p:nvSpPr>
        <p:spPr>
          <a:xfrm>
            <a:off x="4299925" y="4328600"/>
            <a:ext cx="241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CA" sz="1200">
                <a:latin typeface="Cambria"/>
                <a:ea typeface="Cambria"/>
                <a:cs typeface="Cambria"/>
                <a:sym typeface="Cambria"/>
              </a:rPr>
              <a:t>F</a:t>
            </a:r>
            <a:r>
              <a:rPr b="1" lang="en-CA" sz="1200">
                <a:latin typeface="Cambria"/>
                <a:ea typeface="Cambria"/>
                <a:cs typeface="Cambria"/>
                <a:sym typeface="Cambria"/>
              </a:rPr>
              <a:t>eature Vector for a sample</a:t>
            </a:r>
            <a:r>
              <a:rPr lang="en-CA"/>
              <a:t> </a:t>
            </a:r>
            <a:endParaRPr/>
          </a:p>
        </p:txBody>
      </p:sp>
      <p:sp>
        <p:nvSpPr>
          <p:cNvPr id="846" name="Google Shape;846;p83"/>
          <p:cNvSpPr txBox="1"/>
          <p:nvPr/>
        </p:nvSpPr>
        <p:spPr>
          <a:xfrm>
            <a:off x="338400" y="4859750"/>
            <a:ext cx="846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000">
                <a:solidFill>
                  <a:schemeClr val="dk1"/>
                </a:solidFill>
              </a:rPr>
              <a:t>[1] “DREBIN: Effective and Explainable Detection of Android Malware In Your Pocket” by Daniel Arp et al,. NDSS, 2014 </a:t>
            </a:r>
            <a:endParaRPr sz="1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0" name="Shape 850"/>
        <p:cNvGrpSpPr/>
        <p:nvPr/>
      </p:nvGrpSpPr>
      <p:grpSpPr>
        <a:xfrm>
          <a:off x="0" y="0"/>
          <a:ext cx="0" cy="0"/>
          <a:chOff x="0" y="0"/>
          <a:chExt cx="0" cy="0"/>
        </a:xfrm>
      </p:grpSpPr>
      <p:sp>
        <p:nvSpPr>
          <p:cNvPr id="851" name="Google Shape;851;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approaches                                          ------ RQ 3</a:t>
            </a:r>
            <a:endParaRPr>
              <a:latin typeface="Roboto Medium"/>
              <a:ea typeface="Roboto Medium"/>
              <a:cs typeface="Roboto Medium"/>
              <a:sym typeface="Roboto Medium"/>
            </a:endParaRPr>
          </a:p>
        </p:txBody>
      </p:sp>
      <p:sp>
        <p:nvSpPr>
          <p:cNvPr id="852" name="Google Shape;852;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Apply state of the art defense techniques to different ML models</a:t>
            </a:r>
            <a:endParaRPr/>
          </a:p>
          <a:p>
            <a:pPr indent="-342900" lvl="0" marL="457200" rtl="0" algn="l">
              <a:spcBef>
                <a:spcPts val="0"/>
              </a:spcBef>
              <a:spcAft>
                <a:spcPts val="0"/>
              </a:spcAft>
              <a:buSzPts val="1800"/>
              <a:buChar char="●"/>
            </a:pPr>
            <a:r>
              <a:rPr lang="en-CA"/>
              <a:t>Compare the result with the ones shown in the paper </a:t>
            </a:r>
            <a:r>
              <a:rPr lang="en-CA"/>
              <a:t> </a:t>
            </a:r>
            <a:endParaRPr/>
          </a:p>
        </p:txBody>
      </p:sp>
      <p:sp>
        <p:nvSpPr>
          <p:cNvPr id="853" name="Google Shape;853;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854" name="Google Shape;854;p84"/>
          <p:cNvGrpSpPr/>
          <p:nvPr/>
        </p:nvGrpSpPr>
        <p:grpSpPr>
          <a:xfrm>
            <a:off x="1009450" y="3414475"/>
            <a:ext cx="6977350" cy="1154400"/>
            <a:chOff x="1009450" y="3414475"/>
            <a:chExt cx="6977350" cy="1154400"/>
          </a:xfrm>
        </p:grpSpPr>
        <p:sp>
          <p:nvSpPr>
            <p:cNvPr id="855" name="Google Shape;855;p84"/>
            <p:cNvSpPr/>
            <p:nvPr/>
          </p:nvSpPr>
          <p:spPr>
            <a:xfrm>
              <a:off x="3694975" y="3731000"/>
              <a:ext cx="1166949" cy="6247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60000"/>
                  </a:solidFill>
                  <a:latin typeface="Abril Fatface"/>
                </a:rPr>
                <a:t>VS</a:t>
              </a:r>
            </a:p>
          </p:txBody>
        </p:sp>
        <p:sp>
          <p:nvSpPr>
            <p:cNvPr id="856" name="Google Shape;856;p84"/>
            <p:cNvSpPr/>
            <p:nvPr/>
          </p:nvSpPr>
          <p:spPr>
            <a:xfrm>
              <a:off x="5467100" y="3414475"/>
              <a:ext cx="2519700" cy="4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600">
                  <a:latin typeface="Oswald"/>
                  <a:ea typeface="Oswald"/>
                  <a:cs typeface="Oswald"/>
                  <a:sym typeface="Oswald"/>
                </a:rPr>
                <a:t>MaMaDroid</a:t>
              </a:r>
              <a:r>
                <a:rPr b="1" lang="en-CA" sz="1600">
                  <a:latin typeface="Oswald"/>
                  <a:ea typeface="Oswald"/>
                  <a:cs typeface="Oswald"/>
                  <a:sym typeface="Oswald"/>
                </a:rPr>
                <a:t> + SOTA + SVM</a:t>
              </a:r>
              <a:endParaRPr b="1">
                <a:latin typeface="Oswald"/>
                <a:ea typeface="Oswald"/>
                <a:cs typeface="Oswald"/>
                <a:sym typeface="Oswald"/>
              </a:endParaRPr>
            </a:p>
          </p:txBody>
        </p:sp>
        <p:sp>
          <p:nvSpPr>
            <p:cNvPr id="857" name="Google Shape;857;p84"/>
            <p:cNvSpPr/>
            <p:nvPr/>
          </p:nvSpPr>
          <p:spPr>
            <a:xfrm>
              <a:off x="1009450" y="4089475"/>
              <a:ext cx="2189400" cy="4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600">
                  <a:solidFill>
                    <a:schemeClr val="dk1"/>
                  </a:solidFill>
                  <a:latin typeface="Oswald"/>
                  <a:ea typeface="Oswald"/>
                  <a:cs typeface="Oswald"/>
                  <a:sym typeface="Oswald"/>
                </a:rPr>
                <a:t>Drebin</a:t>
              </a:r>
              <a:r>
                <a:rPr b="1" lang="en-CA" sz="1600">
                  <a:latin typeface="Oswald"/>
                  <a:ea typeface="Oswald"/>
                  <a:cs typeface="Oswald"/>
                  <a:sym typeface="Oswald"/>
                </a:rPr>
                <a:t> + </a:t>
              </a:r>
              <a:r>
                <a:rPr b="1" lang="en-CA">
                  <a:latin typeface="Oswald"/>
                  <a:ea typeface="Oswald"/>
                  <a:cs typeface="Oswald"/>
                  <a:sym typeface="Oswald"/>
                </a:rPr>
                <a:t>SOTA + </a:t>
              </a:r>
              <a:r>
                <a:rPr b="1" lang="en-CA" sz="1600">
                  <a:solidFill>
                    <a:schemeClr val="dk1"/>
                  </a:solidFill>
                  <a:latin typeface="Oswald"/>
                  <a:ea typeface="Oswald"/>
                  <a:cs typeface="Oswald"/>
                  <a:sym typeface="Oswald"/>
                </a:rPr>
                <a:t>DNN</a:t>
              </a:r>
              <a:endParaRPr>
                <a:latin typeface="Oswald"/>
                <a:ea typeface="Oswald"/>
                <a:cs typeface="Oswald"/>
                <a:sym typeface="Oswald"/>
              </a:endParaRPr>
            </a:p>
          </p:txBody>
        </p:sp>
        <p:sp>
          <p:nvSpPr>
            <p:cNvPr id="858" name="Google Shape;858;p84"/>
            <p:cNvSpPr/>
            <p:nvPr/>
          </p:nvSpPr>
          <p:spPr>
            <a:xfrm>
              <a:off x="5467100" y="4089475"/>
              <a:ext cx="2519700" cy="4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600">
                  <a:latin typeface="Oswald"/>
                  <a:ea typeface="Oswald"/>
                  <a:cs typeface="Oswald"/>
                  <a:sym typeface="Oswald"/>
                </a:rPr>
                <a:t>MaMaDroid</a:t>
              </a:r>
              <a:r>
                <a:rPr b="1" lang="en-CA" sz="1600">
                  <a:latin typeface="Oswald"/>
                  <a:ea typeface="Oswald"/>
                  <a:cs typeface="Oswald"/>
                  <a:sym typeface="Oswald"/>
                </a:rPr>
                <a:t> + SOTA + </a:t>
              </a:r>
              <a:r>
                <a:rPr b="1" lang="en-CA" sz="1600">
                  <a:solidFill>
                    <a:schemeClr val="dk1"/>
                  </a:solidFill>
                  <a:latin typeface="Oswald"/>
                  <a:ea typeface="Oswald"/>
                  <a:cs typeface="Oswald"/>
                  <a:sym typeface="Oswald"/>
                </a:rPr>
                <a:t>DNN</a:t>
              </a:r>
              <a:r>
                <a:rPr b="1" lang="en-CA">
                  <a:latin typeface="Oswald"/>
                  <a:ea typeface="Oswald"/>
                  <a:cs typeface="Oswald"/>
                  <a:sym typeface="Oswald"/>
                </a:rPr>
                <a:t> </a:t>
              </a:r>
              <a:endParaRPr b="1">
                <a:latin typeface="Oswald"/>
                <a:ea typeface="Oswald"/>
                <a:cs typeface="Oswald"/>
                <a:sym typeface="Oswald"/>
              </a:endParaRPr>
            </a:p>
          </p:txBody>
        </p:sp>
        <p:sp>
          <p:nvSpPr>
            <p:cNvPr id="859" name="Google Shape;859;p84"/>
            <p:cNvSpPr/>
            <p:nvPr/>
          </p:nvSpPr>
          <p:spPr>
            <a:xfrm>
              <a:off x="1009450" y="3414475"/>
              <a:ext cx="2189400" cy="4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600">
                  <a:solidFill>
                    <a:schemeClr val="dk1"/>
                  </a:solidFill>
                  <a:latin typeface="Oswald"/>
                  <a:ea typeface="Oswald"/>
                  <a:cs typeface="Oswald"/>
                  <a:sym typeface="Oswald"/>
                </a:rPr>
                <a:t>Drebin</a:t>
              </a:r>
              <a:r>
                <a:rPr b="1" lang="en-CA" sz="1600">
                  <a:latin typeface="Oswald"/>
                  <a:ea typeface="Oswald"/>
                  <a:cs typeface="Oswald"/>
                  <a:sym typeface="Oswald"/>
                </a:rPr>
                <a:t> + </a:t>
              </a:r>
              <a:r>
                <a:rPr b="1" lang="en-CA">
                  <a:latin typeface="Oswald"/>
                  <a:ea typeface="Oswald"/>
                  <a:cs typeface="Oswald"/>
                  <a:sym typeface="Oswald"/>
                </a:rPr>
                <a:t>SOTA + </a:t>
              </a:r>
              <a:r>
                <a:rPr b="1" lang="en-CA" sz="1600">
                  <a:solidFill>
                    <a:schemeClr val="dk1"/>
                  </a:solidFill>
                  <a:latin typeface="Oswald"/>
                  <a:ea typeface="Oswald"/>
                  <a:cs typeface="Oswald"/>
                  <a:sym typeface="Oswald"/>
                </a:rPr>
                <a:t>SVM</a:t>
              </a:r>
              <a:endParaRPr>
                <a:latin typeface="Oswald"/>
                <a:ea typeface="Oswald"/>
                <a:cs typeface="Oswald"/>
                <a:sym typeface="Oswald"/>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3" name="Shape 863"/>
        <p:cNvGrpSpPr/>
        <p:nvPr/>
      </p:nvGrpSpPr>
      <p:grpSpPr>
        <a:xfrm>
          <a:off x="0" y="0"/>
          <a:ext cx="0" cy="0"/>
          <a:chOff x="0" y="0"/>
          <a:chExt cx="0" cy="0"/>
        </a:xfrm>
      </p:grpSpPr>
      <p:sp>
        <p:nvSpPr>
          <p:cNvPr id="864" name="Google Shape;864;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a:t>
            </a:r>
            <a:endParaRPr>
              <a:latin typeface="Roboto Medium"/>
              <a:ea typeface="Roboto Medium"/>
              <a:cs typeface="Roboto Medium"/>
              <a:sym typeface="Roboto Medium"/>
            </a:endParaRPr>
          </a:p>
        </p:txBody>
      </p:sp>
      <p:sp>
        <p:nvSpPr>
          <p:cNvPr id="865" name="Google Shape;865;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latin typeface="Abril Fatface"/>
                <a:ea typeface="Abril Fatface"/>
                <a:cs typeface="Abril Fatface"/>
                <a:sym typeface="Abril Fatface"/>
              </a:rPr>
              <a:t>RQ1: </a:t>
            </a:r>
            <a:r>
              <a:rPr lang="en-CA">
                <a:solidFill>
                  <a:srgbClr val="000000"/>
                </a:solidFill>
              </a:rPr>
              <a:t>Drebin vs MaMaDroid</a:t>
            </a:r>
            <a:endParaRPr>
              <a:solidFill>
                <a:srgbClr val="000000"/>
              </a:solidFill>
            </a:endParaRPr>
          </a:p>
          <a:p>
            <a:pPr indent="-342900" lvl="0" marL="457200" rtl="0" algn="l">
              <a:spcBef>
                <a:spcPts val="1200"/>
              </a:spcBef>
              <a:spcAft>
                <a:spcPts val="0"/>
              </a:spcAft>
              <a:buClr>
                <a:srgbClr val="000000"/>
              </a:buClr>
              <a:buSzPts val="1800"/>
              <a:buFont typeface="Abril Fatface"/>
              <a:buChar char="●"/>
            </a:pPr>
            <a:r>
              <a:rPr lang="en-CA">
                <a:solidFill>
                  <a:srgbClr val="000000"/>
                </a:solidFill>
              </a:rPr>
              <a:t>SVM </a:t>
            </a:r>
            <a:endParaRPr>
              <a:solidFill>
                <a:srgbClr val="000000"/>
              </a:solidFill>
            </a:endParaRPr>
          </a:p>
          <a:p>
            <a:pPr indent="-317500" lvl="1" marL="914400" rtl="0" algn="l">
              <a:spcBef>
                <a:spcPts val="0"/>
              </a:spcBef>
              <a:spcAft>
                <a:spcPts val="0"/>
              </a:spcAft>
              <a:buClr>
                <a:srgbClr val="000000"/>
              </a:buClr>
              <a:buSzPts val="1400"/>
              <a:buChar char="○"/>
            </a:pPr>
            <a:r>
              <a:rPr lang="en-CA">
                <a:solidFill>
                  <a:srgbClr val="000000"/>
                </a:solidFill>
              </a:rPr>
              <a:t>Accuracy</a:t>
            </a:r>
            <a:r>
              <a:rPr lang="en-CA">
                <a:solidFill>
                  <a:srgbClr val="000000"/>
                </a:solidFill>
              </a:rPr>
              <a:t> </a:t>
            </a:r>
            <a:endParaRPr>
              <a:solidFill>
                <a:srgbClr val="000000"/>
              </a:solidFill>
            </a:endParaRPr>
          </a:p>
          <a:p>
            <a:pPr indent="-317500" lvl="1" marL="914400" rtl="0" algn="l">
              <a:spcBef>
                <a:spcPts val="0"/>
              </a:spcBef>
              <a:spcAft>
                <a:spcPts val="0"/>
              </a:spcAft>
              <a:buClr>
                <a:srgbClr val="000000"/>
              </a:buClr>
              <a:buSzPts val="1400"/>
              <a:buChar char="○"/>
            </a:pPr>
            <a:r>
              <a:rPr lang="en-CA">
                <a:solidFill>
                  <a:srgbClr val="000000"/>
                </a:solidFill>
              </a:rPr>
              <a:t>Robustness </a:t>
            </a:r>
            <a:endParaRPr>
              <a:solidFill>
                <a:srgbClr val="000000"/>
              </a:solidFill>
            </a:endParaRPr>
          </a:p>
          <a:p>
            <a:pPr indent="0" lvl="0" marL="0" rtl="0" algn="l">
              <a:spcBef>
                <a:spcPts val="1200"/>
              </a:spcBef>
              <a:spcAft>
                <a:spcPts val="0"/>
              </a:spcAft>
              <a:buNone/>
            </a:pPr>
            <a:r>
              <a:rPr lang="en-CA">
                <a:solidFill>
                  <a:srgbClr val="000000"/>
                </a:solidFill>
                <a:latin typeface="Abril Fatface"/>
                <a:ea typeface="Abril Fatface"/>
                <a:cs typeface="Abril Fatface"/>
                <a:sym typeface="Abril Fatface"/>
              </a:rPr>
              <a:t>RQ2: </a:t>
            </a:r>
            <a:r>
              <a:rPr lang="en-CA">
                <a:solidFill>
                  <a:srgbClr val="000000"/>
                </a:solidFill>
              </a:rPr>
              <a:t>SVM vs DNN</a:t>
            </a:r>
            <a:endParaRPr>
              <a:solidFill>
                <a:srgbClr val="000000"/>
              </a:solidFill>
            </a:endParaRPr>
          </a:p>
          <a:p>
            <a:pPr indent="-342900" lvl="0" marL="457200" rtl="0" algn="l">
              <a:spcBef>
                <a:spcPts val="1200"/>
              </a:spcBef>
              <a:spcAft>
                <a:spcPts val="0"/>
              </a:spcAft>
              <a:buClr>
                <a:srgbClr val="000000"/>
              </a:buClr>
              <a:buSzPts val="1800"/>
              <a:buChar char="●"/>
            </a:pPr>
            <a:r>
              <a:rPr lang="en-CA">
                <a:solidFill>
                  <a:srgbClr val="000000"/>
                </a:solidFill>
              </a:rPr>
              <a:t>DNN</a:t>
            </a:r>
            <a:endParaRPr>
              <a:solidFill>
                <a:srgbClr val="000000"/>
              </a:solidFill>
            </a:endParaRPr>
          </a:p>
          <a:p>
            <a:pPr indent="-317500" lvl="1" marL="914400" rtl="0" algn="l">
              <a:spcBef>
                <a:spcPts val="0"/>
              </a:spcBef>
              <a:spcAft>
                <a:spcPts val="0"/>
              </a:spcAft>
              <a:buClr>
                <a:srgbClr val="000000"/>
              </a:buClr>
              <a:buSzPts val="1400"/>
              <a:buChar char="○"/>
            </a:pPr>
            <a:r>
              <a:rPr lang="en-CA">
                <a:solidFill>
                  <a:srgbClr val="000000"/>
                </a:solidFill>
              </a:rPr>
              <a:t>Accuracy </a:t>
            </a:r>
            <a:endParaRPr>
              <a:solidFill>
                <a:srgbClr val="000000"/>
              </a:solidFill>
            </a:endParaRPr>
          </a:p>
          <a:p>
            <a:pPr indent="-317500" lvl="1" marL="914400" rtl="0" algn="l">
              <a:spcBef>
                <a:spcPts val="0"/>
              </a:spcBef>
              <a:spcAft>
                <a:spcPts val="0"/>
              </a:spcAft>
              <a:buClr>
                <a:srgbClr val="000000"/>
              </a:buClr>
              <a:buSzPts val="1400"/>
              <a:buChar char="○"/>
            </a:pPr>
            <a:r>
              <a:rPr lang="en-CA">
                <a:solidFill>
                  <a:srgbClr val="000000"/>
                </a:solidFill>
              </a:rPr>
              <a:t>Robustness</a:t>
            </a:r>
            <a:endParaRPr>
              <a:solidFill>
                <a:srgbClr val="000000"/>
              </a:solidFill>
            </a:endParaRPr>
          </a:p>
        </p:txBody>
      </p:sp>
      <p:sp>
        <p:nvSpPr>
          <p:cNvPr id="866" name="Google Shape;866;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pSp>
        <p:nvGrpSpPr>
          <p:cNvPr id="867" name="Google Shape;867;p85"/>
          <p:cNvGrpSpPr/>
          <p:nvPr/>
        </p:nvGrpSpPr>
        <p:grpSpPr>
          <a:xfrm>
            <a:off x="4140917" y="1332576"/>
            <a:ext cx="4131896" cy="2041815"/>
            <a:chOff x="1484900" y="1152475"/>
            <a:chExt cx="5584398" cy="2558665"/>
          </a:xfrm>
        </p:grpSpPr>
        <p:sp>
          <p:nvSpPr>
            <p:cNvPr id="868" name="Google Shape;868;p85"/>
            <p:cNvSpPr/>
            <p:nvPr/>
          </p:nvSpPr>
          <p:spPr>
            <a:xfrm>
              <a:off x="3466500" y="1152475"/>
              <a:ext cx="1508700" cy="52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Experiments</a:t>
              </a:r>
              <a:endParaRPr sz="1200"/>
            </a:p>
          </p:txBody>
        </p:sp>
        <p:cxnSp>
          <p:nvCxnSpPr>
            <p:cNvPr id="869" name="Google Shape;869;p85"/>
            <p:cNvCxnSpPr>
              <a:stCxn id="868" idx="2"/>
              <a:endCxn id="870" idx="0"/>
            </p:cNvCxnSpPr>
            <p:nvPr/>
          </p:nvCxnSpPr>
          <p:spPr>
            <a:xfrm flipH="1" rot="-5400000">
              <a:off x="4632450" y="1270375"/>
              <a:ext cx="360300" cy="1183500"/>
            </a:xfrm>
            <a:prstGeom prst="bentConnector3">
              <a:avLst>
                <a:gd fmla="val 49997" name="adj1"/>
              </a:avLst>
            </a:prstGeom>
            <a:noFill/>
            <a:ln cap="flat" cmpd="sng" w="19050">
              <a:solidFill>
                <a:schemeClr val="dk2"/>
              </a:solidFill>
              <a:prstDash val="solid"/>
              <a:round/>
              <a:headEnd len="med" w="med" type="none"/>
              <a:tailEnd len="med" w="med" type="none"/>
            </a:ln>
          </p:spPr>
        </p:cxnSp>
        <p:sp>
          <p:nvSpPr>
            <p:cNvPr id="870" name="Google Shape;870;p85"/>
            <p:cNvSpPr/>
            <p:nvPr/>
          </p:nvSpPr>
          <p:spPr>
            <a:xfrm>
              <a:off x="4886925" y="2042250"/>
              <a:ext cx="1035000" cy="529500"/>
            </a:xfrm>
            <a:prstGeom prst="roundRect">
              <a:avLst>
                <a:gd fmla="val 16667" name="adj"/>
              </a:avLst>
            </a:prstGeom>
            <a:solidFill>
              <a:srgbClr val="F2FF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DNN</a:t>
              </a:r>
              <a:endParaRPr sz="1200"/>
            </a:p>
          </p:txBody>
        </p:sp>
        <p:sp>
          <p:nvSpPr>
            <p:cNvPr id="871" name="Google Shape;871;p85"/>
            <p:cNvSpPr/>
            <p:nvPr/>
          </p:nvSpPr>
          <p:spPr>
            <a:xfrm>
              <a:off x="2519900" y="2042250"/>
              <a:ext cx="1035000" cy="529500"/>
            </a:xfrm>
            <a:prstGeom prst="roundRect">
              <a:avLst>
                <a:gd fmla="val 16667" name="adj"/>
              </a:avLst>
            </a:prstGeom>
            <a:solidFill>
              <a:srgbClr val="FFFF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SVM</a:t>
              </a:r>
              <a:endParaRPr sz="1200"/>
            </a:p>
          </p:txBody>
        </p:sp>
        <p:sp>
          <p:nvSpPr>
            <p:cNvPr id="872" name="Google Shape;872;p85"/>
            <p:cNvSpPr/>
            <p:nvPr/>
          </p:nvSpPr>
          <p:spPr>
            <a:xfrm>
              <a:off x="1484900" y="3181625"/>
              <a:ext cx="1035000" cy="529500"/>
            </a:xfrm>
            <a:prstGeom prst="roundRect">
              <a:avLst>
                <a:gd fmla="val 16667" name="adj"/>
              </a:avLst>
            </a:prstGeom>
            <a:solidFill>
              <a:srgbClr val="E9E9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873" name="Google Shape;873;p85"/>
            <p:cNvSpPr/>
            <p:nvPr/>
          </p:nvSpPr>
          <p:spPr>
            <a:xfrm>
              <a:off x="2728863" y="3181640"/>
              <a:ext cx="1455900" cy="529500"/>
            </a:xfrm>
            <a:prstGeom prst="roundRect">
              <a:avLst>
                <a:gd fmla="val 16667" name="adj"/>
              </a:avLst>
            </a:prstGeom>
            <a:solidFill>
              <a:srgbClr val="FFF3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sp>
          <p:nvSpPr>
            <p:cNvPr id="874" name="Google Shape;874;p85"/>
            <p:cNvSpPr/>
            <p:nvPr/>
          </p:nvSpPr>
          <p:spPr>
            <a:xfrm>
              <a:off x="4403476" y="3181625"/>
              <a:ext cx="1035000" cy="529500"/>
            </a:xfrm>
            <a:prstGeom prst="roundRect">
              <a:avLst>
                <a:gd fmla="val 16667" name="adj"/>
              </a:avLst>
            </a:prstGeom>
            <a:solidFill>
              <a:srgbClr val="E9E9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Drebin</a:t>
              </a:r>
              <a:endParaRPr sz="1200"/>
            </a:p>
          </p:txBody>
        </p:sp>
        <p:sp>
          <p:nvSpPr>
            <p:cNvPr id="875" name="Google Shape;875;p85"/>
            <p:cNvSpPr/>
            <p:nvPr/>
          </p:nvSpPr>
          <p:spPr>
            <a:xfrm>
              <a:off x="5657198" y="3181640"/>
              <a:ext cx="1412100" cy="529500"/>
            </a:xfrm>
            <a:prstGeom prst="roundRect">
              <a:avLst>
                <a:gd fmla="val 16667" name="adj"/>
              </a:avLst>
            </a:prstGeom>
            <a:solidFill>
              <a:srgbClr val="FFF3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200"/>
                <a:t>MaMaDroid</a:t>
              </a:r>
              <a:endParaRPr sz="1200"/>
            </a:p>
          </p:txBody>
        </p:sp>
        <p:cxnSp>
          <p:nvCxnSpPr>
            <p:cNvPr id="876" name="Google Shape;876;p85"/>
            <p:cNvCxnSpPr>
              <a:stCxn id="868" idx="2"/>
              <a:endCxn id="871" idx="0"/>
            </p:cNvCxnSpPr>
            <p:nvPr/>
          </p:nvCxnSpPr>
          <p:spPr>
            <a:xfrm rot="5400000">
              <a:off x="3448950" y="1270375"/>
              <a:ext cx="360300" cy="1183500"/>
            </a:xfrm>
            <a:prstGeom prst="bentConnector3">
              <a:avLst>
                <a:gd fmla="val 49997" name="adj1"/>
              </a:avLst>
            </a:prstGeom>
            <a:noFill/>
            <a:ln cap="flat" cmpd="sng" w="19050">
              <a:solidFill>
                <a:schemeClr val="dk2"/>
              </a:solidFill>
              <a:prstDash val="solid"/>
              <a:round/>
              <a:headEnd len="med" w="med" type="none"/>
              <a:tailEnd len="med" w="med" type="none"/>
            </a:ln>
          </p:spPr>
        </p:cxnSp>
        <p:cxnSp>
          <p:nvCxnSpPr>
            <p:cNvPr id="877" name="Google Shape;877;p85"/>
            <p:cNvCxnSpPr>
              <a:stCxn id="871" idx="2"/>
              <a:endCxn id="873" idx="0"/>
            </p:cNvCxnSpPr>
            <p:nvPr/>
          </p:nvCxnSpPr>
          <p:spPr>
            <a:xfrm flipH="1" rot="-5400000">
              <a:off x="2942150" y="2667000"/>
              <a:ext cx="609900" cy="4194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878" name="Google Shape;878;p85"/>
            <p:cNvCxnSpPr>
              <a:stCxn id="871" idx="2"/>
              <a:endCxn id="872" idx="0"/>
            </p:cNvCxnSpPr>
            <p:nvPr/>
          </p:nvCxnSpPr>
          <p:spPr>
            <a:xfrm rot="5400000">
              <a:off x="2214950" y="2359200"/>
              <a:ext cx="609900" cy="1035000"/>
            </a:xfrm>
            <a:prstGeom prst="bentConnector3">
              <a:avLst>
                <a:gd fmla="val 49998" name="adj1"/>
              </a:avLst>
            </a:prstGeom>
            <a:noFill/>
            <a:ln cap="flat" cmpd="sng" w="19050">
              <a:solidFill>
                <a:schemeClr val="dk2"/>
              </a:solidFill>
              <a:prstDash val="solid"/>
              <a:round/>
              <a:headEnd len="med" w="med" type="none"/>
              <a:tailEnd len="med" w="med" type="none"/>
            </a:ln>
          </p:spPr>
        </p:cxnSp>
        <p:cxnSp>
          <p:nvCxnSpPr>
            <p:cNvPr id="879" name="Google Shape;879;p85"/>
            <p:cNvCxnSpPr>
              <a:stCxn id="870" idx="2"/>
              <a:endCxn id="875" idx="0"/>
            </p:cNvCxnSpPr>
            <p:nvPr/>
          </p:nvCxnSpPr>
          <p:spPr>
            <a:xfrm flipH="1" rot="-5400000">
              <a:off x="5578875" y="2397300"/>
              <a:ext cx="609900" cy="9588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880" name="Google Shape;880;p85"/>
            <p:cNvCxnSpPr>
              <a:stCxn id="870" idx="2"/>
              <a:endCxn id="874" idx="0"/>
            </p:cNvCxnSpPr>
            <p:nvPr/>
          </p:nvCxnSpPr>
          <p:spPr>
            <a:xfrm rot="5400000">
              <a:off x="4857825" y="2635050"/>
              <a:ext cx="609900" cy="483300"/>
            </a:xfrm>
            <a:prstGeom prst="bentConnector3">
              <a:avLst>
                <a:gd fmla="val 49998" name="adj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4" name="Shape 884"/>
        <p:cNvGrpSpPr/>
        <p:nvPr/>
      </p:nvGrpSpPr>
      <p:grpSpPr>
        <a:xfrm>
          <a:off x="0" y="0"/>
          <a:ext cx="0" cy="0"/>
          <a:chOff x="0" y="0"/>
          <a:chExt cx="0" cy="0"/>
        </a:xfrm>
      </p:grpSpPr>
      <p:sp>
        <p:nvSpPr>
          <p:cNvPr id="885" name="Google Shape;885;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approaches                                          ------ RQ 1</a:t>
            </a:r>
            <a:endParaRPr>
              <a:latin typeface="Roboto Medium"/>
              <a:ea typeface="Roboto Medium"/>
              <a:cs typeface="Roboto Medium"/>
              <a:sym typeface="Roboto Medium"/>
            </a:endParaRPr>
          </a:p>
        </p:txBody>
      </p:sp>
      <p:sp>
        <p:nvSpPr>
          <p:cNvPr id="886" name="Google Shape;886;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a:solidFill>
                  <a:srgbClr val="000000"/>
                </a:solidFill>
                <a:latin typeface="Cambria"/>
                <a:ea typeface="Cambria"/>
                <a:cs typeface="Cambria"/>
                <a:sym typeface="Cambria"/>
              </a:rPr>
              <a:t>MaMaDroid</a:t>
            </a:r>
            <a:r>
              <a:rPr lang="en-CA">
                <a:solidFill>
                  <a:srgbClr val="000000"/>
                </a:solidFill>
                <a:latin typeface="Cambria"/>
                <a:ea typeface="Cambria"/>
                <a:cs typeface="Cambria"/>
                <a:sym typeface="Cambria"/>
              </a:rPr>
              <a:t> </a:t>
            </a:r>
            <a:endParaRPr>
              <a:solidFill>
                <a:srgbClr val="000000"/>
              </a:solidFill>
              <a:latin typeface="Cambria"/>
              <a:ea typeface="Cambria"/>
              <a:cs typeface="Cambria"/>
              <a:sym typeface="Cambria"/>
            </a:endParaRPr>
          </a:p>
          <a:p>
            <a:pPr indent="-342900" lvl="0" marL="457200" rtl="0" algn="l">
              <a:spcBef>
                <a:spcPts val="1200"/>
              </a:spcBef>
              <a:spcAft>
                <a:spcPts val="0"/>
              </a:spcAft>
              <a:buClr>
                <a:srgbClr val="000000"/>
              </a:buClr>
              <a:buSzPts val="1800"/>
              <a:buChar char="●"/>
            </a:pPr>
            <a:r>
              <a:rPr lang="en-CA">
                <a:solidFill>
                  <a:srgbClr val="000000"/>
                </a:solidFill>
              </a:rPr>
              <a:t>S</a:t>
            </a:r>
            <a:r>
              <a:rPr lang="en-CA">
                <a:solidFill>
                  <a:srgbClr val="000000"/>
                </a:solidFill>
              </a:rPr>
              <a:t>emantic</a:t>
            </a:r>
            <a:r>
              <a:rPr lang="en-CA">
                <a:solidFill>
                  <a:srgbClr val="000000"/>
                </a:solidFill>
              </a:rPr>
              <a:t> feature, c</a:t>
            </a:r>
            <a:r>
              <a:rPr lang="en-CA">
                <a:solidFill>
                  <a:srgbClr val="000000"/>
                </a:solidFill>
              </a:rPr>
              <a:t>ontrary</a:t>
            </a:r>
            <a:r>
              <a:rPr lang="en-CA">
                <a:solidFill>
                  <a:srgbClr val="000000"/>
                </a:solidFill>
              </a:rPr>
              <a:t> to syntactic features like DREBIN</a:t>
            </a:r>
            <a:endParaRPr>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Intuition: API call sequences can better reflect the abnormality </a:t>
            </a:r>
            <a:endParaRPr>
              <a:solidFill>
                <a:srgbClr val="000000"/>
              </a:solidFill>
            </a:endParaRPr>
          </a:p>
          <a:p>
            <a:pPr indent="-317500" lvl="1" marL="914400" rtl="0" algn="l">
              <a:spcBef>
                <a:spcPts val="0"/>
              </a:spcBef>
              <a:spcAft>
                <a:spcPts val="0"/>
              </a:spcAft>
              <a:buClr>
                <a:srgbClr val="000000"/>
              </a:buClr>
              <a:buSzPts val="1400"/>
              <a:buChar char="○"/>
            </a:pPr>
            <a:r>
              <a:rPr lang="en-CA">
                <a:solidFill>
                  <a:srgbClr val="000000"/>
                </a:solidFill>
              </a:rPr>
              <a:t>e.g. malware that records phone calls will only call to Media.Recorder.start() after calling to check current running task using </a:t>
            </a:r>
            <a:r>
              <a:rPr lang="en-CA">
                <a:solidFill>
                  <a:srgbClr val="000000"/>
                </a:solidFill>
              </a:rPr>
              <a:t>getRunningTasks</a:t>
            </a:r>
            <a:r>
              <a:rPr lang="en-CA">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CA">
                <a:solidFill>
                  <a:srgbClr val="000000"/>
                </a:solidFill>
              </a:rPr>
              <a:t>Their approach: </a:t>
            </a:r>
            <a:r>
              <a:rPr lang="en-CA" sz="1600">
                <a:solidFill>
                  <a:srgbClr val="000000"/>
                </a:solidFill>
              </a:rPr>
              <a:t>m</a:t>
            </a:r>
            <a:r>
              <a:rPr lang="en-CA" sz="1600">
                <a:solidFill>
                  <a:srgbClr val="000000"/>
                </a:solidFill>
              </a:rPr>
              <a:t>odel app’s calling sequences using Markov Chains</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Transition probabilities between different calling API package as feature vectors</a:t>
            </a:r>
            <a:endParaRPr sz="1600">
              <a:solidFill>
                <a:srgbClr val="000000"/>
              </a:solidFill>
            </a:endParaRPr>
          </a:p>
        </p:txBody>
      </p:sp>
      <p:sp>
        <p:nvSpPr>
          <p:cNvPr id="887" name="Google Shape;887;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1" name="Shape 891"/>
        <p:cNvGrpSpPr/>
        <p:nvPr/>
      </p:nvGrpSpPr>
      <p:grpSpPr>
        <a:xfrm>
          <a:off x="0" y="0"/>
          <a:ext cx="0" cy="0"/>
          <a:chOff x="0" y="0"/>
          <a:chExt cx="0" cy="0"/>
        </a:xfrm>
      </p:grpSpPr>
      <p:sp>
        <p:nvSpPr>
          <p:cNvPr id="892" name="Google Shape;89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MaMaDroid Example</a:t>
            </a:r>
            <a:endParaRPr>
              <a:latin typeface="Roboto Medium"/>
              <a:ea typeface="Roboto Medium"/>
              <a:cs typeface="Roboto Medium"/>
              <a:sym typeface="Roboto Medium"/>
            </a:endParaRPr>
          </a:p>
        </p:txBody>
      </p:sp>
      <p:sp>
        <p:nvSpPr>
          <p:cNvPr id="893" name="Google Shape;89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94" name="Google Shape;894;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895" name="Google Shape;895;p87"/>
          <p:cNvPicPr preferRelativeResize="0"/>
          <p:nvPr/>
        </p:nvPicPr>
        <p:blipFill>
          <a:blip r:embed="rId3">
            <a:alphaModFix/>
          </a:blip>
          <a:stretch>
            <a:fillRect/>
          </a:stretch>
        </p:blipFill>
        <p:spPr>
          <a:xfrm>
            <a:off x="4341488" y="1152475"/>
            <a:ext cx="4765834" cy="1627775"/>
          </a:xfrm>
          <a:prstGeom prst="rect">
            <a:avLst/>
          </a:prstGeom>
          <a:noFill/>
          <a:ln>
            <a:noFill/>
          </a:ln>
        </p:spPr>
      </p:pic>
      <p:pic>
        <p:nvPicPr>
          <p:cNvPr id="896" name="Google Shape;896;p87"/>
          <p:cNvPicPr preferRelativeResize="0"/>
          <p:nvPr/>
        </p:nvPicPr>
        <p:blipFill>
          <a:blip r:embed="rId4">
            <a:alphaModFix/>
          </a:blip>
          <a:stretch>
            <a:fillRect/>
          </a:stretch>
        </p:blipFill>
        <p:spPr>
          <a:xfrm>
            <a:off x="568625" y="2915000"/>
            <a:ext cx="1799268" cy="1962150"/>
          </a:xfrm>
          <a:prstGeom prst="rect">
            <a:avLst/>
          </a:prstGeom>
          <a:noFill/>
          <a:ln>
            <a:noFill/>
          </a:ln>
        </p:spPr>
      </p:pic>
      <p:pic>
        <p:nvPicPr>
          <p:cNvPr id="897" name="Google Shape;897;p87"/>
          <p:cNvPicPr preferRelativeResize="0"/>
          <p:nvPr/>
        </p:nvPicPr>
        <p:blipFill>
          <a:blip r:embed="rId5">
            <a:alphaModFix/>
          </a:blip>
          <a:stretch>
            <a:fillRect/>
          </a:stretch>
        </p:blipFill>
        <p:spPr>
          <a:xfrm>
            <a:off x="3472300" y="2914988"/>
            <a:ext cx="3000375" cy="1962150"/>
          </a:xfrm>
          <a:prstGeom prst="rect">
            <a:avLst/>
          </a:prstGeom>
          <a:noFill/>
          <a:ln>
            <a:noFill/>
          </a:ln>
        </p:spPr>
      </p:pic>
      <p:pic>
        <p:nvPicPr>
          <p:cNvPr id="898" name="Google Shape;898;p87"/>
          <p:cNvPicPr preferRelativeResize="0"/>
          <p:nvPr/>
        </p:nvPicPr>
        <p:blipFill>
          <a:blip r:embed="rId6">
            <a:alphaModFix/>
          </a:blip>
          <a:stretch>
            <a:fillRect/>
          </a:stretch>
        </p:blipFill>
        <p:spPr>
          <a:xfrm>
            <a:off x="7577100" y="2986425"/>
            <a:ext cx="895350" cy="1819275"/>
          </a:xfrm>
          <a:prstGeom prst="rect">
            <a:avLst/>
          </a:prstGeom>
          <a:noFill/>
          <a:ln>
            <a:noFill/>
          </a:ln>
        </p:spPr>
      </p:pic>
      <p:pic>
        <p:nvPicPr>
          <p:cNvPr id="899" name="Google Shape;899;p87"/>
          <p:cNvPicPr preferRelativeResize="0"/>
          <p:nvPr/>
        </p:nvPicPr>
        <p:blipFill>
          <a:blip r:embed="rId7">
            <a:alphaModFix/>
          </a:blip>
          <a:stretch>
            <a:fillRect/>
          </a:stretch>
        </p:blipFill>
        <p:spPr>
          <a:xfrm>
            <a:off x="61825" y="1161737"/>
            <a:ext cx="3715035" cy="1609250"/>
          </a:xfrm>
          <a:prstGeom prst="rect">
            <a:avLst/>
          </a:prstGeom>
          <a:noFill/>
          <a:ln>
            <a:noFill/>
          </a:ln>
        </p:spPr>
      </p:pic>
      <p:sp>
        <p:nvSpPr>
          <p:cNvPr id="900" name="Google Shape;900;p87"/>
          <p:cNvSpPr/>
          <p:nvPr/>
        </p:nvSpPr>
        <p:spPr>
          <a:xfrm>
            <a:off x="2601975" y="3662175"/>
            <a:ext cx="327300" cy="26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7"/>
          <p:cNvSpPr/>
          <p:nvPr/>
        </p:nvSpPr>
        <p:spPr>
          <a:xfrm>
            <a:off x="6889850" y="3662175"/>
            <a:ext cx="327300" cy="26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2" name="Google Shape;902;p87"/>
          <p:cNvPicPr preferRelativeResize="0"/>
          <p:nvPr/>
        </p:nvPicPr>
        <p:blipFill>
          <a:blip r:embed="rId8">
            <a:alphaModFix/>
          </a:blip>
          <a:stretch>
            <a:fillRect/>
          </a:stretch>
        </p:blipFill>
        <p:spPr>
          <a:xfrm>
            <a:off x="4466013" y="4850875"/>
            <a:ext cx="1012945" cy="292625"/>
          </a:xfrm>
          <a:prstGeom prst="rect">
            <a:avLst/>
          </a:prstGeom>
          <a:noFill/>
          <a:ln>
            <a:noFill/>
          </a:ln>
        </p:spPr>
      </p:pic>
      <p:pic>
        <p:nvPicPr>
          <p:cNvPr id="903" name="Google Shape;903;p87"/>
          <p:cNvPicPr preferRelativeResize="0"/>
          <p:nvPr/>
        </p:nvPicPr>
        <p:blipFill>
          <a:blip r:embed="rId8">
            <a:alphaModFix/>
          </a:blip>
          <a:stretch>
            <a:fillRect/>
          </a:stretch>
        </p:blipFill>
        <p:spPr>
          <a:xfrm>
            <a:off x="7518300" y="4850875"/>
            <a:ext cx="1012945" cy="2926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7" name="Shape 907"/>
        <p:cNvGrpSpPr/>
        <p:nvPr/>
      </p:nvGrpSpPr>
      <p:grpSpPr>
        <a:xfrm>
          <a:off x="0" y="0"/>
          <a:ext cx="0" cy="0"/>
          <a:chOff x="0" y="0"/>
          <a:chExt cx="0" cy="0"/>
        </a:xfrm>
      </p:grpSpPr>
      <p:sp>
        <p:nvSpPr>
          <p:cNvPr id="908" name="Google Shape;90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a:t>
            </a:r>
            <a:endParaRPr>
              <a:latin typeface="Roboto Medium"/>
              <a:ea typeface="Roboto Medium"/>
              <a:cs typeface="Roboto Medium"/>
              <a:sym typeface="Roboto Medium"/>
            </a:endParaRPr>
          </a:p>
        </p:txBody>
      </p:sp>
      <p:sp>
        <p:nvSpPr>
          <p:cNvPr id="909" name="Google Shape;90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Abril Fatface"/>
                <a:ea typeface="Abril Fatface"/>
                <a:cs typeface="Abril Fatface"/>
                <a:sym typeface="Abril Fatface"/>
              </a:rPr>
              <a:t>RQ4: </a:t>
            </a:r>
            <a:r>
              <a:rPr lang="en-CA"/>
              <a:t>What can we see in the dimension reduction results?</a:t>
            </a:r>
            <a:endParaRPr/>
          </a:p>
          <a:p>
            <a:pPr indent="0" lvl="0" marL="0" rtl="0" algn="l">
              <a:spcBef>
                <a:spcPts val="1200"/>
              </a:spcBef>
              <a:spcAft>
                <a:spcPts val="0"/>
              </a:spcAft>
              <a:buClr>
                <a:schemeClr val="dk1"/>
              </a:buClr>
              <a:buSzPts val="1100"/>
              <a:buFont typeface="Arial"/>
              <a:buNone/>
            </a:pPr>
            <a:r>
              <a:rPr lang="en-CA"/>
              <a:t>Metrics to measure (Silhouette Score)</a:t>
            </a:r>
            <a:endParaRPr/>
          </a:p>
          <a:p>
            <a:pPr indent="-342900" lvl="0" marL="457200" rtl="0" algn="l">
              <a:spcBef>
                <a:spcPts val="1200"/>
              </a:spcBef>
              <a:spcAft>
                <a:spcPts val="0"/>
              </a:spcAft>
              <a:buSzPts val="1800"/>
              <a:buChar char="●"/>
            </a:pPr>
            <a:r>
              <a:rPr lang="en-CA"/>
              <a:t>value range: [-1, 1]</a:t>
            </a:r>
            <a:endParaRPr/>
          </a:p>
          <a:p>
            <a:pPr indent="-317500" lvl="1" marL="914400" rtl="0" algn="l">
              <a:spcBef>
                <a:spcPts val="0"/>
              </a:spcBef>
              <a:spcAft>
                <a:spcPts val="0"/>
              </a:spcAft>
              <a:buSzPts val="1400"/>
              <a:buChar char="○"/>
            </a:pPr>
            <a:r>
              <a:rPr lang="en-CA"/>
              <a:t>1 </a:t>
            </a:r>
            <a:r>
              <a:rPr lang="en-CA">
                <a:solidFill>
                  <a:srgbClr val="292929"/>
                </a:solidFill>
                <a:highlight>
                  <a:srgbClr val="FFFFFF"/>
                </a:highlight>
              </a:rPr>
              <a:t>⇒ Clusters are well apart from each other and clearly distinguished</a:t>
            </a:r>
            <a:endParaRPr>
              <a:solidFill>
                <a:srgbClr val="292929"/>
              </a:solidFill>
              <a:highlight>
                <a:srgbClr val="FFFFFF"/>
              </a:highlight>
            </a:endParaRPr>
          </a:p>
          <a:p>
            <a:pPr indent="-317500" lvl="1" marL="914400" rtl="0" algn="l">
              <a:spcBef>
                <a:spcPts val="0"/>
              </a:spcBef>
              <a:spcAft>
                <a:spcPts val="0"/>
              </a:spcAft>
              <a:buClr>
                <a:srgbClr val="292929"/>
              </a:buClr>
              <a:buSzPts val="1400"/>
              <a:buChar char="○"/>
            </a:pPr>
            <a:r>
              <a:rPr lang="en-CA">
                <a:solidFill>
                  <a:srgbClr val="292929"/>
                </a:solidFill>
                <a:highlight>
                  <a:srgbClr val="FFFFFF"/>
                </a:highlight>
              </a:rPr>
              <a:t>0 ⇒ Clusters are indifferent </a:t>
            </a:r>
            <a:endParaRPr>
              <a:solidFill>
                <a:srgbClr val="292929"/>
              </a:solidFill>
              <a:highlight>
                <a:srgbClr val="FFFFFF"/>
              </a:highlight>
            </a:endParaRPr>
          </a:p>
          <a:p>
            <a:pPr indent="-317500" lvl="1" marL="914400" rtl="0" algn="l">
              <a:spcBef>
                <a:spcPts val="0"/>
              </a:spcBef>
              <a:spcAft>
                <a:spcPts val="0"/>
              </a:spcAft>
              <a:buClr>
                <a:srgbClr val="292929"/>
              </a:buClr>
              <a:buSzPts val="1400"/>
              <a:buChar char="○"/>
            </a:pPr>
            <a:r>
              <a:rPr lang="en-CA">
                <a:solidFill>
                  <a:srgbClr val="292929"/>
                </a:solidFill>
                <a:highlight>
                  <a:srgbClr val="FFFFFF"/>
                </a:highlight>
              </a:rPr>
              <a:t>-1 ⇒  Means clusters are assigned in the wrong way</a:t>
            </a:r>
            <a:endParaRPr>
              <a:solidFill>
                <a:srgbClr val="292929"/>
              </a:solidFill>
              <a:highlight>
                <a:srgbClr val="FFFFFF"/>
              </a:highlight>
            </a:endParaRPr>
          </a:p>
          <a:p>
            <a:pPr indent="-342900" lvl="0" marL="457200" rtl="0" algn="l">
              <a:spcBef>
                <a:spcPts val="0"/>
              </a:spcBef>
              <a:spcAft>
                <a:spcPts val="0"/>
              </a:spcAft>
              <a:buSzPts val="1800"/>
              <a:buChar char="●"/>
            </a:pPr>
            <a:r>
              <a:rPr lang="en-CA"/>
              <a:t>cohesiveness (e.g. a in the image) </a:t>
            </a:r>
            <a:endParaRPr/>
          </a:p>
          <a:p>
            <a:pPr indent="-342900" lvl="0" marL="457200" rtl="0" algn="l">
              <a:spcBef>
                <a:spcPts val="0"/>
              </a:spcBef>
              <a:spcAft>
                <a:spcPts val="0"/>
              </a:spcAft>
              <a:buSzPts val="1800"/>
              <a:buChar char="●"/>
            </a:pPr>
            <a:r>
              <a:rPr lang="en-CA"/>
              <a:t>coupling (e.g. b in the image) </a:t>
            </a:r>
            <a:endParaRPr/>
          </a:p>
        </p:txBody>
      </p:sp>
      <p:sp>
        <p:nvSpPr>
          <p:cNvPr id="910" name="Google Shape;910;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911" name="Google Shape;911;p88"/>
          <p:cNvPicPr preferRelativeResize="0"/>
          <p:nvPr/>
        </p:nvPicPr>
        <p:blipFill>
          <a:blip r:embed="rId4">
            <a:alphaModFix/>
          </a:blip>
          <a:stretch>
            <a:fillRect/>
          </a:stretch>
        </p:blipFill>
        <p:spPr>
          <a:xfrm>
            <a:off x="5803375" y="2840025"/>
            <a:ext cx="2840374" cy="2216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5" name="Shape 915"/>
        <p:cNvGrpSpPr/>
        <p:nvPr/>
      </p:nvGrpSpPr>
      <p:grpSpPr>
        <a:xfrm>
          <a:off x="0" y="0"/>
          <a:ext cx="0" cy="0"/>
          <a:chOff x="0" y="0"/>
          <a:chExt cx="0" cy="0"/>
        </a:xfrm>
      </p:grpSpPr>
      <p:sp>
        <p:nvSpPr>
          <p:cNvPr id="916" name="Google Shape;916;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Results : Drebin vs MaMaDroid on SVM  [Accuracy]</a:t>
            </a:r>
            <a:endParaRPr>
              <a:latin typeface="Roboto Medium"/>
              <a:ea typeface="Roboto Medium"/>
              <a:cs typeface="Roboto Medium"/>
              <a:sym typeface="Roboto Medium"/>
            </a:endParaRPr>
          </a:p>
        </p:txBody>
      </p:sp>
      <p:sp>
        <p:nvSpPr>
          <p:cNvPr id="917" name="Google Shape;917;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918" name="Google Shape;918;p89"/>
          <p:cNvGraphicFramePr/>
          <p:nvPr/>
        </p:nvGraphicFramePr>
        <p:xfrm>
          <a:off x="275538" y="961550"/>
          <a:ext cx="3000000" cy="3000000"/>
        </p:xfrm>
        <a:graphic>
          <a:graphicData uri="http://schemas.openxmlformats.org/drawingml/2006/table">
            <a:tbl>
              <a:tblPr>
                <a:noFill/>
                <a:tableStyleId>{0107DDCB-D3B2-4A13-AA3F-2021E4F91987}</a:tableStyleId>
              </a:tblPr>
              <a:tblGrid>
                <a:gridCol w="1197625"/>
                <a:gridCol w="1804550"/>
                <a:gridCol w="670400"/>
                <a:gridCol w="650600"/>
                <a:gridCol w="666675"/>
                <a:gridCol w="1622700"/>
                <a:gridCol w="642900"/>
                <a:gridCol w="672925"/>
                <a:gridCol w="664550"/>
              </a:tblGrid>
              <a:tr h="282300">
                <a:tc row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b="1" lang="en-CA"/>
                        <a:t>SVM</a:t>
                      </a:r>
                      <a:endParaRPr b="1"/>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b="1" lang="en-CA"/>
                        <a:t>DNN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282300">
                <a:tc vMerge="1"/>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Model</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solidFill>
                            <a:schemeClr val="dk1"/>
                          </a:solidFill>
                        </a:rPr>
                        <a:t>P</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chemeClr val="dk1"/>
                          </a:solidFill>
                        </a:rPr>
                        <a:t>R</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F</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25">
                <a:tc rowSpan="4">
                  <a:txBody>
                    <a:bodyPr/>
                    <a:lstStyle/>
                    <a:p>
                      <a:pPr indent="0" lvl="0" marL="0" rtl="0" algn="ctr">
                        <a:spcBef>
                          <a:spcPts val="0"/>
                        </a:spcBef>
                        <a:spcAft>
                          <a:spcPts val="0"/>
                        </a:spcAft>
                        <a:buNone/>
                      </a:pPr>
                      <a:r>
                        <a:rPr b="1" lang="en-CA"/>
                        <a:t>Drebin</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95.73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92.71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94.20</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99.07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93.66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96.29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r>
              <a:tr h="434325">
                <a:tc vMerge="1"/>
                <a:tc>
                  <a:txBody>
                    <a:bodyPr/>
                    <a:lstStyle/>
                    <a:p>
                      <a:pPr indent="0" lvl="0" marL="0" rtl="0" algn="ctr">
                        <a:spcBef>
                          <a:spcPts val="0"/>
                        </a:spcBef>
                        <a:spcAft>
                          <a:spcPts val="0"/>
                        </a:spcAft>
                        <a:buNone/>
                      </a:pPr>
                      <a:r>
                        <a:rPr lang="en-CA"/>
                        <a:t>Sec-SVM [-0.5, 0.5]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98.96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93.44</a:t>
                      </a:r>
                      <a:endParaRPr b="1">
                        <a:solidFill>
                          <a:srgbClr val="38761D"/>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96.11</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 Adema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97.86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96.84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97.35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25">
                <a:tc vMerge="1"/>
                <a:tc>
                  <a:txBody>
                    <a:bodyPr/>
                    <a:lstStyle/>
                    <a:p>
                      <a:pPr indent="0" lvl="0" marL="0" rtl="0" algn="ctr">
                        <a:spcBef>
                          <a:spcPts val="0"/>
                        </a:spcBef>
                        <a:spcAft>
                          <a:spcPts val="0"/>
                        </a:spcAft>
                        <a:buNone/>
                      </a:pPr>
                      <a:r>
                        <a:rPr lang="en-CA"/>
                        <a:t>Sec-SVM [0, 0.5]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97.34</a:t>
                      </a:r>
                      <a:endParaRPr b="1">
                        <a:solidFill>
                          <a:srgbClr val="98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78.61</a:t>
                      </a:r>
                      <a:endParaRPr b="1">
                        <a:solidFill>
                          <a:srgbClr val="99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86.98</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 Atma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a:t>
                      </a:r>
                      <a:r>
                        <a:rPr lang="en-CA"/>
                        <a:t>8.20</a:t>
                      </a:r>
                      <a:endParaRPr b="1">
                        <a:solidFill>
                          <a:srgbClr val="98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97.00</a:t>
                      </a:r>
                      <a:endParaRPr b="1">
                        <a:solidFill>
                          <a:srgbClr val="38761D"/>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97.60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25">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99.12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87.86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93.16</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98.63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86.78</a:t>
                      </a:r>
                      <a:endParaRPr b="1">
                        <a:solidFill>
                          <a:srgbClr val="99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92.32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25">
                <a:tc rowSpan="4">
                  <a:txBody>
                    <a:bodyPr/>
                    <a:lstStyle/>
                    <a:p>
                      <a:pPr indent="0" lvl="0" marL="0" rtl="0" algn="ctr">
                        <a:spcBef>
                          <a:spcPts val="0"/>
                        </a:spcBef>
                        <a:spcAft>
                          <a:spcPts val="0"/>
                        </a:spcAft>
                        <a:buNone/>
                      </a:pPr>
                      <a:r>
                        <a:rPr b="1" lang="en-CA"/>
                        <a:t>MaMaDroid</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SVM</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92.79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87.74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90.19</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E3"/>
                    </a:solidFill>
                  </a:tcPr>
                </a:tc>
                <a:tc>
                  <a:txBody>
                    <a:bodyPr/>
                    <a:lstStyle/>
                    <a:p>
                      <a:pPr indent="0" lvl="0" marL="0" rtl="0" algn="ctr">
                        <a:spcBef>
                          <a:spcPts val="0"/>
                        </a:spcBef>
                        <a:spcAft>
                          <a:spcPts val="0"/>
                        </a:spcAft>
                        <a:buNone/>
                      </a:pPr>
                      <a:r>
                        <a:rPr lang="en-CA"/>
                        <a:t>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96.35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87.22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FFC"/>
                    </a:solidFill>
                  </a:tcPr>
                </a:tc>
                <a:tc>
                  <a:txBody>
                    <a:bodyPr/>
                    <a:lstStyle/>
                    <a:p>
                      <a:pPr indent="0" lvl="0" marL="0" rtl="0" algn="ctr">
                        <a:spcBef>
                          <a:spcPts val="0"/>
                        </a:spcBef>
                        <a:spcAft>
                          <a:spcPts val="0"/>
                        </a:spcAft>
                        <a:buNone/>
                      </a:pPr>
                      <a:r>
                        <a:rPr lang="en-CA"/>
                        <a:t>91.57</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solidFill>
                      <a:srgbClr val="F2FFFC"/>
                    </a:solidFill>
                  </a:tcPr>
                </a:tc>
              </a:tr>
              <a:tr h="434325">
                <a:tc vMerge="1"/>
                <a:tc>
                  <a:txBody>
                    <a:bodyPr/>
                    <a:lstStyle/>
                    <a:p>
                      <a:pPr indent="0" lvl="0" marL="0" rtl="0" algn="ctr">
                        <a:spcBef>
                          <a:spcPts val="0"/>
                        </a:spcBef>
                        <a:spcAft>
                          <a:spcPts val="0"/>
                        </a:spcAft>
                        <a:buNone/>
                      </a:pPr>
                      <a:r>
                        <a:rPr lang="en-CA"/>
                        <a:t>Sec-SVM [-2.5, 2.5]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85.89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79.03</a:t>
                      </a:r>
                      <a:endParaRPr b="1">
                        <a:solidFill>
                          <a:srgbClr val="38761D"/>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82.31</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Adv Retrain DNN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96.80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79.83</a:t>
                      </a:r>
                      <a:endParaRPr b="1">
                        <a:solidFill>
                          <a:srgbClr val="99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87.21</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34325">
                <a:tc vMerge="1"/>
                <a:tc>
                  <a:txBody>
                    <a:bodyPr/>
                    <a:lstStyle/>
                    <a:p>
                      <a:pPr indent="0" lvl="0" marL="0" rtl="0" algn="ctr">
                        <a:spcBef>
                          <a:spcPts val="0"/>
                        </a:spcBef>
                        <a:spcAft>
                          <a:spcPts val="0"/>
                        </a:spcAft>
                        <a:buNone/>
                      </a:pPr>
                      <a:r>
                        <a:rPr lang="en-CA"/>
                        <a:t>Sec-SVM [0, 2.5]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46.59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35.50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40.30</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BF9000"/>
                      </a:solidFill>
                      <a:prstDash val="solid"/>
                      <a:round/>
                      <a:headEnd len="sm" w="sm" type="none"/>
                      <a:tailEnd len="sm" w="sm" type="none"/>
                    </a:lnB>
                  </a:tcPr>
                </a:tc>
                <a:tc>
                  <a:txBody>
                    <a:bodyPr/>
                    <a:lstStyle/>
                    <a:p>
                      <a:pPr indent="0" lvl="0" marL="0" rtl="0" algn="ctr">
                        <a:spcBef>
                          <a:spcPts val="0"/>
                        </a:spcBef>
                        <a:spcAft>
                          <a:spcPts val="0"/>
                        </a:spcAft>
                        <a:buNone/>
                      </a:pPr>
                      <a:r>
                        <a:rPr lang="en-CA"/>
                        <a:t>97.29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BF9000"/>
                      </a:solidFill>
                      <a:prstDash val="solid"/>
                      <a:round/>
                      <a:headEnd len="sm" w="sm" type="none"/>
                      <a:tailEnd len="sm" w="sm" type="none"/>
                    </a:lnB>
                  </a:tcPr>
                </a:tc>
                <a:tc>
                  <a:txBody>
                    <a:bodyPr/>
                    <a:lstStyle/>
                    <a:p>
                      <a:pPr indent="0" lvl="0" marL="0" rtl="0" algn="ctr">
                        <a:spcBef>
                          <a:spcPts val="0"/>
                        </a:spcBef>
                        <a:spcAft>
                          <a:spcPts val="0"/>
                        </a:spcAft>
                        <a:buNone/>
                      </a:pPr>
                      <a:r>
                        <a:rPr lang="en-CA"/>
                        <a:t>82.08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BF9000"/>
                      </a:solidFill>
                      <a:prstDash val="solid"/>
                      <a:round/>
                      <a:headEnd len="sm" w="sm" type="none"/>
                      <a:tailEnd len="sm" w="sm" type="none"/>
                    </a:lnB>
                  </a:tcPr>
                </a:tc>
                <a:tc>
                  <a:txBody>
                    <a:bodyPr/>
                    <a:lstStyle/>
                    <a:p>
                      <a:pPr indent="0" lvl="0" marL="0" rtl="0" algn="ctr">
                        <a:spcBef>
                          <a:spcPts val="0"/>
                        </a:spcBef>
                        <a:spcAft>
                          <a:spcPts val="0"/>
                        </a:spcAft>
                        <a:buNone/>
                      </a:pPr>
                      <a:r>
                        <a:rPr lang="en-CA"/>
                        <a:t>88.80</a:t>
                      </a:r>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28575">
                      <a:solidFill>
                        <a:srgbClr val="BF9000"/>
                      </a:solidFill>
                      <a:prstDash val="solid"/>
                      <a:round/>
                      <a:headEnd len="sm" w="sm" type="none"/>
                      <a:tailEnd len="sm" w="sm" type="none"/>
                    </a:lnB>
                  </a:tcPr>
                </a:tc>
              </a:tr>
              <a:tr h="434325">
                <a:tc vMerge="1"/>
                <a:tc>
                  <a:txBody>
                    <a:bodyPr/>
                    <a:lstStyle/>
                    <a:p>
                      <a:pPr indent="0" lvl="0" marL="0" rtl="0" algn="ctr">
                        <a:spcBef>
                          <a:spcPts val="0"/>
                        </a:spcBef>
                        <a:spcAft>
                          <a:spcPts val="0"/>
                        </a:spcAft>
                        <a:buNone/>
                      </a:pPr>
                      <a:r>
                        <a:rPr lang="en-CA"/>
                        <a:t>SVM BClean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90.57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990000"/>
                          </a:solidFill>
                        </a:rPr>
                        <a:t>44.28</a:t>
                      </a:r>
                      <a:endParaRPr b="1">
                        <a:solidFill>
                          <a:srgbClr val="99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CA"/>
                        <a:t>59.49</a:t>
                      </a:r>
                      <a:endParaRPr/>
                    </a:p>
                  </a:txBody>
                  <a:tcPr marT="91425" marB="91425" marR="91425" marL="91425" anchor="ctr">
                    <a:lnL cap="flat" cmpd="sng" w="9525">
                      <a:solidFill>
                        <a:srgbClr val="434343"/>
                      </a:solidFill>
                      <a:prstDash val="solid"/>
                      <a:round/>
                      <a:headEnd len="sm" w="sm" type="none"/>
                      <a:tailEnd len="sm" w="sm" type="none"/>
                    </a:lnL>
                    <a:lnR cap="flat" cmpd="sng" w="28575">
                      <a:solidFill>
                        <a:srgbClr val="BF9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CA"/>
                        <a:t>DNN + binarized </a:t>
                      </a:r>
                      <a:r>
                        <a:rPr lang="en-CA">
                          <a:solidFill>
                            <a:schemeClr val="dk1"/>
                          </a:solidFill>
                        </a:rPr>
                        <a:t>feature</a:t>
                      </a:r>
                      <a:endParaRPr/>
                    </a:p>
                  </a:txBody>
                  <a:tcPr marT="91425" marB="91425" marR="91425" marL="91425" anchor="ctr">
                    <a:lnL cap="flat" cmpd="sng" w="28575">
                      <a:solidFill>
                        <a:srgbClr val="BF9000"/>
                      </a:solidFill>
                      <a:prstDash val="solid"/>
                      <a:round/>
                      <a:headEnd len="sm" w="sm" type="none"/>
                      <a:tailEnd len="sm" w="sm" type="none"/>
                    </a:lnL>
                    <a:lnR cap="flat" cmpd="sng" w="28575">
                      <a:solidFill>
                        <a:srgbClr val="BF9000"/>
                      </a:solidFill>
                      <a:prstDash val="solid"/>
                      <a:round/>
                      <a:headEnd len="sm" w="sm" type="none"/>
                      <a:tailEnd len="sm" w="sm" type="none"/>
                    </a:lnR>
                    <a:lnT cap="flat" cmpd="sng" w="28575">
                      <a:solidFill>
                        <a:srgbClr val="BF9000"/>
                      </a:solidFill>
                      <a:prstDash val="solid"/>
                      <a:round/>
                      <a:headEnd len="sm" w="sm" type="none"/>
                      <a:tailEnd len="sm" w="sm" type="none"/>
                    </a:lnT>
                    <a:lnB cap="flat" cmpd="sng" w="28575">
                      <a:solidFill>
                        <a:srgbClr val="BF9000"/>
                      </a:solidFill>
                      <a:prstDash val="solid"/>
                      <a:round/>
                      <a:headEnd len="sm" w="sm" type="none"/>
                      <a:tailEnd len="sm" w="sm" type="none"/>
                    </a:lnB>
                  </a:tcPr>
                </a:tc>
                <a:tc>
                  <a:txBody>
                    <a:bodyPr/>
                    <a:lstStyle/>
                    <a:p>
                      <a:pPr indent="0" lvl="0" marL="0" rtl="0" algn="ctr">
                        <a:spcBef>
                          <a:spcPts val="0"/>
                        </a:spcBef>
                        <a:spcAft>
                          <a:spcPts val="0"/>
                        </a:spcAft>
                        <a:buNone/>
                      </a:pPr>
                      <a:r>
                        <a:rPr lang="en-CA"/>
                        <a:t>97.31</a:t>
                      </a:r>
                      <a:endParaRPr/>
                    </a:p>
                  </a:txBody>
                  <a:tcPr marT="91425" marB="91425" marR="91425" marL="91425" anchor="ctr">
                    <a:lnL cap="flat" cmpd="sng" w="28575">
                      <a:solidFill>
                        <a:srgbClr val="BF9000"/>
                      </a:solidFill>
                      <a:prstDash val="solid"/>
                      <a:round/>
                      <a:headEnd len="sm" w="sm" type="none"/>
                      <a:tailEnd len="sm" w="sm" type="none"/>
                    </a:lnL>
                    <a:lnR cap="flat" cmpd="sng" w="28575">
                      <a:solidFill>
                        <a:srgbClr val="BF9000"/>
                      </a:solidFill>
                      <a:prstDash val="solid"/>
                      <a:round/>
                      <a:headEnd len="sm" w="sm" type="none"/>
                      <a:tailEnd len="sm" w="sm" type="none"/>
                    </a:lnR>
                    <a:lnT cap="flat" cmpd="sng" w="28575">
                      <a:solidFill>
                        <a:srgbClr val="BF9000"/>
                      </a:solidFill>
                      <a:prstDash val="solid"/>
                      <a:round/>
                      <a:headEnd len="sm" w="sm" type="none"/>
                      <a:tailEnd len="sm" w="sm" type="none"/>
                    </a:lnT>
                    <a:lnB cap="flat" cmpd="sng" w="28575">
                      <a:solidFill>
                        <a:srgbClr val="BF9000"/>
                      </a:solidFill>
                      <a:prstDash val="solid"/>
                      <a:round/>
                      <a:headEnd len="sm" w="sm" type="none"/>
                      <a:tailEnd len="sm" w="sm" type="none"/>
                    </a:lnB>
                  </a:tcPr>
                </a:tc>
                <a:tc>
                  <a:txBody>
                    <a:bodyPr/>
                    <a:lstStyle/>
                    <a:p>
                      <a:pPr indent="0" lvl="0" marL="0" rtl="0" algn="ctr">
                        <a:spcBef>
                          <a:spcPts val="0"/>
                        </a:spcBef>
                        <a:spcAft>
                          <a:spcPts val="0"/>
                        </a:spcAft>
                        <a:buNone/>
                      </a:pPr>
                      <a:r>
                        <a:rPr b="1" lang="en-CA">
                          <a:solidFill>
                            <a:srgbClr val="38761D"/>
                          </a:solidFill>
                        </a:rPr>
                        <a:t>91.65</a:t>
                      </a:r>
                      <a:endParaRPr b="1">
                        <a:solidFill>
                          <a:srgbClr val="38761D"/>
                        </a:solidFill>
                      </a:endParaRPr>
                    </a:p>
                  </a:txBody>
                  <a:tcPr marT="91425" marB="91425" marR="91425" marL="91425" anchor="ctr">
                    <a:lnL cap="flat" cmpd="sng" w="28575">
                      <a:solidFill>
                        <a:srgbClr val="BF9000"/>
                      </a:solidFill>
                      <a:prstDash val="solid"/>
                      <a:round/>
                      <a:headEnd len="sm" w="sm" type="none"/>
                      <a:tailEnd len="sm" w="sm" type="none"/>
                    </a:lnL>
                    <a:lnR cap="flat" cmpd="sng" w="28575">
                      <a:solidFill>
                        <a:srgbClr val="BF9000"/>
                      </a:solidFill>
                      <a:prstDash val="solid"/>
                      <a:round/>
                      <a:headEnd len="sm" w="sm" type="none"/>
                      <a:tailEnd len="sm" w="sm" type="none"/>
                    </a:lnR>
                    <a:lnT cap="flat" cmpd="sng" w="28575">
                      <a:solidFill>
                        <a:srgbClr val="BF9000"/>
                      </a:solidFill>
                      <a:prstDash val="solid"/>
                      <a:round/>
                      <a:headEnd len="sm" w="sm" type="none"/>
                      <a:tailEnd len="sm" w="sm" type="none"/>
                    </a:lnT>
                    <a:lnB cap="flat" cmpd="sng" w="28575">
                      <a:solidFill>
                        <a:srgbClr val="BF9000"/>
                      </a:solidFill>
                      <a:prstDash val="solid"/>
                      <a:round/>
                      <a:headEnd len="sm" w="sm" type="none"/>
                      <a:tailEnd len="sm" w="sm" type="none"/>
                    </a:lnB>
                  </a:tcPr>
                </a:tc>
                <a:tc>
                  <a:txBody>
                    <a:bodyPr/>
                    <a:lstStyle/>
                    <a:p>
                      <a:pPr indent="0" lvl="0" marL="0" rtl="0" algn="ctr">
                        <a:spcBef>
                          <a:spcPts val="0"/>
                        </a:spcBef>
                        <a:spcAft>
                          <a:spcPts val="0"/>
                        </a:spcAft>
                        <a:buNone/>
                      </a:pPr>
                      <a:r>
                        <a:rPr lang="en-CA"/>
                        <a:t>94.40</a:t>
                      </a:r>
                      <a:endParaRPr/>
                    </a:p>
                  </a:txBody>
                  <a:tcPr marT="91425" marB="91425" marR="91425" marL="91425" anchor="ctr">
                    <a:lnL cap="flat" cmpd="sng" w="28575">
                      <a:solidFill>
                        <a:srgbClr val="BF9000"/>
                      </a:solidFill>
                      <a:prstDash val="solid"/>
                      <a:round/>
                      <a:headEnd len="sm" w="sm" type="none"/>
                      <a:tailEnd len="sm" w="sm" type="none"/>
                    </a:lnL>
                    <a:lnR cap="flat" cmpd="sng" w="28575">
                      <a:solidFill>
                        <a:srgbClr val="BF9000"/>
                      </a:solidFill>
                      <a:prstDash val="solid"/>
                      <a:round/>
                      <a:headEnd len="sm" w="sm" type="none"/>
                      <a:tailEnd len="sm" w="sm" type="none"/>
                    </a:lnR>
                    <a:lnT cap="flat" cmpd="sng" w="28575">
                      <a:solidFill>
                        <a:srgbClr val="BF9000"/>
                      </a:solidFill>
                      <a:prstDash val="solid"/>
                      <a:round/>
                      <a:headEnd len="sm" w="sm" type="none"/>
                      <a:tailEnd len="sm" w="sm" type="none"/>
                    </a:lnT>
                    <a:lnB cap="flat" cmpd="sng" w="28575">
                      <a:solidFill>
                        <a:srgbClr val="BF9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0"/>
          <p:cNvPicPr preferRelativeResize="0"/>
          <p:nvPr/>
        </p:nvPicPr>
        <p:blipFill>
          <a:blip r:embed="rId3">
            <a:alphaModFix/>
          </a:blip>
          <a:stretch>
            <a:fillRect/>
          </a:stretch>
        </p:blipFill>
        <p:spPr>
          <a:xfrm>
            <a:off x="2421863" y="1506363"/>
            <a:ext cx="4772025" cy="2390775"/>
          </a:xfrm>
          <a:prstGeom prst="rect">
            <a:avLst/>
          </a:prstGeom>
          <a:noFill/>
          <a:ln>
            <a:noFill/>
          </a:ln>
        </p:spPr>
      </p:pic>
      <p:sp>
        <p:nvSpPr>
          <p:cNvPr id="157" name="Google Shape;15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CA"/>
              <a:t>Technical approach</a:t>
            </a:r>
            <a:endParaRPr b="1"/>
          </a:p>
        </p:txBody>
      </p:sp>
      <p:sp>
        <p:nvSpPr>
          <p:cNvPr id="158" name="Google Shape;15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
        <p:nvSpPr>
          <p:cNvPr id="160" name="Google Shape;160;p20"/>
          <p:cNvSpPr/>
          <p:nvPr/>
        </p:nvSpPr>
        <p:spPr>
          <a:xfrm>
            <a:off x="3941525" y="1255425"/>
            <a:ext cx="806400" cy="51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0000"/>
                </a:solidFill>
              </a:rPr>
              <a:t>RQ1</a:t>
            </a:r>
            <a:endParaRPr>
              <a:solidFill>
                <a:srgbClr val="FF0000"/>
              </a:solidFill>
            </a:endParaRPr>
          </a:p>
        </p:txBody>
      </p:sp>
      <p:sp>
        <p:nvSpPr>
          <p:cNvPr id="161" name="Google Shape;161;p20"/>
          <p:cNvSpPr/>
          <p:nvPr/>
        </p:nvSpPr>
        <p:spPr>
          <a:xfrm>
            <a:off x="3941525" y="3683100"/>
            <a:ext cx="806400" cy="51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0000FF"/>
                </a:solidFill>
              </a:rPr>
              <a:t>RQ2</a:t>
            </a:r>
            <a:endParaRPr>
              <a:solidFill>
                <a:srgbClr val="0000FF"/>
              </a:solidFill>
            </a:endParaRPr>
          </a:p>
        </p:txBody>
      </p:sp>
      <p:sp>
        <p:nvSpPr>
          <p:cNvPr id="162" name="Google Shape;162;p20"/>
          <p:cNvSpPr/>
          <p:nvPr/>
        </p:nvSpPr>
        <p:spPr>
          <a:xfrm>
            <a:off x="6267950" y="3683100"/>
            <a:ext cx="806400" cy="51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00FF00"/>
                </a:solidFill>
              </a:rPr>
              <a:t>RQ3</a:t>
            </a:r>
            <a:endParaRPr>
              <a:solidFill>
                <a:srgbClr val="00FF00"/>
              </a:solidFill>
            </a:endParaRPr>
          </a:p>
        </p:txBody>
      </p:sp>
      <p:sp>
        <p:nvSpPr>
          <p:cNvPr id="163" name="Google Shape;163;p20"/>
          <p:cNvSpPr/>
          <p:nvPr/>
        </p:nvSpPr>
        <p:spPr>
          <a:xfrm>
            <a:off x="6148400" y="1255425"/>
            <a:ext cx="1045500" cy="51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a:t>RQ1+2+3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Roboto Medium"/>
                <a:ea typeface="Roboto Medium"/>
                <a:cs typeface="Roboto Medium"/>
                <a:sym typeface="Roboto Medium"/>
              </a:rPr>
              <a:t>Technical approaches                                          ------ RQ 3</a:t>
            </a:r>
            <a:endParaRPr>
              <a:latin typeface="Roboto Medium"/>
              <a:ea typeface="Roboto Medium"/>
              <a:cs typeface="Roboto Medium"/>
              <a:sym typeface="Roboto Medium"/>
            </a:endParaRPr>
          </a:p>
        </p:txBody>
      </p:sp>
      <p:sp>
        <p:nvSpPr>
          <p:cNvPr id="169" name="Google Shape;169;p21"/>
          <p:cNvSpPr txBox="1"/>
          <p:nvPr>
            <p:ph idx="1" type="body"/>
          </p:nvPr>
        </p:nvSpPr>
        <p:spPr>
          <a:xfrm>
            <a:off x="311700" y="1164825"/>
            <a:ext cx="4260300" cy="340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CA">
                <a:solidFill>
                  <a:srgbClr val="000000"/>
                </a:solidFill>
              </a:rPr>
              <a:t>Identify state of the art (SOTA) </a:t>
            </a:r>
            <a:endParaRPr>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Literature r</a:t>
            </a:r>
            <a:r>
              <a:rPr lang="en-CA" sz="1600">
                <a:solidFill>
                  <a:srgbClr val="000000"/>
                </a:solidFill>
              </a:rPr>
              <a:t>eview</a:t>
            </a:r>
            <a:r>
              <a:rPr lang="en-CA" sz="1600">
                <a:solidFill>
                  <a:srgbClr val="000000"/>
                </a:solidFill>
              </a:rPr>
              <a:t> on Google Scholar (26 publications in total): </a:t>
            </a:r>
            <a:endParaRPr sz="1600">
              <a:solidFill>
                <a:srgbClr val="000000"/>
              </a:solidFill>
            </a:endParaRPr>
          </a:p>
          <a:p>
            <a:pPr indent="-323850" lvl="2" marL="1371600" rtl="0" algn="l">
              <a:spcBef>
                <a:spcPts val="0"/>
              </a:spcBef>
              <a:spcAft>
                <a:spcPts val="0"/>
              </a:spcAft>
              <a:buClr>
                <a:srgbClr val="000000"/>
              </a:buClr>
              <a:buSzPts val="1500"/>
              <a:buChar char="■"/>
            </a:pPr>
            <a:r>
              <a:rPr lang="en-CA" sz="1500">
                <a:solidFill>
                  <a:srgbClr val="000000"/>
                </a:solidFill>
              </a:rPr>
              <a:t>Defensive techniques against evasion attacks in (all types of) malware detection </a:t>
            </a:r>
            <a:endParaRPr sz="1500">
              <a:solidFill>
                <a:srgbClr val="000000"/>
              </a:solidFill>
            </a:endParaRPr>
          </a:p>
          <a:p>
            <a:pPr indent="-323850" lvl="2" marL="1371600" rtl="0" algn="l">
              <a:spcBef>
                <a:spcPts val="0"/>
              </a:spcBef>
              <a:spcAft>
                <a:spcPts val="0"/>
              </a:spcAft>
              <a:buClr>
                <a:srgbClr val="000000"/>
              </a:buClr>
              <a:buSzPts val="1500"/>
              <a:buChar char="■"/>
            </a:pPr>
            <a:r>
              <a:rPr lang="en-CA" sz="1500">
                <a:solidFill>
                  <a:srgbClr val="000000"/>
                </a:solidFill>
              </a:rPr>
              <a:t>2013 to 2021  </a:t>
            </a:r>
            <a:endParaRPr sz="1500">
              <a:solidFill>
                <a:srgbClr val="000000"/>
              </a:solidFill>
            </a:endParaRPr>
          </a:p>
          <a:p>
            <a:pPr indent="-323850" lvl="2" marL="1371600" rtl="0" algn="l">
              <a:spcBef>
                <a:spcPts val="0"/>
              </a:spcBef>
              <a:spcAft>
                <a:spcPts val="0"/>
              </a:spcAft>
              <a:buClr>
                <a:srgbClr val="000000"/>
              </a:buClr>
              <a:buSzPts val="1500"/>
              <a:buChar char="■"/>
            </a:pPr>
            <a:r>
              <a:rPr lang="en-CA" sz="1500">
                <a:solidFill>
                  <a:srgbClr val="000000"/>
                </a:solidFill>
              </a:rPr>
              <a:t>Majority from top conference or journal</a:t>
            </a:r>
            <a:endParaRPr sz="1600">
              <a:solidFill>
                <a:srgbClr val="000000"/>
              </a:solidFill>
            </a:endParaRPr>
          </a:p>
          <a:p>
            <a:pPr indent="-330200" lvl="1" marL="914400" rtl="0" algn="l">
              <a:spcBef>
                <a:spcPts val="0"/>
              </a:spcBef>
              <a:spcAft>
                <a:spcPts val="0"/>
              </a:spcAft>
              <a:buClr>
                <a:srgbClr val="000000"/>
              </a:buClr>
              <a:buSzPts val="1600"/>
              <a:buChar char="○"/>
            </a:pPr>
            <a:r>
              <a:rPr lang="en-CA" sz="1600">
                <a:solidFill>
                  <a:srgbClr val="000000"/>
                </a:solidFill>
              </a:rPr>
              <a:t>Read and organized the collected works into 7 categories </a:t>
            </a:r>
            <a:endParaRPr sz="1600">
              <a:solidFill>
                <a:srgbClr val="000000"/>
              </a:solidFill>
            </a:endParaRPr>
          </a:p>
        </p:txBody>
      </p:sp>
      <p:sp>
        <p:nvSpPr>
          <p:cNvPr id="170" name="Google Shape;17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171" name="Google Shape;171;p21"/>
          <p:cNvPicPr preferRelativeResize="0"/>
          <p:nvPr/>
        </p:nvPicPr>
        <p:blipFill>
          <a:blip r:embed="rId3">
            <a:alphaModFix/>
          </a:blip>
          <a:stretch>
            <a:fillRect/>
          </a:stretch>
        </p:blipFill>
        <p:spPr>
          <a:xfrm>
            <a:off x="4754450" y="1336275"/>
            <a:ext cx="3963024" cy="30083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