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600" u="none" kumimoji="0" normalizeH="0">
        <a:ln>
          <a:noFill/>
        </a:ln>
        <a:solidFill>
          <a:srgbClr val="858585"/>
        </a:solidFill>
        <a:effectLst/>
        <a:uFillTx/>
        <a:latin typeface="+mn-lt"/>
        <a:ea typeface="+mn-ea"/>
        <a:cs typeface="+mn-cs"/>
        <a:sym typeface="Marker Fel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B9C4C8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254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4780AA"/>
              </a:solidFill>
              <a:prstDash val="solid"/>
              <a:miter lim="400000"/>
            </a:ln>
          </a:left>
          <a:right>
            <a:ln w="12700" cap="flat">
              <a:solidFill>
                <a:srgbClr val="4780AA"/>
              </a:solidFill>
              <a:prstDash val="solid"/>
              <a:miter lim="400000"/>
            </a:ln>
          </a:right>
          <a:top>
            <a:ln w="12700" cap="flat">
              <a:solidFill>
                <a:srgbClr val="4780AA"/>
              </a:solidFill>
              <a:prstDash val="solid"/>
              <a:miter lim="400000"/>
            </a:ln>
          </a:top>
          <a:bottom>
            <a:ln w="12700" cap="flat">
              <a:solidFill>
                <a:srgbClr val="4780AA"/>
              </a:solidFill>
              <a:prstDash val="solid"/>
              <a:miter lim="400000"/>
            </a:ln>
          </a:bottom>
          <a:insideH>
            <a:ln w="12700" cap="flat">
              <a:solidFill>
                <a:srgbClr val="4780AA"/>
              </a:solidFill>
              <a:prstDash val="solid"/>
              <a:miter lim="400000"/>
            </a:ln>
          </a:insideH>
          <a:insideV>
            <a:ln w="12700" cap="flat">
              <a:solidFill>
                <a:srgbClr val="4780AA"/>
              </a:solidFill>
              <a:prstDash val="solid"/>
              <a:miter lim="400000"/>
            </a:ln>
          </a:insideV>
        </a:tcBdr>
        <a:fill>
          <a:solidFill>
            <a:schemeClr val="accent1">
              <a:hueOff val="-313507"/>
              <a:satOff val="34334"/>
              <a:lumOff val="-8266"/>
              <a:alpha val="62000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-313507"/>
              <a:satOff val="34334"/>
              <a:lumOff val="-8266"/>
              <a:alpha val="10000"/>
            </a:scheme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254308"/>
              <a:satOff val="57261"/>
              <a:lumOff val="12765"/>
              <a:alpha val="62000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137185"/>
              <a:satOff val="27043"/>
              <a:lumOff val="-11337"/>
              <a:alpha val="80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C4C4C4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BABABA">
              <a:alpha val="70000"/>
            </a:srgbClr>
          </a:solidFill>
        </a:fill>
      </a:tcStyle>
    </a:firstCol>
    <a:lastRow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4B4B4B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739060"/>
              <a:satOff val="51948"/>
              <a:lumOff val="-8454"/>
              <a:alpha val="62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58585"/>
              </a:solidFill>
              <a:prstDash val="solid"/>
              <a:miter lim="400000"/>
            </a:ln>
          </a:top>
          <a:bottom>
            <a:ln w="12700" cap="flat">
              <a:solidFill>
                <a:srgbClr val="858585"/>
              </a:solidFill>
              <a:prstDash val="solid"/>
              <a:miter lim="400000"/>
            </a:ln>
          </a:bottom>
          <a:insideH>
            <a:ln w="12700" cap="flat">
              <a:solidFill>
                <a:srgbClr val="8585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D5CBC0">
              <a:alpha val="39000"/>
            </a:srgbClr>
          </a:solidFill>
        </a:fill>
      </a:tcStyle>
    </a:band2H>
    <a:firstCo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solidFill>
                <a:srgbClr val="868685"/>
              </a:solidFill>
              <a:prstDash val="solid"/>
              <a:miter lim="400000"/>
            </a:ln>
          </a:left>
          <a:right>
            <a:ln w="12700" cap="flat">
              <a:solidFill>
                <a:srgbClr val="868685"/>
              </a:solidFill>
              <a:prstDash val="solid"/>
              <a:miter lim="400000"/>
            </a:ln>
          </a:right>
          <a:top>
            <a:ln w="12700" cap="flat">
              <a:solidFill>
                <a:srgbClr val="858585"/>
              </a:solidFill>
              <a:prstDash val="solid"/>
              <a:miter lim="400000"/>
            </a:ln>
          </a:top>
          <a:bottom>
            <a:ln w="12700" cap="flat">
              <a:solidFill>
                <a:srgbClr val="858585"/>
              </a:solidFill>
              <a:prstDash val="solid"/>
              <a:miter lim="400000"/>
            </a:ln>
          </a:bottom>
          <a:insideH>
            <a:ln w="12700" cap="flat">
              <a:solidFill>
                <a:srgbClr val="858585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9A3C00"/>
              </a:solidFill>
              <a:prstDash val="solid"/>
              <a:miter lim="400000"/>
            </a:ln>
          </a:top>
          <a:bottom>
            <a:ln w="12700" cap="flat">
              <a:solidFill>
                <a:srgbClr val="9A3C00"/>
              </a:solidFill>
              <a:prstDash val="solid"/>
              <a:miter lim="400000"/>
            </a:ln>
          </a:bottom>
          <a:insideH>
            <a:ln w="12700" cap="flat">
              <a:solidFill>
                <a:srgbClr val="9A3C00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DE5F00">
              <a:alpha val="80000"/>
            </a:srgbClr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685948">
              <a:alpha val="1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160F02">
                  <a:alpha val="70000"/>
                </a:srgbClr>
              </a:solidFill>
              <a:prstDash val="solid"/>
              <a:miter lim="400000"/>
            </a:ln>
          </a:insideV>
        </a:tcBdr>
        <a:fill>
          <a:solidFill>
            <a:srgbClr val="685948">
              <a:alpha val="62000"/>
            </a:srgb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left>
          <a:right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right>
          <a:top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top>
          <a:bottom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bottom>
          <a:insideH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H>
          <a:insideV>
            <a:ln w="25400" cap="flat">
              <a:solidFill>
                <a:srgbClr val="685948">
                  <a:alpha val="62000"/>
                </a:srgbClr>
              </a:solidFill>
              <a:prstDash val="solid"/>
              <a:miter lim="400000"/>
            </a:ln>
          </a:insideV>
        </a:tcBdr>
        <a:fill>
          <a:solidFill>
            <a:srgbClr val="000000">
              <a:alpha val="70000"/>
            </a:srgbClr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858585"/>
        </a:fontRef>
        <a:srgbClr val="858585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wholeTbl>
    <a:band2H>
      <a:tcTxStyle b="def" i="def"/>
      <a:tcStyle>
        <a:tcBdr/>
        <a:fill>
          <a:solidFill>
            <a:srgbClr val="FEFEE0">
              <a:alpha val="55000"/>
            </a:srgbClr>
          </a:solidFill>
        </a:fill>
      </a:tcStyle>
    </a:band2H>
    <a:firstCol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31750" cap="flat">
              <a:solidFill>
                <a:schemeClr val="accent5">
                  <a:hueOff val="61010"/>
                  <a:satOff val="20460"/>
                  <a:lumOff val="-2197"/>
                  <a:alpha val="62000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Col>
    <a:la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lastRow>
    <a:firstRow>
      <a:tcTxStyle b="off" i="off">
        <a:fontRef idx="minor">
          <a:srgbClr val="45A7DE"/>
        </a:fontRef>
        <a:srgbClr val="45A7D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313507"/>
                  <a:satOff val="34334"/>
                  <a:lumOff val="-8266"/>
                  <a:alpha val="62000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>
              <a:alpha val="50000"/>
            </a:srgb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2387600" y="2692400"/>
            <a:ext cx="19621500" cy="3924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2387600" y="70485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 anchor="b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“Type a quote here.”"/>
          <p:cNvSpPr txBox="1"/>
          <p:nvPr>
            <p:ph type="body" sz="quarter" idx="21"/>
          </p:nvPr>
        </p:nvSpPr>
        <p:spPr>
          <a:xfrm>
            <a:off x="2387600" y="6045200"/>
            <a:ext cx="19621500" cy="8763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600">
                <a:solidFill>
                  <a:srgbClr val="45A7DE"/>
                </a:solidFill>
              </a:defRPr>
            </a:lvl1pPr>
          </a:lstStyle>
          <a:p>
            <a:pPr/>
            <a:r>
              <a:t>“Type a quote here.”</a:t>
            </a:r>
          </a:p>
        </p:txBody>
      </p:sp>
      <p:sp>
        <p:nvSpPr>
          <p:cNvPr id="94" name="–Johnny Appleseed"/>
          <p:cNvSpPr txBox="1"/>
          <p:nvPr>
            <p:ph type="body" sz="quarter" idx="22"/>
          </p:nvPr>
        </p:nvSpPr>
        <p:spPr>
          <a:xfrm>
            <a:off x="2387600" y="8953500"/>
            <a:ext cx="19621500" cy="7874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0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ortrait photo of a butterfly on a green leaf"/>
          <p:cNvSpPr/>
          <p:nvPr>
            <p:ph type="pic" idx="21"/>
          </p:nvPr>
        </p:nvSpPr>
        <p:spPr>
          <a:xfrm>
            <a:off x="0" y="-190500"/>
            <a:ext cx="24384000" cy="1409395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ortrait photo of a butterfly on a green leaf"/>
          <p:cNvSpPr/>
          <p:nvPr>
            <p:ph type="pic" idx="21"/>
          </p:nvPr>
        </p:nvSpPr>
        <p:spPr>
          <a:xfrm>
            <a:off x="4667250" y="-231128"/>
            <a:ext cx="17402076" cy="10058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2387600" y="8623300"/>
            <a:ext cx="19621500" cy="2400300"/>
          </a:xfrm>
          <a:prstGeom prst="rect">
            <a:avLst/>
          </a:prstGeom>
        </p:spPr>
        <p:txBody>
          <a:bodyPr anchor="b"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2387600" y="11150600"/>
            <a:ext cx="19621500" cy="1790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2387600" y="4000500"/>
            <a:ext cx="19621500" cy="5715000"/>
          </a:xfrm>
          <a:prstGeom prst="rect">
            <a:avLst/>
          </a:prstGeom>
        </p:spPr>
        <p:txBody>
          <a:bodyPr/>
          <a:lstStyle>
            <a:lvl1pPr>
              <a:defRPr sz="13200"/>
            </a:lvl1pPr>
          </a:lstStyle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ortrait photo of a butterfly on a green leaf"/>
          <p:cNvSpPr/>
          <p:nvPr>
            <p:ph type="pic" idx="21"/>
          </p:nvPr>
        </p:nvSpPr>
        <p:spPr>
          <a:xfrm>
            <a:off x="10530071" y="554566"/>
            <a:ext cx="20258478" cy="117094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711200" y="1981200"/>
            <a:ext cx="140462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half" idx="1"/>
          </p:nvPr>
        </p:nvSpPr>
        <p:spPr>
          <a:xfrm>
            <a:off x="711200" y="6731000"/>
            <a:ext cx="14046200" cy="52324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600"/>
            </a:lvl1pPr>
            <a:lvl2pPr marL="0" indent="0" algn="ctr">
              <a:spcBef>
                <a:spcPts val="0"/>
              </a:spcBef>
              <a:buSzTx/>
              <a:buNone/>
              <a:defRPr sz="5600"/>
            </a:lvl2pPr>
            <a:lvl3pPr marL="0" indent="0" algn="ctr">
              <a:spcBef>
                <a:spcPts val="0"/>
              </a:spcBef>
              <a:buSzTx/>
              <a:buNone/>
              <a:defRPr sz="5600"/>
            </a:lvl3pPr>
            <a:lvl4pPr marL="0" indent="0" algn="ctr">
              <a:spcBef>
                <a:spcPts val="0"/>
              </a:spcBef>
              <a:buSzTx/>
              <a:buNone/>
              <a:defRPr sz="5600"/>
            </a:lvl4pPr>
            <a:lvl5pPr marL="0" indent="0" algn="ctr">
              <a:spcBef>
                <a:spcPts val="0"/>
              </a:spcBef>
              <a:buSzTx/>
              <a:buNone/>
              <a:defRPr sz="5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xfrm>
            <a:off x="2387600" y="3898900"/>
            <a:ext cx="19621500" cy="8039100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ortrait photo of a butterfly on a green leaf"/>
          <p:cNvSpPr/>
          <p:nvPr>
            <p:ph type="pic" idx="21"/>
          </p:nvPr>
        </p:nvSpPr>
        <p:spPr>
          <a:xfrm>
            <a:off x="9919689" y="3141992"/>
            <a:ext cx="16395701" cy="9476716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2387600" y="3898900"/>
            <a:ext cx="10223500" cy="8039100"/>
          </a:xfrm>
          <a:prstGeom prst="rect">
            <a:avLst/>
          </a:prstGeom>
        </p:spPr>
        <p:txBody>
          <a:bodyPr/>
          <a:lstStyle>
            <a:lvl1pPr marL="673099" indent="-673099">
              <a:spcBef>
                <a:spcPts val="5300"/>
              </a:spcBef>
              <a:buSzPct val="50000"/>
              <a:buBlip>
                <a:blip r:embed="rId2"/>
              </a:buBlip>
              <a:defRPr sz="5000"/>
            </a:lvl1pPr>
            <a:lvl2pPr marL="13462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2pPr>
            <a:lvl3pPr marL="20193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3pPr>
            <a:lvl4pPr marL="26924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4pPr>
            <a:lvl5pPr marL="3365500" indent="-673100">
              <a:spcBef>
                <a:spcPts val="5300"/>
              </a:spcBef>
              <a:buSzPct val="50000"/>
              <a:buBlip>
                <a:blip r:embed="rId2"/>
              </a:buBlip>
              <a:defRPr sz="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lose-up of a monarch caterpillar on a leaf"/>
          <p:cNvSpPr/>
          <p:nvPr>
            <p:ph type="pic" idx="21"/>
          </p:nvPr>
        </p:nvSpPr>
        <p:spPr>
          <a:xfrm rot="21600000">
            <a:off x="11168731" y="-2006599"/>
            <a:ext cx="14294116" cy="14294077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Portrait photo of a butterfly on a green leaf"/>
          <p:cNvSpPr/>
          <p:nvPr>
            <p:ph type="pic" sz="half" idx="22"/>
          </p:nvPr>
        </p:nvSpPr>
        <p:spPr>
          <a:xfrm rot="21600000">
            <a:off x="13285117" y="6292593"/>
            <a:ext cx="13249309" cy="7658101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Portrait photo of three children out in nature inspecting the contents of a jar"/>
          <p:cNvSpPr/>
          <p:nvPr>
            <p:ph type="pic" idx="23"/>
          </p:nvPr>
        </p:nvSpPr>
        <p:spPr>
          <a:xfrm>
            <a:off x="558800" y="-2946400"/>
            <a:ext cx="15062200" cy="19837400"/>
          </a:xfrm>
          <a:prstGeom prst="rect">
            <a:avLst/>
          </a:prstGeom>
          <a:ln w="9525">
            <a:round/>
          </a:ln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dy Level One…"/>
          <p:cNvSpPr txBox="1"/>
          <p:nvPr>
            <p:ph type="body" idx="1"/>
          </p:nvPr>
        </p:nvSpPr>
        <p:spPr>
          <a:xfrm>
            <a:off x="2387600" y="1790700"/>
            <a:ext cx="19621500" cy="10160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>
              <a:buBlip>
                <a:blip r:embed="rId3"/>
              </a:buBlip>
            </a:lvl1pPr>
            <a:lvl2pPr>
              <a:buBlip>
                <a:blip r:embed="rId3"/>
              </a:buBlip>
            </a:lvl2pPr>
            <a:lvl3pPr>
              <a:buBlip>
                <a:blip r:embed="rId3"/>
              </a:buBlip>
            </a:lvl3pPr>
            <a:lvl4pPr>
              <a:buBlip>
                <a:blip r:embed="rId3"/>
              </a:buBlip>
            </a:lvl4pPr>
            <a:lvl5pPr>
              <a:buBlip>
                <a:blip r:embed="rId3"/>
              </a:buBlip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2387600" y="355600"/>
            <a:ext cx="196215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6985" y="13106400"/>
            <a:ext cx="461773" cy="4318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868686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45A7DE"/>
          </a:solidFill>
          <a:uFillTx/>
          <a:latin typeface="+mn-lt"/>
          <a:ea typeface="+mn-ea"/>
          <a:cs typeface="+mn-cs"/>
          <a:sym typeface="Marker Felt"/>
        </a:defRPr>
      </a:lvl9pPr>
    </p:titleStyle>
    <p:bodyStyle>
      <a:lvl1pPr marL="889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1pPr>
      <a:lvl2pPr marL="1778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2pPr>
      <a:lvl3pPr marL="2667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3pPr>
      <a:lvl4pPr marL="3556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4pPr>
      <a:lvl5pPr marL="4445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5pPr>
      <a:lvl6pPr marL="5334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6pPr>
      <a:lvl7pPr marL="6223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7pPr>
      <a:lvl8pPr marL="7112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8pPr>
      <a:lvl9pPr marL="8001000" marR="0" indent="-889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47000"/>
        <a:buFontTx/>
        <a:buBlip>
          <a:blip r:embed="rId3"/>
        </a:buBlip>
        <a:tabLst/>
        <a:defRPr b="0" baseline="0" cap="none" i="0" spc="0" strike="noStrike" sz="6400" u="none">
          <a:solidFill>
            <a:srgbClr val="858585"/>
          </a:solidFill>
          <a:uFillTx/>
          <a:latin typeface="+mn-lt"/>
          <a:ea typeface="+mn-ea"/>
          <a:cs typeface="+mn-cs"/>
          <a:sym typeface="Marker Felt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Marker Fel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50_startup company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50_startup company</a:t>
            </a:r>
          </a:p>
        </p:txBody>
      </p:sp>
      <p:sp>
        <p:nvSpPr>
          <p:cNvPr id="120" name="Predicting price for 50_startup company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Predicting price for 50_startup company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onclusion"/>
          <p:cNvSpPr txBox="1"/>
          <p:nvPr>
            <p:ph type="ctrTitle"/>
          </p:nvPr>
        </p:nvSpPr>
        <p:spPr>
          <a:xfrm>
            <a:off x="451471" y="-141644"/>
            <a:ext cx="19621501" cy="3924301"/>
          </a:xfrm>
          <a:prstGeom prst="rect">
            <a:avLst/>
          </a:prstGeom>
        </p:spPr>
        <p:txBody>
          <a:bodyPr/>
          <a:lstStyle/>
          <a:p>
            <a:pPr/>
            <a:r>
              <a:t>Conclusion </a:t>
            </a:r>
          </a:p>
        </p:txBody>
      </p:sp>
      <p:sp>
        <p:nvSpPr>
          <p:cNvPr id="152" name="After doing all that thing I conclude that we’ll go ahead with linear regression model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>
            <a:lvl1pPr marL="777875" indent="-777875">
              <a:buSzPct val="47000"/>
              <a:buBlip>
                <a:blip r:embed="rId2"/>
              </a:buBlip>
            </a:lvl1pPr>
          </a:lstStyle>
          <a:p>
            <a:pPr/>
            <a:r>
              <a:t>After doing all that thing I conclude that we’ll go ahead with linear regression model </a:t>
            </a:r>
          </a:p>
        </p:txBody>
      </p:sp>
      <p:sp>
        <p:nvSpPr>
          <p:cNvPr id="153" name="—*—Thank you—*—"/>
          <p:cNvSpPr txBox="1"/>
          <p:nvPr/>
        </p:nvSpPr>
        <p:spPr>
          <a:xfrm>
            <a:off x="8918041" y="10432406"/>
            <a:ext cx="6560618" cy="876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—*—Thank you—*—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eatures  in datase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Features  in datasets</a:t>
            </a:r>
          </a:p>
        </p:txBody>
      </p:sp>
      <p:sp>
        <p:nvSpPr>
          <p:cNvPr id="123" name="R&amp;D Spend -- Research and devolop spend in the past few yea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835660" indent="-835660" defTabSz="775969">
              <a:spcBef>
                <a:spcPts val="5500"/>
              </a:spcBef>
              <a:buBlip>
                <a:blip r:embed="rId2"/>
              </a:buBlip>
              <a:defRPr sz="6016"/>
            </a:pPr>
            <a:r>
              <a:t>R&amp;D Spend -- Research and devolop spend in the past few years</a:t>
            </a:r>
          </a:p>
          <a:p>
            <a:pPr marL="835660" indent="-835660" defTabSz="775969">
              <a:spcBef>
                <a:spcPts val="5500"/>
              </a:spcBef>
              <a:buBlip>
                <a:blip r:embed="rId2"/>
              </a:buBlip>
              <a:defRPr sz="6016"/>
            </a:pPr>
            <a:r>
              <a:t>Administration -- spend on administration in the past few years</a:t>
            </a:r>
          </a:p>
          <a:p>
            <a:pPr marL="835660" indent="-835660" defTabSz="775969">
              <a:spcBef>
                <a:spcPts val="5500"/>
              </a:spcBef>
              <a:buBlip>
                <a:blip r:embed="rId2"/>
              </a:buBlip>
              <a:defRPr sz="6016"/>
            </a:pPr>
            <a:r>
              <a:t>Marketing Spend -- spend on Marketing in the past few years</a:t>
            </a:r>
          </a:p>
          <a:p>
            <a:pPr marL="835660" indent="-835660" defTabSz="775969">
              <a:spcBef>
                <a:spcPts val="5500"/>
              </a:spcBef>
              <a:buBlip>
                <a:blip r:embed="rId2"/>
              </a:buBlip>
              <a:defRPr sz="6016"/>
            </a:pPr>
            <a:r>
              <a:t>Profit  -- profit of each state in the past few years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Screenshot 2023-07-07 at 9.20.39 PM.png" descr="Screenshot 2023-07-07 at 9.20.39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125939" y="2666700"/>
            <a:ext cx="10533921" cy="9460273"/>
          </a:xfrm>
          <a:prstGeom prst="rect">
            <a:avLst/>
          </a:prstGeom>
        </p:spPr>
      </p:pic>
      <p:sp>
        <p:nvSpPr>
          <p:cNvPr id="126" name="EXPLORATRY DATA ANANLYS"/>
          <p:cNvSpPr txBox="1"/>
          <p:nvPr>
            <p:ph type="title"/>
          </p:nvPr>
        </p:nvSpPr>
        <p:spPr>
          <a:xfrm>
            <a:off x="234182" y="914926"/>
            <a:ext cx="14046201" cy="4648201"/>
          </a:xfrm>
          <a:prstGeom prst="rect">
            <a:avLst/>
          </a:prstGeom>
        </p:spPr>
        <p:txBody>
          <a:bodyPr/>
          <a:lstStyle/>
          <a:p>
            <a:pPr/>
            <a:r>
              <a:t>EXPLORATRY DATA ANANLYS  </a:t>
            </a:r>
          </a:p>
        </p:txBody>
      </p:sp>
      <p:sp>
        <p:nvSpPr>
          <p:cNvPr id="127" name="EDA is most important features in data set…"/>
          <p:cNvSpPr txBox="1"/>
          <p:nvPr>
            <p:ph type="body" sz="half" idx="1"/>
          </p:nvPr>
        </p:nvSpPr>
        <p:spPr>
          <a:xfrm>
            <a:off x="234182" y="6057563"/>
            <a:ext cx="14046201" cy="5232401"/>
          </a:xfrm>
          <a:prstGeom prst="rect">
            <a:avLst/>
          </a:prstGeom>
        </p:spPr>
        <p:txBody>
          <a:bodyPr/>
          <a:lstStyle/>
          <a:p>
            <a:pPr/>
            <a:r>
              <a:t>EDA is most important features in data set 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In EDA we check shape of the data so there are 50 rows and 4 column in data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There is no duplicate value and nan value 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And datatypes is also okay for that columns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I’m also check the correlation value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Screenshot 2023-07-07 at 9.27.17 PM.png" descr="Screenshot 2023-07-07 at 9.27.17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247725" y="1971852"/>
            <a:ext cx="10290350" cy="9867458"/>
          </a:xfrm>
          <a:prstGeom prst="rect">
            <a:avLst/>
          </a:prstGeom>
        </p:spPr>
      </p:pic>
      <p:sp>
        <p:nvSpPr>
          <p:cNvPr id="130" name="VISUALIZATIONS"/>
          <p:cNvSpPr txBox="1"/>
          <p:nvPr>
            <p:ph type="title"/>
          </p:nvPr>
        </p:nvSpPr>
        <p:spPr>
          <a:xfrm>
            <a:off x="262242" y="1167464"/>
            <a:ext cx="14046201" cy="4648201"/>
          </a:xfrm>
          <a:prstGeom prst="rect">
            <a:avLst/>
          </a:prstGeom>
        </p:spPr>
        <p:txBody>
          <a:bodyPr/>
          <a:lstStyle/>
          <a:p>
            <a:pPr/>
            <a:r>
              <a:t>VISUALIZATIONS</a:t>
            </a:r>
          </a:p>
        </p:txBody>
      </p:sp>
      <p:sp>
        <p:nvSpPr>
          <p:cNvPr id="131" name="I  plot correlation heatmap  from that I found is R&amp;D and Marketing_spend is highly correlated to profit (target column)"/>
          <p:cNvSpPr txBox="1"/>
          <p:nvPr>
            <p:ph type="body" sz="half" idx="1"/>
          </p:nvPr>
        </p:nvSpPr>
        <p:spPr>
          <a:xfrm>
            <a:off x="262242" y="6743700"/>
            <a:ext cx="14046201" cy="5232401"/>
          </a:xfrm>
          <a:prstGeom prst="rect">
            <a:avLst/>
          </a:prstGeom>
        </p:spPr>
        <p:txBody>
          <a:bodyPr/>
          <a:lstStyle>
            <a:lvl1pPr marL="777875" indent="-777875">
              <a:buSzPct val="47000"/>
              <a:buBlip>
                <a:blip r:embed="rId3"/>
              </a:buBlip>
            </a:lvl1pPr>
          </a:lstStyle>
          <a:p>
            <a:pPr/>
            <a:r>
              <a:t>I  plot correlation heatmap  from that I found is R&amp;D and Marketing_spend is highly correlated to profit (target column)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Screenshot 2023-07-07 at 9.38.39 PM.png" descr="Screenshot 2023-07-07 at 9.38.39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5088039" y="2783"/>
            <a:ext cx="12467301" cy="8789322"/>
          </a:xfrm>
          <a:prstGeom prst="rect">
            <a:avLst/>
          </a:prstGeom>
        </p:spPr>
      </p:pic>
      <p:sp>
        <p:nvSpPr>
          <p:cNvPr id="134" name="I also make line chart of data from that I found is profit goes decreases as you can see above picture…"/>
          <p:cNvSpPr txBox="1"/>
          <p:nvPr>
            <p:ph type="body" sz="half" idx="1"/>
          </p:nvPr>
        </p:nvSpPr>
        <p:spPr>
          <a:xfrm>
            <a:off x="2387600" y="9531240"/>
            <a:ext cx="19621500" cy="3410061"/>
          </a:xfrm>
          <a:prstGeom prst="rect">
            <a:avLst/>
          </a:prstGeom>
        </p:spPr>
        <p:txBody>
          <a:bodyPr/>
          <a:lstStyle/>
          <a:p>
            <a:pPr marL="777875" indent="-777875">
              <a:buSzPct val="47000"/>
              <a:buBlip>
                <a:blip r:embed="rId3"/>
              </a:buBlip>
            </a:pPr>
            <a:r>
              <a:t>I also make line chart of data from that I found is profit goes decreases as you can see above picture 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There is no outlier present in data set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MODEL BUILDING"/>
          <p:cNvSpPr txBox="1"/>
          <p:nvPr>
            <p:ph type="title"/>
          </p:nvPr>
        </p:nvSpPr>
        <p:spPr>
          <a:xfrm>
            <a:off x="-1000451" y="-2059417"/>
            <a:ext cx="14046201" cy="4648201"/>
          </a:xfrm>
          <a:prstGeom prst="rect">
            <a:avLst/>
          </a:prstGeom>
        </p:spPr>
        <p:txBody>
          <a:bodyPr/>
          <a:lstStyle/>
          <a:p>
            <a:pPr/>
            <a:r>
              <a:t>MODEL BUILDING</a:t>
            </a:r>
          </a:p>
        </p:txBody>
      </p:sp>
      <p:sp>
        <p:nvSpPr>
          <p:cNvPr id="137" name="So this is regression problem.…"/>
          <p:cNvSpPr txBox="1"/>
          <p:nvPr>
            <p:ph type="body" sz="half" idx="1"/>
          </p:nvPr>
        </p:nvSpPr>
        <p:spPr>
          <a:xfrm>
            <a:off x="75161" y="5271340"/>
            <a:ext cx="24384001" cy="5249719"/>
          </a:xfrm>
          <a:prstGeom prst="rect">
            <a:avLst/>
          </a:prstGeom>
        </p:spPr>
        <p:txBody>
          <a:bodyPr/>
          <a:lstStyle/>
          <a:p>
            <a:pPr marL="777875" indent="-777875">
              <a:buSzPct val="75000"/>
              <a:buChar char="•"/>
            </a:pPr>
            <a:r>
              <a:t>So this is regression problem. </a:t>
            </a:r>
          </a:p>
          <a:p>
            <a:pPr marL="777875" indent="-777875">
              <a:buSzPct val="75000"/>
              <a:buChar char="•"/>
            </a:pPr>
            <a:r>
              <a:t>whenever our target columns is continuous or numeric then we can go for regression problem </a:t>
            </a:r>
          </a:p>
          <a:p>
            <a:pPr marL="777875" indent="-777875">
              <a:buSzPct val="75000"/>
              <a:buChar char="•"/>
            </a:pPr>
            <a:r>
              <a:t>I’m building 3 models and check the accuracy and r2 score for each model and make conclusion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creenshot 2023-07-07 at 10.11.39 PM.png" descr="Screenshot 2023-07-07 at 10.11.39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3935778" y="1950171"/>
            <a:ext cx="10914244" cy="11139893"/>
          </a:xfrm>
          <a:prstGeom prst="rect">
            <a:avLst/>
          </a:prstGeom>
        </p:spPr>
      </p:pic>
      <p:sp>
        <p:nvSpPr>
          <p:cNvPr id="140" name="Dt and Multiple 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Dt and Multiple linear regression</a:t>
            </a:r>
          </a:p>
        </p:txBody>
      </p:sp>
      <p:sp>
        <p:nvSpPr>
          <p:cNvPr id="141" name="I’m building decision tree and multiple regression but there are lots of difference between training and testing data sets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77875" indent="-777875">
              <a:buSzPct val="47000"/>
              <a:buBlip>
                <a:blip r:embed="rId3"/>
              </a:buBlip>
            </a:pPr>
            <a:r>
              <a:t>I’m building decision tree and multiple regression but there are lots of difference between training and testing data sets 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For that I’m using feature selection for checking which feature is most important so that we can remove insignificant  features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Screenshot 2023-07-07 at 10.24.58 PM.png" descr="Screenshot 2023-07-07 at 10.24.58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916407" y="1489011"/>
            <a:ext cx="11646732" cy="10737978"/>
          </a:xfrm>
          <a:prstGeom prst="rect">
            <a:avLst/>
          </a:prstGeom>
        </p:spPr>
      </p:pic>
      <p:sp>
        <p:nvSpPr>
          <p:cNvPr id="144" name="Feature selection"/>
          <p:cNvSpPr txBox="1"/>
          <p:nvPr>
            <p:ph type="title"/>
          </p:nvPr>
        </p:nvSpPr>
        <p:spPr>
          <a:xfrm>
            <a:off x="-1112690" y="-1666580"/>
            <a:ext cx="14046201" cy="4648201"/>
          </a:xfrm>
          <a:prstGeom prst="rect">
            <a:avLst/>
          </a:prstGeom>
        </p:spPr>
        <p:txBody>
          <a:bodyPr/>
          <a:lstStyle/>
          <a:p>
            <a:pPr/>
            <a:r>
              <a:t>Feature selection</a:t>
            </a:r>
          </a:p>
        </p:txBody>
      </p:sp>
      <p:sp>
        <p:nvSpPr>
          <p:cNvPr id="145" name="After applying dt then I found that administration is not important feature as you can see above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777875" indent="-777875">
              <a:buSzPct val="47000"/>
              <a:buBlip>
                <a:blip r:embed="rId3"/>
              </a:buBlip>
            </a:pPr>
            <a:r>
              <a:t>After applying dt then I found that administration is not important feature as you can see above </a:t>
            </a:r>
          </a:p>
          <a:p>
            <a:pPr marL="777875" indent="-777875">
              <a:buSzPct val="47000"/>
              <a:buBlip>
                <a:blip r:embed="rId3"/>
              </a:buBlip>
            </a:pPr>
            <a:r>
              <a:t>After removing I again applying decision tree at that time the accuracy is far better then previous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Screenshot 2023-07-07 at 10.41.05 PM.png" descr="Screenshot 2023-07-07 at 10.41.05 PM.png"/>
          <p:cNvPicPr>
            <a:picLocks noChangeAspect="0"/>
          </p:cNvPicPr>
          <p:nvPr>
            <p:ph type="pic" idx="21"/>
          </p:nvPr>
        </p:nvPicPr>
        <p:blipFill>
          <a:blip r:embed="rId2">
            <a:extLst/>
          </a:blip>
          <a:stretch>
            <a:fillRect/>
          </a:stretch>
        </p:blipFill>
        <p:spPr>
          <a:xfrm>
            <a:off x="14674361" y="1147327"/>
            <a:ext cx="11358802" cy="10735546"/>
          </a:xfrm>
          <a:prstGeom prst="rect">
            <a:avLst/>
          </a:prstGeom>
        </p:spPr>
      </p:pic>
      <p:sp>
        <p:nvSpPr>
          <p:cNvPr id="148" name="Linear regression"/>
          <p:cNvSpPr txBox="1"/>
          <p:nvPr>
            <p:ph type="title"/>
          </p:nvPr>
        </p:nvSpPr>
        <p:spPr>
          <a:xfrm>
            <a:off x="234182" y="-1105383"/>
            <a:ext cx="14046201" cy="4648201"/>
          </a:xfrm>
          <a:prstGeom prst="rect">
            <a:avLst/>
          </a:prstGeom>
        </p:spPr>
        <p:txBody>
          <a:bodyPr/>
          <a:lstStyle/>
          <a:p>
            <a:pPr/>
            <a:r>
              <a:t>Linear regression</a:t>
            </a:r>
          </a:p>
        </p:txBody>
      </p:sp>
      <p:sp>
        <p:nvSpPr>
          <p:cNvPr id="149" name="After building and checking all accuracy and score I conclude that linear regression is best model for this data sets and accuracy is 95%"/>
          <p:cNvSpPr txBox="1"/>
          <p:nvPr>
            <p:ph type="body" sz="half" idx="1"/>
          </p:nvPr>
        </p:nvSpPr>
        <p:spPr>
          <a:xfrm>
            <a:off x="430601" y="6029504"/>
            <a:ext cx="14046201" cy="5232401"/>
          </a:xfrm>
          <a:prstGeom prst="rect">
            <a:avLst/>
          </a:prstGeom>
        </p:spPr>
        <p:txBody>
          <a:bodyPr/>
          <a:lstStyle>
            <a:lvl1pPr marL="777875" indent="-777875">
              <a:buSzPct val="47000"/>
              <a:buBlip>
                <a:blip r:embed="rId3"/>
              </a:buBlip>
            </a:lvl1pPr>
          </a:lstStyle>
          <a:p>
            <a:pPr/>
            <a:r>
              <a:t>After building and checking all accuracy and score I conclude that linear regression is best model for this data sets and accuracy is 95%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8585"/>
      </a:dk1>
      <a:lt1>
        <a:srgbClr val="858585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raphPaper">
  <a:themeElements>
    <a:clrScheme name="GraphPaper">
      <a:dk1>
        <a:srgbClr val="000000"/>
      </a:dk1>
      <a:lt1>
        <a:srgbClr val="FFFFFF"/>
      </a:lt1>
      <a:dk2>
        <a:srgbClr val="5A554C"/>
      </a:dk2>
      <a:lt2>
        <a:srgbClr val="D8D7D7"/>
      </a:lt2>
      <a:accent1>
        <a:srgbClr val="3E93D7"/>
      </a:accent1>
      <a:accent2>
        <a:srgbClr val="67AB3C"/>
      </a:accent2>
      <a:accent3>
        <a:srgbClr val="D5A530"/>
      </a:accent3>
      <a:accent4>
        <a:srgbClr val="E17B2E"/>
      </a:accent4>
      <a:accent5>
        <a:srgbClr val="CC487C"/>
      </a:accent5>
      <a:accent6>
        <a:srgbClr val="4D45AC"/>
      </a:accent6>
      <a:hlink>
        <a:srgbClr val="0000FF"/>
      </a:hlink>
      <a:folHlink>
        <a:srgbClr val="FF00FF"/>
      </a:folHlink>
    </a:clrScheme>
    <a:fontScheme name="GraphPaper">
      <a:majorFont>
        <a:latin typeface="Marker Felt"/>
        <a:ea typeface="Marker Felt"/>
        <a:cs typeface="Marker Felt"/>
      </a:majorFont>
      <a:minorFont>
        <a:latin typeface="Marker Felt"/>
        <a:ea typeface="Marker Felt"/>
        <a:cs typeface="Marker Felt"/>
      </a:minorFont>
    </a:fontScheme>
    <a:fmtScheme name="GraphPape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hueOff val="-313507"/>
            <a:satOff val="34334"/>
            <a:lumOff val="-8266"/>
            <a:alpha val="62000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75B1D4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600" u="none" kumimoji="0" normalizeH="0">
            <a:ln>
              <a:noFill/>
            </a:ln>
            <a:solidFill>
              <a:srgbClr val="858585"/>
            </a:solidFill>
            <a:effectLst/>
            <a:uFillTx/>
            <a:latin typeface="+mn-lt"/>
            <a:ea typeface="+mn-ea"/>
            <a:cs typeface="+mn-cs"/>
            <a:sym typeface="Marker Fel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