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74"/>
    <a:srgbClr val="7AAD3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1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E7D4A5A-F732-482A-B6FC-C03E2BD94D2B}" type="datetimeFigureOut">
              <a:rPr lang="en-IN" smtClean="0"/>
              <a:t>22-09-2022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994B159-2C35-429B-91CB-5ED71B31A86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29481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4A5A-F732-482A-B6FC-C03E2BD94D2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65783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4A5A-F732-482A-B6FC-C03E2BD94D2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267398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4A5A-F732-482A-B6FC-C03E2BD94D2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352351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D4A5A-F732-482A-B6FC-C03E2BD94D2B}"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4B159-2C35-429B-91CB-5ED71B31A86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713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D4A5A-F732-482A-B6FC-C03E2BD94D2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37629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D4A5A-F732-482A-B6FC-C03E2BD94D2B}"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172366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D4A5A-F732-482A-B6FC-C03E2BD94D2B}"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340486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D4A5A-F732-482A-B6FC-C03E2BD94D2B}"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192691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D4A5A-F732-482A-B6FC-C03E2BD94D2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56735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D4A5A-F732-482A-B6FC-C03E2BD94D2B}"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4B159-2C35-429B-91CB-5ED71B31A86A}" type="slidenum">
              <a:rPr lang="en-IN" smtClean="0"/>
              <a:t>‹#›</a:t>
            </a:fld>
            <a:endParaRPr lang="en-IN"/>
          </a:p>
        </p:txBody>
      </p:sp>
    </p:spTree>
    <p:extLst>
      <p:ext uri="{BB962C8B-B14F-4D97-AF65-F5344CB8AC3E}">
        <p14:creationId xmlns:p14="http://schemas.microsoft.com/office/powerpoint/2010/main" val="167492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E7D4A5A-F732-482A-B6FC-C03E2BD94D2B}" type="datetimeFigureOut">
              <a:rPr lang="en-IN" smtClean="0"/>
              <a:t>22-09-2022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994B159-2C35-429B-91CB-5ED71B31A86A}" type="slidenum">
              <a:rPr lang="en-IN" smtClean="0"/>
              <a:t>‹#›</a:t>
            </a:fld>
            <a:endParaRPr lang="en-IN"/>
          </a:p>
        </p:txBody>
      </p:sp>
    </p:spTree>
    <p:extLst>
      <p:ext uri="{BB962C8B-B14F-4D97-AF65-F5344CB8AC3E}">
        <p14:creationId xmlns:p14="http://schemas.microsoft.com/office/powerpoint/2010/main" val="2455868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3F7D-A55A-8C73-29CF-0B55A51CCB30}"/>
              </a:ext>
            </a:extLst>
          </p:cNvPr>
          <p:cNvSpPr>
            <a:spLocks noGrp="1"/>
          </p:cNvSpPr>
          <p:nvPr>
            <p:ph type="ctrTitle"/>
          </p:nvPr>
        </p:nvSpPr>
        <p:spPr>
          <a:xfrm>
            <a:off x="1726287" y="1671956"/>
            <a:ext cx="8739425" cy="2780522"/>
          </a:xfrm>
        </p:spPr>
        <p:txBody>
          <a:bodyPr/>
          <a:lstStyle/>
          <a:p>
            <a:r>
              <a:rPr lang="en-IN" dirty="0"/>
              <a:t>    DATA SCIENCE</a:t>
            </a:r>
            <a:br>
              <a:rPr lang="en-IN" dirty="0"/>
            </a:br>
            <a:endParaRPr lang="en-IN" dirty="0"/>
          </a:p>
        </p:txBody>
      </p:sp>
      <p:sp>
        <p:nvSpPr>
          <p:cNvPr id="3" name="Subtitle 2">
            <a:extLst>
              <a:ext uri="{FF2B5EF4-FFF2-40B4-BE49-F238E27FC236}">
                <a16:creationId xmlns:a16="http://schemas.microsoft.com/office/drawing/2014/main" id="{7527A37D-F8F7-489A-6609-0A3FA4AB5240}"/>
              </a:ext>
            </a:extLst>
          </p:cNvPr>
          <p:cNvSpPr>
            <a:spLocks noGrp="1"/>
          </p:cNvSpPr>
          <p:nvPr>
            <p:ph type="subTitle" idx="1"/>
          </p:nvPr>
        </p:nvSpPr>
        <p:spPr>
          <a:xfrm>
            <a:off x="1726287" y="3735629"/>
            <a:ext cx="9418320" cy="1073019"/>
          </a:xfrm>
        </p:spPr>
        <p:txBody>
          <a:bodyPr>
            <a:normAutofit/>
          </a:bodyPr>
          <a:lstStyle/>
          <a:p>
            <a:pPr algn="ctr"/>
            <a:r>
              <a:rPr lang="en-IN" sz="3200" dirty="0"/>
              <a:t> </a:t>
            </a:r>
            <a:r>
              <a:rPr lang="en-IN" sz="3200" dirty="0">
                <a:latin typeface="Aharoni" panose="02010803020104030203" pitchFamily="2" charset="-79"/>
                <a:cs typeface="Aharoni" panose="02010803020104030203" pitchFamily="2" charset="-79"/>
              </a:rPr>
              <a:t>Creation and working of a Book Recommendation System</a:t>
            </a:r>
          </a:p>
        </p:txBody>
      </p:sp>
      <p:sp>
        <p:nvSpPr>
          <p:cNvPr id="4" name="TextBox 3">
            <a:extLst>
              <a:ext uri="{FF2B5EF4-FFF2-40B4-BE49-F238E27FC236}">
                <a16:creationId xmlns:a16="http://schemas.microsoft.com/office/drawing/2014/main" id="{4798930C-E456-4BF5-A4B8-AA20339D5B14}"/>
              </a:ext>
            </a:extLst>
          </p:cNvPr>
          <p:cNvSpPr txBox="1"/>
          <p:nvPr/>
        </p:nvSpPr>
        <p:spPr>
          <a:xfrm>
            <a:off x="1035698" y="492853"/>
            <a:ext cx="10664890" cy="1938992"/>
          </a:xfrm>
          <a:prstGeom prst="rect">
            <a:avLst/>
          </a:prstGeom>
          <a:noFill/>
        </p:spPr>
        <p:txBody>
          <a:bodyPr wrap="square" rtlCol="0">
            <a:spAutoFit/>
          </a:bodyPr>
          <a:lstStyle/>
          <a:p>
            <a:r>
              <a:rPr lang="en-IN" sz="6000" b="1" dirty="0">
                <a:latin typeface="Aharoni" panose="02010803020104030203" pitchFamily="2" charset="-79"/>
                <a:cs typeface="Aharoni" panose="02010803020104030203" pitchFamily="2" charset="-79"/>
              </a:rPr>
              <a:t>   The ever-evolving world </a:t>
            </a:r>
          </a:p>
          <a:p>
            <a:r>
              <a:rPr lang="en-IN" sz="6000" b="1" dirty="0">
                <a:latin typeface="Aharoni" panose="02010803020104030203" pitchFamily="2" charset="-79"/>
                <a:cs typeface="Aharoni" panose="02010803020104030203" pitchFamily="2" charset="-79"/>
              </a:rPr>
              <a:t>                      of </a:t>
            </a:r>
          </a:p>
        </p:txBody>
      </p:sp>
      <p:sp>
        <p:nvSpPr>
          <p:cNvPr id="6" name="TextBox 5">
            <a:extLst>
              <a:ext uri="{FF2B5EF4-FFF2-40B4-BE49-F238E27FC236}">
                <a16:creationId xmlns:a16="http://schemas.microsoft.com/office/drawing/2014/main" id="{3BEB6112-67F8-F28C-A1C7-15D4510787D3}"/>
              </a:ext>
            </a:extLst>
          </p:cNvPr>
          <p:cNvSpPr txBox="1"/>
          <p:nvPr/>
        </p:nvSpPr>
        <p:spPr>
          <a:xfrm>
            <a:off x="7380515" y="5164818"/>
            <a:ext cx="4599991" cy="1200329"/>
          </a:xfrm>
          <a:prstGeom prst="rect">
            <a:avLst/>
          </a:prstGeom>
          <a:noFill/>
        </p:spPr>
        <p:txBody>
          <a:bodyPr wrap="square" rtlCol="0">
            <a:spAutoFit/>
          </a:bodyPr>
          <a:lstStyle/>
          <a:p>
            <a:pPr algn="ctr"/>
            <a:r>
              <a:rPr lang="en-IN" b="1" u="sng" dirty="0"/>
              <a:t>Team Members</a:t>
            </a:r>
          </a:p>
          <a:p>
            <a:r>
              <a:rPr lang="en-IN" dirty="0"/>
              <a:t> Sonal Shabir –  RA2011027010010</a:t>
            </a:r>
          </a:p>
          <a:p>
            <a:r>
              <a:rPr lang="en-IN" dirty="0"/>
              <a:t>Prakhar Srivastava – RA2011017010013</a:t>
            </a:r>
          </a:p>
          <a:p>
            <a:r>
              <a:rPr lang="en-IN" dirty="0"/>
              <a:t>Shreya Dutta - RA2011027010033</a:t>
            </a:r>
          </a:p>
        </p:txBody>
      </p:sp>
    </p:spTree>
    <p:extLst>
      <p:ext uri="{BB962C8B-B14F-4D97-AF65-F5344CB8AC3E}">
        <p14:creationId xmlns:p14="http://schemas.microsoft.com/office/powerpoint/2010/main" val="3646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9399-D463-3963-304C-D43E266449A5}"/>
              </a:ext>
            </a:extLst>
          </p:cNvPr>
          <p:cNvSpPr>
            <a:spLocks noGrp="1"/>
          </p:cNvSpPr>
          <p:nvPr>
            <p:ph type="title"/>
          </p:nvPr>
        </p:nvSpPr>
        <p:spPr>
          <a:xfrm>
            <a:off x="-166084" y="128368"/>
            <a:ext cx="10394675" cy="695326"/>
          </a:xfrm>
        </p:spPr>
        <p:txBody>
          <a:bodyPr>
            <a:normAutofit fontScale="90000"/>
          </a:bodyPr>
          <a:lstStyle/>
          <a:p>
            <a:pPr algn="ctr"/>
            <a:r>
              <a:rPr lang="en-IN" dirty="0">
                <a:latin typeface="Aharoni" panose="02010803020104030203" pitchFamily="2" charset="-79"/>
                <a:cs typeface="Aharoni" panose="02010803020104030203" pitchFamily="2" charset="-79"/>
              </a:rPr>
              <a:t>     INTRODUCTION</a:t>
            </a:r>
          </a:p>
        </p:txBody>
      </p:sp>
      <p:sp>
        <p:nvSpPr>
          <p:cNvPr id="3" name="Content Placeholder 2">
            <a:extLst>
              <a:ext uri="{FF2B5EF4-FFF2-40B4-BE49-F238E27FC236}">
                <a16:creationId xmlns:a16="http://schemas.microsoft.com/office/drawing/2014/main" id="{670E8A2C-845C-DA88-0E05-423FBD43F3A9}"/>
              </a:ext>
            </a:extLst>
          </p:cNvPr>
          <p:cNvSpPr>
            <a:spLocks noGrp="1"/>
          </p:cNvSpPr>
          <p:nvPr>
            <p:ph idx="1"/>
          </p:nvPr>
        </p:nvSpPr>
        <p:spPr>
          <a:xfrm>
            <a:off x="613955" y="746161"/>
            <a:ext cx="9614636" cy="4488815"/>
          </a:xfrm>
        </p:spPr>
        <p:txBody>
          <a:bodyPr>
            <a:normAutofit/>
          </a:bodyPr>
          <a:lstStyle/>
          <a:p>
            <a:pPr marL="0" indent="0" algn="ctr">
              <a:buNone/>
            </a:pPr>
            <a:r>
              <a:rPr lang="en-US" sz="3100" u="sng" dirty="0">
                <a:latin typeface="Aharoni" panose="02010803020104030203" pitchFamily="2" charset="-79"/>
                <a:cs typeface="Aharoni" panose="02010803020104030203" pitchFamily="2" charset="-79"/>
              </a:rPr>
              <a:t>What is a Recommendation System?</a:t>
            </a:r>
          </a:p>
        </p:txBody>
      </p:sp>
      <p:sp>
        <p:nvSpPr>
          <p:cNvPr id="5" name="TextBox 4">
            <a:extLst>
              <a:ext uri="{FF2B5EF4-FFF2-40B4-BE49-F238E27FC236}">
                <a16:creationId xmlns:a16="http://schemas.microsoft.com/office/drawing/2014/main" id="{041AF73A-C14F-EF04-34AA-BA181F936314}"/>
              </a:ext>
            </a:extLst>
          </p:cNvPr>
          <p:cNvSpPr txBox="1"/>
          <p:nvPr/>
        </p:nvSpPr>
        <p:spPr>
          <a:xfrm>
            <a:off x="2787429" y="1515516"/>
            <a:ext cx="7108526" cy="4431983"/>
          </a:xfrm>
          <a:prstGeom prst="rect">
            <a:avLst/>
          </a:prstGeom>
          <a:noFill/>
        </p:spPr>
        <p:txBody>
          <a:bodyPr wrap="square" rtlCol="0">
            <a:spAutoFit/>
          </a:bodyPr>
          <a:lstStyle/>
          <a:p>
            <a:pPr marL="0" indent="0">
              <a:buNone/>
            </a:pPr>
            <a:r>
              <a:rPr lang="en-US" sz="2400" dirty="0"/>
              <a:t>Subclass of machine learning which deals with ranking or rating products/users. </a:t>
            </a:r>
          </a:p>
          <a:p>
            <a:pPr marL="0" indent="0">
              <a:buNone/>
            </a:pPr>
            <a:endParaRPr lang="en-US" sz="2400" dirty="0"/>
          </a:p>
          <a:p>
            <a:pPr marL="0" indent="0">
              <a:buNone/>
            </a:pPr>
            <a:r>
              <a:rPr lang="en-US" sz="2400" dirty="0"/>
              <a:t>Predicts ratings a user might give to a specific item which will then be ranked and returned to the user.</a:t>
            </a:r>
          </a:p>
          <a:p>
            <a:pPr marL="0" indent="0">
              <a:buNone/>
            </a:pPr>
            <a:endParaRPr lang="en-US" sz="2400" dirty="0"/>
          </a:p>
          <a:p>
            <a:pPr marL="0" indent="0">
              <a:buNone/>
            </a:pPr>
            <a:r>
              <a:rPr lang="en-US" sz="2400" dirty="0"/>
              <a:t>For example, Spotify recommends songs similar to the ones you’ve repeatedly listened to or liked so that you can continue using their platform to listen to music.</a:t>
            </a:r>
          </a:p>
          <a:p>
            <a:endParaRPr lang="en-IN" dirty="0"/>
          </a:p>
        </p:txBody>
      </p:sp>
      <p:sp>
        <p:nvSpPr>
          <p:cNvPr id="12" name="Arrow: Right 11">
            <a:extLst>
              <a:ext uri="{FF2B5EF4-FFF2-40B4-BE49-F238E27FC236}">
                <a16:creationId xmlns:a16="http://schemas.microsoft.com/office/drawing/2014/main" id="{49EABE94-31D6-80C4-7377-316C0C3114EC}"/>
              </a:ext>
            </a:extLst>
          </p:cNvPr>
          <p:cNvSpPr/>
          <p:nvPr/>
        </p:nvSpPr>
        <p:spPr>
          <a:xfrm>
            <a:off x="2054135" y="1627480"/>
            <a:ext cx="587829" cy="2799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Right 13">
            <a:extLst>
              <a:ext uri="{FF2B5EF4-FFF2-40B4-BE49-F238E27FC236}">
                <a16:creationId xmlns:a16="http://schemas.microsoft.com/office/drawing/2014/main" id="{4CDE6A5C-5287-4CAE-32E4-133C06772452}"/>
              </a:ext>
            </a:extLst>
          </p:cNvPr>
          <p:cNvSpPr/>
          <p:nvPr/>
        </p:nvSpPr>
        <p:spPr>
          <a:xfrm>
            <a:off x="2031616" y="2710650"/>
            <a:ext cx="587829" cy="2799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F822334A-4A0B-DE1C-7620-BDD93530D0B5}"/>
              </a:ext>
            </a:extLst>
          </p:cNvPr>
          <p:cNvSpPr/>
          <p:nvPr/>
        </p:nvSpPr>
        <p:spPr>
          <a:xfrm>
            <a:off x="2054135" y="4202186"/>
            <a:ext cx="587829" cy="2799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74900E3-DB9F-607E-8A15-47C891733890}"/>
              </a:ext>
            </a:extLst>
          </p:cNvPr>
          <p:cNvSpPr/>
          <p:nvPr/>
        </p:nvSpPr>
        <p:spPr>
          <a:xfrm>
            <a:off x="803066" y="1283223"/>
            <a:ext cx="9614636" cy="4896567"/>
          </a:xfrm>
          <a:prstGeom prst="roundRect">
            <a:avLst/>
          </a:prstGeom>
          <a:solidFill>
            <a:srgbClr val="7AAD37">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p14="http://schemas.microsoft.com/office/powerpoint/2010/main" val="57316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7B30F5-4281-1903-A8B4-6551A61166DA}"/>
              </a:ext>
            </a:extLst>
          </p:cNvPr>
          <p:cNvPicPr>
            <a:picLocks noChangeAspect="1"/>
          </p:cNvPicPr>
          <p:nvPr/>
        </p:nvPicPr>
        <p:blipFill>
          <a:blip r:embed="rId2"/>
          <a:stretch>
            <a:fillRect/>
          </a:stretch>
        </p:blipFill>
        <p:spPr>
          <a:xfrm>
            <a:off x="1283223" y="1215102"/>
            <a:ext cx="8444267" cy="4427796"/>
          </a:xfrm>
          <a:prstGeom prst="rect">
            <a:avLst/>
          </a:prstGeom>
        </p:spPr>
      </p:pic>
    </p:spTree>
    <p:extLst>
      <p:ext uri="{BB962C8B-B14F-4D97-AF65-F5344CB8AC3E}">
        <p14:creationId xmlns:p14="http://schemas.microsoft.com/office/powerpoint/2010/main" val="250636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9BC6-549A-96CA-4C8D-84BD074B0328}"/>
              </a:ext>
            </a:extLst>
          </p:cNvPr>
          <p:cNvSpPr>
            <a:spLocks noGrp="1"/>
          </p:cNvSpPr>
          <p:nvPr>
            <p:ph type="title"/>
          </p:nvPr>
        </p:nvSpPr>
        <p:spPr>
          <a:xfrm>
            <a:off x="1261872" y="365760"/>
            <a:ext cx="9692640" cy="669938"/>
          </a:xfrm>
        </p:spPr>
        <p:txBody>
          <a:bodyPr>
            <a:normAutofit fontScale="90000"/>
          </a:bodyPr>
          <a:lstStyle/>
          <a:p>
            <a:pPr algn="ctr"/>
            <a:r>
              <a:rPr lang="en-IN" dirty="0">
                <a:latin typeface="Aharoni" panose="02010803020104030203" pitchFamily="2" charset="-79"/>
                <a:cs typeface="Aharoni" panose="02010803020104030203" pitchFamily="2" charset="-79"/>
              </a:rPr>
              <a:t>APPLICATION AREA </a:t>
            </a:r>
          </a:p>
        </p:txBody>
      </p:sp>
      <p:sp>
        <p:nvSpPr>
          <p:cNvPr id="3" name="Content Placeholder 2">
            <a:extLst>
              <a:ext uri="{FF2B5EF4-FFF2-40B4-BE49-F238E27FC236}">
                <a16:creationId xmlns:a16="http://schemas.microsoft.com/office/drawing/2014/main" id="{C6BAC324-313D-2CFA-363E-66FD10667255}"/>
              </a:ext>
            </a:extLst>
          </p:cNvPr>
          <p:cNvSpPr>
            <a:spLocks noGrp="1"/>
          </p:cNvSpPr>
          <p:nvPr>
            <p:ph idx="1"/>
          </p:nvPr>
        </p:nvSpPr>
        <p:spPr>
          <a:xfrm>
            <a:off x="838381" y="1660893"/>
            <a:ext cx="4731489" cy="4912241"/>
          </a:xfrm>
        </p:spPr>
        <p:txBody>
          <a:bodyPr>
            <a:normAutofit fontScale="55000" lnSpcReduction="20000"/>
          </a:bodyPr>
          <a:lstStyle/>
          <a:p>
            <a:pPr marL="0" indent="0" algn="ctr">
              <a:buNone/>
            </a:pPr>
            <a:r>
              <a:rPr lang="en-US" sz="7300" b="1" i="1" u="sng" dirty="0"/>
              <a:t>E- Commerce</a:t>
            </a:r>
          </a:p>
          <a:p>
            <a:pPr marL="0" indent="0">
              <a:buNone/>
            </a:pPr>
            <a:endParaRPr lang="en-US" sz="5100" b="1" dirty="0"/>
          </a:p>
          <a:p>
            <a:pPr marL="0" indent="0">
              <a:buNone/>
            </a:pPr>
            <a:r>
              <a:rPr lang="en-US" sz="5100" dirty="0"/>
              <a:t>Rating is a common function in e-commerce systems. Using these ratings, we recommend our users certain books based on his or her interests and preferences. </a:t>
            </a:r>
          </a:p>
          <a:p>
            <a:pPr marL="0" indent="0">
              <a:buNone/>
            </a:pPr>
            <a:endParaRPr lang="en-US" sz="3200" b="1" i="0" dirty="0">
              <a:effectLst/>
            </a:endParaRPr>
          </a:p>
          <a:p>
            <a:pPr marL="0" indent="0">
              <a:buNone/>
            </a:pPr>
            <a:endParaRPr lang="en-US" sz="2400" dirty="0"/>
          </a:p>
          <a:p>
            <a:pPr marL="0" indent="0">
              <a:buNone/>
            </a:pPr>
            <a:r>
              <a:rPr lang="en-US" b="0" i="0" dirty="0">
                <a:solidFill>
                  <a:srgbClr val="FFFFFF"/>
                </a:solidFill>
                <a:effectLst/>
                <a:latin typeface="urw-din"/>
              </a:rPr>
              <a:t>, most searched, etc.</a:t>
            </a:r>
            <a:endParaRPr lang="en-IN" dirty="0"/>
          </a:p>
        </p:txBody>
      </p:sp>
      <p:pic>
        <p:nvPicPr>
          <p:cNvPr id="1028" name="Picture 4" descr="The Social Impact of e-Commerce On Society | Pros and Cons">
            <a:extLst>
              <a:ext uri="{FF2B5EF4-FFF2-40B4-BE49-F238E27FC236}">
                <a16:creationId xmlns:a16="http://schemas.microsoft.com/office/drawing/2014/main" id="{092B67C0-D340-4563-153D-DE9CA3E2EE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90" t="12455" r="14164" b="9667"/>
          <a:stretch/>
        </p:blipFill>
        <p:spPr bwMode="auto">
          <a:xfrm>
            <a:off x="6622131" y="2315593"/>
            <a:ext cx="4332381" cy="273061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D34223F1-48CC-1B26-E477-9F063047072B}"/>
              </a:ext>
            </a:extLst>
          </p:cNvPr>
          <p:cNvSpPr/>
          <p:nvPr/>
        </p:nvSpPr>
        <p:spPr>
          <a:xfrm>
            <a:off x="473150" y="1660893"/>
            <a:ext cx="797442" cy="467832"/>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9F9B809C-2E63-74E2-ADD9-72A84C94CC23}"/>
              </a:ext>
            </a:extLst>
          </p:cNvPr>
          <p:cNvSpPr/>
          <p:nvPr/>
        </p:nvSpPr>
        <p:spPr>
          <a:xfrm>
            <a:off x="125999" y="1224781"/>
            <a:ext cx="6156251" cy="4912241"/>
          </a:xfrm>
          <a:prstGeom prst="roundRect">
            <a:avLst/>
          </a:prstGeom>
          <a:solidFill>
            <a:srgbClr val="6F6F74">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9430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9BC6-549A-96CA-4C8D-84BD074B0328}"/>
              </a:ext>
            </a:extLst>
          </p:cNvPr>
          <p:cNvSpPr>
            <a:spLocks noGrp="1"/>
          </p:cNvSpPr>
          <p:nvPr>
            <p:ph type="title"/>
          </p:nvPr>
        </p:nvSpPr>
        <p:spPr>
          <a:xfrm>
            <a:off x="1261872" y="365760"/>
            <a:ext cx="9692640" cy="669938"/>
          </a:xfrm>
        </p:spPr>
        <p:txBody>
          <a:bodyPr>
            <a:normAutofit fontScale="90000"/>
          </a:bodyPr>
          <a:lstStyle/>
          <a:p>
            <a:pPr algn="ctr"/>
            <a:r>
              <a:rPr lang="en-IN" dirty="0">
                <a:latin typeface="Aharoni" panose="02010803020104030203" pitchFamily="2" charset="-79"/>
                <a:cs typeface="Aharoni" panose="02010803020104030203" pitchFamily="2" charset="-79"/>
              </a:rPr>
              <a:t>PROBLEM STATEMENT AND APPROACH</a:t>
            </a:r>
          </a:p>
        </p:txBody>
      </p:sp>
      <p:sp>
        <p:nvSpPr>
          <p:cNvPr id="7" name="Content Placeholder 6">
            <a:extLst>
              <a:ext uri="{FF2B5EF4-FFF2-40B4-BE49-F238E27FC236}">
                <a16:creationId xmlns:a16="http://schemas.microsoft.com/office/drawing/2014/main" id="{57EE4985-F21C-37C5-54D2-76CF147C0B41}"/>
              </a:ext>
            </a:extLst>
          </p:cNvPr>
          <p:cNvSpPr>
            <a:spLocks noGrp="1"/>
          </p:cNvSpPr>
          <p:nvPr>
            <p:ph idx="1"/>
          </p:nvPr>
        </p:nvSpPr>
        <p:spPr>
          <a:xfrm>
            <a:off x="244550" y="1035698"/>
            <a:ext cx="10590028" cy="5535223"/>
          </a:xfrm>
        </p:spPr>
        <p:txBody>
          <a:bodyPr>
            <a:normAutofit fontScale="92500" lnSpcReduction="10000"/>
          </a:bodyPr>
          <a:lstStyle/>
          <a:p>
            <a:r>
              <a:rPr lang="en-US" sz="2400" dirty="0"/>
              <a:t>Now-a-days, online rating and reviews play an important role in book sales. Readers buy books depending on choices made by other customers. Our Recommendation system focuses on these reviews and ratings by others and filters books according to the user’s preferences. </a:t>
            </a:r>
          </a:p>
          <a:p>
            <a:r>
              <a:rPr lang="en-IN" sz="2400" dirty="0"/>
              <a:t>Here, we have employed the concept of </a:t>
            </a:r>
            <a:r>
              <a:rPr lang="en-IN" sz="2400" b="1" dirty="0"/>
              <a:t>Collaborative Filtering.</a:t>
            </a:r>
          </a:p>
          <a:p>
            <a:r>
              <a:rPr lang="en-US" sz="2400" dirty="0"/>
              <a:t>Books are recommended by the clustering model. We are going to train and build this model by using various features such as user’s ratings, book description, book titles, the number of views a book has received etc.</a:t>
            </a:r>
          </a:p>
          <a:p>
            <a:r>
              <a:rPr lang="en-US" sz="2400" dirty="0"/>
              <a:t>The system groups users into clusters so that each data point within the cluster is similar and dissimilar to the data point in the other cluster. </a:t>
            </a:r>
            <a:r>
              <a:rPr lang="en-IN" sz="2400" dirty="0"/>
              <a:t> </a:t>
            </a:r>
          </a:p>
          <a:p>
            <a:r>
              <a:rPr lang="en-IN" sz="2400" dirty="0"/>
              <a:t>For example, let’s say we have a dataset consisting of  50 random books and if a customer wants to get recommendations on book A, our model will find the distance from said book to all the other books in the data set. It will then fetch the five least distances and will hence provide those books as recommendations to the user on the basis of reviews, genre and number of reads (</a:t>
            </a:r>
            <a:r>
              <a:rPr lang="en-IN" sz="2400" dirty="0" err="1"/>
              <a:t>i.e</a:t>
            </a:r>
            <a:r>
              <a:rPr lang="en-IN" sz="2400" dirty="0"/>
              <a:t> more than 200 reads)</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17902571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151</TotalTime>
  <Words>357</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Century Schoolbook</vt:lpstr>
      <vt:lpstr>urw-din</vt:lpstr>
      <vt:lpstr>Wingdings 2</vt:lpstr>
      <vt:lpstr>View</vt:lpstr>
      <vt:lpstr>    DATA SCIENCE </vt:lpstr>
      <vt:lpstr>     INTRODUCTION</vt:lpstr>
      <vt:lpstr>PowerPoint Presentation</vt:lpstr>
      <vt:lpstr>APPLICATION AREA </vt:lpstr>
      <vt:lpstr>PROBLEM STATEMENT AND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SCIENCE </dc:title>
  <dc:creator>Kalariparambil Abdul Shabir</dc:creator>
  <cp:lastModifiedBy>Kalariparambil Abdul Shabir</cp:lastModifiedBy>
  <cp:revision>3</cp:revision>
  <dcterms:created xsi:type="dcterms:W3CDTF">2022-09-16T16:30:22Z</dcterms:created>
  <dcterms:modified xsi:type="dcterms:W3CDTF">2022-09-22T16:54:38Z</dcterms:modified>
</cp:coreProperties>
</file>