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2" r:id="rId3"/>
    <p:sldId id="260" r:id="rId4"/>
    <p:sldId id="257" r:id="rId5"/>
    <p:sldId id="258" r:id="rId6"/>
    <p:sldId id="259" r:id="rId7"/>
    <p:sldId id="264" r:id="rId8"/>
    <p:sldId id="261"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25CDC50C-654D-4EB0-B3A1-D07E3D9C7A3B}" type="datetimeFigureOut">
              <a:rPr lang="en-US" smtClean="0"/>
              <a:t>8/10/2016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C8961B-5E5B-4658-9BF6-A61A8A1198C9}" type="slidenum">
              <a:rPr lang="en-US" smtClean="0"/>
              <a:t>‹#›</a:t>
            </a:fld>
            <a:endParaRPr lang="en-US"/>
          </a:p>
        </p:txBody>
      </p:sp>
    </p:spTree>
    <p:extLst>
      <p:ext uri="{BB962C8B-B14F-4D97-AF65-F5344CB8AC3E}">
        <p14:creationId xmlns:p14="http://schemas.microsoft.com/office/powerpoint/2010/main" val="179428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25CDC50C-654D-4EB0-B3A1-D07E3D9C7A3B}" type="datetimeFigureOut">
              <a:rPr lang="en-US" smtClean="0"/>
              <a:t>8/10/2016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C8961B-5E5B-4658-9BF6-A61A8A1198C9}" type="slidenum">
              <a:rPr lang="en-US" smtClean="0"/>
              <a:t>‹#›</a:t>
            </a:fld>
            <a:endParaRPr lang="en-US"/>
          </a:p>
        </p:txBody>
      </p:sp>
    </p:spTree>
    <p:extLst>
      <p:ext uri="{BB962C8B-B14F-4D97-AF65-F5344CB8AC3E}">
        <p14:creationId xmlns:p14="http://schemas.microsoft.com/office/powerpoint/2010/main" val="2590677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25CDC50C-654D-4EB0-B3A1-D07E3D9C7A3B}" type="datetimeFigureOut">
              <a:rPr lang="en-US" smtClean="0"/>
              <a:t>8/10/2016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C8961B-5E5B-4658-9BF6-A61A8A1198C9}" type="slidenum">
              <a:rPr lang="en-US" smtClean="0"/>
              <a:t>‹#›</a:t>
            </a:fld>
            <a:endParaRPr lang="en-US"/>
          </a:p>
        </p:txBody>
      </p:sp>
    </p:spTree>
    <p:extLst>
      <p:ext uri="{BB962C8B-B14F-4D97-AF65-F5344CB8AC3E}">
        <p14:creationId xmlns:p14="http://schemas.microsoft.com/office/powerpoint/2010/main" val="2772674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25CDC50C-654D-4EB0-B3A1-D07E3D9C7A3B}" type="datetimeFigureOut">
              <a:rPr lang="en-US" smtClean="0"/>
              <a:t>8/10/2016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C8961B-5E5B-4658-9BF6-A61A8A1198C9}" type="slidenum">
              <a:rPr lang="en-US" smtClean="0"/>
              <a:t>‹#›</a:t>
            </a:fld>
            <a:endParaRPr lang="en-US"/>
          </a:p>
        </p:txBody>
      </p:sp>
    </p:spTree>
    <p:extLst>
      <p:ext uri="{BB962C8B-B14F-4D97-AF65-F5344CB8AC3E}">
        <p14:creationId xmlns:p14="http://schemas.microsoft.com/office/powerpoint/2010/main" val="1451154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5CDC50C-654D-4EB0-B3A1-D07E3D9C7A3B}" type="datetimeFigureOut">
              <a:rPr lang="en-US" smtClean="0"/>
              <a:t>8/10/2016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C8961B-5E5B-4658-9BF6-A61A8A1198C9}" type="slidenum">
              <a:rPr lang="en-US" smtClean="0"/>
              <a:t>‹#›</a:t>
            </a:fld>
            <a:endParaRPr lang="en-US"/>
          </a:p>
        </p:txBody>
      </p:sp>
    </p:spTree>
    <p:extLst>
      <p:ext uri="{BB962C8B-B14F-4D97-AF65-F5344CB8AC3E}">
        <p14:creationId xmlns:p14="http://schemas.microsoft.com/office/powerpoint/2010/main" val="1091841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25CDC50C-654D-4EB0-B3A1-D07E3D9C7A3B}" type="datetimeFigureOut">
              <a:rPr lang="en-US" smtClean="0"/>
              <a:t>8/10/2016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C8961B-5E5B-4658-9BF6-A61A8A1198C9}" type="slidenum">
              <a:rPr lang="en-US" smtClean="0"/>
              <a:t>‹#›</a:t>
            </a:fld>
            <a:endParaRPr lang="en-US"/>
          </a:p>
        </p:txBody>
      </p:sp>
    </p:spTree>
    <p:extLst>
      <p:ext uri="{BB962C8B-B14F-4D97-AF65-F5344CB8AC3E}">
        <p14:creationId xmlns:p14="http://schemas.microsoft.com/office/powerpoint/2010/main" val="3020975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25CDC50C-654D-4EB0-B3A1-D07E3D9C7A3B}" type="datetimeFigureOut">
              <a:rPr lang="en-US" smtClean="0"/>
              <a:t>8/10/2016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C8961B-5E5B-4658-9BF6-A61A8A1198C9}" type="slidenum">
              <a:rPr lang="en-US" smtClean="0"/>
              <a:t>‹#›</a:t>
            </a:fld>
            <a:endParaRPr lang="en-US"/>
          </a:p>
        </p:txBody>
      </p:sp>
    </p:spTree>
    <p:extLst>
      <p:ext uri="{BB962C8B-B14F-4D97-AF65-F5344CB8AC3E}">
        <p14:creationId xmlns:p14="http://schemas.microsoft.com/office/powerpoint/2010/main" val="983660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25CDC50C-654D-4EB0-B3A1-D07E3D9C7A3B}" type="datetimeFigureOut">
              <a:rPr lang="en-US" smtClean="0"/>
              <a:t>8/10/2016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C8961B-5E5B-4658-9BF6-A61A8A1198C9}" type="slidenum">
              <a:rPr lang="en-US" smtClean="0"/>
              <a:t>‹#›</a:t>
            </a:fld>
            <a:endParaRPr lang="en-US"/>
          </a:p>
        </p:txBody>
      </p:sp>
    </p:spTree>
    <p:extLst>
      <p:ext uri="{BB962C8B-B14F-4D97-AF65-F5344CB8AC3E}">
        <p14:creationId xmlns:p14="http://schemas.microsoft.com/office/powerpoint/2010/main" val="1253066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CDC50C-654D-4EB0-B3A1-D07E3D9C7A3B}" type="datetimeFigureOut">
              <a:rPr lang="en-US" smtClean="0"/>
              <a:t>8/10/2016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C8961B-5E5B-4658-9BF6-A61A8A1198C9}" type="slidenum">
              <a:rPr lang="en-US" smtClean="0"/>
              <a:t>‹#›</a:t>
            </a:fld>
            <a:endParaRPr lang="en-US"/>
          </a:p>
        </p:txBody>
      </p:sp>
    </p:spTree>
    <p:extLst>
      <p:ext uri="{BB962C8B-B14F-4D97-AF65-F5344CB8AC3E}">
        <p14:creationId xmlns:p14="http://schemas.microsoft.com/office/powerpoint/2010/main" val="4106446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5CDC50C-654D-4EB0-B3A1-D07E3D9C7A3B}" type="datetimeFigureOut">
              <a:rPr lang="en-US" smtClean="0"/>
              <a:t>8/10/2016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C8961B-5E5B-4658-9BF6-A61A8A1198C9}" type="slidenum">
              <a:rPr lang="en-US" smtClean="0"/>
              <a:t>‹#›</a:t>
            </a:fld>
            <a:endParaRPr lang="en-US"/>
          </a:p>
        </p:txBody>
      </p:sp>
    </p:spTree>
    <p:extLst>
      <p:ext uri="{BB962C8B-B14F-4D97-AF65-F5344CB8AC3E}">
        <p14:creationId xmlns:p14="http://schemas.microsoft.com/office/powerpoint/2010/main" val="3407756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5CDC50C-654D-4EB0-B3A1-D07E3D9C7A3B}" type="datetimeFigureOut">
              <a:rPr lang="en-US" smtClean="0"/>
              <a:t>8/10/2016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C8961B-5E5B-4658-9BF6-A61A8A1198C9}" type="slidenum">
              <a:rPr lang="en-US" smtClean="0"/>
              <a:t>‹#›</a:t>
            </a:fld>
            <a:endParaRPr lang="en-US"/>
          </a:p>
        </p:txBody>
      </p:sp>
    </p:spTree>
    <p:extLst>
      <p:ext uri="{BB962C8B-B14F-4D97-AF65-F5344CB8AC3E}">
        <p14:creationId xmlns:p14="http://schemas.microsoft.com/office/powerpoint/2010/main" val="3675678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CDC50C-654D-4EB0-B3A1-D07E3D9C7A3B}" type="datetimeFigureOut">
              <a:rPr lang="en-US" smtClean="0"/>
              <a:t>8/10/2016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C8961B-5E5B-4658-9BF6-A61A8A1198C9}" type="slidenum">
              <a:rPr lang="en-US" smtClean="0"/>
              <a:t>‹#›</a:t>
            </a:fld>
            <a:endParaRPr lang="en-US"/>
          </a:p>
        </p:txBody>
      </p:sp>
    </p:spTree>
    <p:extLst>
      <p:ext uri="{BB962C8B-B14F-4D97-AF65-F5344CB8AC3E}">
        <p14:creationId xmlns:p14="http://schemas.microsoft.com/office/powerpoint/2010/main" val="1536309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a:latin typeface="Times New Roman" panose="02020603050405020304" pitchFamily="18" charset="0"/>
                <a:cs typeface="Times New Roman" panose="02020603050405020304" pitchFamily="18" charset="0"/>
              </a:rPr>
              <a:t>When simulation is the appropriate tool</a:t>
            </a:r>
          </a:p>
        </p:txBody>
      </p:sp>
      <p:sp>
        <p:nvSpPr>
          <p:cNvPr id="15363" name="Content Placeholder 2"/>
          <p:cNvSpPr>
            <a:spLocks noGrp="1"/>
          </p:cNvSpPr>
          <p:nvPr>
            <p:ph idx="1"/>
          </p:nvPr>
        </p:nvSpPr>
        <p:spPr/>
        <p:txBody>
          <a:bodyPr/>
          <a:lstStyle/>
          <a:p>
            <a:pPr algn="just"/>
            <a:r>
              <a:rPr lang="en-US" altLang="en-US" dirty="0">
                <a:latin typeface="Times New Roman" panose="02020603050405020304" pitchFamily="18" charset="0"/>
                <a:cs typeface="Times New Roman" panose="02020603050405020304" pitchFamily="18" charset="0"/>
              </a:rPr>
              <a:t>Simulation enable the study of internal interaction of a subsystem with complex system</a:t>
            </a:r>
          </a:p>
          <a:p>
            <a:pPr algn="just"/>
            <a:r>
              <a:rPr lang="en-US" altLang="en-US" dirty="0">
                <a:latin typeface="Times New Roman" panose="02020603050405020304" pitchFamily="18" charset="0"/>
                <a:cs typeface="Times New Roman" panose="02020603050405020304" pitchFamily="18" charset="0"/>
              </a:rPr>
              <a:t>Informational, organizational and environmental changes can be simulated and find their effects</a:t>
            </a:r>
          </a:p>
          <a:p>
            <a:pPr algn="just"/>
            <a:r>
              <a:rPr lang="en-US" altLang="en-US" dirty="0">
                <a:latin typeface="Times New Roman" panose="02020603050405020304" pitchFamily="18" charset="0"/>
                <a:cs typeface="Times New Roman" panose="02020603050405020304" pitchFamily="18" charset="0"/>
              </a:rPr>
              <a:t>A simulation model help us to gain knowledge about improvement of system</a:t>
            </a:r>
          </a:p>
          <a:p>
            <a:pPr algn="just"/>
            <a:r>
              <a:rPr lang="en-US" altLang="en-US" dirty="0">
                <a:latin typeface="Times New Roman" panose="02020603050405020304" pitchFamily="18" charset="0"/>
                <a:cs typeface="Times New Roman" panose="02020603050405020304" pitchFamily="18" charset="0"/>
              </a:rPr>
              <a:t>Finding important input parameters with changing simulation inputs</a:t>
            </a:r>
          </a:p>
          <a:p>
            <a:pPr algn="just"/>
            <a:r>
              <a:rPr lang="en-US" altLang="en-US" dirty="0">
                <a:latin typeface="Times New Roman" panose="02020603050405020304" pitchFamily="18" charset="0"/>
                <a:cs typeface="Times New Roman" panose="02020603050405020304" pitchFamily="18" charset="0"/>
              </a:rPr>
              <a:t>Simulation can be used with new design and policies before implementation</a:t>
            </a:r>
          </a:p>
        </p:txBody>
      </p:sp>
    </p:spTree>
    <p:extLst>
      <p:ext uri="{BB962C8B-B14F-4D97-AF65-F5344CB8AC3E}">
        <p14:creationId xmlns:p14="http://schemas.microsoft.com/office/powerpoint/2010/main" val="48634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Application of Simulation </a:t>
            </a:r>
          </a:p>
        </p:txBody>
      </p:sp>
      <p:sp>
        <p:nvSpPr>
          <p:cNvPr id="3" name="Content Placeholder 2"/>
          <p:cNvSpPr>
            <a:spLocks noGrp="1"/>
          </p:cNvSpPr>
          <p:nvPr>
            <p:ph idx="1"/>
          </p:nvPr>
        </p:nvSpPr>
        <p:spPr/>
        <p:txBody>
          <a:bodyPr>
            <a:normAutofit/>
          </a:bodyPr>
          <a:lstStyle/>
          <a:p>
            <a:pPr algn="just" eaLnBrk="0" hangingPunct="0"/>
            <a:r>
              <a:rPr lang="en-US" altLang="en-US" b="1" dirty="0">
                <a:latin typeface="Times New Roman" panose="02020603050405020304" pitchFamily="18" charset="0"/>
              </a:rPr>
              <a:t>Computer Systems</a:t>
            </a:r>
            <a:r>
              <a:rPr lang="en-US" altLang="en-US" dirty="0">
                <a:latin typeface="Times New Roman" panose="02020603050405020304" pitchFamily="18" charset="0"/>
              </a:rPr>
              <a:t>:  hardware components, software systems, networks, data base management, information processing, etc..</a:t>
            </a:r>
          </a:p>
          <a:p>
            <a:pPr algn="just" eaLnBrk="0" hangingPunct="0"/>
            <a:r>
              <a:rPr lang="en-US" altLang="en-US" b="1" dirty="0">
                <a:latin typeface="Times New Roman" panose="02020603050405020304" pitchFamily="18" charset="0"/>
              </a:rPr>
              <a:t>Manufacturing</a:t>
            </a:r>
            <a:r>
              <a:rPr lang="en-US" altLang="en-US" dirty="0">
                <a:latin typeface="Times New Roman" panose="02020603050405020304" pitchFamily="18" charset="0"/>
              </a:rPr>
              <a:t>:  material handling systems, assembly lines, automated production facilities, inventory control systems, plant layout, etc.</a:t>
            </a:r>
          </a:p>
          <a:p>
            <a:pPr algn="just" eaLnBrk="0" hangingPunct="0"/>
            <a:r>
              <a:rPr lang="en-US" altLang="en-US" b="1" dirty="0">
                <a:latin typeface="Times New Roman" panose="02020603050405020304" pitchFamily="18" charset="0"/>
              </a:rPr>
              <a:t>Business</a:t>
            </a:r>
            <a:r>
              <a:rPr lang="en-US" altLang="en-US" dirty="0">
                <a:latin typeface="Times New Roman" panose="02020603050405020304" pitchFamily="18" charset="0"/>
              </a:rPr>
              <a:t>:  stock and commodity analysis, pricing policies, marketing strategies, cash flow analysis, forecasting, etc..</a:t>
            </a:r>
          </a:p>
          <a:p>
            <a:pPr algn="just" eaLnBrk="0" hangingPunct="0"/>
            <a:r>
              <a:rPr lang="en-US" altLang="en-US" b="1" dirty="0">
                <a:latin typeface="Times New Roman" panose="02020603050405020304" pitchFamily="18" charset="0"/>
              </a:rPr>
              <a:t>Government</a:t>
            </a:r>
            <a:r>
              <a:rPr lang="en-US" altLang="en-US" dirty="0">
                <a:latin typeface="Times New Roman" panose="02020603050405020304" pitchFamily="18" charset="0"/>
              </a:rPr>
              <a:t>:  military weapons and their use, military tactics, population forecasting, land use, health care delivery, fire protection, criminal justice, traffic control, etc.</a:t>
            </a:r>
            <a:endParaRPr lang="en-US" dirty="0"/>
          </a:p>
        </p:txBody>
      </p:sp>
    </p:spTree>
    <p:extLst>
      <p:ext uri="{BB962C8B-B14F-4D97-AF65-F5344CB8AC3E}">
        <p14:creationId xmlns:p14="http://schemas.microsoft.com/office/powerpoint/2010/main" val="2970227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When Simulation is not Appropriate</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When the problem can be solved by common sense.</a:t>
            </a:r>
          </a:p>
          <a:p>
            <a:r>
              <a:rPr lang="en-US" dirty="0">
                <a:latin typeface="Times New Roman" panose="02020603050405020304" pitchFamily="18" charset="0"/>
                <a:cs typeface="Times New Roman" panose="02020603050405020304" pitchFamily="18" charset="0"/>
              </a:rPr>
              <a:t>When the problem can be solved analytically.</a:t>
            </a:r>
          </a:p>
          <a:p>
            <a:r>
              <a:rPr lang="en-US" dirty="0">
                <a:latin typeface="Times New Roman" panose="02020603050405020304" pitchFamily="18" charset="0"/>
                <a:cs typeface="Times New Roman" panose="02020603050405020304" pitchFamily="18" charset="0"/>
              </a:rPr>
              <a:t>If it is easier to perform direct experiments.</a:t>
            </a:r>
          </a:p>
          <a:p>
            <a:r>
              <a:rPr lang="en-US" dirty="0">
                <a:latin typeface="Times New Roman" panose="02020603050405020304" pitchFamily="18" charset="0"/>
                <a:cs typeface="Times New Roman" panose="02020603050405020304" pitchFamily="18" charset="0"/>
              </a:rPr>
              <a:t>If cost exceed savings.</a:t>
            </a:r>
          </a:p>
          <a:p>
            <a:r>
              <a:rPr lang="en-US" dirty="0">
                <a:latin typeface="Times New Roman" panose="02020603050405020304" pitchFamily="18" charset="0"/>
                <a:cs typeface="Times New Roman" panose="02020603050405020304" pitchFamily="18" charset="0"/>
              </a:rPr>
              <a:t>If resource or time are not available.</a:t>
            </a:r>
          </a:p>
          <a:p>
            <a:r>
              <a:rPr lang="en-US" dirty="0">
                <a:latin typeface="Times New Roman" panose="02020603050405020304" pitchFamily="18" charset="0"/>
                <a:cs typeface="Times New Roman" panose="02020603050405020304" pitchFamily="18" charset="0"/>
              </a:rPr>
              <a:t>If system behavior is too complex.</a:t>
            </a:r>
          </a:p>
          <a:p>
            <a:pPr lvl="1"/>
            <a:r>
              <a:rPr lang="en-US" dirty="0">
                <a:latin typeface="Times New Roman" panose="02020603050405020304" pitchFamily="18" charset="0"/>
                <a:cs typeface="Times New Roman" panose="02020603050405020304" pitchFamily="18" charset="0"/>
              </a:rPr>
              <a:t>Like human behavior</a:t>
            </a:r>
          </a:p>
        </p:txBody>
      </p:sp>
    </p:spTree>
    <p:extLst>
      <p:ext uri="{BB962C8B-B14F-4D97-AF65-F5344CB8AC3E}">
        <p14:creationId xmlns:p14="http://schemas.microsoft.com/office/powerpoint/2010/main" val="1702538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Phases of Simulation study </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Phase I: Problem Formulation	</a:t>
            </a:r>
          </a:p>
          <a:p>
            <a:r>
              <a:rPr lang="en-US" dirty="0">
                <a:latin typeface="Times New Roman" panose="02020603050405020304" pitchFamily="18" charset="0"/>
                <a:cs typeface="Times New Roman" panose="02020603050405020304" pitchFamily="18" charset="0"/>
              </a:rPr>
              <a:t>Phase II: Model Building </a:t>
            </a:r>
          </a:p>
          <a:p>
            <a:r>
              <a:rPr lang="en-US" dirty="0">
                <a:latin typeface="Times New Roman" panose="02020603050405020304" pitchFamily="18" charset="0"/>
                <a:cs typeface="Times New Roman" panose="02020603050405020304" pitchFamily="18" charset="0"/>
              </a:rPr>
              <a:t>Phase III: Running the Model</a:t>
            </a:r>
          </a:p>
          <a:p>
            <a:r>
              <a:rPr lang="en-US" dirty="0">
                <a:latin typeface="Times New Roman" panose="02020603050405020304" pitchFamily="18" charset="0"/>
                <a:cs typeface="Times New Roman" panose="02020603050405020304" pitchFamily="18" charset="0"/>
              </a:rPr>
              <a:t>Phase IV: Implementation </a:t>
            </a:r>
          </a:p>
        </p:txBody>
      </p:sp>
    </p:spTree>
    <p:extLst>
      <p:ext uri="{BB962C8B-B14F-4D97-AF65-F5344CB8AC3E}">
        <p14:creationId xmlns:p14="http://schemas.microsoft.com/office/powerpoint/2010/main" val="3293253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algn="ctr" eaLnBrk="1" hangingPunct="1"/>
            <a:r>
              <a:rPr lang="en-US" altLang="en-US">
                <a:latin typeface="Times New Roman" panose="02020603050405020304" pitchFamily="18" charset="0"/>
                <a:cs typeface="Times New Roman" panose="02020603050405020304" pitchFamily="18" charset="0"/>
              </a:rPr>
              <a:t>Steps involved in developing a simulation</a:t>
            </a:r>
            <a:br>
              <a:rPr lang="en-US" altLang="en-US">
                <a:latin typeface="Times New Roman" panose="02020603050405020304" pitchFamily="18" charset="0"/>
                <a:cs typeface="Times New Roman" panose="02020603050405020304" pitchFamily="18" charset="0"/>
              </a:rPr>
            </a:br>
            <a:r>
              <a:rPr lang="en-US" altLang="en-US">
                <a:latin typeface="Times New Roman" panose="02020603050405020304" pitchFamily="18" charset="0"/>
                <a:cs typeface="Times New Roman" panose="02020603050405020304" pitchFamily="18" charset="0"/>
              </a:rPr>
              <a:t>model</a:t>
            </a:r>
          </a:p>
        </p:txBody>
      </p:sp>
      <p:sp>
        <p:nvSpPr>
          <p:cNvPr id="3" name="Content Placeholder 2"/>
          <p:cNvSpPr>
            <a:spLocks noGrp="1"/>
          </p:cNvSpPr>
          <p:nvPr>
            <p:ph idx="1"/>
          </p:nvPr>
        </p:nvSpPr>
        <p:spPr>
          <a:xfrm>
            <a:off x="838200" y="1825625"/>
            <a:ext cx="10515600" cy="4897438"/>
          </a:xfrm>
        </p:spPr>
        <p:txBody>
          <a:bodyPr rtlCol="0">
            <a:normAutofit fontScale="62500" lnSpcReduction="20000"/>
          </a:bodyPr>
          <a:lstStyle/>
          <a:p>
            <a:pPr eaLnBrk="1" fontAlgn="auto" hangingPunct="1">
              <a:spcAft>
                <a:spcPts val="0"/>
              </a:spcAft>
              <a:defRPr/>
            </a:pPr>
            <a:r>
              <a:rPr lang="en-US" b="1" dirty="0">
                <a:latin typeface="Times New Roman" panose="02020603050405020304" pitchFamily="18" charset="0"/>
                <a:cs typeface="Times New Roman" panose="02020603050405020304" pitchFamily="18" charset="0"/>
              </a:rPr>
              <a:t>Step 1. Identify the problem: </a:t>
            </a:r>
          </a:p>
          <a:p>
            <a:pPr lvl="1" algn="just" eaLnBrk="1" fontAlgn="auto" hangingPunct="1">
              <a:spcAft>
                <a:spcPts val="0"/>
              </a:spcAft>
              <a:defRPr/>
            </a:pPr>
            <a:r>
              <a:rPr lang="en-US" dirty="0">
                <a:latin typeface="Times New Roman" panose="02020603050405020304" pitchFamily="18" charset="0"/>
                <a:cs typeface="Times New Roman" panose="02020603050405020304" pitchFamily="18" charset="0"/>
              </a:rPr>
              <a:t>Enumerate problems with an existing system. Produce requirements for a proposed system</a:t>
            </a:r>
          </a:p>
          <a:p>
            <a:pPr algn="just" eaLnBrk="1" fontAlgn="auto" hangingPunct="1">
              <a:spcAft>
                <a:spcPts val="0"/>
              </a:spcAft>
              <a:defRPr/>
            </a:pPr>
            <a:r>
              <a:rPr lang="en-US" b="1" dirty="0">
                <a:latin typeface="Times New Roman" panose="02020603050405020304" pitchFamily="18" charset="0"/>
                <a:cs typeface="Times New Roman" panose="02020603050405020304" pitchFamily="18" charset="0"/>
              </a:rPr>
              <a:t>Step 2. Formulate the problem: </a:t>
            </a:r>
          </a:p>
          <a:p>
            <a:pPr lvl="1" algn="just" eaLnBrk="1" fontAlgn="auto" hangingPunct="1">
              <a:spcAft>
                <a:spcPts val="0"/>
              </a:spcAft>
              <a:defRPr/>
            </a:pPr>
            <a:r>
              <a:rPr lang="en-US" dirty="0">
                <a:latin typeface="Times New Roman" panose="02020603050405020304" pitchFamily="18" charset="0"/>
                <a:cs typeface="Times New Roman" panose="02020603050405020304" pitchFamily="18" charset="0"/>
              </a:rPr>
              <a:t>Select the bounds of the system, the problem or a part thereof, to be studied. </a:t>
            </a:r>
          </a:p>
          <a:p>
            <a:pPr lvl="1" algn="just" eaLnBrk="1" fontAlgn="auto" hangingPunct="1">
              <a:spcAft>
                <a:spcPts val="0"/>
              </a:spcAft>
              <a:defRPr/>
            </a:pPr>
            <a:r>
              <a:rPr lang="en-US" dirty="0">
                <a:latin typeface="Times New Roman" panose="02020603050405020304" pitchFamily="18" charset="0"/>
                <a:cs typeface="Times New Roman" panose="02020603050405020304" pitchFamily="18" charset="0"/>
              </a:rPr>
              <a:t>Define overall objective of the study and a few specific issues to be addressed. </a:t>
            </a:r>
          </a:p>
          <a:p>
            <a:pPr lvl="1" algn="just" eaLnBrk="1" fontAlgn="auto" hangingPunct="1">
              <a:spcAft>
                <a:spcPts val="0"/>
              </a:spcAft>
              <a:defRPr/>
            </a:pPr>
            <a:r>
              <a:rPr lang="en-US" dirty="0">
                <a:latin typeface="Times New Roman" panose="02020603050405020304" pitchFamily="18" charset="0"/>
                <a:cs typeface="Times New Roman" panose="02020603050405020304" pitchFamily="18" charset="0"/>
              </a:rPr>
              <a:t>Define performance measures - quantitative criteria on the basis of which different system configurations will be compared and ranked. </a:t>
            </a:r>
          </a:p>
          <a:p>
            <a:pPr lvl="1" algn="just" eaLnBrk="1" fontAlgn="auto" hangingPunct="1">
              <a:spcAft>
                <a:spcPts val="0"/>
              </a:spcAft>
              <a:defRPr/>
            </a:pPr>
            <a:r>
              <a:rPr lang="en-US" dirty="0">
                <a:latin typeface="Times New Roman" panose="02020603050405020304" pitchFamily="18" charset="0"/>
                <a:cs typeface="Times New Roman" panose="02020603050405020304" pitchFamily="18" charset="0"/>
              </a:rPr>
              <a:t>Identify, briefly at this stage, the configurations of interest and formulate hypotheses about system performance. </a:t>
            </a:r>
          </a:p>
          <a:p>
            <a:pPr lvl="1" algn="just" eaLnBrk="1" fontAlgn="auto" hangingPunct="1">
              <a:spcAft>
                <a:spcPts val="0"/>
              </a:spcAft>
              <a:defRPr/>
            </a:pPr>
            <a:r>
              <a:rPr lang="en-US" dirty="0">
                <a:latin typeface="Times New Roman" panose="02020603050405020304" pitchFamily="18" charset="0"/>
                <a:cs typeface="Times New Roman" panose="02020603050405020304" pitchFamily="18" charset="0"/>
              </a:rPr>
              <a:t>Decide the time frame of the study, i.e., will the model be used for a one-time decision (e.g., capital expenditure) or over a period of time on a regular basis (e.g., air traffic scheduling). </a:t>
            </a:r>
          </a:p>
          <a:p>
            <a:pPr lvl="1" algn="just" eaLnBrk="1" fontAlgn="auto" hangingPunct="1">
              <a:spcAft>
                <a:spcPts val="0"/>
              </a:spcAft>
              <a:defRPr/>
            </a:pPr>
            <a:r>
              <a:rPr lang="en-US" dirty="0">
                <a:latin typeface="Times New Roman" panose="02020603050405020304" pitchFamily="18" charset="0"/>
                <a:cs typeface="Times New Roman" panose="02020603050405020304" pitchFamily="18" charset="0"/>
              </a:rPr>
              <a:t>Identify the end user of the simulation model, e.g., corporate management versus a production supervisor. </a:t>
            </a:r>
          </a:p>
          <a:p>
            <a:pPr lvl="1" algn="just" eaLnBrk="1" fontAlgn="auto" hangingPunct="1">
              <a:spcAft>
                <a:spcPts val="0"/>
              </a:spcAft>
              <a:defRPr/>
            </a:pPr>
            <a:r>
              <a:rPr lang="en-US" dirty="0">
                <a:latin typeface="Times New Roman" panose="02020603050405020304" pitchFamily="18" charset="0"/>
                <a:cs typeface="Times New Roman" panose="02020603050405020304" pitchFamily="18" charset="0"/>
              </a:rPr>
              <a:t>Problems must be formulated as precisely as possible.</a:t>
            </a:r>
          </a:p>
          <a:p>
            <a:pPr algn="just" eaLnBrk="1" fontAlgn="auto" hangingPunct="1">
              <a:spcAft>
                <a:spcPts val="0"/>
              </a:spcAft>
              <a:defRPr/>
            </a:pPr>
            <a:r>
              <a:rPr lang="en-US" b="1" dirty="0">
                <a:latin typeface="Times New Roman" panose="02020603050405020304" pitchFamily="18" charset="0"/>
                <a:cs typeface="Times New Roman" panose="02020603050405020304" pitchFamily="18" charset="0"/>
              </a:rPr>
              <a:t>Step 3. Collect and process real system data</a:t>
            </a:r>
          </a:p>
          <a:p>
            <a:pPr lvl="1" algn="just" eaLnBrk="1" fontAlgn="auto" hangingPunct="1">
              <a:spcAft>
                <a:spcPts val="0"/>
              </a:spcAft>
              <a:defRPr/>
            </a:pPr>
            <a:r>
              <a:rPr lang="en-US" dirty="0">
                <a:latin typeface="Times New Roman" panose="02020603050405020304" pitchFamily="18" charset="0"/>
                <a:cs typeface="Times New Roman" panose="02020603050405020304" pitchFamily="18" charset="0"/>
              </a:rPr>
              <a:t>Collect data on system specifications (e.g., bandwidth for a communication network), input variables, as well as Altered System </a:t>
            </a:r>
          </a:p>
          <a:p>
            <a:pPr lvl="1" algn="just" eaLnBrk="1" fontAlgn="auto" hangingPunct="1">
              <a:spcAft>
                <a:spcPts val="0"/>
              </a:spcAft>
              <a:defRPr/>
            </a:pPr>
            <a:r>
              <a:rPr lang="en-US" dirty="0">
                <a:latin typeface="Times New Roman" panose="02020603050405020304" pitchFamily="18" charset="0"/>
                <a:cs typeface="Times New Roman" panose="02020603050405020304" pitchFamily="18" charset="0"/>
              </a:rPr>
              <a:t>Study Simulation Experiment Simulation Analysis Conclusions performance of the existing system. </a:t>
            </a:r>
          </a:p>
          <a:p>
            <a:pPr lvl="1" algn="just" eaLnBrk="1" fontAlgn="auto" hangingPunct="1">
              <a:spcAft>
                <a:spcPts val="0"/>
              </a:spcAft>
              <a:defRPr/>
            </a:pPr>
            <a:r>
              <a:rPr lang="en-US" dirty="0">
                <a:latin typeface="Times New Roman" panose="02020603050405020304" pitchFamily="18" charset="0"/>
                <a:cs typeface="Times New Roman" panose="02020603050405020304" pitchFamily="18" charset="0"/>
              </a:rPr>
              <a:t>Identify sources of randomness in the system, i.e., the stochastic input variables. Select an appropriate input probability distribution for each stochastic input variable and estimate corresponding parameter(s). </a:t>
            </a:r>
          </a:p>
          <a:p>
            <a:pPr lvl="1" algn="just" eaLnBrk="1" fontAlgn="auto" hangingPunct="1">
              <a:spcAft>
                <a:spcPts val="0"/>
              </a:spcAft>
              <a:defRPr/>
            </a:pPr>
            <a:r>
              <a:rPr lang="en-US" dirty="0">
                <a:latin typeface="Times New Roman" panose="02020603050405020304" pitchFamily="18" charset="0"/>
                <a:cs typeface="Times New Roman" panose="02020603050405020304" pitchFamily="18" charset="0"/>
              </a:rPr>
              <a:t>Software packages for distribution fitting and selection include Expert Fit, Best Fit, and add-ons in some standard statistical packages. </a:t>
            </a:r>
          </a:p>
        </p:txBody>
      </p:sp>
    </p:spTree>
    <p:extLst>
      <p:ext uri="{BB962C8B-B14F-4D97-AF65-F5344CB8AC3E}">
        <p14:creationId xmlns:p14="http://schemas.microsoft.com/office/powerpoint/2010/main" val="3588329022"/>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6238"/>
            <a:ext cx="10515600" cy="6389687"/>
          </a:xfrm>
        </p:spPr>
        <p:txBody>
          <a:bodyPr rtlCol="0">
            <a:normAutofit fontScale="55000" lnSpcReduction="20000"/>
          </a:bodyPr>
          <a:lstStyle/>
          <a:p>
            <a:pPr algn="just" eaLnBrk="1" fontAlgn="auto" hangingPunct="1">
              <a:spcAft>
                <a:spcPts val="0"/>
              </a:spcAft>
              <a:defRPr/>
            </a:pPr>
            <a:r>
              <a:rPr lang="en-US" b="1" dirty="0">
                <a:latin typeface="Times New Roman" panose="02020603050405020304" pitchFamily="18" charset="0"/>
                <a:cs typeface="Times New Roman" panose="02020603050405020304" pitchFamily="18" charset="0"/>
              </a:rPr>
              <a:t>Step 4. Formulate and develop a model: </a:t>
            </a:r>
          </a:p>
          <a:p>
            <a:pPr lvl="1" algn="just" eaLnBrk="1" fontAlgn="auto" hangingPunct="1">
              <a:spcAft>
                <a:spcPts val="0"/>
              </a:spcAft>
              <a:defRPr/>
            </a:pPr>
            <a:r>
              <a:rPr lang="en-US" dirty="0">
                <a:latin typeface="Times New Roman" panose="02020603050405020304" pitchFamily="18" charset="0"/>
                <a:cs typeface="Times New Roman" panose="02020603050405020304" pitchFamily="18" charset="0"/>
              </a:rPr>
              <a:t>Develop schematics and network diagrams of the system (How do entities flow through the system?). </a:t>
            </a:r>
          </a:p>
          <a:p>
            <a:pPr lvl="1" algn="just" eaLnBrk="1" fontAlgn="auto" hangingPunct="1">
              <a:spcAft>
                <a:spcPts val="0"/>
              </a:spcAft>
              <a:defRPr/>
            </a:pPr>
            <a:r>
              <a:rPr lang="en-US" dirty="0">
                <a:latin typeface="Times New Roman" panose="02020603050405020304" pitchFamily="18" charset="0"/>
                <a:cs typeface="Times New Roman" panose="02020603050405020304" pitchFamily="18" charset="0"/>
              </a:rPr>
              <a:t>Translate these conceptual models to simulation software acceptable form. </a:t>
            </a:r>
          </a:p>
          <a:p>
            <a:pPr lvl="1" algn="just" eaLnBrk="1" fontAlgn="auto" hangingPunct="1">
              <a:spcAft>
                <a:spcPts val="0"/>
              </a:spcAft>
              <a:defRPr/>
            </a:pPr>
            <a:r>
              <a:rPr lang="en-US" dirty="0">
                <a:latin typeface="Times New Roman" panose="02020603050405020304" pitchFamily="18" charset="0"/>
                <a:cs typeface="Times New Roman" panose="02020603050405020304" pitchFamily="18" charset="0"/>
              </a:rPr>
              <a:t>Verify that the simulation model executes as intended. Verification techniques include traces, varying input parameters over their acceptable range and checking the output, substituting constants for random variables and manually checking results, and animation. </a:t>
            </a:r>
          </a:p>
          <a:p>
            <a:pPr algn="just" eaLnBrk="1" fontAlgn="auto" hangingPunct="1">
              <a:spcAft>
                <a:spcPts val="0"/>
              </a:spcAft>
              <a:defRPr/>
            </a:pPr>
            <a:r>
              <a:rPr lang="en-US" b="1" dirty="0">
                <a:latin typeface="Times New Roman" panose="02020603050405020304" pitchFamily="18" charset="0"/>
                <a:cs typeface="Times New Roman" panose="02020603050405020304" pitchFamily="18" charset="0"/>
              </a:rPr>
              <a:t>Step 5. Validate the model: </a:t>
            </a:r>
          </a:p>
          <a:p>
            <a:pPr lvl="1" algn="just" eaLnBrk="1" fontAlgn="auto" hangingPunct="1">
              <a:spcAft>
                <a:spcPts val="0"/>
              </a:spcAft>
              <a:defRPr/>
            </a:pPr>
            <a:r>
              <a:rPr lang="en-US" dirty="0">
                <a:latin typeface="Times New Roman" panose="02020603050405020304" pitchFamily="18" charset="0"/>
                <a:cs typeface="Times New Roman" panose="02020603050405020304" pitchFamily="18" charset="0"/>
              </a:rPr>
              <a:t>Compare the model's performance under known conditions with the performance of the real system. </a:t>
            </a:r>
          </a:p>
          <a:p>
            <a:pPr lvl="1" algn="just" eaLnBrk="1" fontAlgn="auto" hangingPunct="1">
              <a:spcAft>
                <a:spcPts val="0"/>
              </a:spcAft>
              <a:defRPr/>
            </a:pPr>
            <a:r>
              <a:rPr lang="en-US" dirty="0">
                <a:latin typeface="Times New Roman" panose="02020603050405020304" pitchFamily="18" charset="0"/>
                <a:cs typeface="Times New Roman" panose="02020603050405020304" pitchFamily="18" charset="0"/>
              </a:rPr>
              <a:t>Perform statistical inference tests and get the model examined by system experts. </a:t>
            </a:r>
          </a:p>
          <a:p>
            <a:pPr lvl="1" algn="just" eaLnBrk="1" fontAlgn="auto" hangingPunct="1">
              <a:spcAft>
                <a:spcPts val="0"/>
              </a:spcAft>
              <a:defRPr/>
            </a:pPr>
            <a:r>
              <a:rPr lang="en-US" dirty="0">
                <a:latin typeface="Times New Roman" panose="02020603050405020304" pitchFamily="18" charset="0"/>
                <a:cs typeface="Times New Roman" panose="02020603050405020304" pitchFamily="18" charset="0"/>
              </a:rPr>
              <a:t>Assess the confidence that the end user places on the model and address problems if any. </a:t>
            </a:r>
          </a:p>
          <a:p>
            <a:pPr algn="just" eaLnBrk="1" fontAlgn="auto" hangingPunct="1">
              <a:spcAft>
                <a:spcPts val="0"/>
              </a:spcAft>
              <a:defRPr/>
            </a:pPr>
            <a:r>
              <a:rPr lang="en-US" b="1" dirty="0">
                <a:latin typeface="Times New Roman" panose="02020603050405020304" pitchFamily="18" charset="0"/>
                <a:cs typeface="Times New Roman" panose="02020603050405020304" pitchFamily="18" charset="0"/>
              </a:rPr>
              <a:t>Step 6. Document model for future use</a:t>
            </a:r>
          </a:p>
          <a:p>
            <a:pPr lvl="1" algn="just" eaLnBrk="1" fontAlgn="auto" hangingPunct="1">
              <a:spcAft>
                <a:spcPts val="0"/>
              </a:spcAft>
              <a:defRPr/>
            </a:pPr>
            <a:r>
              <a:rPr lang="en-US" dirty="0">
                <a:latin typeface="Times New Roman" panose="02020603050405020304" pitchFamily="18" charset="0"/>
                <a:cs typeface="Times New Roman" panose="02020603050405020304" pitchFamily="18" charset="0"/>
              </a:rPr>
              <a:t>Variables of a simulation model so that we may observe and identify the reasons for changes in the performance measures. </a:t>
            </a:r>
          </a:p>
          <a:p>
            <a:pPr lvl="1" algn="just" eaLnBrk="1" fontAlgn="auto" hangingPunct="1">
              <a:spcAft>
                <a:spcPts val="0"/>
              </a:spcAft>
              <a:defRPr/>
            </a:pPr>
            <a:r>
              <a:rPr lang="en-US" dirty="0">
                <a:latin typeface="Times New Roman" panose="02020603050405020304" pitchFamily="18" charset="0"/>
                <a:cs typeface="Times New Roman" panose="02020603050405020304" pitchFamily="18" charset="0"/>
              </a:rPr>
              <a:t>The number of experiments in a simulation study is greater than or equal to the number of questions being asked about the model (e.g., Is there a significant difference between the mean delay in communication networks A and B?, Which network has the least delay: A, B, or C? How will a new routing algorithm affect the performance of network B?). </a:t>
            </a:r>
          </a:p>
          <a:p>
            <a:pPr lvl="1" algn="just" eaLnBrk="1" fontAlgn="auto" hangingPunct="1">
              <a:spcAft>
                <a:spcPts val="0"/>
              </a:spcAft>
              <a:defRPr/>
            </a:pPr>
            <a:r>
              <a:rPr lang="en-US" dirty="0">
                <a:latin typeface="Times New Roman" panose="02020603050405020304" pitchFamily="18" charset="0"/>
                <a:cs typeface="Times New Roman" panose="02020603050405020304" pitchFamily="18" charset="0"/>
              </a:rPr>
              <a:t>Design of a simulation experiment involves answering the question: what data need to be obtained, in what form, and how much? The following steps illustrate the process of designing a simulation experiment. </a:t>
            </a:r>
          </a:p>
          <a:p>
            <a:pPr algn="just" eaLnBrk="1" fontAlgn="auto" hangingPunct="1">
              <a:spcAft>
                <a:spcPts val="0"/>
              </a:spcAft>
              <a:defRPr/>
            </a:pPr>
            <a:r>
              <a:rPr lang="en-US" b="1" dirty="0">
                <a:latin typeface="Times New Roman" panose="02020603050405020304" pitchFamily="18" charset="0"/>
                <a:cs typeface="Times New Roman" panose="02020603050405020304" pitchFamily="18" charset="0"/>
              </a:rPr>
              <a:t>Step 7. Select appropriate experimental design </a:t>
            </a:r>
          </a:p>
          <a:p>
            <a:pPr lvl="1" algn="just" eaLnBrk="1" fontAlgn="auto" hangingPunct="1">
              <a:spcAft>
                <a:spcPts val="0"/>
              </a:spcAft>
              <a:defRPr/>
            </a:pPr>
            <a:r>
              <a:rPr lang="en-US" dirty="0">
                <a:latin typeface="Times New Roman" panose="02020603050405020304" pitchFamily="18" charset="0"/>
                <a:cs typeface="Times New Roman" panose="02020603050405020304" pitchFamily="18" charset="0"/>
              </a:rPr>
              <a:t>Select a performance measure, a few input variables that are likely to influence it, and the levels of each input variable. </a:t>
            </a:r>
          </a:p>
          <a:p>
            <a:pPr lvl="1" algn="just" eaLnBrk="1" fontAlgn="auto" hangingPunct="1">
              <a:spcAft>
                <a:spcPts val="0"/>
              </a:spcAft>
              <a:defRPr/>
            </a:pPr>
            <a:r>
              <a:rPr lang="en-US" dirty="0">
                <a:latin typeface="Times New Roman" panose="02020603050405020304" pitchFamily="18" charset="0"/>
                <a:cs typeface="Times New Roman" panose="02020603050405020304" pitchFamily="18" charset="0"/>
              </a:rPr>
              <a:t>When the number of possible configurations (product of the number of input variables and the levels of each input variable) is large and the simulation model is complex, common second-order design classes including central composite, Box-</a:t>
            </a:r>
            <a:r>
              <a:rPr lang="en-US" dirty="0" err="1">
                <a:latin typeface="Times New Roman" panose="02020603050405020304" pitchFamily="18" charset="0"/>
                <a:cs typeface="Times New Roman" panose="02020603050405020304" pitchFamily="18" charset="0"/>
              </a:rPr>
              <a:t>Behnken</a:t>
            </a:r>
            <a:r>
              <a:rPr lang="en-US" dirty="0">
                <a:latin typeface="Times New Roman" panose="02020603050405020304" pitchFamily="18" charset="0"/>
                <a:cs typeface="Times New Roman" panose="02020603050405020304" pitchFamily="18" charset="0"/>
              </a:rPr>
              <a:t>, and full factorial should be considered. </a:t>
            </a:r>
          </a:p>
          <a:p>
            <a:pPr lvl="1" algn="just" eaLnBrk="1" fontAlgn="auto" hangingPunct="1">
              <a:spcAft>
                <a:spcPts val="0"/>
              </a:spcAft>
              <a:defRPr/>
            </a:pPr>
            <a:r>
              <a:rPr lang="en-US" dirty="0">
                <a:latin typeface="Times New Roman" panose="02020603050405020304" pitchFamily="18" charset="0"/>
                <a:cs typeface="Times New Roman" panose="02020603050405020304" pitchFamily="18" charset="0"/>
              </a:rPr>
              <a:t>Document the experimental design.</a:t>
            </a:r>
          </a:p>
          <a:p>
            <a:pPr algn="just" eaLnBrk="1" fontAlgn="auto" hangingPunct="1">
              <a:spcAft>
                <a:spcPts val="0"/>
              </a:spcAft>
              <a:defRPr/>
            </a:pPr>
            <a:r>
              <a:rPr lang="en-US" b="1" dirty="0">
                <a:latin typeface="Times New Roman" panose="02020603050405020304" pitchFamily="18" charset="0"/>
                <a:cs typeface="Times New Roman" panose="02020603050405020304" pitchFamily="18" charset="0"/>
              </a:rPr>
              <a:t>Step 8. Establish experimental conditions for runs: </a:t>
            </a:r>
          </a:p>
          <a:p>
            <a:pPr lvl="1" algn="just" eaLnBrk="1" fontAlgn="auto" hangingPunct="1">
              <a:spcAft>
                <a:spcPts val="0"/>
              </a:spcAft>
              <a:defRPr/>
            </a:pPr>
            <a:r>
              <a:rPr lang="en-US" dirty="0">
                <a:latin typeface="Times New Roman" panose="02020603050405020304" pitchFamily="18" charset="0"/>
                <a:cs typeface="Times New Roman" panose="02020603050405020304" pitchFamily="18" charset="0"/>
              </a:rPr>
              <a:t>Address the question of obtaining accurate information and the most information from each run. </a:t>
            </a:r>
          </a:p>
          <a:p>
            <a:pPr lvl="1" algn="just" eaLnBrk="1" fontAlgn="auto" hangingPunct="1">
              <a:spcAft>
                <a:spcPts val="0"/>
              </a:spcAft>
              <a:defRPr/>
            </a:pPr>
            <a:r>
              <a:rPr lang="en-US" dirty="0">
                <a:latin typeface="Times New Roman" panose="02020603050405020304" pitchFamily="18" charset="0"/>
                <a:cs typeface="Times New Roman" panose="02020603050405020304" pitchFamily="18" charset="0"/>
              </a:rPr>
              <a:t>Determine if the system is stationary (performance measure does not change over time) or non-stationary (performance measure changes over time). </a:t>
            </a:r>
          </a:p>
          <a:p>
            <a:pPr lvl="1" algn="just" eaLnBrk="1" fontAlgn="auto" hangingPunct="1">
              <a:spcAft>
                <a:spcPts val="0"/>
              </a:spcAft>
              <a:defRPr/>
            </a:pPr>
            <a:r>
              <a:rPr lang="en-US" dirty="0">
                <a:latin typeface="Times New Roman" panose="02020603050405020304" pitchFamily="18" charset="0"/>
                <a:cs typeface="Times New Roman" panose="02020603050405020304" pitchFamily="18" charset="0"/>
              </a:rPr>
              <a:t>Select the run length. Select appropriate starting conditions (e.g., empty and idle, five customers in queue at time 0). </a:t>
            </a:r>
          </a:p>
          <a:p>
            <a:pPr lvl="1" algn="just" eaLnBrk="1" fontAlgn="auto" hangingPunct="1">
              <a:spcAft>
                <a:spcPts val="0"/>
              </a:spcAft>
              <a:defRPr/>
            </a:pPr>
            <a:r>
              <a:rPr lang="en-US" dirty="0">
                <a:latin typeface="Times New Roman" panose="02020603050405020304" pitchFamily="18" charset="0"/>
                <a:cs typeface="Times New Roman" panose="02020603050405020304" pitchFamily="18" charset="0"/>
              </a:rPr>
              <a:t>Select the length of the warm-up period, if required. </a:t>
            </a:r>
          </a:p>
          <a:p>
            <a:pPr lvl="1" algn="just" eaLnBrk="1" fontAlgn="auto" hangingPunct="1">
              <a:spcAft>
                <a:spcPts val="0"/>
              </a:spcAft>
              <a:defRPr/>
            </a:pPr>
            <a:r>
              <a:rPr lang="en-US" dirty="0">
                <a:latin typeface="Times New Roman" panose="02020603050405020304" pitchFamily="18" charset="0"/>
                <a:cs typeface="Times New Roman" panose="02020603050405020304" pitchFamily="18" charset="0"/>
              </a:rPr>
              <a:t>Decide the number of independent runs - each run uses a different random number stream and the same starting conditions - by considering output data sample size. </a:t>
            </a:r>
          </a:p>
        </p:txBody>
      </p:sp>
    </p:spTree>
    <p:extLst>
      <p:ext uri="{BB962C8B-B14F-4D97-AF65-F5344CB8AC3E}">
        <p14:creationId xmlns:p14="http://schemas.microsoft.com/office/powerpoint/2010/main" val="620552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8463"/>
            <a:ext cx="10515600" cy="5778500"/>
          </a:xfrm>
        </p:spPr>
        <p:txBody>
          <a:bodyPr rtlCol="0">
            <a:normAutofit fontScale="92500" lnSpcReduction="10000"/>
          </a:bodyPr>
          <a:lstStyle/>
          <a:p>
            <a:pPr algn="just" eaLnBrk="1" fontAlgn="auto" hangingPunct="1">
              <a:spcAft>
                <a:spcPts val="0"/>
              </a:spcAft>
              <a:defRPr/>
            </a:pPr>
            <a:r>
              <a:rPr lang="en-US" b="1" dirty="0">
                <a:latin typeface="Times New Roman" panose="02020603050405020304" pitchFamily="18" charset="0"/>
                <a:cs typeface="Times New Roman" panose="02020603050405020304" pitchFamily="18" charset="0"/>
              </a:rPr>
              <a:t>Step 9. Perform simulation runs</a:t>
            </a:r>
          </a:p>
          <a:p>
            <a:pPr lvl="1" algn="just" eaLnBrk="1" fontAlgn="auto" hangingPunct="1">
              <a:spcAft>
                <a:spcPts val="0"/>
              </a:spcAft>
              <a:defRPr/>
            </a:pPr>
            <a:r>
              <a:rPr lang="en-US" dirty="0">
                <a:latin typeface="Times New Roman" panose="02020603050405020304" pitchFamily="18" charset="0"/>
                <a:cs typeface="Times New Roman" panose="02020603050405020304" pitchFamily="18" charset="0"/>
              </a:rPr>
              <a:t>Perform runs according to steps 7-8 above Most simulation packages provide run statistics (mean, standard deviation, minimum value, maximum value) on the performance measures, e.g., wait time (non-time persistent statistic), inventory on hand (time persistent statistic). </a:t>
            </a:r>
          </a:p>
          <a:p>
            <a:pPr algn="just" eaLnBrk="1" fontAlgn="auto" hangingPunct="1">
              <a:spcAft>
                <a:spcPts val="0"/>
              </a:spcAft>
              <a:defRPr/>
            </a:pPr>
            <a:r>
              <a:rPr lang="en-US" b="1" dirty="0">
                <a:latin typeface="Times New Roman" panose="02020603050405020304" pitchFamily="18" charset="0"/>
                <a:cs typeface="Times New Roman" panose="02020603050405020304" pitchFamily="18" charset="0"/>
              </a:rPr>
              <a:t>Step 10. Interpret and present results: </a:t>
            </a:r>
          </a:p>
          <a:p>
            <a:pPr lvl="1" algn="just" eaLnBrk="1" fontAlgn="auto" hangingPunct="1">
              <a:spcAft>
                <a:spcPts val="0"/>
              </a:spcAft>
              <a:defRPr/>
            </a:pPr>
            <a:r>
              <a:rPr lang="en-US" dirty="0">
                <a:latin typeface="Times New Roman" panose="02020603050405020304" pitchFamily="18" charset="0"/>
                <a:cs typeface="Times New Roman" panose="02020603050405020304" pitchFamily="18" charset="0"/>
              </a:rPr>
              <a:t>Compute</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numerical estimates (e.g., mean, confidence intervals) of the desired performance measure for each configuration of interest. </a:t>
            </a:r>
          </a:p>
          <a:p>
            <a:pPr lvl="1" algn="just" eaLnBrk="1" fontAlgn="auto" hangingPunct="1">
              <a:spcAft>
                <a:spcPts val="0"/>
              </a:spcAft>
              <a:defRPr/>
            </a:pPr>
            <a:r>
              <a:rPr lang="en-US" dirty="0">
                <a:latin typeface="Times New Roman" panose="02020603050405020304" pitchFamily="18" charset="0"/>
                <a:cs typeface="Times New Roman" panose="02020603050405020304" pitchFamily="18" charset="0"/>
              </a:rPr>
              <a:t>To obtain confidence intervals for the mean of auto correlated data, the technique of batch means can be used. </a:t>
            </a:r>
          </a:p>
          <a:p>
            <a:pPr lvl="1" algn="just" eaLnBrk="1" fontAlgn="auto" hangingPunct="1">
              <a:spcAft>
                <a:spcPts val="0"/>
              </a:spcAft>
              <a:defRPr/>
            </a:pPr>
            <a:r>
              <a:rPr lang="en-US" dirty="0">
                <a:latin typeface="Times New Roman" panose="02020603050405020304" pitchFamily="18" charset="0"/>
                <a:cs typeface="Times New Roman" panose="02020603050405020304" pitchFamily="18" charset="0"/>
              </a:rPr>
              <a:t>In batch means, original contiguous data set from a run is replaced with a smaller data set containing the means of contiguous batches of original  observations. The assumption that batch means are independent may not always be true; increasing total sample size and increasing the batch length may help.</a:t>
            </a:r>
          </a:p>
          <a:p>
            <a:pPr eaLnBrk="1" fontAlgn="auto" hangingPunct="1">
              <a:spcAft>
                <a:spcPts val="0"/>
              </a:spcAft>
              <a:defRPr/>
            </a:pPr>
            <a:r>
              <a:rPr lang="en-US" b="1" dirty="0">
                <a:latin typeface="Times New Roman" panose="02020603050405020304" pitchFamily="18" charset="0"/>
                <a:cs typeface="Times New Roman" panose="02020603050405020304" pitchFamily="18" charset="0"/>
              </a:rPr>
              <a:t>Step 11. Recommend further course of action: </a:t>
            </a:r>
          </a:p>
          <a:p>
            <a:pPr lvl="1" eaLnBrk="1" fontAlgn="auto" hangingPunct="1">
              <a:spcAft>
                <a:spcPts val="0"/>
              </a:spcAft>
              <a:defRPr/>
            </a:pPr>
            <a:r>
              <a:rPr lang="en-US" dirty="0">
                <a:latin typeface="Times New Roman" panose="02020603050405020304" pitchFamily="18" charset="0"/>
                <a:cs typeface="Times New Roman" panose="02020603050405020304" pitchFamily="18" charset="0"/>
              </a:rPr>
              <a:t>This may include further experiments to increase the precision and reduce the bias of estimators, to perform sensitivity analyses, etc.</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724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u="sng" dirty="0"/>
              <a:t>The Process of Simulation</a:t>
            </a:r>
            <a:endParaRPr lang="en-US" dirty="0"/>
          </a:p>
        </p:txBody>
      </p:sp>
      <p:pic>
        <p:nvPicPr>
          <p:cNvPr id="4" name="Picture 5" descr="fig10_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523035" y="1825625"/>
            <a:ext cx="5145930" cy="4351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001796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Advantage of Simulation 	</a:t>
            </a:r>
          </a:p>
        </p:txBody>
      </p:sp>
      <p:sp>
        <p:nvSpPr>
          <p:cNvPr id="3" name="Content Placeholder 2"/>
          <p:cNvSpPr>
            <a:spLocks noGrp="1"/>
          </p:cNvSpPr>
          <p:nvPr>
            <p:ph idx="1"/>
          </p:nvPr>
        </p:nvSpPr>
        <p:spPr/>
        <p:txBody>
          <a:bodyPr>
            <a:normAutofit fontScale="92500" lnSpcReduction="10000"/>
          </a:bodyPr>
          <a:lstStyle/>
          <a:p>
            <a:pPr marL="609600" indent="-609600">
              <a:buFontTx/>
              <a:buAutoNum type="arabicPeriod"/>
            </a:pPr>
            <a:r>
              <a:rPr lang="en-US" altLang="en-US" dirty="0">
                <a:latin typeface="Times New Roman" panose="02020603050405020304" pitchFamily="18" charset="0"/>
                <a:cs typeface="Times New Roman" panose="02020603050405020304" pitchFamily="18" charset="0"/>
              </a:rPr>
              <a:t>Flexibility: </a:t>
            </a:r>
            <a:r>
              <a:rPr lang="en-US" altLang="en-US" dirty="0">
                <a:effectLst>
                  <a:outerShdw blurRad="38100" dist="38100" dir="2700000" algn="tl">
                    <a:srgbClr val="C0C0C0"/>
                  </a:outerShdw>
                </a:effectLst>
                <a:latin typeface="Times New Roman" panose="02020603050405020304" pitchFamily="18" charset="0"/>
                <a:cs typeface="Times New Roman" panose="02020603050405020304" pitchFamily="18" charset="0"/>
              </a:rPr>
              <a:t>Relatively straightforward and flexible</a:t>
            </a:r>
            <a:endParaRPr lang="en-US" altLang="en-US" dirty="0">
              <a:latin typeface="Times New Roman" panose="02020603050405020304" pitchFamily="18" charset="0"/>
              <a:cs typeface="Times New Roman" panose="02020603050405020304" pitchFamily="18" charset="0"/>
            </a:endParaRPr>
          </a:p>
          <a:p>
            <a:pPr marL="609600" indent="-609600">
              <a:buFontTx/>
              <a:buAutoNum type="arabicPeriod"/>
            </a:pPr>
            <a:r>
              <a:rPr lang="en-US" altLang="en-US" dirty="0">
                <a:latin typeface="Times New Roman" panose="02020603050405020304" pitchFamily="18" charset="0"/>
                <a:cs typeface="Times New Roman" panose="02020603050405020304" pitchFamily="18" charset="0"/>
              </a:rPr>
              <a:t>Can handle large and complex systems</a:t>
            </a:r>
          </a:p>
          <a:p>
            <a:pPr marL="1066800" lvl="1" indent="-609600">
              <a:buFontTx/>
              <a:buAutoNum type="arabicPeriod"/>
            </a:pPr>
            <a:r>
              <a:rPr lang="en-US" altLang="en-US" dirty="0">
                <a:effectLst>
                  <a:outerShdw blurRad="38100" dist="38100" dir="2700000" algn="tl">
                    <a:srgbClr val="C0C0C0"/>
                  </a:outerShdw>
                </a:effectLst>
                <a:latin typeface="Times New Roman" panose="02020603050405020304" pitchFamily="18" charset="0"/>
                <a:cs typeface="Times New Roman" panose="02020603050405020304" pitchFamily="18" charset="0"/>
              </a:rPr>
              <a:t>Can be used to analyze large and complex real-world situations that cannot be solved by conventional models</a:t>
            </a:r>
            <a:endParaRPr lang="en-US" altLang="en-US" dirty="0">
              <a:latin typeface="Times New Roman" panose="02020603050405020304" pitchFamily="18" charset="0"/>
              <a:cs typeface="Times New Roman" panose="02020603050405020304" pitchFamily="18" charset="0"/>
            </a:endParaRPr>
          </a:p>
          <a:p>
            <a:pPr marL="609600" indent="-609600">
              <a:buFontTx/>
              <a:buAutoNum type="arabicPeriod"/>
            </a:pPr>
            <a:r>
              <a:rPr lang="en-US" altLang="en-US" dirty="0">
                <a:latin typeface="Times New Roman" panose="02020603050405020304" pitchFamily="18" charset="0"/>
                <a:cs typeface="Times New Roman" panose="02020603050405020304" pitchFamily="18" charset="0"/>
              </a:rPr>
              <a:t>Can answer “what-if” questions</a:t>
            </a:r>
          </a:p>
          <a:p>
            <a:pPr marL="609600" indent="-609600">
              <a:buFontTx/>
              <a:buAutoNum type="arabicPeriod"/>
            </a:pPr>
            <a:r>
              <a:rPr lang="en-US" altLang="en-US" dirty="0">
                <a:latin typeface="Times New Roman" panose="02020603050405020304" pitchFamily="18" charset="0"/>
                <a:cs typeface="Times New Roman" panose="02020603050405020304" pitchFamily="18" charset="0"/>
              </a:rPr>
              <a:t>Does not interfere with the real system</a:t>
            </a:r>
          </a:p>
          <a:p>
            <a:pPr marL="609600" indent="-609600">
              <a:buFontTx/>
              <a:buAutoNum type="arabicPeriod"/>
            </a:pPr>
            <a:r>
              <a:rPr lang="en-US" altLang="en-US" dirty="0">
                <a:latin typeface="Times New Roman" panose="02020603050405020304" pitchFamily="18" charset="0"/>
                <a:cs typeface="Times New Roman" panose="02020603050405020304" pitchFamily="18" charset="0"/>
              </a:rPr>
              <a:t>Allows study of interaction among variables</a:t>
            </a:r>
          </a:p>
          <a:p>
            <a:pPr marL="609600" indent="-609600">
              <a:buFontTx/>
              <a:buAutoNum type="arabicPeriod"/>
            </a:pPr>
            <a:r>
              <a:rPr lang="en-US" altLang="en-US" dirty="0">
                <a:latin typeface="Times New Roman" panose="02020603050405020304" pitchFamily="18" charset="0"/>
                <a:cs typeface="Times New Roman" panose="02020603050405020304" pitchFamily="18" charset="0"/>
              </a:rPr>
              <a:t>“Time compression” is possible</a:t>
            </a:r>
          </a:p>
          <a:p>
            <a:pPr marL="609600" indent="-609600">
              <a:buFontTx/>
              <a:buAutoNum type="arabicPeriod"/>
            </a:pPr>
            <a:r>
              <a:rPr lang="en-US" altLang="en-US" dirty="0">
                <a:latin typeface="Times New Roman" panose="02020603050405020304" pitchFamily="18" charset="0"/>
                <a:cs typeface="Times New Roman" panose="02020603050405020304" pitchFamily="18" charset="0"/>
              </a:rPr>
              <a:t>Handles complications that other methods can’t</a:t>
            </a:r>
          </a:p>
          <a:p>
            <a:pPr marL="1066800" lvl="1" indent="-609600">
              <a:buFontTx/>
              <a:buAutoNum type="arabicPeriod"/>
            </a:pPr>
            <a:r>
              <a:rPr lang="en-US" altLang="en-US" dirty="0">
                <a:effectLst>
                  <a:outerShdw blurRad="38100" dist="38100" dir="2700000" algn="tl">
                    <a:srgbClr val="C0C0C0"/>
                  </a:outerShdw>
                </a:effectLst>
                <a:latin typeface="Times New Roman" panose="02020603050405020304" pitchFamily="18" charset="0"/>
                <a:cs typeface="Times New Roman" panose="02020603050405020304" pitchFamily="18" charset="0"/>
              </a:rPr>
              <a:t>Can study the interactive effects of individual components or variables in order to determine which ones are important</a:t>
            </a:r>
          </a:p>
        </p:txBody>
      </p:sp>
    </p:spTree>
    <p:extLst>
      <p:ext uri="{BB962C8B-B14F-4D97-AF65-F5344CB8AC3E}">
        <p14:creationId xmlns:p14="http://schemas.microsoft.com/office/powerpoint/2010/main" val="2300705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rPr>
              <a:t>Disadvantages of Simulation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609600" indent="-609600">
              <a:buFontTx/>
              <a:buAutoNum type="arabicPeriod"/>
            </a:pPr>
            <a:r>
              <a:rPr lang="en-US" altLang="en-US" dirty="0">
                <a:latin typeface="Times New Roman" panose="02020603050405020304" pitchFamily="18" charset="0"/>
                <a:cs typeface="Times New Roman" panose="02020603050405020304" pitchFamily="18" charset="0"/>
              </a:rPr>
              <a:t>Can be expensive and </a:t>
            </a:r>
            <a:r>
              <a:rPr lang="en-US" altLang="en-US" dirty="0">
                <a:effectLst>
                  <a:outerShdw blurRad="38100" dist="38100" dir="2700000" algn="tl">
                    <a:srgbClr val="C0C0C0"/>
                  </a:outerShdw>
                </a:effectLst>
                <a:latin typeface="Times New Roman" panose="02020603050405020304" pitchFamily="18" charset="0"/>
                <a:cs typeface="Times New Roman" panose="02020603050405020304" pitchFamily="18" charset="0"/>
              </a:rPr>
              <a:t>may take months to develop</a:t>
            </a:r>
            <a:endParaRPr lang="en-US" altLang="en-US" dirty="0">
              <a:latin typeface="Times New Roman" panose="02020603050405020304" pitchFamily="18" charset="0"/>
              <a:cs typeface="Times New Roman" panose="02020603050405020304" pitchFamily="18" charset="0"/>
            </a:endParaRPr>
          </a:p>
          <a:p>
            <a:pPr marL="609600" indent="-609600">
              <a:buFontTx/>
              <a:buAutoNum type="arabicPeriod"/>
            </a:pPr>
            <a:r>
              <a:rPr lang="en-US" altLang="en-US" dirty="0">
                <a:latin typeface="Times New Roman" panose="02020603050405020304" pitchFamily="18" charset="0"/>
                <a:cs typeface="Times New Roman" panose="02020603050405020304" pitchFamily="18" charset="0"/>
              </a:rPr>
              <a:t>Does not generate optimal solutions: </a:t>
            </a:r>
            <a:r>
              <a:rPr lang="en-US" altLang="en-US" dirty="0">
                <a:effectLst>
                  <a:outerShdw blurRad="38100" dist="38100" dir="2700000" algn="tl">
                    <a:srgbClr val="C0C0C0"/>
                  </a:outerShdw>
                </a:effectLst>
                <a:latin typeface="Times New Roman" panose="02020603050405020304" pitchFamily="18" charset="0"/>
                <a:cs typeface="Times New Roman" panose="02020603050405020304" pitchFamily="18" charset="0"/>
              </a:rPr>
              <a:t>It is a trial-and-error approach that may produce different solutions in repeated runs</a:t>
            </a:r>
            <a:endParaRPr lang="en-US" altLang="en-US" dirty="0">
              <a:latin typeface="Times New Roman" panose="02020603050405020304" pitchFamily="18" charset="0"/>
              <a:cs typeface="Times New Roman" panose="02020603050405020304" pitchFamily="18" charset="0"/>
            </a:endParaRPr>
          </a:p>
          <a:p>
            <a:pPr marL="609600" indent="-609600">
              <a:buFontTx/>
              <a:buAutoNum type="arabicPeriod"/>
            </a:pPr>
            <a:r>
              <a:rPr lang="en-US" altLang="en-US" dirty="0">
                <a:latin typeface="Times New Roman" panose="02020603050405020304" pitchFamily="18" charset="0"/>
                <a:cs typeface="Times New Roman" panose="02020603050405020304" pitchFamily="18" charset="0"/>
              </a:rPr>
              <a:t>Managers must choose solutions they want to try (“what-if” scenarios)</a:t>
            </a:r>
          </a:p>
          <a:p>
            <a:pPr marL="609600" indent="-609600">
              <a:buFontTx/>
              <a:buAutoNum type="arabicPeriod"/>
            </a:pPr>
            <a:r>
              <a:rPr lang="en-US" altLang="en-US" dirty="0">
                <a:latin typeface="Times New Roman" panose="02020603050405020304" pitchFamily="18" charset="0"/>
                <a:cs typeface="Times New Roman" panose="02020603050405020304" pitchFamily="18" charset="0"/>
              </a:rPr>
              <a:t>Each model is unique</a:t>
            </a:r>
          </a:p>
        </p:txBody>
      </p:sp>
    </p:spTree>
    <p:extLst>
      <p:ext uri="{BB962C8B-B14F-4D97-AF65-F5344CB8AC3E}">
        <p14:creationId xmlns:p14="http://schemas.microsoft.com/office/powerpoint/2010/main" val="1027073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1273</Words>
  <Application>Microsoft Office PowerPoint</Application>
  <PresentationFormat>Widescreen</PresentationFormat>
  <Paragraphs>86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When simulation is the appropriate tool</vt:lpstr>
      <vt:lpstr>When Simulation is not Appropriate</vt:lpstr>
      <vt:lpstr>Phases of Simulation study </vt:lpstr>
      <vt:lpstr>Steps involved in developing a simulation model</vt:lpstr>
      <vt:lpstr>PowerPoint Presentation</vt:lpstr>
      <vt:lpstr>PowerPoint Presentation</vt:lpstr>
      <vt:lpstr>The Process of Simulation</vt:lpstr>
      <vt:lpstr>Advantage of Simulation  </vt:lpstr>
      <vt:lpstr>Disadvantages of Simulation</vt:lpstr>
      <vt:lpstr>Application of Simulation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Pushpender Dhiman</dc:creator>
  <cp:lastModifiedBy>Pushpender Dhiman</cp:lastModifiedBy>
  <cp:revision>5</cp:revision>
  <dcterms:created xsi:type="dcterms:W3CDTF">2016-08-10T09:12:18Z</dcterms:created>
  <dcterms:modified xsi:type="dcterms:W3CDTF">2016-08-10T09:33:29Z</dcterms:modified>
</cp:coreProperties>
</file>