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2107095"/>
            <a:ext cx="10340274" cy="188385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Schizophrenic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Shreya Chakrabarti</a:t>
            </a:r>
            <a:br>
              <a:rPr lang="en-US" dirty="0"/>
            </a:br>
            <a:r>
              <a:rPr lang="en-US" dirty="0"/>
              <a:t>Priyanka Ahire</a:t>
            </a:r>
            <a:br>
              <a:rPr lang="en-US" dirty="0"/>
            </a:br>
            <a:r>
              <a:rPr lang="en-US" dirty="0"/>
              <a:t>Yash Agarwal</a:t>
            </a:r>
          </a:p>
        </p:txBody>
      </p:sp>
    </p:spTree>
    <p:extLst>
      <p:ext uri="{BB962C8B-B14F-4D97-AF65-F5344CB8AC3E}">
        <p14:creationId xmlns:p14="http://schemas.microsoft.com/office/powerpoint/2010/main" val="396325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2539"/>
            <a:ext cx="10058400" cy="4343401"/>
          </a:xfrm>
        </p:spPr>
        <p:txBody>
          <a:bodyPr>
            <a:normAutofit/>
          </a:bodyPr>
          <a:lstStyle/>
          <a:p>
            <a:r>
              <a:rPr lang="en-US" dirty="0"/>
              <a:t>Naïve Bayes is a classification technique based on </a:t>
            </a:r>
            <a:r>
              <a:rPr lang="en-US" b="1" dirty="0"/>
              <a:t>Bayes</a:t>
            </a:r>
            <a:r>
              <a:rPr lang="en-US" dirty="0"/>
              <a:t>' Theorem with an assumption of independence among predictors</a:t>
            </a:r>
          </a:p>
          <a:p>
            <a:r>
              <a:rPr lang="en-US" dirty="0"/>
              <a:t>As all the attributes in the data were independent of each other tried to use Naïve Bayes</a:t>
            </a:r>
          </a:p>
          <a:p>
            <a:r>
              <a:rPr lang="en-US" dirty="0"/>
              <a:t>Almost same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close disadvantages of Naïve Bayes were many as compared to Logistic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56669"/>
              </p:ext>
            </p:extLst>
          </p:nvPr>
        </p:nvGraphicFramePr>
        <p:xfrm>
          <a:off x="1496865" y="3497514"/>
          <a:ext cx="8155512" cy="183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7756">
                  <a:extLst>
                    <a:ext uri="{9D8B030D-6E8A-4147-A177-3AD203B41FA5}">
                      <a16:colId xmlns:a16="http://schemas.microsoft.com/office/drawing/2014/main" val="2630239572"/>
                    </a:ext>
                  </a:extLst>
                </a:gridCol>
                <a:gridCol w="4077756">
                  <a:extLst>
                    <a:ext uri="{9D8B030D-6E8A-4147-A177-3AD203B41FA5}">
                      <a16:colId xmlns:a16="http://schemas.microsoft.com/office/drawing/2014/main" val="3395251225"/>
                    </a:ext>
                  </a:extLst>
                </a:gridCol>
              </a:tblGrid>
              <a:tr h="367106"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35669"/>
                  </a:ext>
                </a:extLst>
              </a:tr>
              <a:tr h="367106">
                <a:tc>
                  <a:txBody>
                    <a:bodyPr/>
                    <a:lstStyle/>
                    <a:p>
                      <a:r>
                        <a:rPr lang="en-US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0" dirty="0"/>
                        <a:t> (Average of 10 Runs)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2446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r>
                        <a:rPr lang="en-US" dirty="0"/>
                        <a:t>Cognitive-Processes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 </a:t>
                      </a:r>
                      <a:r>
                        <a:rPr lang="en-US" baseline="0" dirty="0"/>
                        <a:t>(Average of 10 Runs)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45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 </a:t>
                      </a:r>
                      <a:r>
                        <a:rPr lang="en-US" baseline="0" dirty="0"/>
                        <a:t>(Average of 10 Runs)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13021"/>
                  </a:ext>
                </a:extLst>
              </a:tr>
              <a:tr h="367106">
                <a:tc>
                  <a:txBody>
                    <a:bodyPr/>
                    <a:lstStyle/>
                    <a:p>
                      <a:r>
                        <a:rPr lang="en-US" dirty="0"/>
                        <a:t>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 </a:t>
                      </a:r>
                      <a:r>
                        <a:rPr lang="en-US" baseline="0" dirty="0"/>
                        <a:t>(Average of 10 Runs)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2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8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36589"/>
              </p:ext>
            </p:extLst>
          </p:nvPr>
        </p:nvGraphicFramePr>
        <p:xfrm>
          <a:off x="0" y="0"/>
          <a:ext cx="12191999" cy="62768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528">
                  <a:extLst>
                    <a:ext uri="{9D8B030D-6E8A-4147-A177-3AD203B41FA5}">
                      <a16:colId xmlns:a16="http://schemas.microsoft.com/office/drawing/2014/main" val="2961593324"/>
                    </a:ext>
                  </a:extLst>
                </a:gridCol>
                <a:gridCol w="3914515">
                  <a:extLst>
                    <a:ext uri="{9D8B030D-6E8A-4147-A177-3AD203B41FA5}">
                      <a16:colId xmlns:a16="http://schemas.microsoft.com/office/drawing/2014/main" val="4006958248"/>
                    </a:ext>
                  </a:extLst>
                </a:gridCol>
                <a:gridCol w="3455922">
                  <a:extLst>
                    <a:ext uri="{9D8B030D-6E8A-4147-A177-3AD203B41FA5}">
                      <a16:colId xmlns:a16="http://schemas.microsoft.com/office/drawing/2014/main" val="1012774622"/>
                    </a:ext>
                  </a:extLst>
                </a:gridCol>
                <a:gridCol w="3260034">
                  <a:extLst>
                    <a:ext uri="{9D8B030D-6E8A-4147-A177-3AD203B41FA5}">
                      <a16:colId xmlns:a16="http://schemas.microsoft.com/office/drawing/2014/main" val="2965823688"/>
                    </a:ext>
                  </a:extLst>
                </a:gridCol>
              </a:tblGrid>
              <a:tr h="581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Decision Forests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2699"/>
                  </a:ext>
                </a:extLst>
              </a:tr>
              <a:tr h="2121514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multitude of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training time and outputs the class that is mode of the classes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Decision tree built on a random subset of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algorithm that generates one rule for each predictor in the data, then selects the rule with the smallest total error as its "one rule"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06844"/>
                  </a:ext>
                </a:extLst>
              </a:tr>
              <a:tr h="1303526">
                <a:tc>
                  <a:txBody>
                    <a:bodyPr/>
                    <a:lstStyle/>
                    <a:p>
                      <a:r>
                        <a:rPr lang="en-US" dirty="0"/>
                        <a:t>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 =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66.6667 %</a:t>
                      </a:r>
                    </a:p>
                    <a:p>
                      <a:r>
                        <a:rPr lang="en-US" dirty="0"/>
                        <a:t>Incorrectly Classified=33.3333 %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Classified=53.3333 %</a:t>
                      </a:r>
                    </a:p>
                    <a:p>
                      <a:r>
                        <a:rPr lang="en-US" dirty="0"/>
                        <a:t>Incorrectly Classified=46.6667 %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         =60%</a:t>
                      </a:r>
                    </a:p>
                    <a:p>
                      <a:r>
                        <a:rPr lang="en-US" dirty="0"/>
                        <a:t>Incorrectly Classified           =40 %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68242"/>
                  </a:ext>
                </a:extLst>
              </a:tr>
              <a:tr h="1017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Cognitive-Processes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Classified= 60      %</a:t>
                      </a:r>
                    </a:p>
                    <a:p>
                      <a:r>
                        <a:rPr lang="en-US" dirty="0"/>
                        <a:t>Incorrectly Classified= 40    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  =60%</a:t>
                      </a:r>
                    </a:p>
                    <a:p>
                      <a:r>
                        <a:rPr lang="en-US" dirty="0"/>
                        <a:t>Incorrectly Classified =40 %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=60 %</a:t>
                      </a:r>
                    </a:p>
                    <a:p>
                      <a:r>
                        <a:rPr lang="en-US" dirty="0"/>
                        <a:t>Incorrectly Classified =40%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2933"/>
                  </a:ext>
                </a:extLst>
              </a:tr>
              <a:tr h="125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Pronoun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Classified= 86.6667 %</a:t>
                      </a:r>
                    </a:p>
                    <a:p>
                      <a:r>
                        <a:rPr lang="en-US" dirty="0"/>
                        <a:t>Incorrectly Classified =13.3333 %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=73.3333 %</a:t>
                      </a:r>
                    </a:p>
                    <a:p>
                      <a:r>
                        <a:rPr lang="en-US" dirty="0"/>
                        <a:t>Incorrectly Classified =26.6667 %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Classified =60%</a:t>
                      </a:r>
                    </a:p>
                    <a:p>
                      <a:r>
                        <a:rPr lang="en-US" dirty="0"/>
                        <a:t>Incorrectly Classified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40 %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6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36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suited algorithm for our dataset was a </a:t>
            </a:r>
            <a:r>
              <a:rPr lang="en-US" b="1" u="sng" dirty="0"/>
              <a:t>regression model </a:t>
            </a:r>
            <a:r>
              <a:rPr lang="en-US" dirty="0"/>
              <a:t>as the dataset provided was already divided into Binary format (i.e. Healthy Individual and Schizophrenic Individual)</a:t>
            </a:r>
          </a:p>
          <a:p>
            <a:r>
              <a:rPr lang="en-US" dirty="0"/>
              <a:t>Regression tree based algorithm (Random Decision Trees) are best used when dependent variable is continuous </a:t>
            </a:r>
          </a:p>
          <a:p>
            <a:r>
              <a:rPr lang="en-US" dirty="0"/>
              <a:t>Rule-based algorithms are best suited if there are a set of IF-THEN rules for classification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838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Support Vector Machines Algorithm as logistic regression is suitable</a:t>
            </a:r>
          </a:p>
          <a:p>
            <a:r>
              <a:rPr lang="en-US" dirty="0"/>
              <a:t>Implement Visualization for all the models</a:t>
            </a:r>
          </a:p>
          <a:p>
            <a:r>
              <a:rPr lang="en-US" dirty="0"/>
              <a:t>Implement Regularization in statistics to improve the logistic regression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1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91" y="1471603"/>
            <a:ext cx="10058400" cy="1609344"/>
          </a:xfrm>
        </p:spPr>
        <p:txBody>
          <a:bodyPr/>
          <a:lstStyle/>
          <a:p>
            <a:r>
              <a:rPr lang="en-US" dirty="0"/>
              <a:t>Thank You For Your Attention!!!</a:t>
            </a:r>
          </a:p>
        </p:txBody>
      </p:sp>
      <p:pic>
        <p:nvPicPr>
          <p:cNvPr id="512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18" y="3080947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0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collected by the Department of Psychology at IUPUI </a:t>
            </a:r>
          </a:p>
          <a:p>
            <a:r>
              <a:rPr lang="en-US" dirty="0"/>
              <a:t>Data was collected from healthy and Schizophrenic individuals over a period of 2 days</a:t>
            </a:r>
          </a:p>
          <a:p>
            <a:r>
              <a:rPr lang="en-US" dirty="0"/>
              <a:t>All the values mentioned in the dataset is in percentage</a:t>
            </a:r>
          </a:p>
          <a:p>
            <a:r>
              <a:rPr lang="en-US" dirty="0"/>
              <a:t>The Dataset consists of 2 files</a:t>
            </a:r>
          </a:p>
          <a:p>
            <a:pPr lvl="1"/>
            <a:r>
              <a:rPr lang="en-US" dirty="0"/>
              <a:t>Full: All speech data from subjects across two days</a:t>
            </a:r>
          </a:p>
          <a:p>
            <a:pPr lvl="2"/>
            <a:r>
              <a:rPr lang="en-US" dirty="0"/>
              <a:t>The data has been collected from 15 individuals </a:t>
            </a:r>
          </a:p>
          <a:p>
            <a:pPr lvl="1"/>
            <a:r>
              <a:rPr lang="en-US" dirty="0"/>
              <a:t> Individual: Speech data from subjects at individual recording times</a:t>
            </a:r>
          </a:p>
          <a:p>
            <a:pPr lvl="2"/>
            <a:r>
              <a:rPr lang="en-US" dirty="0"/>
              <a:t>This file consists of data collected across these 15 individuals recorded at different times of the day over the period of 2 days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consists of 88 attributes in total</a:t>
            </a:r>
          </a:p>
          <a:p>
            <a:r>
              <a:rPr lang="en-US" dirty="0"/>
              <a:t>These attributes consist of</a:t>
            </a:r>
          </a:p>
          <a:p>
            <a:pPr lvl="1"/>
            <a:r>
              <a:rPr lang="en-US" dirty="0"/>
              <a:t>Group – Decides if the person is schizophrenic or healthy (0 – Healthy, 1 – Schizophrenic)</a:t>
            </a:r>
          </a:p>
          <a:p>
            <a:pPr lvl="1"/>
            <a:r>
              <a:rPr lang="en-US" dirty="0"/>
              <a:t>The data has been recorded from the individuals if they spoke over 50 words at a particular time</a:t>
            </a:r>
          </a:p>
          <a:p>
            <a:pPr lvl="1"/>
            <a:r>
              <a:rPr lang="en-US" dirty="0"/>
              <a:t>The attributes include Words spoken by the individuals </a:t>
            </a:r>
          </a:p>
        </p:txBody>
      </p:sp>
    </p:spTree>
    <p:extLst>
      <p:ext uri="{BB962C8B-B14F-4D97-AF65-F5344CB8AC3E}">
        <p14:creationId xmlns:p14="http://schemas.microsoft.com/office/powerpoint/2010/main" val="11233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5339" y="2743199"/>
            <a:ext cx="1152940" cy="43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4271" y="5884824"/>
            <a:ext cx="1311965" cy="53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4504" y="3550521"/>
            <a:ext cx="5234609" cy="1351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66052" y="4031476"/>
            <a:ext cx="1749287" cy="67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Schizophrenic</a:t>
            </a:r>
          </a:p>
          <a:p>
            <a:pPr algn="ctr"/>
            <a:r>
              <a:rPr lang="en-US" dirty="0"/>
              <a:t>Individual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5330" y="4031476"/>
            <a:ext cx="1497495" cy="67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Healthy Individual</a:t>
            </a:r>
          </a:p>
        </p:txBody>
      </p:sp>
      <p:cxnSp>
        <p:nvCxnSpPr>
          <p:cNvPr id="27" name="Straight Arrow Connector 26"/>
          <p:cNvCxnSpPr>
            <a:stCxn id="10" idx="2"/>
            <a:endCxn id="22" idx="0"/>
          </p:cNvCxnSpPr>
          <p:nvPr/>
        </p:nvCxnSpPr>
        <p:spPr>
          <a:xfrm flipH="1">
            <a:off x="4240696" y="3180521"/>
            <a:ext cx="1451113" cy="8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23" idx="0"/>
          </p:cNvCxnSpPr>
          <p:nvPr/>
        </p:nvCxnSpPr>
        <p:spPr>
          <a:xfrm>
            <a:off x="5691809" y="3180521"/>
            <a:ext cx="1322269" cy="8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57211" y="5884824"/>
            <a:ext cx="1311965" cy="476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Per Sentence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14951" y="5885355"/>
            <a:ext cx="1311965" cy="835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Sixth Letter in Sentence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48929" y="5859961"/>
            <a:ext cx="1311965" cy="53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02844" y="5828701"/>
            <a:ext cx="1311965" cy="53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Quote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56759" y="5858053"/>
            <a:ext cx="1311965" cy="53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Apostro</a:t>
            </a:r>
          </a:p>
        </p:txBody>
      </p:sp>
      <p:cxnSp>
        <p:nvCxnSpPr>
          <p:cNvPr id="41" name="Straight Arrow Connector 40"/>
          <p:cNvCxnSpPr>
            <a:stCxn id="21" idx="2"/>
            <a:endCxn id="33" idx="0"/>
          </p:cNvCxnSpPr>
          <p:nvPr/>
        </p:nvCxnSpPr>
        <p:spPr>
          <a:xfrm flipH="1">
            <a:off x="3413194" y="4902243"/>
            <a:ext cx="2278615" cy="9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4" idx="0"/>
          </p:cNvCxnSpPr>
          <p:nvPr/>
        </p:nvCxnSpPr>
        <p:spPr>
          <a:xfrm flipH="1">
            <a:off x="4870934" y="4902243"/>
            <a:ext cx="820874" cy="98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2"/>
            <a:endCxn id="35" idx="0"/>
          </p:cNvCxnSpPr>
          <p:nvPr/>
        </p:nvCxnSpPr>
        <p:spPr>
          <a:xfrm>
            <a:off x="5691809" y="4902243"/>
            <a:ext cx="913103" cy="95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36" idx="0"/>
          </p:cNvCxnSpPr>
          <p:nvPr/>
        </p:nvCxnSpPr>
        <p:spPr>
          <a:xfrm>
            <a:off x="5691809" y="4902243"/>
            <a:ext cx="2567018" cy="92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2"/>
            <a:endCxn id="37" idx="0"/>
          </p:cNvCxnSpPr>
          <p:nvPr/>
        </p:nvCxnSpPr>
        <p:spPr>
          <a:xfrm>
            <a:off x="5691809" y="4902243"/>
            <a:ext cx="4220933" cy="9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1069848" y="1656522"/>
            <a:ext cx="10058400" cy="4515678"/>
          </a:xfrm>
        </p:spPr>
        <p:txBody>
          <a:bodyPr/>
          <a:lstStyle/>
          <a:p>
            <a:r>
              <a:rPr lang="en-US" dirty="0"/>
              <a:t>Logistic regression measures the relationship between the categorical dependent variable and one or more independent variables </a:t>
            </a:r>
          </a:p>
          <a:p>
            <a:r>
              <a:rPr lang="en-US" dirty="0"/>
              <a:t>We have applied Logistic Regression to Our Data as our data has this structure:</a:t>
            </a:r>
          </a:p>
          <a:p>
            <a:endParaRPr lang="en-US" dirty="0"/>
          </a:p>
        </p:txBody>
      </p:sp>
      <p:cxnSp>
        <p:nvCxnSpPr>
          <p:cNvPr id="67" name="Straight Arrow Connector 66"/>
          <p:cNvCxnSpPr>
            <a:stCxn id="21" idx="2"/>
            <a:endCxn id="20" idx="0"/>
          </p:cNvCxnSpPr>
          <p:nvPr/>
        </p:nvCxnSpPr>
        <p:spPr>
          <a:xfrm flipH="1">
            <a:off x="1930254" y="4902243"/>
            <a:ext cx="3761555" cy="9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3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107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On The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044" y="3048000"/>
            <a:ext cx="2027583" cy="2597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 Samples of Schizophrenic and Healthy Individuals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6864627" y="2408582"/>
            <a:ext cx="1232452" cy="193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97079" y="1586947"/>
            <a:ext cx="3498574" cy="1643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Emotions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Positive Emotions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Negative Emotions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Anxiety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Sad</a:t>
            </a:r>
          </a:p>
        </p:txBody>
      </p:sp>
      <p:sp>
        <p:nvSpPr>
          <p:cNvPr id="9" name="Rectangle 8"/>
          <p:cNvSpPr/>
          <p:nvPr/>
        </p:nvSpPr>
        <p:spPr>
          <a:xfrm>
            <a:off x="8097079" y="3518452"/>
            <a:ext cx="3498574" cy="3101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Social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Social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Family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Friend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Female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Leisure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Money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Leisure</a:t>
            </a:r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6864627" y="4346713"/>
            <a:ext cx="1232452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5592" y="2637183"/>
            <a:ext cx="3498574" cy="1643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Cognitive Processes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Cognitive Processes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5592" y="4618383"/>
            <a:ext cx="3498574" cy="2001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Pronouns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He/She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16" idx="3"/>
          </p:cNvCxnSpPr>
          <p:nvPr/>
        </p:nvCxnSpPr>
        <p:spPr>
          <a:xfrm flipH="1" flipV="1">
            <a:off x="3674166" y="3458818"/>
            <a:ext cx="1162878" cy="8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19" idx="3"/>
          </p:cNvCxnSpPr>
          <p:nvPr/>
        </p:nvCxnSpPr>
        <p:spPr>
          <a:xfrm flipH="1">
            <a:off x="3674166" y="4346713"/>
            <a:ext cx="1162878" cy="127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627" y="12843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was divided into 4 Data-Frames</a:t>
            </a:r>
          </a:p>
        </p:txBody>
      </p:sp>
      <p:sp>
        <p:nvSpPr>
          <p:cNvPr id="55" name="Rectangle 54"/>
          <p:cNvSpPr/>
          <p:nvPr/>
        </p:nvSpPr>
        <p:spPr>
          <a:xfrm rot="2345850">
            <a:off x="3582239" y="3518089"/>
            <a:ext cx="141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Data-Frame</a:t>
            </a:r>
          </a:p>
        </p:txBody>
      </p:sp>
      <p:sp>
        <p:nvSpPr>
          <p:cNvPr id="56" name="Rectangle 55"/>
          <p:cNvSpPr/>
          <p:nvPr/>
        </p:nvSpPr>
        <p:spPr>
          <a:xfrm rot="18241154">
            <a:off x="6704996" y="2937878"/>
            <a:ext cx="141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Data-Frame</a:t>
            </a:r>
          </a:p>
        </p:txBody>
      </p:sp>
      <p:sp>
        <p:nvSpPr>
          <p:cNvPr id="57" name="Rectangle 56"/>
          <p:cNvSpPr/>
          <p:nvPr/>
        </p:nvSpPr>
        <p:spPr>
          <a:xfrm rot="18760303">
            <a:off x="3444305" y="4662317"/>
            <a:ext cx="141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Data-Frame</a:t>
            </a:r>
          </a:p>
        </p:txBody>
      </p:sp>
      <p:sp>
        <p:nvSpPr>
          <p:cNvPr id="58" name="Rectangle 57"/>
          <p:cNvSpPr/>
          <p:nvPr/>
        </p:nvSpPr>
        <p:spPr>
          <a:xfrm rot="1817496">
            <a:off x="6865644" y="4366808"/>
            <a:ext cx="141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Data-Frame</a:t>
            </a:r>
          </a:p>
        </p:txBody>
      </p:sp>
    </p:spTree>
    <p:extLst>
      <p:ext uri="{BB962C8B-B14F-4D97-AF65-F5344CB8AC3E}">
        <p14:creationId xmlns:p14="http://schemas.microsoft.com/office/powerpoint/2010/main" val="42263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72776"/>
              </p:ext>
            </p:extLst>
          </p:nvPr>
        </p:nvGraphicFramePr>
        <p:xfrm>
          <a:off x="616424" y="3879517"/>
          <a:ext cx="4675733" cy="2103120"/>
        </p:xfrm>
        <a:graphic>
          <a:graphicData uri="http://schemas.openxmlformats.org/drawingml/2006/table">
            <a:tbl>
              <a:tblPr/>
              <a:tblGrid>
                <a:gridCol w="472223">
                  <a:extLst>
                    <a:ext uri="{9D8B030D-6E8A-4147-A177-3AD203B41FA5}">
                      <a16:colId xmlns:a16="http://schemas.microsoft.com/office/drawing/2014/main" val="236961695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2125567448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1380323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9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posemo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[-0.726263476847]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9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negemo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[0.244689450024]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7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anx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[-0.0434964730571]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5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anger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[0.648091656797]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sad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[-0.164649850047]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11145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4" y="795416"/>
            <a:ext cx="6466764" cy="819150"/>
          </a:xfrm>
          <a:prstGeom prst="rect">
            <a:avLst/>
          </a:prstGeom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143961"/>
            <a:ext cx="35266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" y="2003092"/>
            <a:ext cx="10247194" cy="18764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6424" y="275184"/>
            <a:ext cx="688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Results of Logistic Regression on Emotions Data frame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92157" y="4394579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75097" y="4765343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75097" y="5133833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75097" y="5475026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75097" y="5802573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4750" y="1633760"/>
            <a:ext cx="27159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0.8666666666666667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40654" y="1818426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65627" y="3877069"/>
            <a:ext cx="4998942" cy="2108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co-efficient value in Prediction Model indicates that the person is healthy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co-efficient value indicates that the person is Schizophrenic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5889399" y="1637835"/>
            <a:ext cx="23674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 Model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613377" y="6180740"/>
            <a:ext cx="8469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0.75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60310" y="6351758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007078" y="6130120"/>
            <a:ext cx="5726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Accuracy Score for the Predicted Test Class </a:t>
            </a:r>
          </a:p>
        </p:txBody>
      </p:sp>
    </p:spTree>
    <p:extLst>
      <p:ext uri="{BB962C8B-B14F-4D97-AF65-F5344CB8AC3E}">
        <p14:creationId xmlns:p14="http://schemas.microsoft.com/office/powerpoint/2010/main" val="274599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424" y="275184"/>
            <a:ext cx="688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Results of Logistic Regression on Pronouns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1" y="784390"/>
            <a:ext cx="6527610" cy="757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749" y="1633760"/>
            <a:ext cx="3087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0.80000000000000004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7496" y="1818426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09570" y="1633760"/>
            <a:ext cx="23674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 Model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" y="2094655"/>
            <a:ext cx="7620000" cy="14382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036"/>
              </p:ext>
            </p:extLst>
          </p:nvPr>
        </p:nvGraphicFramePr>
        <p:xfrm>
          <a:off x="624749" y="3624493"/>
          <a:ext cx="4165615" cy="2103120"/>
        </p:xfrm>
        <a:graphic>
          <a:graphicData uri="http://schemas.openxmlformats.org/drawingml/2006/table">
            <a:tbl>
              <a:tblPr/>
              <a:tblGrid>
                <a:gridCol w="480720">
                  <a:extLst>
                    <a:ext uri="{9D8B030D-6E8A-4147-A177-3AD203B41FA5}">
                      <a16:colId xmlns:a16="http://schemas.microsoft.com/office/drawing/2014/main" val="167928263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396356101"/>
                    </a:ext>
                  </a:extLst>
                </a:gridCol>
                <a:gridCol w="2729552">
                  <a:extLst>
                    <a:ext uri="{9D8B030D-6E8A-4147-A177-3AD203B41FA5}">
                      <a16:colId xmlns:a16="http://schemas.microsoft.com/office/drawing/2014/main" val="806247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7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[0.00727916408348]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3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we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[-1.22447762322]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4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you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[0.216039702642]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1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shehe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[0.0472636653813]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they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[-0.304343858529]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62316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790364" y="4121623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90364" y="4506035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0364" y="4847230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90364" y="5188423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90364" y="5556914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0894" y="3709842"/>
            <a:ext cx="6056431" cy="1932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co-efficient-Healthy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 co-efficient-Schizophrenic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Surprisingly it was found that ‘I’ is used more than ‘We’ by Schizophrenic Person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13377" y="6180740"/>
            <a:ext cx="8469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0.75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60310" y="6351758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07078" y="6130120"/>
            <a:ext cx="5726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Accuracy Score for the Predicted Test Class </a:t>
            </a:r>
          </a:p>
        </p:txBody>
      </p:sp>
    </p:spTree>
    <p:extLst>
      <p:ext uri="{BB962C8B-B14F-4D97-AF65-F5344CB8AC3E}">
        <p14:creationId xmlns:p14="http://schemas.microsoft.com/office/powerpoint/2010/main" val="350139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424" y="275184"/>
            <a:ext cx="688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Results of Logistic Regression on Social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3" y="644515"/>
            <a:ext cx="6262049" cy="7803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749" y="1633760"/>
            <a:ext cx="3087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0.73333333333333328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7496" y="1818426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09570" y="1633760"/>
            <a:ext cx="23674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 Model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96397"/>
              </p:ext>
            </p:extLst>
          </p:nvPr>
        </p:nvGraphicFramePr>
        <p:xfrm>
          <a:off x="616423" y="2343078"/>
          <a:ext cx="3761332" cy="3505200"/>
        </p:xfrm>
        <a:graphic>
          <a:graphicData uri="http://schemas.openxmlformats.org/drawingml/2006/table">
            <a:tbl>
              <a:tblPr/>
              <a:tblGrid>
                <a:gridCol w="371215">
                  <a:extLst>
                    <a:ext uri="{9D8B030D-6E8A-4147-A177-3AD203B41FA5}">
                      <a16:colId xmlns:a16="http://schemas.microsoft.com/office/drawing/2014/main" val="1690771883"/>
                    </a:ext>
                  </a:extLst>
                </a:gridCol>
                <a:gridCol w="1114117">
                  <a:extLst>
                    <a:ext uri="{9D8B030D-6E8A-4147-A177-3AD203B41FA5}">
                      <a16:colId xmlns:a16="http://schemas.microsoft.com/office/drawing/2014/main" val="3872340103"/>
                    </a:ext>
                  </a:extLst>
                </a:gridCol>
                <a:gridCol w="2276000">
                  <a:extLst>
                    <a:ext uri="{9D8B030D-6E8A-4147-A177-3AD203B41FA5}">
                      <a16:colId xmlns:a16="http://schemas.microsoft.com/office/drawing/2014/main" val="303439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0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social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[-0.0245223910021]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8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family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[-0.176057157534]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18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friend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[-0.66882689935]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7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[-0.0356263701306]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4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[-0.112176690886]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77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leisure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[0.0692555166862]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[-0.0879097493549]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01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money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[0.436201361277]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6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religion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[0.740316275864]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7539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353636" y="3404117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53636" y="3788529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3636" y="4129724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3636" y="4470917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3636" y="4839408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44166" y="2992336"/>
            <a:ext cx="6056431" cy="1932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Non–Surprising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Religious People are prone to being Schizophrenic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 who talk a lot about family, friends and home are not prone to schizophrenia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3377" y="6180740"/>
            <a:ext cx="8469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0.5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60310" y="6351758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7078" y="6130120"/>
            <a:ext cx="5726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Accuracy Score for the Predicted Test Class </a:t>
            </a:r>
          </a:p>
        </p:txBody>
      </p:sp>
    </p:spTree>
    <p:extLst>
      <p:ext uri="{BB962C8B-B14F-4D97-AF65-F5344CB8AC3E}">
        <p14:creationId xmlns:p14="http://schemas.microsoft.com/office/powerpoint/2010/main" val="5327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424" y="275184"/>
            <a:ext cx="688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Results of Logistic Regression on Cognitive Data frame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4" y="644516"/>
            <a:ext cx="5101988" cy="752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4749" y="1633760"/>
            <a:ext cx="3087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0.73333333333333328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7496" y="1818426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09570" y="1633760"/>
            <a:ext cx="23674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 Model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64568"/>
              </p:ext>
            </p:extLst>
          </p:nvPr>
        </p:nvGraphicFramePr>
        <p:xfrm>
          <a:off x="616424" y="3046559"/>
          <a:ext cx="4184413" cy="1752600"/>
        </p:xfrm>
        <a:graphic>
          <a:graphicData uri="http://schemas.openxmlformats.org/drawingml/2006/table">
            <a:tbl>
              <a:tblPr/>
              <a:tblGrid>
                <a:gridCol w="390335">
                  <a:extLst>
                    <a:ext uri="{9D8B030D-6E8A-4147-A177-3AD203B41FA5}">
                      <a16:colId xmlns:a16="http://schemas.microsoft.com/office/drawing/2014/main" val="2590729278"/>
                    </a:ext>
                  </a:extLst>
                </a:gridCol>
                <a:gridCol w="1419368">
                  <a:extLst>
                    <a:ext uri="{9D8B030D-6E8A-4147-A177-3AD203B41FA5}">
                      <a16:colId xmlns:a16="http://schemas.microsoft.com/office/drawing/2014/main" val="3631317944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1734881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9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cogproc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[-0.0588869521356]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see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[0.568704985947]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3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hear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[-0.226940959478]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5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feel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[-0.836140593779]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720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800837" y="3488562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837" y="3804735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0837" y="4173226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837" y="4459827"/>
            <a:ext cx="1190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91367" y="3046559"/>
            <a:ext cx="6056431" cy="1932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Non–Surprising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was expected to be a positive value for Schizophrenic Patients</a:t>
            </a:r>
          </a:p>
          <a:p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Surprising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was expected to see heightened cognitive processes but it is not the case in the given dataset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4749" y="5657959"/>
            <a:ext cx="8469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0.75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87605" y="5828790"/>
            <a:ext cx="254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34373" y="5607152"/>
            <a:ext cx="5726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Accuracy Score for the Predicted Test Class </a:t>
            </a:r>
          </a:p>
        </p:txBody>
      </p:sp>
    </p:spTree>
    <p:extLst>
      <p:ext uri="{BB962C8B-B14F-4D97-AF65-F5344CB8AC3E}">
        <p14:creationId xmlns:p14="http://schemas.microsoft.com/office/powerpoint/2010/main" val="30140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1025</TotalTime>
  <Words>743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Rockwell</vt:lpstr>
      <vt:lpstr>Rockwell Condensed</vt:lpstr>
      <vt:lpstr>Wingdings</vt:lpstr>
      <vt:lpstr>Wood Type</vt:lpstr>
      <vt:lpstr>Analysis of Schizophrenic Dataset</vt:lpstr>
      <vt:lpstr>Dataset</vt:lpstr>
      <vt:lpstr>Dataset</vt:lpstr>
      <vt:lpstr>Logistic Regression</vt:lpstr>
      <vt:lpstr>Logistic Regression On The Dataset</vt:lpstr>
      <vt:lpstr>PowerPoint Presentation</vt:lpstr>
      <vt:lpstr>PowerPoint Presentation</vt:lpstr>
      <vt:lpstr>PowerPoint Presentation</vt:lpstr>
      <vt:lpstr>PowerPoint Presentation</vt:lpstr>
      <vt:lpstr>Gaussian Naïve Bayes</vt:lpstr>
      <vt:lpstr>PowerPoint Presentation</vt:lpstr>
      <vt:lpstr>Conclusion</vt:lpstr>
      <vt:lpstr>FUTURE WORK </vt:lpstr>
      <vt:lpstr>Thank You For Your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 Dataset</dc:title>
  <dc:creator>Shreya Chakrabarti</dc:creator>
  <cp:lastModifiedBy>Shreya Chakrabarti</cp:lastModifiedBy>
  <cp:revision>97</cp:revision>
  <dcterms:created xsi:type="dcterms:W3CDTF">2016-12-06T14:52:03Z</dcterms:created>
  <dcterms:modified xsi:type="dcterms:W3CDTF">2016-12-07T13:36:31Z</dcterms:modified>
</cp:coreProperties>
</file>