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  <p:sldMasterId id="2147483668" r:id="rId2"/>
    <p:sldMasterId id="2147483688" r:id="rId3"/>
  </p:sldMasterIdLst>
  <p:notesMasterIdLst>
    <p:notesMasterId r:id="rId65"/>
  </p:notesMasterIdLst>
  <p:handoutMasterIdLst>
    <p:handoutMasterId r:id="rId66"/>
  </p:handoutMasterIdLst>
  <p:sldIdLst>
    <p:sldId id="502" r:id="rId4"/>
    <p:sldId id="568" r:id="rId5"/>
    <p:sldId id="503" r:id="rId6"/>
    <p:sldId id="507" r:id="rId7"/>
    <p:sldId id="509" r:id="rId8"/>
    <p:sldId id="510" r:id="rId9"/>
    <p:sldId id="511" r:id="rId10"/>
    <p:sldId id="512" r:id="rId11"/>
    <p:sldId id="517" r:id="rId12"/>
    <p:sldId id="516" r:id="rId13"/>
    <p:sldId id="508" r:id="rId14"/>
    <p:sldId id="569" r:id="rId15"/>
    <p:sldId id="522" r:id="rId16"/>
    <p:sldId id="534" r:id="rId17"/>
    <p:sldId id="521" r:id="rId18"/>
    <p:sldId id="520" r:id="rId19"/>
    <p:sldId id="518" r:id="rId20"/>
    <p:sldId id="515" r:id="rId21"/>
    <p:sldId id="514" r:id="rId22"/>
    <p:sldId id="513" r:id="rId23"/>
    <p:sldId id="528" r:id="rId24"/>
    <p:sldId id="529" r:id="rId25"/>
    <p:sldId id="523" r:id="rId26"/>
    <p:sldId id="524" r:id="rId27"/>
    <p:sldId id="525" r:id="rId28"/>
    <p:sldId id="526" r:id="rId29"/>
    <p:sldId id="527" r:id="rId30"/>
    <p:sldId id="530" r:id="rId31"/>
    <p:sldId id="531" r:id="rId32"/>
    <p:sldId id="533" r:id="rId33"/>
    <p:sldId id="532" r:id="rId34"/>
    <p:sldId id="535" r:id="rId35"/>
    <p:sldId id="536" r:id="rId36"/>
    <p:sldId id="537" r:id="rId37"/>
    <p:sldId id="538" r:id="rId38"/>
    <p:sldId id="539" r:id="rId39"/>
    <p:sldId id="540" r:id="rId40"/>
    <p:sldId id="542" r:id="rId41"/>
    <p:sldId id="541" r:id="rId42"/>
    <p:sldId id="572" r:id="rId43"/>
    <p:sldId id="546" r:id="rId44"/>
    <p:sldId id="550" r:id="rId45"/>
    <p:sldId id="570" r:id="rId46"/>
    <p:sldId id="547" r:id="rId47"/>
    <p:sldId id="548" r:id="rId48"/>
    <p:sldId id="549" r:id="rId49"/>
    <p:sldId id="551" r:id="rId50"/>
    <p:sldId id="556" r:id="rId51"/>
    <p:sldId id="558" r:id="rId52"/>
    <p:sldId id="559" r:id="rId53"/>
    <p:sldId id="552" r:id="rId54"/>
    <p:sldId id="560" r:id="rId55"/>
    <p:sldId id="553" r:id="rId56"/>
    <p:sldId id="561" r:id="rId57"/>
    <p:sldId id="557" r:id="rId58"/>
    <p:sldId id="563" r:id="rId59"/>
    <p:sldId id="573" r:id="rId60"/>
    <p:sldId id="564" r:id="rId61"/>
    <p:sldId id="574" r:id="rId62"/>
    <p:sldId id="266" r:id="rId63"/>
    <p:sldId id="426" r:id="rId64"/>
  </p:sldIdLst>
  <p:sldSz cx="9144000" cy="6858000" type="screen4x3"/>
  <p:notesSz cx="6807200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HGP創英角ｺﾞｼｯｸUB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HGP創英角ｺﾞｼｯｸUB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HGP創英角ｺﾞｼｯｸUB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HGP創英角ｺﾞｼｯｸUB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HGP創英角ｺﾞｼｯｸUB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HGP創英角ｺﾞｼｯｸUB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HGP創英角ｺﾞｼｯｸUB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HGP創英角ｺﾞｼｯｸUB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HGP創英角ｺﾞｼｯｸUB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00FF"/>
    <a:srgbClr val="0000FF"/>
    <a:srgbClr val="00FF00"/>
    <a:srgbClr val="FF0000"/>
    <a:srgbClr val="66CCFF"/>
    <a:srgbClr val="66FF66"/>
    <a:srgbClr val="66FFFF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F18680-E054-41AD-8BC1-D1AEF772440D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3" autoAdjust="0"/>
    <p:restoredTop sz="94669" autoAdjust="0"/>
  </p:normalViewPr>
  <p:slideViewPr>
    <p:cSldViewPr snapToGrid="0" showGuides="1">
      <p:cViewPr varScale="1">
        <p:scale>
          <a:sx n="84" d="100"/>
          <a:sy n="84" d="100"/>
        </p:scale>
        <p:origin x="1229" y="110"/>
      </p:cViewPr>
      <p:guideLst>
        <p:guide orient="horz" pos="2166"/>
        <p:guide pos="28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-3744" y="-120"/>
      </p:cViewPr>
      <p:guideLst>
        <p:guide orient="horz" pos="3130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6F1BC-4B92-476E-A203-316CC0C3BA03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1DAEB-8FE8-46A0-8EEF-21820CBAAF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583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51C28-3DFA-4C15-97EB-43CEC784AAFD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2761C-A992-4C97-9FBD-B10308D7A0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35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9163" y="431800"/>
            <a:ext cx="4968875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462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11" Type="http://schemas.microsoft.com/office/2007/relationships/hdphoto" Target="../media/hdphoto1.wdp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3.png"/><Relationship Id="rId11" Type="http://schemas.microsoft.com/office/2007/relationships/hdphoto" Target="../media/hdphoto1.wdp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tream_タイトル スライド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276475"/>
            <a:ext cx="8642350" cy="1873250"/>
          </a:xfrm>
        </p:spPr>
        <p:txBody>
          <a:bodyPr lIns="91440" rIns="91440"/>
          <a:lstStyle>
            <a:lvl1pPr algn="ctr">
              <a:defRPr sz="3600"/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92600"/>
            <a:ext cx="864235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buFont typeface="Arial" charset="0"/>
              <a:buNone/>
              <a:defRPr sz="2000"/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049388"/>
            <a:ext cx="8784000" cy="584775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+mj-lt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+mj-lt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n-lt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191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2591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m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7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27" name="グループ化 26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8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9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30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308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sti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128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528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>
                <a:latin typeface="+mn-lt"/>
              </a:defRPr>
            </a:lvl1pPr>
            <a:lvl2pPr marL="72000" indent="0">
              <a:buNone/>
              <a:defRPr sz="1800" b="0">
                <a:latin typeface="+mn-lt"/>
              </a:defRPr>
            </a:lvl2pPr>
            <a:lvl3pPr marL="222962" indent="0">
              <a:buNone/>
              <a:defRPr b="0">
                <a:latin typeface="+mn-lt"/>
              </a:defRPr>
            </a:lvl3pPr>
            <a:lvl4pPr marL="327787" indent="0">
              <a:buNone/>
              <a:defRPr b="0">
                <a:latin typeface="+mn-lt"/>
              </a:defRPr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2952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45720" bIns="4572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613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+mj-lt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693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+mj-lt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244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93023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Wave_タイトル スライド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250825" y="1736812"/>
            <a:ext cx="8642350" cy="1873796"/>
          </a:xfrm>
        </p:spPr>
        <p:txBody>
          <a:bodyPr lIns="91440" rIns="91440"/>
          <a:lstStyle>
            <a:lvl1pPr algn="ctr">
              <a:defRPr sz="3600"/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753483"/>
            <a:ext cx="864235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buFont typeface="Arial" charset="0"/>
              <a:buNone/>
              <a:defRPr sz="2000"/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82008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8822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41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2904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6801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259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995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3505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355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78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049388"/>
            <a:ext cx="8784000" cy="584775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+mj-lt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+mj-lt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n-lt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3593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7th_0707_スライド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2"/>
          <a:stretch>
            <a:fillRect/>
          </a:stretch>
        </p:blipFill>
        <p:spPr bwMode="auto">
          <a:xfrm>
            <a:off x="0" y="620713"/>
            <a:ext cx="91440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077913" indent="-268288">
              <a:defRPr/>
            </a:lvl3pPr>
            <a:lvl5pPr marL="1524000" indent="-176213">
              <a:defRPr sz="14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5660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8992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m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7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27" name="グループ化 26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8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9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30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878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sti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366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4000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>
                <a:latin typeface="+mn-lt"/>
              </a:defRPr>
            </a:lvl1pPr>
            <a:lvl2pPr marL="72000" indent="0">
              <a:buNone/>
              <a:defRPr sz="1800" b="0">
                <a:latin typeface="+mn-lt"/>
              </a:defRPr>
            </a:lvl2pPr>
            <a:lvl3pPr marL="222962" indent="0">
              <a:buNone/>
              <a:defRPr b="0">
                <a:latin typeface="+mn-lt"/>
              </a:defRPr>
            </a:lvl3pPr>
            <a:lvl4pPr marL="327787" indent="0">
              <a:buNone/>
              <a:defRPr b="0">
                <a:latin typeface="+mn-lt"/>
              </a:defRPr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6044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45720" bIns="4572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128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+mj-lt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6563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+mj-lt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909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5999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7555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7th_0707_スライド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2"/>
          <a:stretch>
            <a:fillRect/>
          </a:stretch>
        </p:blipFill>
        <p:spPr bwMode="auto">
          <a:xfrm>
            <a:off x="0" y="620713"/>
            <a:ext cx="91440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3803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44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4445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7017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830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7190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5458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098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0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PT_7th_0707_スライド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2"/>
          <a:stretch>
            <a:fillRect/>
          </a:stretch>
        </p:blipFill>
        <p:spPr bwMode="auto">
          <a:xfrm>
            <a:off x="0" y="620713"/>
            <a:ext cx="91440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400" y="981075"/>
            <a:ext cx="4343400" cy="5256213"/>
          </a:xfrm>
        </p:spPr>
        <p:txBody>
          <a:bodyPr/>
          <a:lstStyle>
            <a:lvl1pPr>
              <a:defRPr sz="2000"/>
            </a:lvl1pPr>
            <a:lvl2pPr marL="620713" indent="-257175">
              <a:defRPr sz="1800"/>
            </a:lvl2pPr>
            <a:lvl3pPr marL="903288" indent="-188913">
              <a:defRPr sz="1600"/>
            </a:lvl3pPr>
            <a:lvl4pPr marL="1160463" indent="-176213">
              <a:defRPr sz="1400"/>
            </a:lvl4pPr>
            <a:lvl5pPr marL="1430338" indent="-176213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343400" cy="5256213"/>
          </a:xfrm>
        </p:spPr>
        <p:txBody>
          <a:bodyPr/>
          <a:lstStyle>
            <a:lvl1pPr>
              <a:defRPr sz="2000"/>
            </a:lvl1pPr>
            <a:lvl2pPr marL="620713" indent="-257175">
              <a:defRPr sz="1800"/>
            </a:lvl2pPr>
            <a:lvl3pPr marL="903288" indent="-188913">
              <a:defRPr sz="1600"/>
            </a:lvl3pPr>
            <a:lvl4pPr marL="1160463" indent="-176213">
              <a:defRPr sz="1400"/>
            </a:lvl4pPr>
            <a:lvl5pPr marL="1430338" indent="-176213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817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5120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14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049388"/>
            <a:ext cx="8784000" cy="584775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+mj-lt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+mj-lt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n-lt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745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137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image" Target="../media/image7.jpg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image" Target="../media/image7.jpg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PT_7th_0707_スライド_01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2"/>
          <a:stretch>
            <a:fillRect/>
          </a:stretch>
        </p:blipFill>
        <p:spPr bwMode="auto">
          <a:xfrm>
            <a:off x="0" y="620713"/>
            <a:ext cx="91440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5888"/>
            <a:ext cx="8839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81075"/>
            <a:ext cx="8839200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306000" y="6523200"/>
            <a:ext cx="811213" cy="334800"/>
          </a:xfrm>
          <a:prstGeom prst="rect">
            <a:avLst/>
          </a:prstGeom>
          <a:noFill/>
        </p:spPr>
        <p:txBody>
          <a:bodyPr wrap="square" lIns="90000" tIns="0" r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HGP創英角ｺﾞｼｯｸUB" pitchFamily="50" charset="-128"/>
                <a:cs typeface="+mn-cs"/>
              </a:rPr>
              <a:t>Page </a:t>
            </a:r>
            <a:fld id="{8BB99341-3773-4AA0-9F9D-94F83AE5E06F}" type="slidenum">
              <a:rPr kumimoji="1" lang="en-US" altLang="ja-JP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HGP創英角ｺﾞｼｯｸUB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GP創英角ｺﾞｼｯｸUB" pitchFamily="50" charset="-128"/>
              <a:cs typeface="+mn-cs"/>
            </a:endParaRPr>
          </a:p>
        </p:txBody>
      </p:sp>
      <p:sp>
        <p:nvSpPr>
          <p:cNvPr id="8" name="フッター プレースホルダー 4"/>
          <p:cNvSpPr txBox="1">
            <a:spLocks/>
          </p:cNvSpPr>
          <p:nvPr userDrawn="1"/>
        </p:nvSpPr>
        <p:spPr bwMode="auto">
          <a:xfrm>
            <a:off x="1258888" y="6523200"/>
            <a:ext cx="21590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r>
              <a:rPr lang="en-US" altLang="ja-JP" dirty="0" smtClean="0"/>
              <a:t>© NEC Corporation 2015</a:t>
            </a:r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51" r:id="rId3"/>
    <p:sldLayoutId id="2147483655" r:id="rId4"/>
    <p:sldLayoutId id="2147483653" r:id="rId5"/>
    <p:sldLayoutId id="2147483652" r:id="rId6"/>
    <p:sldLayoutId id="2147483662" r:id="rId7"/>
    <p:sldLayoutId id="2147483665" r:id="rId8"/>
    <p:sldLayoutId id="214748366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9pPr>
    </p:titleStyle>
    <p:bodyStyle>
      <a:lvl1pPr marL="269875" indent="-269875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Font typeface="Arial" charset="0"/>
        <a:buChar char="▌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083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984250" indent="-174625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Font typeface="Arial" charset="0"/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254125" indent="-176213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Font typeface="Tahoma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ooter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6549391"/>
            <a:ext cx="9143999" cy="308609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PageNumber"/>
          <p:cNvSpPr txBox="1"/>
          <p:nvPr/>
        </p:nvSpPr>
        <p:spPr bwMode="black">
          <a:xfrm>
            <a:off x="168810" y="6597840"/>
            <a:ext cx="684000" cy="234000"/>
          </a:xfrm>
          <a:prstGeom prst="rect">
            <a:avLst/>
          </a:prstGeom>
          <a:noFill/>
        </p:spPr>
        <p:txBody>
          <a:bodyPr wrap="none" tIns="4572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90F5524-168B-428D-88E2-BCDC17194B25}" type="slidenum">
              <a:rPr lang="ja-JP" altLang="en-US" sz="900" smtClean="0">
                <a:solidFill>
                  <a:srgbClr val="FFFFFF"/>
                </a:solidFill>
                <a:latin typeface="Verdana" panose="020B0604030504040204" pitchFamily="34" charset="0"/>
                <a:ea typeface="メイリオ"/>
                <a:cs typeface="Verdana" panose="020B060403050404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ja-JP" altLang="en-US" sz="900" dirty="0" smtClean="0">
              <a:solidFill>
                <a:srgbClr val="FFFFFF"/>
              </a:solidFill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9" name="Credit"/>
          <p:cNvSpPr txBox="1"/>
          <p:nvPr/>
        </p:nvSpPr>
        <p:spPr bwMode="black">
          <a:xfrm>
            <a:off x="1096858" y="6597840"/>
            <a:ext cx="1638590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900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NEC Corporation 2015</a:t>
            </a: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3621250" y="6597840"/>
            <a:ext cx="1882247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900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 Group Internal Use Only</a:t>
            </a:r>
          </a:p>
        </p:txBody>
      </p:sp>
      <p:pic>
        <p:nvPicPr>
          <p:cNvPr id="11" name="Footer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6549391"/>
            <a:ext cx="9143999" cy="308609"/>
          </a:xfrm>
          <a:prstGeom prst="rect">
            <a:avLst/>
          </a:prstGeom>
        </p:spPr>
      </p:pic>
      <p:sp>
        <p:nvSpPr>
          <p:cNvPr id="12" name="PageNumber"/>
          <p:cNvSpPr txBox="1"/>
          <p:nvPr userDrawn="1"/>
        </p:nvSpPr>
        <p:spPr bwMode="black">
          <a:xfrm>
            <a:off x="168810" y="6597840"/>
            <a:ext cx="684000" cy="234000"/>
          </a:xfrm>
          <a:prstGeom prst="rect">
            <a:avLst/>
          </a:prstGeom>
          <a:noFill/>
        </p:spPr>
        <p:txBody>
          <a:bodyPr wrap="none" tIns="4572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90F5524-168B-428D-88E2-BCDC17194B25}" type="slidenum">
              <a:rPr lang="ja-JP" altLang="en-US" sz="900" smtClean="0">
                <a:solidFill>
                  <a:srgbClr val="FFFFFF"/>
                </a:solidFill>
                <a:latin typeface="Verdana"/>
                <a:ea typeface="メイリオ"/>
                <a:cs typeface="Verdana" panose="020B060403050404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ja-JP" altLang="en-US" sz="900" dirty="0" smtClean="0">
              <a:solidFill>
                <a:srgbClr val="FFFFFF"/>
              </a:solidFill>
              <a:latin typeface="Verdana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3" name="Credit"/>
          <p:cNvSpPr txBox="1"/>
          <p:nvPr userDrawn="1"/>
        </p:nvSpPr>
        <p:spPr bwMode="black">
          <a:xfrm>
            <a:off x="1096858" y="6597840"/>
            <a:ext cx="1638590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900" dirty="0" smtClean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© NEC Corporation 2016</a:t>
            </a:r>
          </a:p>
        </p:txBody>
      </p:sp>
    </p:spTree>
    <p:extLst>
      <p:ext uri="{BB962C8B-B14F-4D97-AF65-F5344CB8AC3E}">
        <p14:creationId xmlns:p14="http://schemas.microsoft.com/office/powerpoint/2010/main" val="427064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+mj-lt"/>
          <a:ea typeface="+mj-ea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ooter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6549391"/>
            <a:ext cx="9143999" cy="308609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PageNumber"/>
          <p:cNvSpPr txBox="1"/>
          <p:nvPr/>
        </p:nvSpPr>
        <p:spPr bwMode="black">
          <a:xfrm>
            <a:off x="168810" y="6597840"/>
            <a:ext cx="684000" cy="234000"/>
          </a:xfrm>
          <a:prstGeom prst="rect">
            <a:avLst/>
          </a:prstGeom>
          <a:noFill/>
        </p:spPr>
        <p:txBody>
          <a:bodyPr wrap="none" tIns="4572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90F5524-168B-428D-88E2-BCDC17194B25}" type="slidenum">
              <a:rPr lang="ja-JP" altLang="en-US" sz="900" smtClean="0">
                <a:solidFill>
                  <a:srgbClr val="FFFFFF"/>
                </a:solidFill>
                <a:latin typeface="Verdana" panose="020B0604030504040204" pitchFamily="34" charset="0"/>
                <a:ea typeface="メイリオ"/>
                <a:cs typeface="Verdana" panose="020B060403050404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ja-JP" altLang="en-US" sz="900" dirty="0" smtClean="0">
              <a:solidFill>
                <a:srgbClr val="FFFFFF"/>
              </a:solidFill>
              <a:latin typeface="Verdana" panose="020B0604030504040204" pitchFamily="34" charset="0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9" name="Credit"/>
          <p:cNvSpPr txBox="1"/>
          <p:nvPr/>
        </p:nvSpPr>
        <p:spPr bwMode="black">
          <a:xfrm>
            <a:off x="1096858" y="6597840"/>
            <a:ext cx="1638590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900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NEC Corporation 2015</a:t>
            </a: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3621250" y="6597840"/>
            <a:ext cx="1882247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900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 Group Internal Use Only</a:t>
            </a:r>
          </a:p>
        </p:txBody>
      </p:sp>
      <p:pic>
        <p:nvPicPr>
          <p:cNvPr id="11" name="Footer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6549391"/>
            <a:ext cx="9143999" cy="308609"/>
          </a:xfrm>
          <a:prstGeom prst="rect">
            <a:avLst/>
          </a:prstGeom>
        </p:spPr>
      </p:pic>
      <p:sp>
        <p:nvSpPr>
          <p:cNvPr id="12" name="PageNumber"/>
          <p:cNvSpPr txBox="1"/>
          <p:nvPr userDrawn="1"/>
        </p:nvSpPr>
        <p:spPr bwMode="black">
          <a:xfrm>
            <a:off x="168810" y="6597840"/>
            <a:ext cx="684000" cy="234000"/>
          </a:xfrm>
          <a:prstGeom prst="rect">
            <a:avLst/>
          </a:prstGeom>
          <a:noFill/>
        </p:spPr>
        <p:txBody>
          <a:bodyPr wrap="none" tIns="4572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90F5524-168B-428D-88E2-BCDC17194B25}" type="slidenum">
              <a:rPr lang="ja-JP" altLang="en-US" sz="900" smtClean="0">
                <a:solidFill>
                  <a:srgbClr val="FFFFFF"/>
                </a:solidFill>
                <a:latin typeface="Verdana"/>
                <a:ea typeface="メイリオ"/>
                <a:cs typeface="Verdana" panose="020B060403050404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ja-JP" altLang="en-US" sz="900" dirty="0" smtClean="0">
              <a:solidFill>
                <a:srgbClr val="FFFFFF"/>
              </a:solidFill>
              <a:latin typeface="Verdana"/>
              <a:ea typeface="メイリオ"/>
              <a:cs typeface="Verdana" panose="020B0604030504040204" pitchFamily="34" charset="0"/>
            </a:endParaRPr>
          </a:p>
        </p:txBody>
      </p:sp>
      <p:sp>
        <p:nvSpPr>
          <p:cNvPr id="13" name="Credit"/>
          <p:cNvSpPr txBox="1"/>
          <p:nvPr userDrawn="1"/>
        </p:nvSpPr>
        <p:spPr bwMode="black">
          <a:xfrm>
            <a:off x="1096858" y="6597840"/>
            <a:ext cx="1638590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900" dirty="0" smtClean="0">
                <a:solidFill>
                  <a:srgbClr val="FFFFFF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© NEC Corporation 2016</a:t>
            </a:r>
          </a:p>
        </p:txBody>
      </p:sp>
    </p:spTree>
    <p:extLst>
      <p:ext uri="{BB962C8B-B14F-4D97-AF65-F5344CB8AC3E}">
        <p14:creationId xmlns:p14="http://schemas.microsoft.com/office/powerpoint/2010/main" val="342837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+mj-lt"/>
          <a:ea typeface="+mj-ea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2187613"/>
            <a:ext cx="8784000" cy="1446550"/>
          </a:xfrm>
        </p:spPr>
        <p:txBody>
          <a:bodyPr/>
          <a:lstStyle/>
          <a:p>
            <a:r>
              <a:rPr lang="en-US" altLang="ja-JP" sz="4400" dirty="0">
                <a:solidFill>
                  <a:schemeClr val="tx1"/>
                </a:solidFill>
              </a:rPr>
              <a:t>Easy and Lazy</a:t>
            </a:r>
            <a:br>
              <a:rPr lang="en-US" altLang="ja-JP" sz="4400" dirty="0">
                <a:solidFill>
                  <a:schemeClr val="tx1"/>
                </a:solidFill>
              </a:rPr>
            </a:br>
            <a:r>
              <a:rPr lang="en-US" altLang="ja-JP" sz="4400" dirty="0">
                <a:solidFill>
                  <a:schemeClr val="tx1"/>
                </a:solidFill>
              </a:rPr>
              <a:t>Technical Writing and Presentation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4032000"/>
            <a:ext cx="6552727" cy="142808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800" dirty="0"/>
              <a:t>Akihiko K. Sugiyama</a:t>
            </a:r>
          </a:p>
          <a:p>
            <a:pPr>
              <a:lnSpc>
                <a:spcPct val="90000"/>
              </a:lnSpc>
            </a:pPr>
            <a:r>
              <a:rPr lang="en-US" altLang="ja-JP" sz="2800" dirty="0"/>
              <a:t>Data Science Research Laboratories</a:t>
            </a:r>
          </a:p>
          <a:p>
            <a:pPr>
              <a:lnSpc>
                <a:spcPct val="90000"/>
              </a:lnSpc>
            </a:pPr>
            <a:r>
              <a:rPr lang="en-US" altLang="ja-JP" sz="2800" dirty="0"/>
              <a:t>NEC </a:t>
            </a:r>
            <a:r>
              <a:rPr lang="en-US" altLang="ja-JP" sz="2800" dirty="0" smtClean="0"/>
              <a:t>Corporation</a:t>
            </a:r>
            <a:endParaRPr lang="ja-JP" altLang="en-US" sz="2800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ltGray">
          <a:xfrm>
            <a:off x="6269746" y="841705"/>
            <a:ext cx="2623429" cy="2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B4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r"/>
            <a:r>
              <a:rPr lang="en-US" altLang="ja-JP" sz="105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[NEC </a:t>
            </a:r>
            <a:r>
              <a:rPr lang="en-US" altLang="ja-JP" sz="105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 Internal Use </a:t>
            </a:r>
            <a:r>
              <a:rPr lang="en-US" altLang="ja-JP" sz="105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</a:t>
            </a:r>
            <a:r>
              <a:rPr lang="en-US" altLang="ja-JP" sz="105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6303" y="6403373"/>
            <a:ext cx="309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 smtClean="0">
                <a:solidFill>
                  <a:schemeClr val="bg1"/>
                </a:solidFill>
                <a:latin typeface="Arial"/>
                <a:ea typeface="HGP創英角ｺﾞｼｯｸUB" pitchFamily="50" charset="-128"/>
                <a:cs typeface="Arial"/>
              </a:rPr>
              <a:t>© 2016 Akihiko K. Sugiyama</a:t>
            </a:r>
            <a:endParaRPr lang="ja-JP" altLang="en-US" dirty="0">
              <a:solidFill>
                <a:schemeClr val="bg1"/>
              </a:solidFill>
              <a:ea typeface="HGP創英角ｺﾞｼｯｸUB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01390" y="6466489"/>
            <a:ext cx="4929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N</a:t>
            </a:r>
            <a:r>
              <a:rPr lang="en-US" altLang="ja-JP" sz="1400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 part </a:t>
            </a:r>
            <a:r>
              <a:rPr lang="en-US" altLang="ja-JP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of this document may be copied without </a:t>
            </a:r>
            <a:r>
              <a:rPr lang="en-US" altLang="ja-JP" sz="1400" dirty="0" smtClean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permission.</a:t>
            </a:r>
            <a:endParaRPr lang="ja-JP" altLang="en-US" sz="1400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pic>
        <p:nvPicPr>
          <p:cNvPr id="15" name="Picture 4" descr="http://www.ieee.org/about/toolkit/masterbrand/200408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44" y="374613"/>
            <a:ext cx="1995970" cy="111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77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b="1" dirty="0"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9700" y="929014"/>
            <a:ext cx="89789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28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Important Feature + Most Important Keyword </a:t>
            </a:r>
          </a:p>
          <a:p>
            <a:pPr lvl="1">
              <a:buClr>
                <a:srgbClr val="1414A0">
                  <a:lumMod val="75000"/>
                </a:srgbClr>
              </a:buClr>
              <a:buFontTx/>
              <a:buNone/>
            </a:pPr>
            <a:r>
              <a:rPr lang="en-US" altLang="ja-JP" sz="2800" i="1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e.g. “High Quality 4 kb/s CELP Coding Based on Multistage Vector Quantization”</a:t>
            </a:r>
          </a:p>
          <a:p>
            <a:pPr>
              <a:buClr>
                <a:srgbClr val="1414A0">
                  <a:lumMod val="75000"/>
                </a:srgbClr>
              </a:buClr>
              <a:buFontTx/>
              <a:buNone/>
            </a:pPr>
            <a:r>
              <a:rPr lang="en-US" altLang="ja-JP" sz="28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  (May be considered as a combination of Ex. 1 and 2.)</a:t>
            </a:r>
          </a:p>
          <a:p>
            <a:pPr lvl="1">
              <a:buClr>
                <a:srgbClr val="1414A0">
                  <a:lumMod val="75000"/>
                </a:srgbClr>
              </a:buClr>
              <a:buFontTx/>
              <a:buNone/>
            </a:pPr>
            <a:r>
              <a:rPr lang="en-US" altLang="ja-JP" sz="28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“Contour Extraction Algorithm Based on Multiviews,”</a:t>
            </a:r>
          </a:p>
          <a:p>
            <a:pPr lvl="1">
              <a:buClr>
                <a:srgbClr val="1414A0">
                  <a:lumMod val="75000"/>
                </a:srgbClr>
              </a:buClr>
              <a:buFontTx/>
              <a:buNone/>
            </a:pPr>
            <a:r>
              <a:rPr lang="en-US" altLang="ja-JP" sz="28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“Low Bitrate Video Coding Based on Multiview Contour Extraction”</a:t>
            </a:r>
            <a:endParaRPr lang="en-US" altLang="ja-JP" sz="2800" b="1" kern="0" dirty="0">
              <a:solidFill>
                <a:srgbClr val="000000"/>
              </a:solidFill>
              <a:latin typeface="Arial" charset="0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19052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b="1" dirty="0">
                <a:latin typeface="Arial" panose="020B0604020202020204" pitchFamily="34" charset="0"/>
                <a:cs typeface="Arial" panose="020B0604020202020204" pitchFamily="34" charset="0"/>
              </a:rPr>
              <a:t>Example 3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8014" y="1029222"/>
            <a:ext cx="800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28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Most Important </a:t>
            </a:r>
            <a:r>
              <a:rPr lang="en-US" altLang="ja-JP" sz="2800" kern="0" dirty="0" err="1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Keyword+’What</a:t>
            </a:r>
            <a:r>
              <a:rPr lang="en-US" altLang="ja-JP" sz="28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 is done’</a:t>
            </a:r>
          </a:p>
          <a:p>
            <a:pPr lvl="1">
              <a:buClr>
                <a:srgbClr val="1414A0">
                  <a:lumMod val="75000"/>
                </a:srgbClr>
              </a:buClr>
            </a:pPr>
            <a:r>
              <a:rPr lang="en-US" altLang="ja-JP" sz="2800" i="1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e.g. “</a:t>
            </a:r>
            <a:r>
              <a:rPr lang="en-US" altLang="ja-JP" sz="28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Evaluation of a Double-Talk Detection Algorithm,” “Chip Area Comparison for Multiply-and-Add Circuits”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28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Often found in papers that present comparison.</a:t>
            </a:r>
          </a:p>
          <a:p>
            <a:pPr>
              <a:buClr>
                <a:srgbClr val="1414A0">
                  <a:lumMod val="75000"/>
                </a:srgbClr>
              </a:buClr>
            </a:pPr>
            <a:endParaRPr lang="en-US" altLang="ja-JP" sz="2800" kern="0" dirty="0">
              <a:solidFill>
                <a:srgbClr val="000000"/>
              </a:solidFill>
              <a:latin typeface="Arial" panose="020B0604020202020204" pitchFamily="34" charset="0"/>
              <a:ea typeface="HGP創英角ｺﾞｼｯｸUB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39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9700" y="919097"/>
            <a:ext cx="8864600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Present tense in a single paragraph.</a:t>
            </a:r>
          </a:p>
          <a:p>
            <a:pPr lvl="1"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4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Because it is a fact with “This paper” as the subject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Topic sentence </a:t>
            </a:r>
            <a:r>
              <a:rPr lang="en-US" altLang="ja-JP" sz="24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(Contents in a single sentence)</a:t>
            </a:r>
          </a:p>
          <a:p>
            <a:pPr lvl="1"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4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This paper proposes/presents </a:t>
            </a:r>
            <a:r>
              <a:rPr lang="en-US" altLang="ja-JP" sz="2400" i="1" u="sng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“something like paper title.”</a:t>
            </a:r>
            <a:endParaRPr lang="en-US" altLang="ja-JP" sz="2400" kern="0" dirty="0" smtClean="0">
              <a:solidFill>
                <a:srgbClr val="000000"/>
              </a:solidFill>
              <a:latin typeface="Arial" charset="0"/>
              <a:ea typeface="HGP創英角ｺﾞｼｯｸUB"/>
            </a:endParaRP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Contents in the same order as in Body. </a:t>
            </a:r>
          </a:p>
          <a:p>
            <a:pPr lvl="1"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4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Features/Advantages of the proposed method.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Clearly state object(s)/condition of evaluation/ investigation/comparison.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Be specific with values. </a:t>
            </a:r>
          </a:p>
          <a:p>
            <a:pPr lvl="1"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4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As much as #% compared to …..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Results and application/future study.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endParaRPr lang="en-US" altLang="ja-JP" sz="2800" kern="0" dirty="0">
              <a:solidFill>
                <a:srgbClr val="000000"/>
              </a:solidFill>
              <a:latin typeface="Arial" charset="0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18780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48884" y="979118"/>
            <a:ext cx="8270708" cy="4623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609600" indent="-609600">
              <a:lnSpc>
                <a:spcPct val="90000"/>
              </a:lnSpc>
              <a:buClr>
                <a:srgbClr val="1414A0">
                  <a:lumMod val="75000"/>
                </a:srgbClr>
              </a:buClr>
              <a:buFontTx/>
              <a:buNone/>
            </a:pPr>
            <a:r>
              <a:rPr lang="en-US" altLang="ja-JP" sz="3200" kern="0" smtClean="0">
                <a:solidFill>
                  <a:srgbClr val="FF0000"/>
                </a:solidFill>
                <a:latin typeface="Arial" charset="0"/>
                <a:ea typeface="HGP創英角ｺﾞｼｯｸUB"/>
              </a:rPr>
              <a:t>1st sentence represents the paper contents. (Topic sentence, similar to the title.) </a:t>
            </a:r>
          </a:p>
          <a:p>
            <a:pPr marL="609600" indent="-609600">
              <a:lnSpc>
                <a:spcPct val="90000"/>
              </a:lnSpc>
              <a:buClr>
                <a:srgbClr val="1414A0">
                  <a:lumMod val="75000"/>
                </a:srgbClr>
              </a:buClr>
              <a:buFontTx/>
              <a:buAutoNum type="arabicPeriod"/>
            </a:pPr>
            <a:r>
              <a:rPr lang="en-US" altLang="ja-JP" sz="32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New Proposal </a:t>
            </a:r>
          </a:p>
          <a:p>
            <a:pPr marL="990600" lvl="1" indent="-533400">
              <a:lnSpc>
                <a:spcPct val="90000"/>
              </a:lnSpc>
              <a:buClr>
                <a:srgbClr val="1414A0">
                  <a:lumMod val="75000"/>
                </a:srgbClr>
              </a:buClr>
              <a:buFontTx/>
              <a:buNone/>
            </a:pPr>
            <a:r>
              <a:rPr lang="en-US" altLang="ja-JP" sz="32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(In this paper,) xx is proposed.</a:t>
            </a:r>
          </a:p>
          <a:p>
            <a:pPr marL="990600" lvl="1" indent="-533400">
              <a:lnSpc>
                <a:spcPct val="90000"/>
              </a:lnSpc>
              <a:buClr>
                <a:srgbClr val="1414A0">
                  <a:lumMod val="75000"/>
                </a:srgbClr>
              </a:buClr>
              <a:buFontTx/>
              <a:buNone/>
            </a:pPr>
            <a:r>
              <a:rPr lang="en-US" altLang="ja-JP" sz="32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This paper proposes xx.</a:t>
            </a:r>
          </a:p>
          <a:p>
            <a:pPr marL="609600" indent="-609600">
              <a:lnSpc>
                <a:spcPct val="90000"/>
              </a:lnSpc>
              <a:buClr>
                <a:srgbClr val="1414A0">
                  <a:lumMod val="75000"/>
                </a:srgbClr>
              </a:buClr>
              <a:buFontTx/>
              <a:buAutoNum type="arabicPeriod"/>
            </a:pPr>
            <a:r>
              <a:rPr lang="en-US" altLang="ja-JP" sz="32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Comparison</a:t>
            </a:r>
          </a:p>
          <a:p>
            <a:pPr marL="990600" lvl="1" indent="-533400">
              <a:lnSpc>
                <a:spcPct val="90000"/>
              </a:lnSpc>
              <a:buClr>
                <a:srgbClr val="1414A0">
                  <a:lumMod val="75000"/>
                </a:srgbClr>
              </a:buClr>
              <a:buFontTx/>
              <a:buNone/>
            </a:pPr>
            <a:r>
              <a:rPr lang="en-US" altLang="ja-JP" sz="32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This paper presents xx.</a:t>
            </a:r>
          </a:p>
          <a:p>
            <a:pPr marL="609600" indent="-609600"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2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xx is similar/equal to the title. </a:t>
            </a:r>
            <a:endParaRPr lang="en-US" altLang="ja-JP" sz="3200" kern="0" dirty="0">
              <a:solidFill>
                <a:srgbClr val="000000"/>
              </a:solidFill>
              <a:latin typeface="Arial" charset="0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36957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b="1" dirty="0">
                <a:latin typeface="Arial" panose="020B0604020202020204" pitchFamily="34" charset="0"/>
                <a:cs typeface="Arial" panose="020B0604020202020204" pitchFamily="34" charset="0"/>
              </a:rPr>
              <a:t>Abstract 2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 bwMode="auto">
          <a:xfrm>
            <a:off x="241299" y="782312"/>
            <a:ext cx="8697913" cy="582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609600" indent="-609600">
              <a:lnSpc>
                <a:spcPct val="90000"/>
              </a:lnSpc>
              <a:buClr>
                <a:srgbClr val="1414A0">
                  <a:lumMod val="75000"/>
                </a:srgbClr>
              </a:buClr>
              <a:buFontTx/>
              <a:buNone/>
            </a:pPr>
            <a:r>
              <a:rPr lang="en-US" altLang="ja-JP" sz="2800" kern="0" dirty="0" smtClean="0">
                <a:solidFill>
                  <a:srgbClr val="FF0000"/>
                </a:solidFill>
                <a:latin typeface="Arial" charset="0"/>
                <a:ea typeface="HGP創英角ｺﾞｼｯｸUB"/>
              </a:rPr>
              <a:t>Contents in the same order as in Body</a:t>
            </a:r>
          </a:p>
          <a:p>
            <a:pPr marL="609600" indent="-609600">
              <a:lnSpc>
                <a:spcPct val="80000"/>
              </a:lnSpc>
              <a:buClr>
                <a:srgbClr val="1414A0">
                  <a:lumMod val="75000"/>
                </a:srgbClr>
              </a:buClr>
              <a:buFontTx/>
              <a:buAutoNum type="arabicPeriod"/>
            </a:pP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Features of the proposed method and advantages over the conventional method. </a:t>
            </a:r>
          </a:p>
          <a:p>
            <a:pPr marL="990600" lvl="1" indent="-533400"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i="1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e.g. </a:t>
            </a: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pp eliminates </a:t>
            </a:r>
            <a:r>
              <a:rPr lang="en-US" altLang="ja-JP" sz="2800" kern="0" dirty="0" err="1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qq</a:t>
            </a: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 (which was the serious problem in the conventional method). </a:t>
            </a:r>
          </a:p>
          <a:p>
            <a:pPr marL="609600" indent="-609600">
              <a:lnSpc>
                <a:spcPct val="90000"/>
              </a:lnSpc>
              <a:buClr>
                <a:srgbClr val="1414A0">
                  <a:lumMod val="75000"/>
                </a:srgbClr>
              </a:buClr>
              <a:buFontTx/>
              <a:buAutoNum type="arabicPeriod"/>
            </a:pP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Subject of evaluation/comparison/investigation and condition</a:t>
            </a:r>
          </a:p>
          <a:p>
            <a:pPr marL="990600" lvl="1" indent="-533400"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Describe in a most specific way.</a:t>
            </a:r>
          </a:p>
          <a:p>
            <a:pPr marL="1371600" lvl="2" indent="-457200"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i="1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e.g. “</a:t>
            </a: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as much as x%,” “y% in </a:t>
            </a:r>
            <a:r>
              <a:rPr lang="en-US" altLang="ja-JP" sz="2800" kern="0" dirty="0" err="1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oo</a:t>
            </a: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 condition.” </a:t>
            </a:r>
          </a:p>
          <a:p>
            <a:pPr marL="990600" lvl="1" indent="-533400"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“Effective/Useful for xx,” “applicable to xx.”</a:t>
            </a:r>
          </a:p>
          <a:p>
            <a:pPr marL="990600" lvl="1" indent="-533400"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May present difference results for different conditions.</a:t>
            </a:r>
          </a:p>
          <a:p>
            <a:pPr marL="1371600" lvl="2" indent="-457200"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i="1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e.g. xx for the condition of </a:t>
            </a:r>
            <a:r>
              <a:rPr lang="en-US" altLang="ja-JP" sz="2800" i="1" kern="0" dirty="0" err="1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yy</a:t>
            </a:r>
            <a:r>
              <a:rPr lang="en-US" altLang="ja-JP" sz="2800" i="1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,,,,,,</a:t>
            </a:r>
            <a:endParaRPr lang="en-US" altLang="ja-JP" sz="2800" kern="0" dirty="0">
              <a:solidFill>
                <a:srgbClr val="000000"/>
              </a:solidFill>
              <a:latin typeface="Arial" charset="0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16111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b="1" dirty="0">
                <a:latin typeface="Arial" panose="020B0604020202020204" pitchFamily="34" charset="0"/>
                <a:cs typeface="Arial" panose="020B0604020202020204" pitchFamily="34" charset="0"/>
              </a:rPr>
              <a:t>Abstract 3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97910" y="979118"/>
            <a:ext cx="8204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609600" indent="-609600">
              <a:buClr>
                <a:srgbClr val="1414A0">
                  <a:lumMod val="75000"/>
                </a:srgbClr>
              </a:buClr>
              <a:buFontTx/>
              <a:buNone/>
            </a:pPr>
            <a:r>
              <a:rPr lang="en-US" altLang="ja-JP" sz="3200" kern="0" dirty="0" smtClean="0">
                <a:solidFill>
                  <a:srgbClr val="FF0000"/>
                </a:solidFill>
                <a:latin typeface="Arial" charset="0"/>
                <a:ea typeface="HGP創英角ｺﾞｼｯｸUB"/>
              </a:rPr>
              <a:t>Conclusion</a:t>
            </a:r>
            <a:endParaRPr lang="en-US" altLang="ja-JP" sz="3200" kern="0" dirty="0" smtClean="0">
              <a:solidFill>
                <a:srgbClr val="000000"/>
              </a:solidFill>
              <a:latin typeface="Arial" charset="0"/>
              <a:ea typeface="HGP創英角ｺﾞｼｯｸUB"/>
            </a:endParaRPr>
          </a:p>
          <a:p>
            <a:pPr marL="609600" indent="-609600">
              <a:buClr>
                <a:srgbClr val="1414A0">
                  <a:lumMod val="75000"/>
                </a:srgbClr>
              </a:buClr>
              <a:buFontTx/>
              <a:buAutoNum type="arabicPeriod"/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Evaluation results/Applications.</a:t>
            </a:r>
          </a:p>
          <a:p>
            <a:pPr marL="609600" indent="-609600">
              <a:buClr>
                <a:srgbClr val="1414A0">
                  <a:lumMod val="75000"/>
                </a:srgbClr>
              </a:buClr>
              <a:buFontTx/>
              <a:buAutoNum type="arabicPeriod"/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Evaluation results(advantages)/ Analysis/Discussion </a:t>
            </a:r>
            <a:b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</a:br>
            <a:endParaRPr lang="en-US" altLang="ja-JP" sz="3200" kern="0" dirty="0">
              <a:solidFill>
                <a:srgbClr val="000000"/>
              </a:solidFill>
              <a:latin typeface="Arial" charset="0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36957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 bwMode="auto">
          <a:xfrm>
            <a:off x="598118" y="899830"/>
            <a:ext cx="8001000" cy="475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33400" indent="-533400">
              <a:lnSpc>
                <a:spcPct val="90000"/>
              </a:lnSpc>
            </a:pPr>
            <a:r>
              <a:rPr lang="en-US" altLang="ja-JP" sz="3200" kern="0" dirty="0" smtClean="0">
                <a:latin typeface="Arial" charset="0"/>
              </a:rPr>
              <a:t>Most difficult in paper writing.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ja-JP" sz="3200" kern="0" dirty="0" smtClean="0">
                <a:latin typeface="Arial" charset="0"/>
              </a:rPr>
              <a:t>Write the position of the paper (research). 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ja-JP" sz="3200" kern="0" dirty="0" smtClean="0">
                <a:latin typeface="Arial" charset="0"/>
              </a:rPr>
              <a:t>“Position” should have been clarified in the beginning of research. 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ja-JP" sz="3200" kern="0" dirty="0" smtClean="0">
                <a:latin typeface="Arial" charset="0"/>
              </a:rPr>
              <a:t>Research background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ja-JP" sz="3200" kern="0" dirty="0" smtClean="0">
                <a:latin typeface="Arial" charset="0"/>
              </a:rPr>
              <a:t>Research history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ja-JP" sz="3200" kern="0" dirty="0" smtClean="0">
                <a:latin typeface="Arial" charset="0"/>
              </a:rPr>
              <a:t>Research topic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ja-JP" sz="3200" kern="0" dirty="0" smtClean="0">
                <a:latin typeface="Arial" charset="0"/>
              </a:rPr>
              <a:t>Paper structure</a:t>
            </a:r>
            <a:endParaRPr lang="en-US" altLang="ja-JP" sz="3200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7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Introduction - Background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44500" y="941540"/>
            <a:ext cx="82994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From general description to specific description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General description=what are found in the newspaper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Clearly describe the position in the overall research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Clarify the application</a:t>
            </a:r>
            <a:endParaRPr lang="en-US" altLang="ja-JP" sz="3200" kern="0" dirty="0">
              <a:solidFill>
                <a:srgbClr val="000000"/>
              </a:solidFill>
              <a:latin typeface="Arial" charset="0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36957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Introduction – Research History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7786" y="786877"/>
            <a:ext cx="8843376" cy="577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3200" kern="0" smtClean="0">
                <a:latin typeface="Arial" charset="0"/>
              </a:rPr>
              <a:t>Research overview (Who has done what, directly related to the paper)</a:t>
            </a:r>
          </a:p>
          <a:p>
            <a:pPr>
              <a:lnSpc>
                <a:spcPct val="90000"/>
              </a:lnSpc>
            </a:pPr>
            <a:r>
              <a:rPr lang="en-US" altLang="ja-JP" sz="3200" kern="0" smtClean="0">
                <a:latin typeface="Arial" charset="0"/>
              </a:rPr>
              <a:t>Introduce past important research and explain the position of the paper from viewpoints of technology and performance. </a:t>
            </a:r>
          </a:p>
          <a:p>
            <a:pPr lvl="1">
              <a:lnSpc>
                <a:spcPct val="90000"/>
              </a:lnSpc>
            </a:pPr>
            <a:r>
              <a:rPr lang="en-US" altLang="ja-JP" sz="2800" kern="0" smtClean="0">
                <a:latin typeface="Arial" charset="0"/>
              </a:rPr>
              <a:t>A. “Who,” (“when”), “what,” and “how it was.” </a:t>
            </a:r>
          </a:p>
          <a:p>
            <a:pPr lvl="1">
              <a:lnSpc>
                <a:spcPct val="90000"/>
              </a:lnSpc>
            </a:pPr>
            <a:r>
              <a:rPr lang="en-US" altLang="ja-JP" sz="2800" kern="0" smtClean="0">
                <a:latin typeface="Arial" charset="0"/>
              </a:rPr>
              <a:t>B. Its feature(s) or contribution</a:t>
            </a:r>
          </a:p>
          <a:p>
            <a:pPr lvl="1">
              <a:lnSpc>
                <a:spcPct val="90000"/>
              </a:lnSpc>
            </a:pPr>
            <a:r>
              <a:rPr lang="en-US" altLang="ja-JP" sz="2800" kern="0" smtClean="0">
                <a:latin typeface="Arial" charset="0"/>
              </a:rPr>
              <a:t>C. Its problem(s)</a:t>
            </a:r>
          </a:p>
          <a:p>
            <a:pPr>
              <a:lnSpc>
                <a:spcPct val="90000"/>
              </a:lnSpc>
            </a:pPr>
            <a:r>
              <a:rPr lang="en-US" altLang="ja-JP" sz="3200" kern="0" smtClean="0">
                <a:latin typeface="Arial" charset="0"/>
              </a:rPr>
              <a:t>Repeat A </a:t>
            </a:r>
            <a:r>
              <a:rPr lang="ja-JP" altLang="en-US" sz="3200" kern="0" smtClean="0">
                <a:latin typeface="Arial" charset="0"/>
              </a:rPr>
              <a:t>～ </a:t>
            </a:r>
            <a:r>
              <a:rPr lang="en-US" altLang="ja-JP" sz="3200" kern="0" smtClean="0">
                <a:latin typeface="Arial" charset="0"/>
              </a:rPr>
              <a:t>C a couple of times.</a:t>
            </a:r>
          </a:p>
          <a:p>
            <a:pPr>
              <a:lnSpc>
                <a:spcPct val="90000"/>
              </a:lnSpc>
            </a:pPr>
            <a:r>
              <a:rPr lang="en-US" altLang="ja-JP" sz="3200" kern="0" smtClean="0">
                <a:latin typeface="Arial" charset="0"/>
              </a:rPr>
              <a:t>The problem described finally should be equal to that solved in the paper. Clearly state this problem. </a:t>
            </a:r>
            <a:br>
              <a:rPr lang="en-US" altLang="ja-JP" sz="3200" kern="0" smtClean="0">
                <a:latin typeface="Arial" charset="0"/>
              </a:rPr>
            </a:br>
            <a:endParaRPr lang="en-US" altLang="ja-JP" sz="3200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Introduction – Paper Topic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84967" y="1079326"/>
            <a:ext cx="8332940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Describe what you have done in the present tense.</a:t>
            </a:r>
          </a:p>
          <a:p>
            <a:pPr lvl="1">
              <a:buClr>
                <a:srgbClr val="1414A0">
                  <a:lumMod val="75000"/>
                </a:srgbClr>
              </a:buClr>
            </a:pPr>
            <a:r>
              <a:rPr lang="en-US" altLang="ja-JP" sz="3200" i="1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e.g. 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This paper proposes + topic sentence</a:t>
            </a:r>
          </a:p>
          <a:p>
            <a:pPr lvl="1">
              <a:buClr>
                <a:srgbClr val="1414A0">
                  <a:lumMod val="75000"/>
                </a:srgbClr>
              </a:buClr>
              <a:buFontTx/>
              <a:buNone/>
            </a:pPr>
            <a:r>
              <a:rPr lang="ja-JP" altLang="en-US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　　　 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This paper presents + topic sentence</a:t>
            </a:r>
          </a:p>
          <a:p>
            <a:pPr lvl="1">
              <a:buClr>
                <a:srgbClr val="1414A0">
                  <a:lumMod val="75000"/>
                </a:srgbClr>
              </a:buClr>
              <a:buFontTx/>
              <a:buNone/>
            </a:pPr>
            <a:r>
              <a:rPr lang="ja-JP" altLang="en-US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　　　 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xx is achieved by doing </a:t>
            </a:r>
            <a:r>
              <a:rPr lang="en-US" altLang="ja-JP" sz="3200" kern="0" dirty="0" err="1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yy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. 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Use the present tense, because it is a fact.</a:t>
            </a:r>
            <a:endParaRPr lang="en-US" altLang="ja-JP" sz="3200" kern="0" dirty="0">
              <a:solidFill>
                <a:srgbClr val="000000"/>
              </a:solidFill>
              <a:latin typeface="Arial" charset="0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19052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b="1" dirty="0">
                <a:latin typeface="Arial" panose="020B0604020202020204" pitchFamily="34" charset="0"/>
                <a:cs typeface="Arial" panose="020B0604020202020204" pitchFamily="34" charset="0"/>
              </a:rPr>
              <a:t>Tech Writing May not be Easy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4319" y="1815871"/>
            <a:ext cx="8636926" cy="4668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ja-JP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‘Cause</a:t>
            </a:r>
            <a:r>
              <a:rPr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you do not know how. </a:t>
            </a:r>
            <a:r>
              <a:rPr lang="en-US" altLang="ja-JP" sz="2800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Neither, does your boss! </a:t>
            </a:r>
            <a:r>
              <a:rPr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You should know </a:t>
            </a:r>
            <a:r>
              <a:rPr lang="en-US" altLang="ja-JP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the most efficient way</a:t>
            </a:r>
            <a:r>
              <a:rPr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Lectures/books help, but feedback is a must. You need consultation.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 have been helping inside and out. 15 invited talks and courses. You are always welcome </a:t>
            </a:r>
            <a:r>
              <a:rPr lang="en-US" altLang="ja-JP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for free</a:t>
            </a:r>
            <a:r>
              <a:rPr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Typical traps: Problem-solution relationship, gap between J-E, material preparation, …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“EZ and Lazy Tech Writing” and “Visible and EZ2understand Slide Preparation” are designed for you!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6750" y="827542"/>
            <a:ext cx="7907252" cy="83099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You’ll be surprised to see invited speakers are often bad in presentation.</a:t>
            </a:r>
            <a:endParaRPr lang="ja-JP" altLang="en-US" sz="2400" dirty="0">
              <a:solidFill>
                <a:prstClr val="black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74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Introduction – Paper Structure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 bwMode="auto">
          <a:xfrm>
            <a:off x="369888" y="886152"/>
            <a:ext cx="8521700" cy="616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For making a long paper easy to read. 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Not included in short papers.</a:t>
            </a:r>
          </a:p>
          <a:p>
            <a:pPr lvl="1"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200" i="1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e.g.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/>
            </a:r>
            <a:b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</a:b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The next section explains xx. </a:t>
            </a:r>
            <a:b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</a:b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Section 2 explains xx to clarify the problem. </a:t>
            </a:r>
            <a:b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</a:b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The proposed method is presented in details in the following section. </a:t>
            </a:r>
            <a:b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</a:b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Finally, by computer simulation results, </a:t>
            </a:r>
            <a:r>
              <a:rPr lang="en-US" altLang="ja-JP" sz="3200" kern="0" dirty="0" err="1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yy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 is validated. </a:t>
            </a:r>
            <a:b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</a:b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Finally, hardware evaluation confirms its validity.</a:t>
            </a:r>
            <a:r>
              <a:rPr lang="en-US" altLang="ja-JP" sz="36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 </a:t>
            </a:r>
            <a:br>
              <a:rPr lang="en-US" altLang="ja-JP" sz="36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</a:br>
            <a:endParaRPr lang="en-US" altLang="ja-JP" sz="3600" kern="0" dirty="0" smtClean="0">
              <a:solidFill>
                <a:srgbClr val="000000"/>
              </a:solidFill>
              <a:latin typeface="Arial" charset="0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19052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solidFill>
                  <a:srgbClr val="FFC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Three Sentence Introduction</a:t>
            </a:r>
            <a:endParaRPr kumimoji="1" lang="ja-JP" altLang="en-US" sz="4000" dirty="0">
              <a:solidFill>
                <a:srgbClr val="FFC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90500" y="830024"/>
            <a:ext cx="8763000" cy="574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ja-JP" sz="3200" kern="0" smtClean="0">
                <a:latin typeface="Arial" charset="0"/>
              </a:rPr>
              <a:t>What has been presented as a conventional method?</a:t>
            </a:r>
          </a:p>
          <a:p>
            <a:pPr lvl="1">
              <a:lnSpc>
                <a:spcPct val="80000"/>
              </a:lnSpc>
            </a:pPr>
            <a:r>
              <a:rPr lang="en-US" altLang="ja-JP" sz="3600" kern="0" smtClean="0">
                <a:latin typeface="Arial" charset="0"/>
              </a:rPr>
              <a:t>Describe it w/ the advantage(s) and a reference.</a:t>
            </a:r>
          </a:p>
          <a:p>
            <a:pPr>
              <a:lnSpc>
                <a:spcPct val="80000"/>
              </a:lnSpc>
            </a:pPr>
            <a:r>
              <a:rPr lang="en-US" altLang="ja-JP" sz="3200" kern="0" smtClean="0">
                <a:latin typeface="Arial" charset="0"/>
              </a:rPr>
              <a:t>What is the existing problem?</a:t>
            </a:r>
          </a:p>
          <a:p>
            <a:pPr lvl="1">
              <a:lnSpc>
                <a:spcPct val="80000"/>
              </a:lnSpc>
            </a:pPr>
            <a:r>
              <a:rPr lang="en-US" altLang="ja-JP" sz="3600" kern="0" smtClean="0">
                <a:latin typeface="Arial" charset="0"/>
              </a:rPr>
              <a:t>Describe the problem(s) of the conventional method.</a:t>
            </a:r>
          </a:p>
          <a:p>
            <a:pPr>
              <a:lnSpc>
                <a:spcPct val="80000"/>
              </a:lnSpc>
            </a:pPr>
            <a:r>
              <a:rPr lang="en-US" altLang="ja-JP" sz="3200" kern="0" smtClean="0">
                <a:latin typeface="Arial" charset="0"/>
              </a:rPr>
              <a:t>What is the topic of the paper? </a:t>
            </a:r>
          </a:p>
          <a:p>
            <a:pPr lvl="1">
              <a:lnSpc>
                <a:spcPct val="80000"/>
              </a:lnSpc>
            </a:pPr>
            <a:r>
              <a:rPr lang="en-US" altLang="ja-JP" sz="3600" kern="0" smtClean="0">
                <a:latin typeface="Arial" charset="0"/>
              </a:rPr>
              <a:t>This paper proposes </a:t>
            </a:r>
            <a:r>
              <a:rPr lang="en-US" altLang="ja-JP" sz="3600" i="1" u="sng" kern="0" smtClean="0">
                <a:latin typeface="Arial" charset="0"/>
              </a:rPr>
              <a:t>“something like the paper title.”</a:t>
            </a:r>
          </a:p>
          <a:p>
            <a:pPr>
              <a:lnSpc>
                <a:spcPct val="80000"/>
              </a:lnSpc>
            </a:pPr>
            <a:r>
              <a:rPr lang="en-US" altLang="ja-JP" sz="3200" kern="0" smtClean="0">
                <a:latin typeface="Arial" charset="0"/>
              </a:rPr>
              <a:t>3 Sentences become 3 paragraphs in a long paper.</a:t>
            </a:r>
            <a:endParaRPr lang="en-US" altLang="ja-JP" sz="3200" kern="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2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Conventional Method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910224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r>
              <a:rPr lang="en-US" altLang="ja-JP" sz="3600" b="1" kern="0" dirty="0" smtClean="0">
                <a:latin typeface="Arial" charset="0"/>
              </a:rPr>
              <a:t>What has been presented as the conventional method?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3196224"/>
            <a:ext cx="7772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ja-JP" sz="3200" kern="0" dirty="0" smtClean="0">
                <a:latin typeface="Lucida Sans" pitchFamily="34" charset="0"/>
              </a:rPr>
              <a:t>A</a:t>
            </a:r>
            <a:r>
              <a:rPr lang="en-US" altLang="ja-JP" sz="3200" kern="0" dirty="0" smtClean="0">
                <a:latin typeface="Arial" charset="0"/>
              </a:rPr>
              <a:t> has(A and B have) been proposed [1].</a:t>
            </a:r>
          </a:p>
          <a:p>
            <a:endParaRPr lang="en-US" altLang="ja-JP" sz="3200" kern="0" dirty="0" smtClean="0">
              <a:latin typeface="Arial" charset="0"/>
            </a:endParaRPr>
          </a:p>
          <a:p>
            <a:r>
              <a:rPr lang="en-US" altLang="ja-JP" sz="3200" kern="0" dirty="0" smtClean="0">
                <a:latin typeface="Lucida Sans" pitchFamily="34" charset="0"/>
              </a:rPr>
              <a:t>A</a:t>
            </a:r>
            <a:r>
              <a:rPr lang="en-US" altLang="ja-JP" sz="3200" kern="0" dirty="0" smtClean="0">
                <a:latin typeface="Arial" charset="0"/>
              </a:rPr>
              <a:t> [1]  is one of the most promising systems(techniques) in field </a:t>
            </a:r>
            <a:r>
              <a:rPr lang="en-US" altLang="ja-JP" sz="3200" kern="0" dirty="0" smtClean="0">
                <a:latin typeface="Lucida Sans" pitchFamily="34" charset="0"/>
              </a:rPr>
              <a:t>B</a:t>
            </a:r>
            <a:r>
              <a:rPr lang="en-US" altLang="ja-JP" sz="3200" kern="0" dirty="0" smtClean="0">
                <a:latin typeface="Arial" charset="0"/>
              </a:rPr>
              <a:t>.</a:t>
            </a:r>
          </a:p>
          <a:p>
            <a:endParaRPr lang="en-US" altLang="ja-JP" sz="3200" kern="0" dirty="0" smtClean="0">
              <a:latin typeface="Arial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2375487"/>
            <a:ext cx="45961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3600" b="1" dirty="0">
                <a:solidFill>
                  <a:srgbClr val="FF0000"/>
                </a:solidFill>
              </a:rPr>
              <a:t>Useful Expressions.</a:t>
            </a:r>
          </a:p>
        </p:txBody>
      </p:sp>
    </p:spTree>
    <p:extLst>
      <p:ext uri="{BB962C8B-B14F-4D97-AF65-F5344CB8AC3E}">
        <p14:creationId xmlns:p14="http://schemas.microsoft.com/office/powerpoint/2010/main" val="9622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74649" y="664009"/>
            <a:ext cx="83407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r>
              <a:rPr lang="en-US" altLang="ja-JP" sz="3600" b="1" kern="0" dirty="0" smtClean="0">
                <a:latin typeface="Arial" charset="0"/>
              </a:rPr>
              <a:t>What is the existing problem?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2095674"/>
            <a:ext cx="8991600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3200" kern="0" dirty="0" smtClean="0">
                <a:latin typeface="Arial" charset="0"/>
              </a:rPr>
              <a:t>A large number of computations are required.</a:t>
            </a:r>
          </a:p>
          <a:p>
            <a:pPr>
              <a:lnSpc>
                <a:spcPct val="90000"/>
              </a:lnSpc>
            </a:pPr>
            <a:r>
              <a:rPr lang="en-US" altLang="ja-JP" sz="3200" kern="0" dirty="0" smtClean="0">
                <a:latin typeface="Arial" charset="0"/>
              </a:rPr>
              <a:t>The convergence speed is slowed down.</a:t>
            </a:r>
          </a:p>
          <a:p>
            <a:pPr>
              <a:lnSpc>
                <a:spcPct val="90000"/>
              </a:lnSpc>
            </a:pPr>
            <a:r>
              <a:rPr lang="en-US" altLang="ja-JP" sz="3200" kern="0" dirty="0" smtClean="0">
                <a:latin typeface="Lucida Sans" pitchFamily="34" charset="0"/>
              </a:rPr>
              <a:t>A</a:t>
            </a:r>
            <a:r>
              <a:rPr lang="en-US" altLang="ja-JP" sz="3200" kern="0" dirty="0" smtClean="0">
                <a:latin typeface="Arial" charset="0"/>
              </a:rPr>
              <a:t> is not efficient. (</a:t>
            </a:r>
            <a:r>
              <a:rPr lang="en-US" altLang="ja-JP" sz="3200" kern="0" dirty="0" smtClean="0">
                <a:latin typeface="Lucida Sans" pitchFamily="34" charset="0"/>
              </a:rPr>
              <a:t>A</a:t>
            </a:r>
            <a:r>
              <a:rPr lang="en-US" altLang="ja-JP" sz="3200" kern="0" dirty="0" smtClean="0">
                <a:latin typeface="Arial" charset="0"/>
              </a:rPr>
              <a:t> is not sufficiently </a:t>
            </a:r>
            <a:r>
              <a:rPr lang="en-US" altLang="ja-JP" sz="3200" kern="0" dirty="0" smtClean="0">
                <a:latin typeface="Lucida Sans" pitchFamily="34" charset="0"/>
              </a:rPr>
              <a:t>B</a:t>
            </a:r>
            <a:r>
              <a:rPr lang="en-US" altLang="ja-JP" sz="3200" kern="0" dirty="0" smtClean="0">
                <a:latin typeface="Arial" charset="0"/>
              </a:rPr>
              <a:t>.)</a:t>
            </a:r>
          </a:p>
          <a:p>
            <a:pPr>
              <a:lnSpc>
                <a:spcPct val="90000"/>
              </a:lnSpc>
            </a:pPr>
            <a:r>
              <a:rPr lang="en-US" altLang="ja-JP" sz="3200" kern="0" dirty="0" smtClean="0">
                <a:latin typeface="Arial" charset="0"/>
              </a:rPr>
              <a:t>The quality of </a:t>
            </a:r>
            <a:r>
              <a:rPr lang="en-US" altLang="ja-JP" sz="3200" kern="0" dirty="0" smtClean="0">
                <a:latin typeface="Lucida Sans" pitchFamily="34" charset="0"/>
              </a:rPr>
              <a:t>C</a:t>
            </a:r>
            <a:r>
              <a:rPr lang="en-US" altLang="ja-JP" sz="3200" kern="0" dirty="0" smtClean="0">
                <a:latin typeface="Arial" charset="0"/>
              </a:rPr>
              <a:t> is degraded.</a:t>
            </a:r>
          </a:p>
          <a:p>
            <a:pPr>
              <a:lnSpc>
                <a:spcPct val="90000"/>
              </a:lnSpc>
            </a:pPr>
            <a:r>
              <a:rPr lang="en-US" altLang="ja-JP" sz="3200" kern="0" dirty="0" smtClean="0">
                <a:latin typeface="Arial" charset="0"/>
              </a:rPr>
              <a:t>It requires function </a:t>
            </a:r>
            <a:r>
              <a:rPr lang="en-US" altLang="ja-JP" sz="3200" kern="0" dirty="0" smtClean="0">
                <a:latin typeface="Lucida Sans" pitchFamily="34" charset="0"/>
              </a:rPr>
              <a:t>D</a:t>
            </a:r>
            <a:r>
              <a:rPr lang="en-US" altLang="ja-JP" sz="3200" kern="0" dirty="0" smtClean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ja-JP" sz="3200" kern="0" dirty="0" smtClean="0">
                <a:latin typeface="Arial" charset="0"/>
              </a:rPr>
              <a:t>There is no theoretical support for </a:t>
            </a:r>
            <a:r>
              <a:rPr lang="en-US" altLang="ja-JP" sz="3200" kern="0" dirty="0" smtClean="0">
                <a:latin typeface="Lucida Sans" pitchFamily="34" charset="0"/>
              </a:rPr>
              <a:t>A</a:t>
            </a:r>
            <a:r>
              <a:rPr lang="en-US" altLang="ja-JP" sz="3200" kern="0" dirty="0" smtClean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ja-JP" sz="3200" kern="0" dirty="0" smtClean="0">
                <a:latin typeface="Arial" charset="0"/>
              </a:rPr>
              <a:t>No implementation of </a:t>
            </a:r>
            <a:r>
              <a:rPr lang="en-US" altLang="ja-JP" sz="3200" kern="0" dirty="0" smtClean="0">
                <a:latin typeface="Lucida Sans" pitchFamily="34" charset="0"/>
              </a:rPr>
              <a:t>A</a:t>
            </a:r>
            <a:r>
              <a:rPr lang="en-US" altLang="ja-JP" sz="3200" kern="0" dirty="0" smtClean="0">
                <a:latin typeface="Arial" charset="0"/>
              </a:rPr>
              <a:t> has been reported.</a:t>
            </a:r>
          </a:p>
          <a:p>
            <a:pPr>
              <a:lnSpc>
                <a:spcPct val="90000"/>
              </a:lnSpc>
            </a:pPr>
            <a:r>
              <a:rPr lang="en-US" altLang="ja-JP" sz="3200" kern="0" dirty="0" smtClean="0">
                <a:latin typeface="Lucida Sans" pitchFamily="34" charset="0"/>
              </a:rPr>
              <a:t>A</a:t>
            </a:r>
            <a:r>
              <a:rPr lang="en-US" altLang="ja-JP" sz="3200" kern="0" dirty="0" smtClean="0">
                <a:latin typeface="Arial" charset="0"/>
              </a:rPr>
              <a:t> does not provide </a:t>
            </a:r>
            <a:r>
              <a:rPr lang="en-US" altLang="ja-JP" sz="3200" kern="0" dirty="0" smtClean="0">
                <a:latin typeface="Lucida Sans" pitchFamily="34" charset="0"/>
              </a:rPr>
              <a:t>E</a:t>
            </a:r>
            <a:r>
              <a:rPr lang="en-US" altLang="ja-JP" sz="3200" kern="0" dirty="0" smtClean="0">
                <a:latin typeface="Arial" charset="0"/>
              </a:rPr>
              <a:t> and </a:t>
            </a:r>
            <a:r>
              <a:rPr lang="en-US" altLang="ja-JP" sz="3200" kern="0" dirty="0" smtClean="0">
                <a:latin typeface="Lucida Sans" pitchFamily="34" charset="0"/>
              </a:rPr>
              <a:t>F</a:t>
            </a:r>
            <a:r>
              <a:rPr lang="en-US" altLang="ja-JP" sz="3200" kern="0" dirty="0" smtClean="0">
                <a:latin typeface="Arial" charset="0"/>
              </a:rPr>
              <a:t> simultaneously.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22325" y="1462631"/>
            <a:ext cx="41344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3600" dirty="0">
                <a:solidFill>
                  <a:srgbClr val="FF0000"/>
                </a:solidFill>
              </a:rPr>
              <a:t>Useful Expressions</a:t>
            </a:r>
          </a:p>
        </p:txBody>
      </p:sp>
    </p:spTree>
    <p:extLst>
      <p:ext uri="{BB962C8B-B14F-4D97-AF65-F5344CB8AC3E}">
        <p14:creationId xmlns:p14="http://schemas.microsoft.com/office/powerpoint/2010/main" val="20602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Paper Topic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88100" y="1418269"/>
            <a:ext cx="8668010" cy="472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A computationally efficient </a:t>
            </a:r>
            <a:r>
              <a:rPr lang="en-US" altLang="ja-JP" sz="3200" kern="0" dirty="0" smtClean="0">
                <a:solidFill>
                  <a:srgbClr val="000000"/>
                </a:solidFill>
                <a:latin typeface="Lucida Sans" pitchFamily="34" charset="0"/>
                <a:ea typeface="HGP創英角ｺﾞｼｯｸUB"/>
              </a:rPr>
              <a:t>A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 based on </a:t>
            </a:r>
            <a:r>
              <a:rPr lang="en-US" altLang="ja-JP" sz="3200" kern="0" dirty="0" smtClean="0">
                <a:solidFill>
                  <a:srgbClr val="000000"/>
                </a:solidFill>
                <a:latin typeface="Lucida Sans" pitchFamily="34" charset="0"/>
                <a:ea typeface="HGP創英角ｺﾞｼｯｸUB"/>
              </a:rPr>
              <a:t>B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.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A fast convergence </a:t>
            </a:r>
            <a:r>
              <a:rPr lang="en-US" altLang="ja-JP" sz="3200" kern="0" dirty="0" smtClean="0">
                <a:solidFill>
                  <a:srgbClr val="000000"/>
                </a:solidFill>
                <a:latin typeface="Lucida Sans" pitchFamily="34" charset="0"/>
                <a:ea typeface="HGP創英角ｺﾞｼｯｸUB"/>
              </a:rPr>
              <a:t>A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 based on </a:t>
            </a:r>
            <a:r>
              <a:rPr lang="en-US" altLang="ja-JP" sz="3200" kern="0" dirty="0" smtClean="0">
                <a:solidFill>
                  <a:srgbClr val="000000"/>
                </a:solidFill>
                <a:latin typeface="Lucida Sans" pitchFamily="34" charset="0"/>
                <a:ea typeface="HGP創英角ｺﾞｼｯｸUB"/>
              </a:rPr>
              <a:t>B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. 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An efficient </a:t>
            </a:r>
            <a:r>
              <a:rPr lang="en-US" altLang="ja-JP" sz="3200" kern="0" dirty="0" smtClean="0">
                <a:solidFill>
                  <a:srgbClr val="000000"/>
                </a:solidFill>
                <a:latin typeface="Lucida Sans" pitchFamily="34" charset="0"/>
                <a:ea typeface="HGP創英角ｺﾞｼｯｸUB"/>
              </a:rPr>
              <a:t>A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 based on </a:t>
            </a:r>
            <a:r>
              <a:rPr lang="en-US" altLang="ja-JP" sz="3200" kern="0" dirty="0" smtClean="0">
                <a:solidFill>
                  <a:srgbClr val="000000"/>
                </a:solidFill>
                <a:latin typeface="Lucida Sans" pitchFamily="34" charset="0"/>
                <a:ea typeface="HGP創英角ｺﾞｼｯｸUB"/>
              </a:rPr>
              <a:t>B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.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A with good </a:t>
            </a:r>
            <a:r>
              <a:rPr lang="en-US" altLang="ja-JP" sz="3200" kern="0" dirty="0" smtClean="0">
                <a:solidFill>
                  <a:srgbClr val="000000"/>
                </a:solidFill>
                <a:latin typeface="Lucida Sans" pitchFamily="34" charset="0"/>
                <a:ea typeface="HGP創英角ｺﾞｼｯｸUB"/>
              </a:rPr>
              <a:t>C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 quality.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A which does not require function </a:t>
            </a:r>
            <a:r>
              <a:rPr lang="en-US" altLang="ja-JP" sz="3200" kern="0" dirty="0" smtClean="0">
                <a:solidFill>
                  <a:srgbClr val="000000"/>
                </a:solidFill>
                <a:latin typeface="Lucida Sans" pitchFamily="34" charset="0"/>
                <a:ea typeface="HGP創英角ｺﾞｼｯｸUB"/>
              </a:rPr>
              <a:t>D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.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An analysis of </a:t>
            </a:r>
            <a:r>
              <a:rPr lang="en-US" altLang="ja-JP" sz="3200" kern="0" dirty="0" smtClean="0">
                <a:solidFill>
                  <a:srgbClr val="000000"/>
                </a:solidFill>
                <a:latin typeface="Lucida Sans" pitchFamily="34" charset="0"/>
                <a:ea typeface="HGP創英角ｺﾞｼｯｸUB"/>
              </a:rPr>
              <a:t>A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.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An implementation of </a:t>
            </a:r>
            <a:r>
              <a:rPr lang="en-US" altLang="ja-JP" sz="3200" kern="0" dirty="0" smtClean="0">
                <a:solidFill>
                  <a:srgbClr val="000000"/>
                </a:solidFill>
                <a:latin typeface="Lucida Sans" pitchFamily="34" charset="0"/>
                <a:ea typeface="HGP創英角ｺﾞｼｯｸUB"/>
              </a:rPr>
              <a:t>A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.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An </a:t>
            </a:r>
            <a:r>
              <a:rPr lang="en-US" altLang="ja-JP" sz="3200" kern="0" dirty="0" smtClean="0">
                <a:solidFill>
                  <a:srgbClr val="000000"/>
                </a:solidFill>
                <a:latin typeface="Lucida Sans" pitchFamily="34" charset="0"/>
                <a:ea typeface="HGP創英角ｺﾞｼｯｸUB"/>
              </a:rPr>
              <a:t>A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 which provides </a:t>
            </a:r>
            <a:r>
              <a:rPr lang="en-US" altLang="ja-JP" sz="3200" kern="0" dirty="0" smtClean="0">
                <a:solidFill>
                  <a:srgbClr val="000000"/>
                </a:solidFill>
                <a:latin typeface="Lucida Sans" pitchFamily="34" charset="0"/>
                <a:ea typeface="HGP創英角ｺﾞｼｯｸUB"/>
              </a:rPr>
              <a:t>E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 and </a:t>
            </a:r>
            <a:r>
              <a:rPr lang="en-US" altLang="ja-JP" sz="3200" kern="0" dirty="0" smtClean="0">
                <a:solidFill>
                  <a:srgbClr val="000000"/>
                </a:solidFill>
                <a:latin typeface="Lucida Sans" pitchFamily="34" charset="0"/>
                <a:ea typeface="HGP創英角ｺﾞｼｯｸUB"/>
              </a:rPr>
              <a:t>F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 simultaneously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96440" y="721834"/>
            <a:ext cx="67249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This paper proposes (presents):</a:t>
            </a:r>
          </a:p>
        </p:txBody>
      </p:sp>
    </p:spTree>
    <p:extLst>
      <p:ext uri="{BB962C8B-B14F-4D97-AF65-F5344CB8AC3E}">
        <p14:creationId xmlns:p14="http://schemas.microsoft.com/office/powerpoint/2010/main" val="9622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19761" y="1463698"/>
            <a:ext cx="8586244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Describe what you have done. 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May have a section for conventional method when problems are complicated.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In the same order as in the Abstract.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Never in the order of how you have done (A paper is not a report of an experiment).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Provide detailed information concisely so that readers may verify the results.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Never make a contradiction with the position made in the Introduction.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2600" y="817367"/>
            <a:ext cx="56989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Keep the following in mind:</a:t>
            </a:r>
          </a:p>
        </p:txBody>
      </p:sp>
    </p:spTree>
    <p:extLst>
      <p:ext uri="{BB962C8B-B14F-4D97-AF65-F5344CB8AC3E}">
        <p14:creationId xmlns:p14="http://schemas.microsoft.com/office/powerpoint/2010/main" val="9622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Description in Body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259218" y="1410355"/>
            <a:ext cx="8709417" cy="3011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ja-JP" sz="3200" kern="0" dirty="0" smtClean="0">
                <a:latin typeface="Arial" charset="0"/>
              </a:rPr>
              <a:t>Position first, then, describe the basis</a:t>
            </a:r>
          </a:p>
          <a:p>
            <a:r>
              <a:rPr lang="en-US" altLang="ja-JP" sz="3200" kern="0" dirty="0" smtClean="0">
                <a:latin typeface="Arial" charset="0"/>
              </a:rPr>
              <a:t>From higher- to lower-level description</a:t>
            </a:r>
          </a:p>
          <a:p>
            <a:r>
              <a:rPr lang="en-US" altLang="ja-JP" sz="3200" kern="0" dirty="0" smtClean="0">
                <a:latin typeface="Arial" charset="0"/>
              </a:rPr>
              <a:t>Lower-level description should be more detailed with a larger volume</a:t>
            </a:r>
          </a:p>
          <a:p>
            <a:r>
              <a:rPr lang="en-US" altLang="ja-JP" sz="3200" kern="0" dirty="0" smtClean="0">
                <a:latin typeface="Arial" charset="0"/>
              </a:rPr>
              <a:t>Each low-level description forms a paragraph. 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71525" y="804145"/>
            <a:ext cx="46988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3600" dirty="0">
                <a:solidFill>
                  <a:srgbClr val="FF0000"/>
                </a:solidFill>
              </a:rPr>
              <a:t>Top-Down Description</a:t>
            </a: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4797468" y="4254500"/>
            <a:ext cx="3825833" cy="918749"/>
          </a:xfrm>
          <a:prstGeom prst="wedgeRectCallout">
            <a:avLst>
              <a:gd name="adj1" fmla="val -59124"/>
              <a:gd name="adj2" fmla="val -18056"/>
            </a:avLst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ja-JP"/>
              <a:t>Title of low-level description may be stated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5146980" y="5499100"/>
            <a:ext cx="1930400" cy="901700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14663" y="4424363"/>
            <a:ext cx="144938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High LVL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4338" y="5689600"/>
            <a:ext cx="13811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Low LVL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028978" y="5702300"/>
            <a:ext cx="13811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Low LVL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508778" y="5702300"/>
            <a:ext cx="13811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Low LVL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756178" y="5702300"/>
            <a:ext cx="13811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Low LVL</a:t>
            </a: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1054100" y="4889500"/>
            <a:ext cx="2667000" cy="787400"/>
          </a:xfrm>
          <a:custGeom>
            <a:avLst/>
            <a:gdLst>
              <a:gd name="T0" fmla="*/ 0 w 1680"/>
              <a:gd name="T1" fmla="*/ 787400 h 496"/>
              <a:gd name="T2" fmla="*/ 2667000 w 1680"/>
              <a:gd name="T3" fmla="*/ 0 h 496"/>
              <a:gd name="T4" fmla="*/ 1803400 w 1680"/>
              <a:gd name="T5" fmla="*/ 787400 h 496"/>
              <a:gd name="T6" fmla="*/ 0 60000 65536"/>
              <a:gd name="T7" fmla="*/ 0 60000 65536"/>
              <a:gd name="T8" fmla="*/ 0 60000 65536"/>
              <a:gd name="connsiteX0" fmla="*/ 0 w 10000"/>
              <a:gd name="connsiteY0" fmla="*/ 10000 h 10000"/>
              <a:gd name="connsiteX1" fmla="*/ 10000 w 10000"/>
              <a:gd name="connsiteY1" fmla="*/ 0 h 10000"/>
              <a:gd name="connsiteX2" fmla="*/ 6339 w 10000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10000" y="0"/>
                </a:lnTo>
                <a:cubicBezTo>
                  <a:pt x="8921" y="3333"/>
                  <a:pt x="7418" y="6667"/>
                  <a:pt x="6339" y="1000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 flipH="1">
            <a:off x="3708399" y="4889500"/>
            <a:ext cx="2366429" cy="824959"/>
          </a:xfrm>
          <a:custGeom>
            <a:avLst/>
            <a:gdLst>
              <a:gd name="T0" fmla="*/ 0 w 1680"/>
              <a:gd name="T1" fmla="*/ 787400 h 496"/>
              <a:gd name="T2" fmla="*/ 2667000 w 1680"/>
              <a:gd name="T3" fmla="*/ 0 h 496"/>
              <a:gd name="T4" fmla="*/ 1803400 w 1680"/>
              <a:gd name="T5" fmla="*/ 787400 h 496"/>
              <a:gd name="T6" fmla="*/ 0 60000 65536"/>
              <a:gd name="T7" fmla="*/ 0 60000 65536"/>
              <a:gd name="T8" fmla="*/ 0 60000 65536"/>
              <a:gd name="connsiteX0" fmla="*/ 0 w 10000"/>
              <a:gd name="connsiteY0" fmla="*/ 10000 h 10477"/>
              <a:gd name="connsiteX1" fmla="*/ 10000 w 10000"/>
              <a:gd name="connsiteY1" fmla="*/ 0 h 10477"/>
              <a:gd name="connsiteX2" fmla="*/ 7279 w 10000"/>
              <a:gd name="connsiteY2" fmla="*/ 10477 h 10477"/>
              <a:gd name="connsiteX0" fmla="*/ 0 w 10000"/>
              <a:gd name="connsiteY0" fmla="*/ 10000 h 10477"/>
              <a:gd name="connsiteX1" fmla="*/ 10000 w 10000"/>
              <a:gd name="connsiteY1" fmla="*/ 0 h 10477"/>
              <a:gd name="connsiteX2" fmla="*/ 7279 w 10000"/>
              <a:gd name="connsiteY2" fmla="*/ 10477 h 10477"/>
              <a:gd name="connsiteX0" fmla="*/ 0 w 8873"/>
              <a:gd name="connsiteY0" fmla="*/ 10000 h 10477"/>
              <a:gd name="connsiteX1" fmla="*/ 8873 w 8873"/>
              <a:gd name="connsiteY1" fmla="*/ 0 h 10477"/>
              <a:gd name="connsiteX2" fmla="*/ 6152 w 8873"/>
              <a:gd name="connsiteY2" fmla="*/ 10477 h 10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3" h="10477">
                <a:moveTo>
                  <a:pt x="0" y="10000"/>
                </a:moveTo>
                <a:lnTo>
                  <a:pt x="8873" y="0"/>
                </a:lnTo>
                <a:cubicBezTo>
                  <a:pt x="7794" y="3333"/>
                  <a:pt x="7090" y="6667"/>
                  <a:pt x="6152" y="10477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973888" y="5173249"/>
            <a:ext cx="21701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ja-JP" dirty="0"/>
              <a:t>Each forms one paragraph</a:t>
            </a:r>
          </a:p>
        </p:txBody>
      </p:sp>
    </p:spTree>
    <p:extLst>
      <p:ext uri="{BB962C8B-B14F-4D97-AF65-F5344CB8AC3E}">
        <p14:creationId xmlns:p14="http://schemas.microsoft.com/office/powerpoint/2010/main" val="9622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Body: Patterns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 bwMode="auto">
          <a:xfrm>
            <a:off x="173276" y="909180"/>
            <a:ext cx="8795359" cy="545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2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Pattern I: Proposal of a New Algorithm (System, Method, …..)</a:t>
            </a:r>
          </a:p>
          <a:p>
            <a:pPr lvl="1"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(1) Conventional Algorithm-&gt; Emphasize problems (=what is solved by the proposed)</a:t>
            </a:r>
          </a:p>
          <a:p>
            <a:pPr lvl="1"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(2) Proposed Algorithm</a:t>
            </a:r>
          </a:p>
          <a:p>
            <a:pPr lvl="1"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(3) Evaluations (Conditions, Results, Discussions)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2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Pattern II: Comparison and Evaluation</a:t>
            </a:r>
          </a:p>
          <a:p>
            <a:pPr lvl="1"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(1) Description of the System for Evaluation</a:t>
            </a:r>
          </a:p>
          <a:p>
            <a:pPr lvl="1"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(2) Conditions for Evaluation</a:t>
            </a:r>
          </a:p>
          <a:p>
            <a:pPr lvl="1"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(3) Evaluation Results</a:t>
            </a:r>
          </a:p>
          <a:p>
            <a:pPr lvl="1"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(4) Analysis and Discussions</a:t>
            </a:r>
            <a:endParaRPr lang="en-US" altLang="ja-JP" sz="2800" kern="0" dirty="0" smtClean="0">
              <a:solidFill>
                <a:srgbClr val="000000"/>
              </a:solidFill>
              <a:latin typeface="Arial" charset="0"/>
              <a:ea typeface="HGP創英角ｺﾞｼｯｸUB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 rot="19378672">
            <a:off x="5715000" y="4953000"/>
            <a:ext cx="3095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Easy understanding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is the 1st priority!</a:t>
            </a:r>
          </a:p>
        </p:txBody>
      </p:sp>
    </p:spTree>
    <p:extLst>
      <p:ext uri="{BB962C8B-B14F-4D97-AF65-F5344CB8AC3E}">
        <p14:creationId xmlns:p14="http://schemas.microsoft.com/office/powerpoint/2010/main" val="9622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00208" y="819410"/>
            <a:ext cx="8968635" cy="570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Similar to Abstract.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May be made by changing the Abstract to the present perfect tense. </a:t>
            </a: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(</a:t>
            </a:r>
            <a:r>
              <a:rPr lang="en-US" altLang="ja-JP" sz="2800" i="1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e.g.</a:t>
            </a: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 A has been proposed. A has been presented.)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Everything should have appeared in the body.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Chronological order as in the body.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Collecting the topic sentences from the body and changing the tense should make a good conclusion, assuming a good body. 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Future research topics may be added if there is any. </a:t>
            </a: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(</a:t>
            </a:r>
            <a:r>
              <a:rPr lang="en-US" altLang="ja-JP" sz="2800" i="1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e.g.</a:t>
            </a: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  Future research includes investigation of A.)</a:t>
            </a:r>
            <a:endParaRPr lang="en-US" altLang="ja-JP" sz="3200" kern="0" dirty="0" smtClean="0">
              <a:solidFill>
                <a:srgbClr val="000000"/>
              </a:solidFill>
              <a:latin typeface="Arial" charset="0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9622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b="1" dirty="0">
                <a:latin typeface="Arial" panose="020B0604020202020204" pitchFamily="34" charset="0"/>
                <a:cs typeface="Arial" panose="020B0604020202020204" pitchFamily="34" charset="0"/>
              </a:rPr>
              <a:t>Acknowledgment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81000" y="1615281"/>
            <a:ext cx="8001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Full name and his/her affiliation (so that s/he can be identified)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Clearly state what is acknowledged. </a:t>
            </a:r>
            <a:b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</a:br>
            <a:r>
              <a:rPr lang="en-US" altLang="ja-JP" sz="3200" i="1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e.g. 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“The authors would like to thank </a:t>
            </a:r>
            <a:r>
              <a:rPr lang="en-US" altLang="ja-JP" sz="3200" i="1" u="sng" kern="0" dirty="0" err="1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firstname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 </a:t>
            </a:r>
            <a:r>
              <a:rPr lang="en-US" altLang="ja-JP" sz="3200" i="1" u="sng" kern="0" dirty="0" err="1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lastname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 of </a:t>
            </a:r>
            <a:r>
              <a:rPr lang="en-US" altLang="ja-JP" sz="3200" i="1" u="sng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affiliation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 for providing data from real environment.” </a:t>
            </a:r>
            <a:b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</a:br>
            <a:endParaRPr lang="en-US" altLang="ja-JP" sz="3200" kern="0" dirty="0" smtClean="0">
              <a:solidFill>
                <a:srgbClr val="000000"/>
              </a:solidFill>
              <a:latin typeface="Arial" charset="0"/>
              <a:ea typeface="HGP創英角ｺﾞｼｯｸUB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" y="853281"/>
            <a:ext cx="2138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3200" b="1" dirty="0">
                <a:solidFill>
                  <a:srgbClr val="FF0000"/>
                </a:solidFill>
                <a:latin typeface="ＭＳ Ｐゴシック" charset="-128"/>
              </a:rPr>
              <a:t>Be Specific</a:t>
            </a:r>
          </a:p>
        </p:txBody>
      </p:sp>
    </p:spTree>
    <p:extLst>
      <p:ext uri="{BB962C8B-B14F-4D97-AF65-F5344CB8AC3E}">
        <p14:creationId xmlns:p14="http://schemas.microsoft.com/office/powerpoint/2010/main" val="16111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90282"/>
            <a:ext cx="7344000" cy="646331"/>
          </a:xfrm>
        </p:spPr>
        <p:txBody>
          <a:bodyPr/>
          <a:lstStyle/>
          <a:p>
            <a:r>
              <a:rPr lang="en-US" altLang="ja-JP" sz="36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kumimoji="1" lang="ja-JP" altLang="en-US" sz="3600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575810" y="835088"/>
            <a:ext cx="7661974" cy="5598967"/>
          </a:xfrm>
          <a:prstGeom prst="rect">
            <a:avLst/>
          </a:prstGeom>
        </p:spPr>
        <p:txBody>
          <a:bodyPr/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8425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ja-JP" sz="36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How to draft a paper</a:t>
            </a:r>
          </a:p>
          <a:p>
            <a:r>
              <a:rPr lang="en-US" altLang="ja-JP" sz="36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 of a paper</a:t>
            </a:r>
          </a:p>
          <a:p>
            <a:pPr lvl="1"/>
            <a:r>
              <a:rPr lang="en-US" altLang="ja-JP" sz="36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Title, Abstract, Introduction, Body, Conclusion, Acknowledgment, References, Appendix </a:t>
            </a:r>
          </a:p>
          <a:p>
            <a:r>
              <a:rPr lang="en-US" altLang="ja-JP" sz="36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Tips for good expressions</a:t>
            </a:r>
          </a:p>
          <a:p>
            <a:r>
              <a:rPr lang="en-US" altLang="ja-JP" sz="36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Keys to a success</a:t>
            </a:r>
          </a:p>
          <a:p>
            <a:r>
              <a:rPr lang="en-US" altLang="ja-JP" sz="36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 before submission</a:t>
            </a:r>
          </a:p>
        </p:txBody>
      </p:sp>
    </p:spTree>
    <p:extLst>
      <p:ext uri="{BB962C8B-B14F-4D97-AF65-F5344CB8AC3E}">
        <p14:creationId xmlns:p14="http://schemas.microsoft.com/office/powerpoint/2010/main" val="111239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19901" y="1008345"/>
            <a:ext cx="8610947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Supplement for simplifying a topic in the paper, which is off the main stream. 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Basis for background (Text books, Tutorial papers, etc.) 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Basis for parameter settings. 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Follow the specified format for the journal.</a:t>
            </a:r>
          </a:p>
          <a:p>
            <a:pPr lvl="1"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Different commas and/or parentheses for different journals. </a:t>
            </a:r>
          </a:p>
        </p:txBody>
      </p:sp>
    </p:spTree>
    <p:extLst>
      <p:ext uri="{BB962C8B-B14F-4D97-AF65-F5344CB8AC3E}">
        <p14:creationId xmlns:p14="http://schemas.microsoft.com/office/powerpoint/2010/main" val="16111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b="1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97701" y="958241"/>
            <a:ext cx="8001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Eliminate unimportant explanation, which is off the main logical stream. </a:t>
            </a:r>
          </a:p>
          <a:p>
            <a:pPr lvl="1">
              <a:buClr>
                <a:srgbClr val="1414A0">
                  <a:lumMod val="75000"/>
                </a:srgbClr>
              </a:buClr>
            </a:pPr>
            <a:r>
              <a:rPr lang="en-US" altLang="ja-JP" sz="2800" i="1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e.g. </a:t>
            </a: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Basis for parameter settings. 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Derivation of equations, proofs, etc. (Put only the result in the body). </a:t>
            </a:r>
            <a:b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</a:b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/>
            </a:r>
            <a:b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</a:br>
            <a:endParaRPr lang="en-US" altLang="ja-JP" sz="3200" kern="0" dirty="0" smtClean="0">
              <a:solidFill>
                <a:srgbClr val="000000"/>
              </a:solidFill>
              <a:latin typeface="Arial" charset="0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16111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Tips for Good Expressions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4313" y="956784"/>
            <a:ext cx="8704262" cy="546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FF0000"/>
                </a:solidFill>
                <a:latin typeface="Arial" charset="0"/>
                <a:ea typeface="HGP創英角ｺﾞｼｯｸUB"/>
              </a:rPr>
              <a:t>1 Sentence for 1 Content. 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A single sentence for multiple contents makes a “twisted” description. 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Avoid </a:t>
            </a:r>
            <a:r>
              <a:rPr lang="en-US" altLang="ja-JP" sz="3200" kern="0" dirty="0" smtClean="0">
                <a:solidFill>
                  <a:srgbClr val="FF0000"/>
                </a:solidFill>
                <a:latin typeface="Arial" charset="0"/>
                <a:ea typeface="HGP創英角ｺﾞｼｯｸUB"/>
              </a:rPr>
              <a:t>multiple </a:t>
            </a:r>
            <a:r>
              <a:rPr lang="en-US" altLang="ja-JP" sz="3200" kern="0" dirty="0" err="1" smtClean="0">
                <a:solidFill>
                  <a:srgbClr val="FF0000"/>
                </a:solidFill>
                <a:latin typeface="Arial" charset="0"/>
                <a:ea typeface="HGP創英角ｺﾞｼｯｸUB"/>
              </a:rPr>
              <a:t>of’s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 in a single sentence. (Up to 2). 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FF0000"/>
                </a:solidFill>
                <a:latin typeface="Arial" charset="0"/>
                <a:ea typeface="HGP創英角ｺﾞｼｯｸUB"/>
              </a:rPr>
              <a:t>No redundant expressions. </a:t>
            </a:r>
          </a:p>
          <a:p>
            <a:pPr lvl="1"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i="1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e.g. This report reports ,,,,,. </a:t>
            </a:r>
            <a:endParaRPr lang="en-US" altLang="ja-JP" sz="2800" kern="0" dirty="0" smtClean="0">
              <a:solidFill>
                <a:srgbClr val="000000"/>
              </a:solidFill>
              <a:latin typeface="Arial" charset="0"/>
              <a:ea typeface="HGP創英角ｺﾞｼｯｸUB"/>
            </a:endParaRP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Acronyms should be fully spelled out at its 1st appearance. </a:t>
            </a:r>
          </a:p>
          <a:p>
            <a:pPr lvl="1"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kern="0" dirty="0">
                <a:solidFill>
                  <a:srgbClr val="000000"/>
                </a:solidFill>
                <a:latin typeface="Arial" charset="0"/>
                <a:ea typeface="HGP創英角ｺﾞｼｯｸUB"/>
              </a:rPr>
              <a:t> </a:t>
            </a: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FFT (fast …. ) or fast Fourier transform (FFT) ?</a:t>
            </a:r>
          </a:p>
        </p:txBody>
      </p:sp>
    </p:spTree>
    <p:extLst>
      <p:ext uri="{BB962C8B-B14F-4D97-AF65-F5344CB8AC3E}">
        <p14:creationId xmlns:p14="http://schemas.microsoft.com/office/powerpoint/2010/main" val="27613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Keys to a Success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0904" y="883005"/>
            <a:ext cx="723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6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Problem-Solution pair is the key</a:t>
            </a:r>
            <a:endParaRPr kumimoji="0" lang="ja-JP" altLang="en-US" sz="3600" b="1" i="0" u="sng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7890" y="1753512"/>
            <a:ext cx="875569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14350" indent="-514350">
              <a:buClr>
                <a:srgbClr val="1414A0">
                  <a:lumMod val="75000"/>
                </a:srgbClr>
              </a:buClr>
              <a:buFont typeface="+mj-lt"/>
              <a:buAutoNum type="arabicPeriod"/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Clarify the </a:t>
            </a:r>
            <a:r>
              <a:rPr lang="en-US" altLang="ja-JP" sz="3200" u="sng" kern="0" dirty="0" smtClean="0">
                <a:solidFill>
                  <a:srgbClr val="FF0000"/>
                </a:solidFill>
                <a:latin typeface="Arial" charset="0"/>
                <a:ea typeface="HGP創英角ｺﾞｼｯｸUB"/>
              </a:rPr>
              <a:t>benefit(s)</a:t>
            </a:r>
            <a:r>
              <a:rPr lang="ja-JP" altLang="en-US" sz="3200" kern="0" dirty="0">
                <a:solidFill>
                  <a:srgbClr val="000000"/>
                </a:solidFill>
                <a:latin typeface="Arial" charset="0"/>
                <a:ea typeface="HGP創英角ｺﾞｼｯｸUB"/>
              </a:rPr>
              <a:t> 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of the research(Paper)</a:t>
            </a:r>
            <a:endParaRPr lang="en-US" altLang="ja-JP" sz="3200" kern="0" dirty="0" smtClean="0">
              <a:solidFill>
                <a:srgbClr val="FF0000"/>
              </a:solidFill>
              <a:latin typeface="Arial" charset="0"/>
              <a:ea typeface="HGP創英角ｺﾞｼｯｸUB"/>
            </a:endParaRPr>
          </a:p>
          <a:p>
            <a:pPr marL="514350" indent="-514350">
              <a:buClr>
                <a:srgbClr val="1414A0">
                  <a:lumMod val="75000"/>
                </a:srgbClr>
              </a:buClr>
              <a:buFont typeface="+mj-lt"/>
              <a:buAutoNum type="arabicPeriod"/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What brings the </a:t>
            </a:r>
            <a:r>
              <a:rPr lang="en-US" altLang="ja-JP" sz="3200" kern="0" dirty="0" smtClean="0">
                <a:solidFill>
                  <a:srgbClr val="FF0000"/>
                </a:solidFill>
                <a:latin typeface="Arial" charset="0"/>
                <a:ea typeface="HGP創英角ｺﾞｼｯｸUB"/>
              </a:rPr>
              <a:t>benefit(s)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?</a:t>
            </a:r>
          </a:p>
          <a:p>
            <a:pPr marL="514350" indent="-514350">
              <a:buClr>
                <a:srgbClr val="1414A0">
                  <a:lumMod val="75000"/>
                </a:srgbClr>
              </a:buClr>
              <a:buFont typeface="+mj-lt"/>
              <a:buAutoNum type="arabicPeriod"/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What is </a:t>
            </a:r>
            <a:r>
              <a:rPr lang="en-US" altLang="ja-JP" sz="3200" u="sng" kern="0" dirty="0" smtClean="0">
                <a:solidFill>
                  <a:srgbClr val="0000FF"/>
                </a:solidFill>
                <a:latin typeface="Arial" charset="0"/>
                <a:ea typeface="HGP創英角ｺﾞｼｯｸUB"/>
              </a:rPr>
              <a:t>the</a:t>
            </a:r>
            <a:r>
              <a:rPr lang="en-US" altLang="ja-JP" sz="3200" b="1" u="sng" kern="0" dirty="0" smtClean="0">
                <a:solidFill>
                  <a:srgbClr val="0000FF"/>
                </a:solidFill>
                <a:latin typeface="Arial" charset="0"/>
                <a:ea typeface="HGP創英角ｺﾞｼｯｸUB"/>
              </a:rPr>
              <a:t> opposite </a:t>
            </a:r>
            <a:r>
              <a:rPr lang="en-US" altLang="ja-JP" sz="3200" u="sng" kern="0" dirty="0" smtClean="0">
                <a:solidFill>
                  <a:srgbClr val="0000FF"/>
                </a:solidFill>
                <a:latin typeface="Arial" charset="0"/>
                <a:ea typeface="HGP創英角ｺﾞｼｯｸUB"/>
              </a:rPr>
              <a:t>of the </a:t>
            </a:r>
            <a:r>
              <a:rPr lang="en-US" altLang="ja-JP" sz="3200" b="1" u="sng" kern="0" dirty="0" smtClean="0">
                <a:solidFill>
                  <a:srgbClr val="0000FF"/>
                </a:solidFill>
                <a:latin typeface="Arial" charset="0"/>
                <a:ea typeface="HGP創英角ｺﾞｼｯｸUB"/>
              </a:rPr>
              <a:t>benefit(s)</a:t>
            </a:r>
            <a:endParaRPr lang="en-US" altLang="ja-JP" sz="3200" kern="0" dirty="0" smtClean="0">
              <a:solidFill>
                <a:srgbClr val="000000"/>
              </a:solidFill>
              <a:latin typeface="Arial" charset="0"/>
              <a:ea typeface="HGP創英角ｺﾞｼｯｸUB"/>
            </a:endParaRPr>
          </a:p>
          <a:p>
            <a:pPr marL="514350" indent="-514350">
              <a:buClr>
                <a:srgbClr val="1414A0">
                  <a:lumMod val="75000"/>
                </a:srgbClr>
              </a:buClr>
              <a:buFont typeface="+mj-lt"/>
              <a:buAutoNum type="arabicPeriod"/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What is </a:t>
            </a:r>
            <a:r>
              <a:rPr lang="en-US" altLang="ja-JP" sz="3200" u="sng" kern="0" dirty="0" smtClean="0">
                <a:solidFill>
                  <a:srgbClr val="0000FF"/>
                </a:solidFill>
                <a:latin typeface="Arial" charset="0"/>
                <a:ea typeface="HGP創英角ｺﾞｼｯｸUB"/>
              </a:rPr>
              <a:t>the </a:t>
            </a:r>
            <a:r>
              <a:rPr lang="en-US" altLang="ja-JP" sz="3200" b="1" u="sng" kern="0" dirty="0" smtClean="0">
                <a:solidFill>
                  <a:srgbClr val="0000FF"/>
                </a:solidFill>
                <a:latin typeface="Arial" charset="0"/>
                <a:ea typeface="HGP創英角ｺﾞｼｯｸUB"/>
              </a:rPr>
              <a:t>conventional technology 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w/ the drawback?</a:t>
            </a:r>
          </a:p>
          <a:p>
            <a:pPr marL="514350" indent="-514350">
              <a:buClr>
                <a:srgbClr val="1414A0">
                  <a:lumMod val="75000"/>
                </a:srgbClr>
              </a:buClr>
              <a:buFont typeface="+mj-lt"/>
              <a:buAutoNum type="arabicPeriod"/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Describe it in the 2</a:t>
            </a:r>
            <a:r>
              <a:rPr lang="en-US" altLang="ja-JP" sz="3200" kern="0" baseline="3000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nd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 last paragraph of Introduction and design Introduction</a:t>
            </a:r>
          </a:p>
          <a:p>
            <a:pPr marL="514350" indent="-514350">
              <a:buClr>
                <a:srgbClr val="1414A0">
                  <a:lumMod val="75000"/>
                </a:srgbClr>
              </a:buClr>
              <a:buFont typeface="+mj-lt"/>
              <a:buAutoNum type="arabicPeriod"/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Put general applications in the 1</a:t>
            </a:r>
            <a:r>
              <a:rPr lang="en-US" altLang="ja-JP" sz="3200" kern="0" baseline="3000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st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 paragraph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66551" y="2473110"/>
            <a:ext cx="1784463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Drawback</a:t>
            </a:r>
            <a:endParaRPr kumimoji="0" lang="ja-JP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133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Example: Problem-Solution Pair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5" descr="http://si.wsj.net/public/resources/images/BN-EW678_nobel__G_201410070710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27" y="808915"/>
            <a:ext cx="7787605" cy="519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814222"/>
            <a:ext cx="257175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タイトル 1"/>
          <p:cNvSpPr txBox="1">
            <a:spLocks/>
          </p:cNvSpPr>
          <p:nvPr/>
        </p:nvSpPr>
        <p:spPr bwMode="auto">
          <a:xfrm>
            <a:off x="382739" y="5507895"/>
            <a:ext cx="8232448" cy="5397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algn="ctr"/>
            <a:r>
              <a:rPr lang="en-US" altLang="ja-JP" sz="3600" b="1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Blue LD : 2014 Nobel Prize in </a:t>
            </a:r>
            <a:r>
              <a:rPr lang="en-US" altLang="ja-JP" sz="3600" b="1" kern="0" dirty="0" err="1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Phisics</a:t>
            </a:r>
            <a:endParaRPr lang="ja-JP" altLang="en-US" sz="3600" b="1" kern="0" dirty="0">
              <a:solidFill>
                <a:srgbClr val="000000"/>
              </a:solidFill>
              <a:latin typeface="Arial" panose="020B0604020202020204" pitchFamily="34" charset="0"/>
              <a:ea typeface="HGP創英角ｺﾞｼｯｸUB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2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Problem Analysis and Solution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右矢印 20"/>
          <p:cNvSpPr/>
          <p:nvPr/>
        </p:nvSpPr>
        <p:spPr>
          <a:xfrm flipH="1">
            <a:off x="5859589" y="2938475"/>
            <a:ext cx="2339409" cy="910322"/>
          </a:xfrm>
          <a:prstGeom prst="rightArrow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HGP創英角ｺﾞｼｯｸUB"/>
              <a:cs typeface="+mn-cs"/>
            </a:endParaRPr>
          </a:p>
        </p:txBody>
      </p:sp>
      <p:sp>
        <p:nvSpPr>
          <p:cNvPr id="22" name="テキスト ボックス 9"/>
          <p:cNvSpPr txBox="1">
            <a:spLocks noChangeArrowheads="1"/>
          </p:cNvSpPr>
          <p:nvPr/>
        </p:nvSpPr>
        <p:spPr bwMode="auto">
          <a:xfrm>
            <a:off x="5294373" y="1692055"/>
            <a:ext cx="37725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Reactance Gas</a:t>
            </a:r>
            <a:endParaRPr kumimoji="1" lang="ja-JP" altLang="en-US" sz="40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grpSp>
        <p:nvGrpSpPr>
          <p:cNvPr id="23" name="グループ化 22"/>
          <p:cNvGrpSpPr>
            <a:grpSpLocks/>
          </p:cNvGrpSpPr>
          <p:nvPr/>
        </p:nvGrpSpPr>
        <p:grpSpPr bwMode="auto">
          <a:xfrm>
            <a:off x="665693" y="1971006"/>
            <a:ext cx="5099727" cy="2245185"/>
            <a:chOff x="4828426" y="1756401"/>
            <a:chExt cx="2715765" cy="872259"/>
          </a:xfrm>
        </p:grpSpPr>
        <p:sp>
          <p:nvSpPr>
            <p:cNvPr id="24" name="下矢印 23"/>
            <p:cNvSpPr/>
            <p:nvPr/>
          </p:nvSpPr>
          <p:spPr>
            <a:xfrm>
              <a:off x="5076056" y="1756401"/>
              <a:ext cx="165178" cy="375864"/>
            </a:xfrm>
            <a:prstGeom prst="downArrow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HGP創英角ｺﾞｼｯｸUB"/>
                <a:cs typeface="+mn-cs"/>
              </a:endParaRPr>
            </a:p>
          </p:txBody>
        </p:sp>
        <p:sp>
          <p:nvSpPr>
            <p:cNvPr id="25" name="下矢印 24"/>
            <p:cNvSpPr/>
            <p:nvPr/>
          </p:nvSpPr>
          <p:spPr>
            <a:xfrm>
              <a:off x="5342881" y="1756401"/>
              <a:ext cx="165178" cy="375864"/>
            </a:xfrm>
            <a:prstGeom prst="downArrow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HGP創英角ｺﾞｼｯｸUB"/>
                <a:cs typeface="+mn-cs"/>
              </a:endParaRPr>
            </a:p>
          </p:txBody>
        </p:sp>
        <p:sp>
          <p:nvSpPr>
            <p:cNvPr id="26" name="下矢印 25"/>
            <p:cNvSpPr/>
            <p:nvPr/>
          </p:nvSpPr>
          <p:spPr>
            <a:xfrm>
              <a:off x="5579531" y="1756401"/>
              <a:ext cx="165178" cy="375864"/>
            </a:xfrm>
            <a:prstGeom prst="downArrow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HGP創英角ｺﾞｼｯｸUB"/>
                <a:cs typeface="+mn-cs"/>
              </a:endParaRPr>
            </a:p>
          </p:txBody>
        </p:sp>
        <p:sp>
          <p:nvSpPr>
            <p:cNvPr id="27" name="下矢印 26"/>
            <p:cNvSpPr/>
            <p:nvPr/>
          </p:nvSpPr>
          <p:spPr>
            <a:xfrm>
              <a:off x="5846356" y="1756980"/>
              <a:ext cx="165178" cy="377450"/>
            </a:xfrm>
            <a:prstGeom prst="downArrow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HGP創英角ｺﾞｼｯｸUB"/>
                <a:cs typeface="+mn-cs"/>
              </a:endParaRPr>
            </a:p>
          </p:txBody>
        </p:sp>
        <p:sp>
          <p:nvSpPr>
            <p:cNvPr id="28" name="下矢印 27"/>
            <p:cNvSpPr/>
            <p:nvPr/>
          </p:nvSpPr>
          <p:spPr>
            <a:xfrm>
              <a:off x="6084593" y="1760800"/>
              <a:ext cx="165178" cy="377450"/>
            </a:xfrm>
            <a:prstGeom prst="downArrow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HGP創英角ｺﾞｼｯｸUB"/>
                <a:cs typeface="+mn-cs"/>
              </a:endParaRPr>
            </a:p>
          </p:txBody>
        </p:sp>
        <p:sp>
          <p:nvSpPr>
            <p:cNvPr id="29" name="下矢印 28"/>
            <p:cNvSpPr/>
            <p:nvPr/>
          </p:nvSpPr>
          <p:spPr>
            <a:xfrm>
              <a:off x="6351418" y="1760800"/>
              <a:ext cx="165178" cy="377450"/>
            </a:xfrm>
            <a:prstGeom prst="downArrow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HGP創英角ｺﾞｼｯｸUB"/>
                <a:cs typeface="+mn-cs"/>
              </a:endParaRPr>
            </a:p>
          </p:txBody>
        </p:sp>
        <p:sp>
          <p:nvSpPr>
            <p:cNvPr id="30" name="下矢印 29"/>
            <p:cNvSpPr/>
            <p:nvPr/>
          </p:nvSpPr>
          <p:spPr>
            <a:xfrm>
              <a:off x="6588067" y="1760800"/>
              <a:ext cx="165178" cy="377450"/>
            </a:xfrm>
            <a:prstGeom prst="downArrow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HGP創英角ｺﾞｼｯｸUB"/>
                <a:cs typeface="+mn-cs"/>
              </a:endParaRPr>
            </a:p>
          </p:txBody>
        </p:sp>
        <p:sp>
          <p:nvSpPr>
            <p:cNvPr id="31" name="テキスト ボックス 18"/>
            <p:cNvSpPr txBox="1">
              <a:spLocks noChangeArrowheads="1"/>
            </p:cNvSpPr>
            <p:nvPr/>
          </p:nvSpPr>
          <p:spPr bwMode="auto">
            <a:xfrm>
              <a:off x="4828426" y="2152565"/>
              <a:ext cx="2104417" cy="322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4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Pressure Gas</a:t>
              </a:r>
              <a:endParaRPr kumimoji="1" lang="ja-JP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2" name="右矢印 31"/>
            <p:cNvSpPr/>
            <p:nvPr/>
          </p:nvSpPr>
          <p:spPr>
            <a:xfrm rot="20623719" flipH="1">
              <a:off x="6870775" y="2274998"/>
              <a:ext cx="673416" cy="353662"/>
            </a:xfrm>
            <a:prstGeom prst="rightArrow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HGP創英角ｺﾞｼｯｸUB"/>
                <a:cs typeface="+mn-cs"/>
              </a:endParaRPr>
            </a:p>
          </p:txBody>
        </p:sp>
      </p:grpSp>
      <p:sp>
        <p:nvSpPr>
          <p:cNvPr id="33" name="右矢印 32"/>
          <p:cNvSpPr/>
          <p:nvPr/>
        </p:nvSpPr>
        <p:spPr>
          <a:xfrm rot="976281" flipH="1" flipV="1">
            <a:off x="4655440" y="2191442"/>
            <a:ext cx="1168327" cy="910319"/>
          </a:xfrm>
          <a:prstGeom prst="rightArrow">
            <a:avLst/>
          </a:prstGeom>
          <a:solidFill>
            <a:srgbClr val="FFFFFF">
              <a:lumMod val="75000"/>
            </a:srgbClr>
          </a:solidFill>
          <a:ln w="38100" cap="flat" cmpd="sng" algn="ctr">
            <a:solidFill>
              <a:srgbClr val="00B0F0"/>
            </a:solidFill>
            <a:prstDash val="sys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HGP創英角ｺﾞｼｯｸUB"/>
              <a:cs typeface="+mn-cs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718607" y="4236600"/>
            <a:ext cx="7923112" cy="1375957"/>
            <a:chOff x="1130735" y="4326753"/>
            <a:chExt cx="7923112" cy="1759410"/>
          </a:xfrm>
        </p:grpSpPr>
        <p:sp>
          <p:nvSpPr>
            <p:cNvPr id="35" name="正方形/長方形 34"/>
            <p:cNvSpPr/>
            <p:nvPr/>
          </p:nvSpPr>
          <p:spPr>
            <a:xfrm>
              <a:off x="1130735" y="4783954"/>
              <a:ext cx="4372961" cy="1302209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25400" cap="flat" cmpd="sng" algn="ctr">
              <a:solidFill>
                <a:srgbClr val="FFD2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HGP創英角ｺﾞｼｯｸUB"/>
                  <a:cs typeface="+mn-cs"/>
                </a:rPr>
                <a:t>Substrate</a:t>
              </a:r>
              <a:endPara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HGP創英角ｺﾞｼｯｸUB"/>
                <a:cs typeface="+mn-cs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1417306" y="4326753"/>
              <a:ext cx="3799819" cy="457201"/>
            </a:xfrm>
            <a:prstGeom prst="rect">
              <a:avLst/>
            </a:prstGeom>
            <a:solidFill>
              <a:srgbClr val="FF33CC"/>
            </a:solidFill>
            <a:ln w="25400" cap="flat" cmpd="sng" algn="ctr">
              <a:solidFill>
                <a:srgbClr val="FFD2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4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HGP創英角ｺﾞｼｯｸUB"/>
                <a:cs typeface="+mn-cs"/>
              </a:endParaRPr>
            </a:p>
          </p:txBody>
        </p:sp>
        <p:sp>
          <p:nvSpPr>
            <p:cNvPr id="37" name="四角形吹き出し 36"/>
            <p:cNvSpPr/>
            <p:nvPr/>
          </p:nvSpPr>
          <p:spPr>
            <a:xfrm>
              <a:off x="5675311" y="4761731"/>
              <a:ext cx="3378536" cy="751413"/>
            </a:xfrm>
            <a:prstGeom prst="wedgeRectCallout">
              <a:avLst>
                <a:gd name="adj1" fmla="val -64346"/>
                <a:gd name="adj2" fmla="val -80322"/>
              </a:avLst>
            </a:prstGeom>
            <a:solidFill>
              <a:srgbClr val="FFD200"/>
            </a:solidFill>
            <a:ln w="25400" cap="flat" cmpd="sng" algn="ctr">
              <a:solidFill>
                <a:srgbClr val="FFD200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33CC"/>
                  </a:solidFill>
                  <a:effectLst/>
                  <a:uLnTx/>
                  <a:uFillTx/>
                  <a:latin typeface="Arial"/>
                  <a:ea typeface="HGP創英角ｺﾞｼｯｸUB"/>
                  <a:cs typeface="+mn-cs"/>
                </a:rPr>
                <a:t>Xtal</a:t>
              </a:r>
              <a:r>
                <a:rPr kumimoji="0" lang="en-US" altLang="ja-JP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CC"/>
                  </a:solidFill>
                  <a:effectLst/>
                  <a:uLnTx/>
                  <a:uFillTx/>
                  <a:latin typeface="Arial"/>
                  <a:ea typeface="HGP創英角ｺﾞｼｯｸUB"/>
                  <a:cs typeface="+mn-cs"/>
                </a:rPr>
                <a:t> Film</a:t>
              </a:r>
              <a:endPara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Arial"/>
                <a:ea typeface="HGP創英角ｺﾞｼｯｸUB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33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Keys to a Success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0904" y="883005"/>
            <a:ext cx="723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6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Problem-Solution pair is the key</a:t>
            </a:r>
            <a:endParaRPr kumimoji="0" lang="ja-JP" altLang="en-US" sz="3600" b="1" i="0" u="sng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7890" y="1753512"/>
            <a:ext cx="875569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514350" indent="-514350">
              <a:buClr>
                <a:srgbClr val="1414A0">
                  <a:lumMod val="75000"/>
                </a:srgbClr>
              </a:buClr>
              <a:buFont typeface="+mj-lt"/>
              <a:buAutoNum type="arabicPeriod"/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Clarify the </a:t>
            </a:r>
            <a:r>
              <a:rPr lang="en-US" altLang="ja-JP" sz="3200" u="sng" kern="0" dirty="0" smtClean="0">
                <a:solidFill>
                  <a:srgbClr val="FF0000"/>
                </a:solidFill>
                <a:latin typeface="Arial" charset="0"/>
                <a:ea typeface="HGP創英角ｺﾞｼｯｸUB"/>
              </a:rPr>
              <a:t>benefit(s)</a:t>
            </a:r>
            <a:r>
              <a:rPr lang="ja-JP" altLang="en-US" sz="3200" kern="0" dirty="0">
                <a:solidFill>
                  <a:srgbClr val="000000"/>
                </a:solidFill>
                <a:latin typeface="Arial" charset="0"/>
                <a:ea typeface="HGP創英角ｺﾞｼｯｸUB"/>
              </a:rPr>
              <a:t> 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of the research(Paper)</a:t>
            </a:r>
            <a:endParaRPr lang="en-US" altLang="ja-JP" sz="3200" kern="0" dirty="0" smtClean="0">
              <a:solidFill>
                <a:srgbClr val="FF0000"/>
              </a:solidFill>
              <a:latin typeface="Arial" charset="0"/>
              <a:ea typeface="HGP創英角ｺﾞｼｯｸUB"/>
            </a:endParaRPr>
          </a:p>
          <a:p>
            <a:pPr marL="514350" indent="-514350">
              <a:buClr>
                <a:srgbClr val="1414A0">
                  <a:lumMod val="75000"/>
                </a:srgbClr>
              </a:buClr>
              <a:buFont typeface="+mj-lt"/>
              <a:buAutoNum type="arabicPeriod"/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What brings the </a:t>
            </a:r>
            <a:r>
              <a:rPr lang="en-US" altLang="ja-JP" sz="3200" kern="0" dirty="0" smtClean="0">
                <a:solidFill>
                  <a:srgbClr val="FF0000"/>
                </a:solidFill>
                <a:latin typeface="Arial" charset="0"/>
                <a:ea typeface="HGP創英角ｺﾞｼｯｸUB"/>
              </a:rPr>
              <a:t>benefit(s)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?</a:t>
            </a:r>
          </a:p>
          <a:p>
            <a:pPr marL="514350" indent="-514350">
              <a:buClr>
                <a:srgbClr val="1414A0">
                  <a:lumMod val="75000"/>
                </a:srgbClr>
              </a:buClr>
              <a:buFont typeface="+mj-lt"/>
              <a:buAutoNum type="arabicPeriod"/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What is </a:t>
            </a:r>
            <a:r>
              <a:rPr lang="en-US" altLang="ja-JP" sz="3200" u="sng" kern="0" dirty="0" smtClean="0">
                <a:solidFill>
                  <a:srgbClr val="0000FF"/>
                </a:solidFill>
                <a:latin typeface="Arial" charset="0"/>
                <a:ea typeface="HGP創英角ｺﾞｼｯｸUB"/>
              </a:rPr>
              <a:t>the</a:t>
            </a:r>
            <a:r>
              <a:rPr lang="en-US" altLang="ja-JP" sz="3200" b="1" u="sng" kern="0" dirty="0" smtClean="0">
                <a:solidFill>
                  <a:srgbClr val="0000FF"/>
                </a:solidFill>
                <a:latin typeface="Arial" charset="0"/>
                <a:ea typeface="HGP創英角ｺﾞｼｯｸUB"/>
              </a:rPr>
              <a:t> opposite </a:t>
            </a:r>
            <a:r>
              <a:rPr lang="en-US" altLang="ja-JP" sz="3200" u="sng" kern="0" dirty="0" smtClean="0">
                <a:solidFill>
                  <a:srgbClr val="0000FF"/>
                </a:solidFill>
                <a:latin typeface="Arial" charset="0"/>
                <a:ea typeface="HGP創英角ｺﾞｼｯｸUB"/>
              </a:rPr>
              <a:t>of the </a:t>
            </a:r>
            <a:r>
              <a:rPr lang="en-US" altLang="ja-JP" sz="3200" b="1" u="sng" kern="0" dirty="0" smtClean="0">
                <a:solidFill>
                  <a:srgbClr val="0000FF"/>
                </a:solidFill>
                <a:latin typeface="Arial" charset="0"/>
                <a:ea typeface="HGP創英角ｺﾞｼｯｸUB"/>
              </a:rPr>
              <a:t>benefit(s)</a:t>
            </a:r>
            <a:endParaRPr lang="en-US" altLang="ja-JP" sz="3200" kern="0" dirty="0" smtClean="0">
              <a:solidFill>
                <a:srgbClr val="000000"/>
              </a:solidFill>
              <a:latin typeface="Arial" charset="0"/>
              <a:ea typeface="HGP創英角ｺﾞｼｯｸUB"/>
            </a:endParaRPr>
          </a:p>
          <a:p>
            <a:pPr marL="514350" indent="-514350">
              <a:buClr>
                <a:srgbClr val="1414A0">
                  <a:lumMod val="75000"/>
                </a:srgbClr>
              </a:buClr>
              <a:buFont typeface="+mj-lt"/>
              <a:buAutoNum type="arabicPeriod"/>
            </a:pPr>
            <a:r>
              <a:rPr lang="en-US" altLang="ja-JP" sz="3200" kern="0" dirty="0" smtClean="0">
                <a:solidFill>
                  <a:srgbClr val="FFFFFF">
                    <a:lumMod val="50000"/>
                  </a:srgbClr>
                </a:solidFill>
                <a:latin typeface="Arial" charset="0"/>
                <a:ea typeface="HGP創英角ｺﾞｼｯｸUB"/>
              </a:rPr>
              <a:t>What is </a:t>
            </a:r>
            <a:r>
              <a:rPr lang="en-US" altLang="ja-JP" sz="3200" b="1" u="sng" kern="0" dirty="0" smtClean="0">
                <a:solidFill>
                  <a:srgbClr val="FFFFFF">
                    <a:lumMod val="50000"/>
                  </a:srgbClr>
                </a:solidFill>
                <a:latin typeface="Arial" charset="0"/>
                <a:ea typeface="HGP創英角ｺﾞｼｯｸUB"/>
              </a:rPr>
              <a:t>the conventional technology </a:t>
            </a:r>
            <a:r>
              <a:rPr lang="en-US" altLang="ja-JP" sz="3200" kern="0" dirty="0" smtClean="0">
                <a:solidFill>
                  <a:srgbClr val="FFFFFF">
                    <a:lumMod val="50000"/>
                  </a:srgbClr>
                </a:solidFill>
                <a:latin typeface="Arial" charset="0"/>
                <a:ea typeface="HGP創英角ｺﾞｼｯｸUB"/>
              </a:rPr>
              <a:t>w/ the drawback?</a:t>
            </a:r>
          </a:p>
          <a:p>
            <a:pPr marL="514350" indent="-514350">
              <a:buClr>
                <a:srgbClr val="1414A0">
                  <a:lumMod val="75000"/>
                </a:srgbClr>
              </a:buClr>
              <a:buFont typeface="+mj-lt"/>
              <a:buAutoNum type="arabicPeriod"/>
            </a:pPr>
            <a:r>
              <a:rPr lang="en-US" altLang="ja-JP" sz="3200" kern="0" dirty="0" smtClean="0">
                <a:solidFill>
                  <a:srgbClr val="FFFFFF">
                    <a:lumMod val="50000"/>
                  </a:srgbClr>
                </a:solidFill>
                <a:latin typeface="Arial" charset="0"/>
                <a:ea typeface="HGP創英角ｺﾞｼｯｸUB"/>
              </a:rPr>
              <a:t>Describe it in the 2</a:t>
            </a:r>
            <a:r>
              <a:rPr lang="en-US" altLang="ja-JP" sz="3200" kern="0" baseline="30000" dirty="0" smtClean="0">
                <a:solidFill>
                  <a:srgbClr val="FFFFFF">
                    <a:lumMod val="50000"/>
                  </a:srgbClr>
                </a:solidFill>
                <a:latin typeface="Arial" charset="0"/>
                <a:ea typeface="HGP創英角ｺﾞｼｯｸUB"/>
              </a:rPr>
              <a:t>nd</a:t>
            </a:r>
            <a:r>
              <a:rPr lang="en-US" altLang="ja-JP" sz="3200" kern="0" dirty="0" smtClean="0">
                <a:solidFill>
                  <a:srgbClr val="FFFFFF">
                    <a:lumMod val="50000"/>
                  </a:srgbClr>
                </a:solidFill>
                <a:latin typeface="Arial" charset="0"/>
                <a:ea typeface="HGP創英角ｺﾞｼｯｸUB"/>
              </a:rPr>
              <a:t> last paragraph of Introduction and design Introduction</a:t>
            </a:r>
          </a:p>
          <a:p>
            <a:pPr marL="514350" indent="-514350">
              <a:buClr>
                <a:srgbClr val="1414A0">
                  <a:lumMod val="75000"/>
                </a:srgbClr>
              </a:buClr>
              <a:buFont typeface="+mj-lt"/>
              <a:buAutoNum type="arabicPeriod"/>
            </a:pPr>
            <a:r>
              <a:rPr lang="en-US" altLang="ja-JP" sz="3200" kern="0" dirty="0" smtClean="0">
                <a:solidFill>
                  <a:srgbClr val="FFFFFF">
                    <a:lumMod val="50000"/>
                  </a:srgbClr>
                </a:solidFill>
                <a:latin typeface="Arial" charset="0"/>
                <a:ea typeface="HGP創英角ｺﾞｼｯｸUB"/>
              </a:rPr>
              <a:t>Put general applications in the 1</a:t>
            </a:r>
            <a:r>
              <a:rPr lang="en-US" altLang="ja-JP" sz="3200" kern="0" baseline="30000" dirty="0" smtClean="0">
                <a:solidFill>
                  <a:srgbClr val="FFFFFF">
                    <a:lumMod val="50000"/>
                  </a:srgbClr>
                </a:solidFill>
                <a:latin typeface="Arial" charset="0"/>
                <a:ea typeface="HGP創英角ｺﾞｼｯｸUB"/>
              </a:rPr>
              <a:t>st</a:t>
            </a:r>
            <a:r>
              <a:rPr lang="en-US" altLang="ja-JP" sz="3200" kern="0" dirty="0" smtClean="0">
                <a:solidFill>
                  <a:srgbClr val="FFFFFF">
                    <a:lumMod val="50000"/>
                  </a:srgbClr>
                </a:solidFill>
                <a:latin typeface="Arial" charset="0"/>
                <a:ea typeface="HGP創英角ｺﾞｼｯｸUB"/>
              </a:rPr>
              <a:t> paragraph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66551" y="2473110"/>
            <a:ext cx="1784463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Drawback</a:t>
            </a:r>
            <a:endParaRPr kumimoji="0" lang="ja-JP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87890" y="3594059"/>
            <a:ext cx="7865864" cy="616945"/>
          </a:xfrm>
          <a:prstGeom prst="rect">
            <a:avLst/>
          </a:prstGeom>
          <a:solidFill>
            <a:srgbClr val="00B4A0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ja-JP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HGP創英角ｺﾞｼｯｸUB"/>
                <a:cs typeface="+mn-cs"/>
              </a:rPr>
              <a:t>Blue LD Chrystal (Fabrication of)</a:t>
            </a:r>
            <a:endParaRPr kumimoji="0" lang="ja-JP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HGP創英角ｺﾞｼｯｸUB"/>
              <a:cs typeface="+mn-cs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7888" y="4400646"/>
            <a:ext cx="7170895" cy="1081391"/>
          </a:xfrm>
          <a:prstGeom prst="rect">
            <a:avLst/>
          </a:prstGeom>
          <a:solidFill>
            <a:srgbClr val="00B4A0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altLang="ja-JP" sz="36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HGP創英角ｺﾞｼｯｸUB"/>
                <a:cs typeface="+mn-cs"/>
              </a:rPr>
              <a:t>Contact</a:t>
            </a:r>
            <a:r>
              <a:rPr kumimoji="0" lang="en-US" altLang="ja-JP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HGP創英角ｺﾞｼｯｸUB"/>
                <a:cs typeface="+mn-cs"/>
              </a:rPr>
              <a:t> of Reactance Gas w/ Substrate (by</a:t>
            </a:r>
            <a:r>
              <a:rPr kumimoji="0" lang="ja-JP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HGP創英角ｺﾞｼｯｸUB"/>
                <a:cs typeface="+mn-cs"/>
              </a:rPr>
              <a:t>　</a:t>
            </a:r>
            <a:r>
              <a:rPr kumimoji="0" lang="en-US" altLang="ja-JP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HGP創英角ｺﾞｼｯｸUB"/>
                <a:cs typeface="+mn-cs"/>
              </a:rPr>
              <a:t>Pressing  Gas)</a:t>
            </a:r>
            <a:endParaRPr kumimoji="0" lang="ja-JP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HGP創英角ｺﾞｼｯｸUB"/>
              <a:cs typeface="+mn-cs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87888" y="5669606"/>
            <a:ext cx="6658389" cy="608221"/>
          </a:xfrm>
          <a:prstGeom prst="rect">
            <a:avLst/>
          </a:prstGeom>
          <a:solidFill>
            <a:srgbClr val="00B4A0">
              <a:lumMod val="40000"/>
              <a:lumOff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altLang="ja-JP" sz="3600" b="1" i="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HGP創英角ｺﾞｼｯｸUB"/>
                <a:cs typeface="+mn-cs"/>
              </a:rPr>
              <a:t>No</a:t>
            </a:r>
            <a:r>
              <a:rPr kumimoji="0" lang="en-US" altLang="ja-JP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HGP創英角ｺﾞｼｯｸUB"/>
                <a:cs typeface="+mn-cs"/>
              </a:rPr>
              <a:t> Reactance Gas </a:t>
            </a:r>
            <a:r>
              <a:rPr kumimoji="0" lang="en-US" altLang="ja-JP" sz="3600" b="1" i="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HGP創英角ｺﾞｼｯｸUB"/>
                <a:cs typeface="+mn-cs"/>
              </a:rPr>
              <a:t>Contact</a:t>
            </a:r>
            <a:endParaRPr kumimoji="0" lang="ja-JP" altLang="en-US" sz="3600" b="1" i="0" u="sng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HGP創英角ｺﾞｼｯｸU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3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Be Prepared for Traps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87889" y="1235457"/>
            <a:ext cx="8755693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dirty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Frequency </a:t>
            </a:r>
            <a:r>
              <a:rPr lang="en-US" altLang="ja-JP" sz="280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bands, </a:t>
            </a:r>
            <a:r>
              <a:rPr lang="en-US" altLang="ja-JP" sz="2800" dirty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where an estimated SNR is </a:t>
            </a:r>
            <a:r>
              <a:rPr lang="en-US" altLang="ja-JP" sz="280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low,  </a:t>
            </a:r>
            <a:r>
              <a:rPr lang="en-US" altLang="ja-JP" sz="2800" dirty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are replaced </a:t>
            </a:r>
            <a:endParaRPr lang="en-US" altLang="ja-JP" sz="2800" kern="0" dirty="0">
              <a:solidFill>
                <a:srgbClr val="000000"/>
              </a:solidFill>
              <a:latin typeface="Arial" panose="020B0604020202020204" pitchFamily="34" charset="0"/>
              <a:ea typeface="HGP創英角ｺﾞｼｯｸUB"/>
              <a:cs typeface="Arial" panose="020B06040202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572000" y="1752803"/>
            <a:ext cx="2967479" cy="784978"/>
          </a:xfrm>
          <a:prstGeom prst="rect">
            <a:avLst/>
          </a:prstGeom>
          <a:noFill/>
          <a:ln w="25400" cap="flat" cmpd="sng" algn="ctr">
            <a:solidFill>
              <a:srgbClr val="FFD200"/>
            </a:solidFill>
            <a:prstDash val="solid"/>
          </a:ln>
          <a:effectLst/>
        </p:spPr>
        <p:txBody>
          <a:bodyPr wrap="none" lIns="91440" tIns="45720" rIns="91440" bIns="45720" anchor="ctr" anchorCtr="1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5400" b="1" i="0" u="none" strike="noStrike" kern="0" cap="none" spc="0" normalizeH="0" baseline="0" noProof="0" dirty="0" smtClean="0">
                <a:ln w="11430"/>
                <a:gradFill>
                  <a:gsLst>
                    <a:gs pos="0">
                      <a:srgbClr val="E62D00">
                        <a:tint val="70000"/>
                        <a:satMod val="245000"/>
                      </a:srgbClr>
                    </a:gs>
                    <a:gs pos="75000">
                      <a:srgbClr val="E62D00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E62D00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Wrong!</a:t>
            </a:r>
            <a:endParaRPr kumimoji="0" lang="ja-JP" altLang="en-US" sz="5400" b="1" i="0" u="none" strike="noStrike" kern="0" cap="none" spc="0" normalizeH="0" baseline="0" noProof="0" dirty="0" smtClean="0">
              <a:ln w="11430"/>
              <a:gradFill>
                <a:gsLst>
                  <a:gs pos="0">
                    <a:srgbClr val="E62D00">
                      <a:tint val="70000"/>
                      <a:satMod val="245000"/>
                    </a:srgbClr>
                  </a:gs>
                  <a:gs pos="75000">
                    <a:srgbClr val="E62D00">
                      <a:tint val="90000"/>
                      <a:shade val="60000"/>
                      <a:satMod val="240000"/>
                    </a:srgbClr>
                  </a:gs>
                  <a:gs pos="100000">
                    <a:srgbClr val="E62D00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HGP創英角ｺﾞｼｯｸUB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2354" y="4097864"/>
            <a:ext cx="8755693" cy="86793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1414A0">
                  <a:lumMod val="75000"/>
                </a:srgbClr>
              </a:buClr>
              <a:buFont typeface="Arial" charset="0"/>
              <a:buNone/>
            </a:pPr>
            <a:r>
              <a:rPr lang="en-US" altLang="ja-JP" sz="28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Components</a:t>
            </a:r>
            <a:r>
              <a:rPr lang="en-US" altLang="ja-JP" sz="280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 in the frequency bands, where an estimated SNR </a:t>
            </a:r>
            <a:r>
              <a:rPr lang="en-US" altLang="ja-JP" sz="2800" dirty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is </a:t>
            </a:r>
            <a:r>
              <a:rPr lang="en-US" altLang="ja-JP" sz="280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low, </a:t>
            </a:r>
            <a:r>
              <a:rPr lang="en-US" altLang="ja-JP" sz="2800" b="1" u="sng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are replaced </a:t>
            </a:r>
            <a:endParaRPr lang="en-US" altLang="ja-JP" sz="2800" kern="0" dirty="0">
              <a:solidFill>
                <a:srgbClr val="000000"/>
              </a:solidFill>
              <a:latin typeface="Arial" panose="020B0604020202020204" pitchFamily="34" charset="0"/>
              <a:ea typeface="HGP創英角ｺﾞｼｯｸUB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7550" y="5431293"/>
            <a:ext cx="8755693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1414A0">
                  <a:lumMod val="75000"/>
                </a:srgbClr>
              </a:buClr>
              <a:buFont typeface="Arial" charset="0"/>
              <a:buNone/>
            </a:pPr>
            <a:r>
              <a:rPr lang="en-US" altLang="ja-JP" sz="28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Components</a:t>
            </a:r>
            <a:r>
              <a:rPr lang="en-US" altLang="ja-JP" sz="280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 in the frequency bands, where an </a:t>
            </a:r>
            <a:r>
              <a:rPr lang="en-US" altLang="ja-JP" sz="28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SNR is </a:t>
            </a:r>
            <a:r>
              <a:rPr lang="en-US" altLang="ja-JP" sz="28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estimated </a:t>
            </a:r>
            <a:r>
              <a:rPr lang="en-US" altLang="ja-JP" sz="28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low</a:t>
            </a:r>
            <a:r>
              <a:rPr lang="en-US" altLang="ja-JP" sz="280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, </a:t>
            </a:r>
            <a:r>
              <a:rPr lang="en-US" altLang="ja-JP" sz="2800" b="1" u="sng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are replaced </a:t>
            </a:r>
            <a:endParaRPr lang="en-US" altLang="ja-JP" sz="2800" kern="0" dirty="0">
              <a:solidFill>
                <a:srgbClr val="000000"/>
              </a:solidFill>
              <a:latin typeface="Arial" panose="020B0604020202020204" pitchFamily="34" charset="0"/>
              <a:ea typeface="HGP創英角ｺﾞｼｯｸUB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4153" y="2995035"/>
            <a:ext cx="8755693" cy="4801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1414A0">
                  <a:lumMod val="75000"/>
                </a:srgbClr>
              </a:buClr>
              <a:buFont typeface="Arial" charset="0"/>
              <a:buNone/>
            </a:pPr>
            <a:r>
              <a:rPr lang="en-US" altLang="ja-JP" sz="2800" b="1" u="sng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Bands</a:t>
            </a:r>
            <a:r>
              <a:rPr lang="en-US" altLang="ja-JP" sz="2800" u="sng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 </a:t>
            </a:r>
            <a:r>
              <a:rPr lang="en-US" altLang="ja-JP" sz="2800" b="1" u="sng" dirty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are </a:t>
            </a:r>
            <a:r>
              <a:rPr lang="en-US" altLang="ja-JP" sz="2800" b="1" u="sng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not replaced, but their components. </a:t>
            </a:r>
            <a:endParaRPr lang="en-US" altLang="ja-JP" sz="2800" kern="0" dirty="0">
              <a:solidFill>
                <a:srgbClr val="000000"/>
              </a:solidFill>
              <a:latin typeface="Arial" panose="020B0604020202020204" pitchFamily="34" charset="0"/>
              <a:ea typeface="HGP創英角ｺﾞｼｯｸUB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Yet Another Trap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87889" y="2086571"/>
            <a:ext cx="8755693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1414A0">
                  <a:lumMod val="75000"/>
                </a:srgbClr>
              </a:buClr>
              <a:buFont typeface="Arial" charset="0"/>
              <a:buNone/>
            </a:pPr>
            <a:r>
              <a:rPr lang="en-US" altLang="ja-JP" sz="280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In impact noise sections, </a:t>
            </a:r>
            <a:r>
              <a:rPr lang="en-US" altLang="ja-JP" sz="2800" u="sng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rejection errors</a:t>
            </a:r>
            <a:r>
              <a:rPr lang="en-US" altLang="ja-JP" sz="2800" dirty="0" smtClean="0">
                <a:solidFill>
                  <a:srgbClr val="0000FF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 </a:t>
            </a:r>
            <a:r>
              <a:rPr lang="en-US" altLang="ja-JP" sz="280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may occur.</a:t>
            </a:r>
            <a:endParaRPr lang="en-US" altLang="ja-JP" sz="2800" kern="0" dirty="0">
              <a:solidFill>
                <a:srgbClr val="000000"/>
              </a:solidFill>
              <a:latin typeface="Arial" panose="020B0604020202020204" pitchFamily="34" charset="0"/>
              <a:ea typeface="HGP創英角ｺﾞｼｯｸUB"/>
              <a:cs typeface="Arial" panose="020B06040202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197289" y="2053520"/>
            <a:ext cx="2471701" cy="4958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HGP創英角ｺﾞｼｯｸUB"/>
              <a:cs typeface="Arial" panose="020B0604020202020204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281259" y="3126651"/>
            <a:ext cx="8568952" cy="954107"/>
            <a:chOff x="281259" y="3126651"/>
            <a:chExt cx="8568952" cy="954107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281259" y="3126651"/>
              <a:ext cx="8568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Rejection errors(reject something by an error)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=failure of detection</a:t>
              </a:r>
              <a:endParaRPr kumimoji="0" lang="ja-JP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404456" y="3667556"/>
              <a:ext cx="176270" cy="286439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8" name="正方形/長方形 7"/>
          <p:cNvSpPr/>
          <p:nvPr/>
        </p:nvSpPr>
        <p:spPr>
          <a:xfrm>
            <a:off x="5791703" y="3667556"/>
            <a:ext cx="2856538" cy="495896"/>
          </a:xfrm>
          <a:prstGeom prst="rect">
            <a:avLst/>
          </a:prstGeom>
          <a:noFill/>
          <a:ln w="38100" cap="flat" cmpd="sng" algn="ctr">
            <a:solidFill>
              <a:srgbClr val="00CC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detection-failure</a:t>
            </a:r>
            <a:endParaRPr kumimoji="0" lang="ja-JP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GP創英角ｺﾞｼｯｸUB"/>
              <a:cs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86051" y="4409320"/>
            <a:ext cx="8755693" cy="86793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1414A0">
                  <a:lumMod val="75000"/>
                </a:srgbClr>
              </a:buClr>
              <a:buFont typeface="Arial" charset="0"/>
              <a:buNone/>
            </a:pPr>
            <a:r>
              <a:rPr lang="en-US" altLang="ja-JP" sz="28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Detection failures</a:t>
            </a:r>
            <a:r>
              <a:rPr lang="en-US" altLang="ja-JP" sz="280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 may occur in impact noise sections</a:t>
            </a:r>
            <a:endParaRPr lang="en-US" altLang="ja-JP" sz="2800" kern="0" dirty="0">
              <a:solidFill>
                <a:srgbClr val="000000"/>
              </a:solidFill>
              <a:latin typeface="Arial" panose="020B0604020202020204" pitchFamily="34" charset="0"/>
              <a:ea typeface="HGP創英角ｺﾞｼｯｸUB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5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Questions before Submission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0644" y="1091852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200" kern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What is the benefit of the research? (in what application)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endParaRPr lang="en-US" altLang="ja-JP" sz="3200" kern="0" smtClean="0">
              <a:solidFill>
                <a:srgbClr val="000000"/>
              </a:solidFill>
              <a:latin typeface="Arial" panose="020B0604020202020204" pitchFamily="34" charset="0"/>
              <a:ea typeface="HGP創英角ｺﾞｼｯｸUB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200" kern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What makes it possible to achieve that benefit? List all components for the benefit.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endParaRPr lang="en-US" altLang="ja-JP" sz="3200" kern="0" smtClean="0">
              <a:solidFill>
                <a:srgbClr val="000000"/>
              </a:solidFill>
              <a:latin typeface="Arial" panose="020B0604020202020204" pitchFamily="34" charset="0"/>
              <a:ea typeface="HGP創英角ｺﾞｼｯｸUB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200" kern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How good is it? (evaluation results)</a:t>
            </a:r>
            <a:endParaRPr lang="en-US" altLang="ja-JP" sz="3200" kern="0" dirty="0" smtClean="0">
              <a:solidFill>
                <a:srgbClr val="000000"/>
              </a:solidFill>
              <a:latin typeface="Arial" panose="020B0604020202020204" pitchFamily="34" charset="0"/>
              <a:ea typeface="HGP創英角ｺﾞｼｯｸUB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4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b="1" dirty="0">
                <a:latin typeface="Arial" panose="020B0604020202020204" pitchFamily="34" charset="0"/>
                <a:cs typeface="Arial" panose="020B0604020202020204" pitchFamily="34" charset="0"/>
              </a:rPr>
              <a:t>How to Start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87890" y="1320151"/>
            <a:ext cx="868053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Collect basic items of the paper (Fig/Ref/,,,)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Start from a template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Fill in necessary information in each page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Select figures/tables to use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Balance sections and each of them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Reorder slides whenever needed (easy)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48065" y="4759549"/>
            <a:ext cx="4553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6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What is good logic?</a:t>
            </a:r>
            <a:endParaRPr kumimoji="0" lang="ja-JP" altLang="en-US" sz="3600" b="1" i="0" u="sng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50520" y="5364990"/>
            <a:ext cx="8617907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buClr>
                <a:srgbClr val="1414A0">
                  <a:lumMod val="75000"/>
                </a:srgb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ja-JP" sz="3200" kern="0" dirty="0">
                <a:solidFill>
                  <a:srgbClr val="000000"/>
                </a:solidFill>
                <a:latin typeface="Arial" charset="0"/>
                <a:ea typeface="HGP創英角ｺﾞｼｯｸUB"/>
              </a:rPr>
              <a:t> 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Easy to follow (No question/rethinking)</a:t>
            </a:r>
          </a:p>
          <a:p>
            <a:pPr>
              <a:lnSpc>
                <a:spcPct val="80000"/>
              </a:lnSpc>
              <a:buClr>
                <a:srgbClr val="1414A0">
                  <a:lumMod val="75000"/>
                </a:srgb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 Possible to predict the next content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0520" y="752500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6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Slides</a:t>
            </a:r>
            <a:r>
              <a:rPr kumimoji="0" lang="ja-JP" altLang="en-US" sz="36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　</a:t>
            </a:r>
            <a:r>
              <a:rPr kumimoji="0" lang="en-US" altLang="ja-JP" sz="36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First !</a:t>
            </a:r>
          </a:p>
        </p:txBody>
      </p:sp>
    </p:spTree>
    <p:extLst>
      <p:ext uri="{BB962C8B-B14F-4D97-AF65-F5344CB8AC3E}">
        <p14:creationId xmlns:p14="http://schemas.microsoft.com/office/powerpoint/2010/main" val="363808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kumimoji="1" lang="en-US" altLang="ja-JP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98757" y="735338"/>
            <a:ext cx="8096593" cy="5849491"/>
          </a:xfrm>
          <a:prstGeom prst="rect">
            <a:avLst/>
          </a:prstGeom>
        </p:spPr>
        <p:txBody>
          <a:bodyPr/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8425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rgbClr val="002060"/>
              </a:buClr>
            </a:pPr>
            <a:r>
              <a:rPr lang="en-US" altLang="ja-JP" sz="3600" kern="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How to draft a paper</a:t>
            </a:r>
          </a:p>
          <a:p>
            <a:pPr>
              <a:buClr>
                <a:srgbClr val="002060"/>
              </a:buClr>
            </a:pPr>
            <a:r>
              <a:rPr lang="en-US" altLang="ja-JP" sz="3600" kern="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Structure of a paper</a:t>
            </a:r>
          </a:p>
          <a:p>
            <a:pPr lvl="1">
              <a:buClr>
                <a:srgbClr val="002060"/>
              </a:buClr>
            </a:pPr>
            <a:r>
              <a:rPr lang="en-US" altLang="ja-JP" sz="3600" kern="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Title, Abstract, Introduction, Body, Conclusion, Acknowledgment, Reference, Appendix</a:t>
            </a:r>
          </a:p>
          <a:p>
            <a:pPr>
              <a:buClr>
                <a:srgbClr val="002060"/>
              </a:buClr>
            </a:pPr>
            <a:r>
              <a:rPr lang="en-US" altLang="ja-JP" sz="3600" kern="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Tips for expressions</a:t>
            </a:r>
          </a:p>
          <a:p>
            <a:pPr>
              <a:buClr>
                <a:srgbClr val="002060"/>
              </a:buClr>
            </a:pPr>
            <a:r>
              <a:rPr lang="en-US" altLang="ja-JP" sz="3600" kern="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Keys to a success</a:t>
            </a:r>
          </a:p>
          <a:p>
            <a:pPr>
              <a:buClr>
                <a:srgbClr val="002060"/>
              </a:buClr>
            </a:pPr>
            <a:r>
              <a:rPr lang="en-US" altLang="ja-JP" sz="3600" kern="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Typical errors</a:t>
            </a:r>
          </a:p>
          <a:p>
            <a:pPr>
              <a:buClr>
                <a:srgbClr val="002060"/>
              </a:buClr>
            </a:pPr>
            <a:r>
              <a:rPr lang="en-US" altLang="ja-JP" sz="360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Questions before </a:t>
            </a:r>
            <a:r>
              <a:rPr lang="en-US" altLang="ja-JP" sz="3600" kern="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submission</a:t>
            </a:r>
            <a:endParaRPr lang="en-US" altLang="ja-JP" sz="3600" kern="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49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Presentation Material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79450" y="135346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algn="ctr"/>
            <a:r>
              <a:rPr lang="en-US" altLang="ja-JP" sz="4000" kern="0" dirty="0" smtClean="0">
                <a:latin typeface="Tahoma" pitchFamily="34" charset="0"/>
              </a:rPr>
              <a:t>Visible&amp;Easy2Understand</a:t>
            </a:r>
            <a:br>
              <a:rPr lang="en-US" altLang="ja-JP" sz="4000" kern="0" dirty="0" smtClean="0">
                <a:latin typeface="Tahoma" pitchFamily="34" charset="0"/>
              </a:rPr>
            </a:br>
            <a:r>
              <a:rPr lang="en-US" altLang="ja-JP" sz="4000" kern="0" dirty="0" smtClean="0">
                <a:latin typeface="Tahoma" pitchFamily="34" charset="0"/>
              </a:rPr>
              <a:t>Slide Preparation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9169" y="2877461"/>
            <a:ext cx="8471754" cy="3416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Basically, consecutive 2 or 3 pages constitute a single set of slides which represent a good and a bad example. </a:t>
            </a:r>
          </a:p>
          <a:p>
            <a:pPr>
              <a:defRPr/>
            </a:pPr>
            <a:endParaRPr lang="en-US" altLang="ja-JP" sz="3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ja-JP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First page</a:t>
            </a:r>
            <a:r>
              <a:rPr lang="ja-JP" altLang="en-US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：</a:t>
            </a:r>
            <a:r>
              <a:rPr lang="en-US" altLang="ja-JP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Bad example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ja-JP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following page</a:t>
            </a:r>
            <a:r>
              <a:rPr lang="ja-JP" altLang="en-US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：</a:t>
            </a:r>
            <a:r>
              <a:rPr lang="en-US" altLang="ja-JP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How it should be</a:t>
            </a:r>
            <a:endParaRPr lang="ja-JP" altLang="en-US" sz="3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4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No Sentence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98118" y="1542789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6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List keywords instead.</a:t>
            </a:r>
          </a:p>
          <a:p>
            <a:pPr>
              <a:buClr>
                <a:srgbClr val="1414A0">
                  <a:lumMod val="75000"/>
                </a:srgbClr>
              </a:buClr>
              <a:buFontTx/>
              <a:buNone/>
            </a:pPr>
            <a:r>
              <a:rPr lang="ja-JP" altLang="en-US" sz="36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　　</a:t>
            </a:r>
            <a:r>
              <a:rPr lang="en-US" altLang="ja-JP" sz="36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NO SENTENCE</a:t>
            </a:r>
            <a:r>
              <a:rPr lang="ja-JP" altLang="en-US" sz="36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　　　</a:t>
            </a:r>
            <a:r>
              <a:rPr lang="en-US" altLang="ja-JP" sz="36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SENTENCE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6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Bridge keywords with your talk.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6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Redundancy can be fully eliminated.</a:t>
            </a:r>
          </a:p>
        </p:txBody>
      </p: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5599134" y="2328797"/>
            <a:ext cx="2362200" cy="381000"/>
            <a:chOff x="3456" y="1680"/>
            <a:chExt cx="768" cy="240"/>
          </a:xfrm>
        </p:grpSpPr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3456" y="1680"/>
              <a:ext cx="768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flipH="1">
              <a:off x="3456" y="1680"/>
              <a:ext cx="768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9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No Sentence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15348" y="1331775"/>
            <a:ext cx="7772400" cy="4764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6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List keywords instead.</a:t>
            </a:r>
          </a:p>
          <a:p>
            <a:pPr>
              <a:buClr>
                <a:srgbClr val="1414A0">
                  <a:lumMod val="75000"/>
                </a:srgbClr>
              </a:buClr>
              <a:buFontTx/>
              <a:buNone/>
            </a:pPr>
            <a:r>
              <a:rPr lang="ja-JP" altLang="en-US" sz="36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　　</a:t>
            </a:r>
            <a:r>
              <a:rPr lang="en-US" altLang="ja-JP" sz="36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NO SENTENCE</a:t>
            </a:r>
            <a:r>
              <a:rPr lang="ja-JP" altLang="en-US" sz="36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　　　</a:t>
            </a:r>
            <a:r>
              <a:rPr lang="en-US" altLang="ja-JP" sz="36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SENTENCE</a:t>
            </a:r>
          </a:p>
          <a:p>
            <a:pPr>
              <a:buClr>
                <a:srgbClr val="1414A0">
                  <a:lumMod val="75000"/>
                </a:srgbClr>
              </a:buClr>
            </a:pPr>
            <a:endParaRPr lang="en-US" altLang="ja-JP" sz="3600" kern="0" dirty="0" smtClean="0">
              <a:solidFill>
                <a:srgbClr val="000000"/>
              </a:solidFill>
              <a:latin typeface="Arial" charset="0"/>
              <a:ea typeface="HGP創英角ｺﾞｼｯｸUB"/>
            </a:endParaRP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6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Key words   Key words   Key words</a:t>
            </a:r>
          </a:p>
          <a:p>
            <a:pPr>
              <a:buClr>
                <a:srgbClr val="1414A0">
                  <a:lumMod val="75000"/>
                </a:srgbClr>
              </a:buClr>
            </a:pPr>
            <a:endParaRPr lang="en-US" altLang="ja-JP" sz="3600" kern="0" dirty="0">
              <a:solidFill>
                <a:srgbClr val="000000"/>
              </a:solidFill>
              <a:latin typeface="Arial" charset="0"/>
              <a:ea typeface="HGP創英角ｺﾞｼｯｸUB"/>
            </a:endParaRPr>
          </a:p>
          <a:p>
            <a:pPr>
              <a:buClr>
                <a:srgbClr val="1414A0">
                  <a:lumMod val="75000"/>
                </a:srgbClr>
              </a:buClr>
            </a:pPr>
            <a:endParaRPr lang="en-US" altLang="ja-JP" sz="3600" kern="0" dirty="0" smtClean="0">
              <a:solidFill>
                <a:srgbClr val="000000"/>
              </a:solidFill>
              <a:latin typeface="Arial" charset="0"/>
              <a:ea typeface="HGP創英角ｺﾞｼｯｸUB"/>
            </a:endParaRP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6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Redundancy can be fully eliminated.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5716364" y="2117783"/>
            <a:ext cx="2362200" cy="381000"/>
            <a:chOff x="3456" y="1680"/>
            <a:chExt cx="768" cy="240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3456" y="1680"/>
              <a:ext cx="768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H="1">
              <a:off x="3456" y="1680"/>
              <a:ext cx="768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911676" y="2003483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946030" y="3883954"/>
            <a:ext cx="3810000" cy="381000"/>
          </a:xfrm>
          <a:prstGeom prst="curvedUpArrow">
            <a:avLst>
              <a:gd name="adj1" fmla="val 200000"/>
              <a:gd name="adj2" fmla="val 400000"/>
              <a:gd name="adj3" fmla="val 33333"/>
            </a:avLst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 flipV="1">
            <a:off x="4613030" y="3045754"/>
            <a:ext cx="3581400" cy="381000"/>
          </a:xfrm>
          <a:prstGeom prst="curvedUpArrow">
            <a:avLst>
              <a:gd name="adj1" fmla="val 188000"/>
              <a:gd name="adj2" fmla="val 376000"/>
              <a:gd name="adj3" fmla="val 33333"/>
            </a:avLst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000130" y="3687104"/>
            <a:ext cx="12398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rgbClr val="FF0000"/>
                </a:solidFill>
                <a:latin typeface="Arial" charset="0"/>
              </a:rPr>
              <a:t>Talk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590930" y="2772704"/>
            <a:ext cx="12398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4400">
                <a:solidFill>
                  <a:srgbClr val="FF0000"/>
                </a:solidFill>
                <a:latin typeface="Arial" charset="0"/>
              </a:rPr>
              <a:t>Talk</a:t>
            </a:r>
          </a:p>
        </p:txBody>
      </p:sp>
    </p:spTree>
    <p:extLst>
      <p:ext uri="{BB962C8B-B14F-4D97-AF65-F5344CB8AC3E}">
        <p14:creationId xmlns:p14="http://schemas.microsoft.com/office/powerpoint/2010/main" val="425861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Use Big Fonts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4800" y="2780362"/>
            <a:ext cx="851090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algn="just"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Minimum 1cm in height/width for A4/letter size.</a:t>
            </a:r>
          </a:p>
          <a:p>
            <a:pPr algn="just"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Too much contents in a single page requires small fonts. </a:t>
            </a:r>
          </a:p>
          <a:p>
            <a:pPr algn="just"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Reduce contents in the page by removing redundancy or split it into 2 pages.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0" y="860122"/>
            <a:ext cx="7772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4400" b="1" dirty="0">
                <a:solidFill>
                  <a:srgbClr val="000000"/>
                </a:solidFill>
                <a:latin typeface="Arial" charset="0"/>
              </a:rPr>
              <a:t>44pt: USE BIG FONTS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b="1" dirty="0">
                <a:solidFill>
                  <a:srgbClr val="000000"/>
                </a:solidFill>
                <a:latin typeface="Arial" charset="0"/>
              </a:rPr>
              <a:t>32pt: USE BIG FONTS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1" dirty="0">
                <a:solidFill>
                  <a:srgbClr val="000000"/>
                </a:solidFill>
                <a:latin typeface="Arial" charset="0"/>
              </a:rPr>
              <a:t>24pt: USE BIG FONTS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>
                <a:solidFill>
                  <a:srgbClr val="000000"/>
                </a:solidFill>
                <a:latin typeface="Arial" charset="0"/>
              </a:rPr>
              <a:t>18pt: USE BIG FONTS</a:t>
            </a:r>
          </a:p>
        </p:txBody>
      </p:sp>
      <p:sp>
        <p:nvSpPr>
          <p:cNvPr id="5" name="テキスト ボックス 4"/>
          <p:cNvSpPr txBox="1"/>
          <p:nvPr/>
        </p:nvSpPr>
        <p:spPr bwMode="auto">
          <a:xfrm>
            <a:off x="5564939" y="1799774"/>
            <a:ext cx="2858475" cy="646331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ja-JP" sz="3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Minimum 24pt</a:t>
            </a:r>
            <a:endParaRPr kumimoji="1" lang="ja-JP" altLang="en-US" sz="3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29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Use Big Fonts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12734" y="3206246"/>
            <a:ext cx="8906006" cy="250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algn="just"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Minimum 1cm in height/width for A4/letter size.</a:t>
            </a:r>
          </a:p>
          <a:p>
            <a:pPr algn="just"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Too much contents          Small fonts. </a:t>
            </a:r>
          </a:p>
          <a:p>
            <a:pPr algn="just"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Reduced contents          Redundancy removal</a:t>
            </a:r>
          </a:p>
          <a:p>
            <a:pPr algn="just"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Split into 2 pages          Reduction impossible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0" y="1022960"/>
            <a:ext cx="7772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4400" b="1">
                <a:solidFill>
                  <a:srgbClr val="000000"/>
                </a:solidFill>
                <a:latin typeface="Arial" charset="0"/>
              </a:rPr>
              <a:t>44pt: USE BIG FONTS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b="1">
                <a:solidFill>
                  <a:srgbClr val="000000"/>
                </a:solidFill>
                <a:latin typeface="Arial" charset="0"/>
              </a:rPr>
              <a:t>32pt: USE BIG FONTS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1">
                <a:solidFill>
                  <a:srgbClr val="000000"/>
                </a:solidFill>
                <a:latin typeface="Arial" charset="0"/>
              </a:rPr>
              <a:t>24pt: USE BIG FONTS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>
                <a:solidFill>
                  <a:srgbClr val="000000"/>
                </a:solidFill>
                <a:latin typeface="Arial" charset="0"/>
              </a:rPr>
              <a:t>18pt: USE BIG FONTS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091858" y="3842749"/>
            <a:ext cx="685800" cy="533400"/>
          </a:xfrm>
          <a:prstGeom prst="rightArrow">
            <a:avLst>
              <a:gd name="adj1" fmla="val 50000"/>
              <a:gd name="adj2" fmla="val 32143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 flipH="1">
            <a:off x="3969938" y="4423774"/>
            <a:ext cx="685800" cy="533400"/>
          </a:xfrm>
          <a:prstGeom prst="rightArrow">
            <a:avLst>
              <a:gd name="adj1" fmla="val 50000"/>
              <a:gd name="adj2" fmla="val 32143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 flipH="1">
            <a:off x="3811588" y="5004799"/>
            <a:ext cx="685800" cy="533400"/>
          </a:xfrm>
          <a:prstGeom prst="rightArrow">
            <a:avLst>
              <a:gd name="adj1" fmla="val 50000"/>
              <a:gd name="adj2" fmla="val 32143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テキスト ボックス 7"/>
          <p:cNvSpPr txBox="1"/>
          <p:nvPr/>
        </p:nvSpPr>
        <p:spPr bwMode="auto">
          <a:xfrm>
            <a:off x="5564939" y="1799774"/>
            <a:ext cx="2858475" cy="646331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ja-JP" sz="3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Minimum 24pt</a:t>
            </a:r>
            <a:endParaRPr kumimoji="1" lang="ja-JP" altLang="en-US" sz="3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29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Use Gothic and Bold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62000" y="910226"/>
            <a:ext cx="7772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4400" b="1" dirty="0">
                <a:solidFill>
                  <a:schemeClr val="tx2"/>
                </a:solidFill>
                <a:latin typeface="Arial" charset="0"/>
              </a:rPr>
              <a:t>44pt: Gothic and Bold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b="1" dirty="0">
                <a:solidFill>
                  <a:schemeClr val="tx2"/>
                </a:solidFill>
                <a:latin typeface="Arial" charset="0"/>
              </a:rPr>
              <a:t>32pt: Gothic and Bold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1" dirty="0">
                <a:solidFill>
                  <a:schemeClr val="tx2"/>
                </a:solidFill>
                <a:latin typeface="Arial" charset="0"/>
              </a:rPr>
              <a:t>24pt: Gothic and Bold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>
                <a:solidFill>
                  <a:schemeClr val="tx2"/>
                </a:solidFill>
                <a:latin typeface="Arial" charset="0"/>
              </a:rPr>
              <a:t>18pt: Gothic and Bold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38200" y="2901864"/>
            <a:ext cx="7772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4400" dirty="0">
                <a:solidFill>
                  <a:schemeClr val="tx2"/>
                </a:solidFill>
                <a:latin typeface="Arial" charset="0"/>
                <a:ea typeface="ＭＳ 明朝" pitchFamily="17" charset="-128"/>
              </a:rPr>
              <a:t>44pt: Arial and Normal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dirty="0">
                <a:solidFill>
                  <a:schemeClr val="tx2"/>
                </a:solidFill>
                <a:latin typeface="Arial" charset="0"/>
                <a:ea typeface="ＭＳ 明朝" pitchFamily="17" charset="-128"/>
              </a:rPr>
              <a:t>32pt: Arial and Normal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solidFill>
                  <a:schemeClr val="tx2"/>
                </a:solidFill>
                <a:latin typeface="Arial" charset="0"/>
                <a:ea typeface="ＭＳ 明朝" pitchFamily="17" charset="-128"/>
              </a:rPr>
              <a:t>24pt: Arial and Normal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chemeClr val="tx2"/>
                </a:solidFill>
                <a:latin typeface="Arial" charset="0"/>
                <a:ea typeface="ＭＳ 明朝" pitchFamily="17" charset="-128"/>
              </a:rPr>
              <a:t>18pt: Arial and Normal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4982228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algn="just"/>
            <a:r>
              <a:rPr lang="en-US" altLang="ja-JP" sz="3200" kern="0" smtClean="0">
                <a:latin typeface="Arial" charset="0"/>
              </a:rPr>
              <a:t>Bold and Gothic fonts are easy to read for the same size from a distance. </a:t>
            </a:r>
            <a:endParaRPr lang="en-US" altLang="ja-JP" sz="3200" kern="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8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Use Gothic and Bold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2000" y="910226"/>
            <a:ext cx="7772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4400" b="1" dirty="0">
                <a:solidFill>
                  <a:srgbClr val="000000"/>
                </a:solidFill>
                <a:latin typeface="Arial" charset="0"/>
              </a:rPr>
              <a:t>44pt: Gothic and Bold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b="1" dirty="0">
                <a:solidFill>
                  <a:srgbClr val="000000"/>
                </a:solidFill>
                <a:latin typeface="Arial" charset="0"/>
              </a:rPr>
              <a:t>32pt: Gothic and Bold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b="1" dirty="0">
                <a:solidFill>
                  <a:srgbClr val="000000"/>
                </a:solidFill>
                <a:latin typeface="Arial" charset="0"/>
              </a:rPr>
              <a:t>24pt: Gothic and Bold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>
                <a:solidFill>
                  <a:srgbClr val="000000"/>
                </a:solidFill>
                <a:latin typeface="Arial" charset="0"/>
              </a:rPr>
              <a:t>18pt: Gothic and Bold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200" y="2901864"/>
            <a:ext cx="7772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4400" dirty="0">
                <a:solidFill>
                  <a:srgbClr val="000000"/>
                </a:solidFill>
                <a:latin typeface="Arial" charset="0"/>
                <a:ea typeface="ＭＳ 明朝" pitchFamily="17" charset="-128"/>
              </a:rPr>
              <a:t>44pt: Arial and Normal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dirty="0">
                <a:solidFill>
                  <a:srgbClr val="000000"/>
                </a:solidFill>
                <a:latin typeface="Arial" charset="0"/>
                <a:ea typeface="ＭＳ 明朝" pitchFamily="17" charset="-128"/>
              </a:rPr>
              <a:t>32pt: Arial and Normal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 dirty="0">
                <a:solidFill>
                  <a:srgbClr val="000000"/>
                </a:solidFill>
                <a:latin typeface="Arial" charset="0"/>
                <a:ea typeface="ＭＳ 明朝" pitchFamily="17" charset="-128"/>
              </a:rPr>
              <a:t>24pt: Arial and Normal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0000"/>
                </a:solidFill>
                <a:latin typeface="Arial" charset="0"/>
                <a:ea typeface="ＭＳ 明朝" pitchFamily="17" charset="-128"/>
              </a:rPr>
              <a:t>18pt: Arial and Normal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4982228"/>
            <a:ext cx="810851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algn="just">
              <a:buClr>
                <a:srgbClr val="1414A0">
                  <a:lumMod val="75000"/>
                </a:srgbClr>
              </a:buClr>
            </a:pPr>
            <a:r>
              <a:rPr lang="en-US" altLang="ja-JP" sz="3200" b="1" dirty="0">
                <a:solidFill>
                  <a:srgbClr val="FF0000"/>
                </a:solidFill>
                <a:latin typeface="Arial" charset="0"/>
                <a:ea typeface="HGP創英角ｺﾞｼｯｸUB"/>
              </a:rPr>
              <a:t>More visible </a:t>
            </a:r>
            <a:r>
              <a:rPr lang="en-US" altLang="ja-JP" sz="3200" dirty="0">
                <a:solidFill>
                  <a:srgbClr val="FF0000"/>
                </a:solidFill>
                <a:latin typeface="Arial" charset="0"/>
                <a:ea typeface="HGP創英角ｺﾞｼｯｸUB"/>
              </a:rPr>
              <a:t>from a distance</a:t>
            </a:r>
            <a:r>
              <a:rPr lang="en-US" altLang="ja-JP" sz="3200" dirty="0">
                <a:solidFill>
                  <a:srgbClr val="000000"/>
                </a:solidFill>
                <a:latin typeface="Arial" charset="0"/>
                <a:ea typeface="HGP創英角ｺﾞｼｯｸUB"/>
              </a:rPr>
              <a:t> (same size). </a:t>
            </a:r>
          </a:p>
        </p:txBody>
      </p:sp>
    </p:spTree>
    <p:extLst>
      <p:ext uri="{BB962C8B-B14F-4D97-AF65-F5344CB8AC3E}">
        <p14:creationId xmlns:p14="http://schemas.microsoft.com/office/powerpoint/2010/main" val="33191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Eliminate Unnecessary Space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22546" y="91648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algn="just"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It is often true that small font sizes are used in a slide w/ much open space.</a:t>
            </a:r>
          </a:p>
          <a:p>
            <a:pPr algn="just"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Enlarge figures and use a larger font size for a slide w/ much open space.</a:t>
            </a:r>
          </a:p>
          <a:p>
            <a:pPr algn="just"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Never add characters when you find  more space available.</a:t>
            </a:r>
            <a:endParaRPr lang="ja-JP" altLang="en-US" sz="3200" kern="0" dirty="0" smtClean="0">
              <a:solidFill>
                <a:srgbClr val="000000"/>
              </a:solidFill>
              <a:latin typeface="Arial" panose="020B0604020202020204" pitchFamily="34" charset="0"/>
              <a:ea typeface="HGP創英角ｺﾞｼｯｸUB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5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Eliminate Unnecessary Space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26509" y="1174315"/>
            <a:ext cx="7540669" cy="3379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algn="just"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Small fonts  w/ much space: often true</a:t>
            </a:r>
          </a:p>
          <a:p>
            <a:pPr algn="just">
              <a:buClr>
                <a:srgbClr val="1414A0">
                  <a:lumMod val="75000"/>
                </a:srgbClr>
              </a:buClr>
            </a:pPr>
            <a:endParaRPr lang="en-US" altLang="ja-JP" sz="3200" kern="0" dirty="0" smtClean="0">
              <a:solidFill>
                <a:srgbClr val="000000"/>
              </a:solidFill>
              <a:latin typeface="Arial" panose="020B0604020202020204" pitchFamily="34" charset="0"/>
              <a:ea typeface="HGP創英角ｺﾞｼｯｸUB"/>
              <a:cs typeface="Arial" panose="020B0604020202020204" pitchFamily="34" charset="0"/>
            </a:endParaRPr>
          </a:p>
          <a:p>
            <a:pPr algn="just"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Much space</a:t>
            </a:r>
            <a:r>
              <a:rPr lang="en-US" altLang="ja-JP" sz="3200" kern="0" dirty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 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         Larger figures/fonts</a:t>
            </a:r>
          </a:p>
          <a:p>
            <a:pPr algn="just">
              <a:buClr>
                <a:srgbClr val="1414A0">
                  <a:lumMod val="75000"/>
                </a:srgbClr>
              </a:buClr>
            </a:pPr>
            <a:endParaRPr lang="en-US" altLang="ja-JP" sz="3200" kern="0" dirty="0" smtClean="0">
              <a:solidFill>
                <a:srgbClr val="000000"/>
              </a:solidFill>
              <a:latin typeface="Arial" panose="020B0604020202020204" pitchFamily="34" charset="0"/>
              <a:ea typeface="HGP創英角ｺﾞｼｯｸUB"/>
              <a:cs typeface="Arial" panose="020B0604020202020204" pitchFamily="34" charset="0"/>
            </a:endParaRPr>
          </a:p>
          <a:p>
            <a:pPr algn="just"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Open Space          More characters</a:t>
            </a:r>
            <a:endParaRPr lang="ja-JP" altLang="en-US" sz="3200" kern="0" dirty="0" smtClean="0">
              <a:solidFill>
                <a:srgbClr val="000000"/>
              </a:solidFill>
              <a:latin typeface="Arial" panose="020B0604020202020204" pitchFamily="34" charset="0"/>
              <a:ea typeface="HGP創英角ｺﾞｼｯｸUB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514677" y="3677433"/>
            <a:ext cx="2569736" cy="288475"/>
            <a:chOff x="2840" y="3120"/>
            <a:chExt cx="1344" cy="432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840" y="3120"/>
              <a:ext cx="1344" cy="432"/>
            </a:xfrm>
            <a:prstGeom prst="line">
              <a:avLst/>
            </a:prstGeom>
            <a:noFill/>
            <a:ln w="57150">
              <a:solidFill>
                <a:srgbClr val="FF0000">
                  <a:alpha val="74901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2840" y="3120"/>
              <a:ext cx="1344" cy="432"/>
            </a:xfrm>
            <a:prstGeom prst="line">
              <a:avLst/>
            </a:prstGeom>
            <a:noFill/>
            <a:ln w="57150">
              <a:solidFill>
                <a:srgbClr val="FF0000">
                  <a:alpha val="74901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300154" y="2400720"/>
            <a:ext cx="990200" cy="533400"/>
          </a:xfrm>
          <a:prstGeom prst="rightArrow">
            <a:avLst>
              <a:gd name="adj1" fmla="val 50000"/>
              <a:gd name="adj2" fmla="val 32143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3362784" y="3549288"/>
            <a:ext cx="990200" cy="533400"/>
          </a:xfrm>
          <a:prstGeom prst="rightArrow">
            <a:avLst>
              <a:gd name="adj1" fmla="val 50000"/>
              <a:gd name="adj2" fmla="val 32143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638758" y="4554255"/>
            <a:ext cx="705513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4400" b="1" dirty="0" smtClean="0">
                <a:solidFill>
                  <a:srgbClr val="FF0000"/>
                </a:solidFill>
                <a:latin typeface="Arial" charset="0"/>
              </a:rPr>
              <a:t>Unnecessary space shall</a:t>
            </a:r>
            <a:endParaRPr lang="ja-JP" altLang="en-US" sz="4400" b="1" dirty="0">
              <a:solidFill>
                <a:srgbClr val="FF0000"/>
              </a:solidFill>
              <a:latin typeface="Arial" charset="0"/>
            </a:endParaRPr>
          </a:p>
          <a:p>
            <a:pPr eaLnBrk="1" hangingPunct="1"/>
            <a:r>
              <a:rPr lang="en-US" altLang="ja-JP" sz="4400" b="1" dirty="0">
                <a:solidFill>
                  <a:srgbClr val="FF0000"/>
                </a:solidFill>
                <a:latin typeface="Arial" charset="0"/>
              </a:rPr>
              <a:t>b</a:t>
            </a:r>
            <a:r>
              <a:rPr lang="en-US" altLang="ja-JP" sz="4400" b="1" dirty="0" smtClean="0">
                <a:solidFill>
                  <a:srgbClr val="FF0000"/>
                </a:solidFill>
                <a:latin typeface="Arial" charset="0"/>
              </a:rPr>
              <a:t>e eliminated!</a:t>
            </a:r>
            <a:endParaRPr lang="en-US" altLang="ja-JP" sz="44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03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b="1" dirty="0">
                <a:latin typeface="Arial" panose="020B0604020202020204" pitchFamily="34" charset="0"/>
                <a:cs typeface="Arial" panose="020B0604020202020204" pitchFamily="34" charset="0"/>
              </a:rPr>
              <a:t>Efficient Paper Writing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1781" y="914399"/>
            <a:ext cx="837708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ja-JP" sz="3200" dirty="0" smtClean="0"/>
              <a:t>Read </a:t>
            </a:r>
            <a:r>
              <a:rPr kumimoji="1" lang="en-US" altLang="ja-JP" sz="3200" b="1" dirty="0" smtClean="0">
                <a:solidFill>
                  <a:srgbClr val="FF0000"/>
                </a:solidFill>
              </a:rPr>
              <a:t>tech writing books</a:t>
            </a:r>
            <a:r>
              <a:rPr kumimoji="1" lang="en-US" altLang="ja-JP" sz="3200" dirty="0" smtClean="0"/>
              <a:t>. Practice what are written there.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200" dirty="0" smtClean="0"/>
              <a:t>Prepare 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slides first</a:t>
            </a:r>
            <a:r>
              <a:rPr lang="en-US" altLang="ja-JP" sz="3200" dirty="0" smtClean="0"/>
              <a:t>. Prepare figures and tables first, then, phrases in slides.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ja-JP" sz="3200" dirty="0"/>
              <a:t> </a:t>
            </a:r>
            <a:r>
              <a:rPr lang="en-US" altLang="ja-JP" sz="3200" dirty="0" smtClean="0"/>
              <a:t>  Will make good logical flow.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ja-JP" sz="3200" dirty="0" smtClean="0"/>
              <a:t>   Write what readers expect next.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200" dirty="0" smtClean="0"/>
              <a:t>Spend sufficient time for introduction.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altLang="ja-JP" sz="3200" u="sng" dirty="0" smtClean="0">
                <a:solidFill>
                  <a:srgbClr val="0000FF"/>
                </a:solidFill>
              </a:rPr>
              <a:t>A view of the problem from the other side should be your solution (next </a:t>
            </a:r>
            <a:r>
              <a:rPr lang="en-US" altLang="ja-JP" sz="3200" u="sng" dirty="0" err="1" smtClean="0">
                <a:solidFill>
                  <a:srgbClr val="0000FF"/>
                </a:solidFill>
              </a:rPr>
              <a:t>pg</a:t>
            </a:r>
            <a:r>
              <a:rPr lang="en-US" altLang="ja-JP" sz="3200" u="sng" dirty="0" smtClean="0">
                <a:solidFill>
                  <a:srgbClr val="0000FF"/>
                </a:solidFill>
              </a:rPr>
              <a:t>)</a:t>
            </a:r>
            <a:r>
              <a:rPr lang="en-US" altLang="ja-JP" sz="3200" dirty="0" smtClean="0">
                <a:solidFill>
                  <a:srgbClr val="0000FF"/>
                </a:solidFill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200" dirty="0" smtClean="0"/>
              <a:t>Have your draft reviewed by others.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200" dirty="0" smtClean="0"/>
              <a:t>Keep writing for practice.</a:t>
            </a:r>
          </a:p>
        </p:txBody>
      </p:sp>
    </p:spTree>
    <p:extLst>
      <p:ext uri="{BB962C8B-B14F-4D97-AF65-F5344CB8AC3E}">
        <p14:creationId xmlns:p14="http://schemas.microsoft.com/office/powerpoint/2010/main" val="42666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Eliminate Unnecessary Space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5468" y="1129429"/>
            <a:ext cx="8254654" cy="3379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algn="just">
              <a:buClr>
                <a:srgbClr val="1414A0">
                  <a:lumMod val="75000"/>
                </a:srgbClr>
              </a:buClr>
            </a:pPr>
            <a:r>
              <a:rPr lang="en-US" altLang="ja-JP" sz="36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Small fonts            Much space</a:t>
            </a:r>
          </a:p>
          <a:p>
            <a:pPr algn="just">
              <a:buClr>
                <a:srgbClr val="1414A0">
                  <a:lumMod val="75000"/>
                </a:srgbClr>
              </a:buClr>
            </a:pPr>
            <a:endParaRPr lang="en-US" altLang="ja-JP" sz="3600" kern="0" dirty="0" smtClean="0">
              <a:solidFill>
                <a:srgbClr val="000000"/>
              </a:solidFill>
              <a:latin typeface="Arial" panose="020B0604020202020204" pitchFamily="34" charset="0"/>
              <a:ea typeface="HGP創英角ｺﾞｼｯｸUB"/>
              <a:cs typeface="Arial" panose="020B0604020202020204" pitchFamily="34" charset="0"/>
            </a:endParaRPr>
          </a:p>
          <a:p>
            <a:pPr algn="just">
              <a:buClr>
                <a:srgbClr val="1414A0">
                  <a:lumMod val="75000"/>
                </a:srgbClr>
              </a:buClr>
            </a:pPr>
            <a:endParaRPr lang="en-US" altLang="ja-JP" sz="3600" kern="0" dirty="0" smtClean="0">
              <a:solidFill>
                <a:srgbClr val="000000"/>
              </a:solidFill>
              <a:latin typeface="Arial" panose="020B0604020202020204" pitchFamily="34" charset="0"/>
              <a:ea typeface="HGP創英角ｺﾞｼｯｸUB"/>
              <a:cs typeface="Arial" panose="020B0604020202020204" pitchFamily="34" charset="0"/>
            </a:endParaRPr>
          </a:p>
          <a:p>
            <a:pPr algn="just">
              <a:buClr>
                <a:srgbClr val="1414A0">
                  <a:lumMod val="75000"/>
                </a:srgbClr>
              </a:buClr>
            </a:pPr>
            <a:r>
              <a:rPr lang="en-US" altLang="ja-JP" sz="36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Much space</a:t>
            </a:r>
            <a:r>
              <a:rPr lang="en-US" altLang="ja-JP" sz="3600" kern="0" dirty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 </a:t>
            </a:r>
            <a:r>
              <a:rPr lang="en-US" altLang="ja-JP" sz="36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         Larger figures/fonts</a:t>
            </a:r>
          </a:p>
          <a:p>
            <a:pPr algn="just">
              <a:buClr>
                <a:srgbClr val="1414A0">
                  <a:lumMod val="75000"/>
                </a:srgbClr>
              </a:buClr>
            </a:pPr>
            <a:endParaRPr lang="en-US" altLang="ja-JP" sz="3600" kern="0" dirty="0" smtClean="0">
              <a:solidFill>
                <a:srgbClr val="000000"/>
              </a:solidFill>
              <a:latin typeface="Arial" panose="020B0604020202020204" pitchFamily="34" charset="0"/>
              <a:ea typeface="HGP創英角ｺﾞｼｯｸUB"/>
              <a:cs typeface="Arial" panose="020B0604020202020204" pitchFamily="34" charset="0"/>
            </a:endParaRPr>
          </a:p>
          <a:p>
            <a:pPr algn="just">
              <a:buClr>
                <a:srgbClr val="1414A0">
                  <a:lumMod val="75000"/>
                </a:srgbClr>
              </a:buClr>
            </a:pPr>
            <a:endParaRPr lang="en-US" altLang="ja-JP" sz="3600" kern="0" dirty="0" smtClean="0">
              <a:solidFill>
                <a:srgbClr val="000000"/>
              </a:solidFill>
              <a:latin typeface="Arial" panose="020B0604020202020204" pitchFamily="34" charset="0"/>
              <a:ea typeface="HGP創英角ｺﾞｼｯｸUB"/>
              <a:cs typeface="Arial" panose="020B0604020202020204" pitchFamily="34" charset="0"/>
            </a:endParaRPr>
          </a:p>
          <a:p>
            <a:pPr algn="just">
              <a:buClr>
                <a:srgbClr val="1414A0">
                  <a:lumMod val="75000"/>
                </a:srgbClr>
              </a:buClr>
            </a:pPr>
            <a:r>
              <a:rPr lang="en-US" altLang="ja-JP" sz="36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Open Space          More characters</a:t>
            </a:r>
            <a:endParaRPr lang="ja-JP" altLang="en-US" sz="3600" kern="0" dirty="0" smtClean="0">
              <a:solidFill>
                <a:srgbClr val="000000"/>
              </a:solidFill>
              <a:latin typeface="Arial" panose="020B0604020202020204" pitchFamily="34" charset="0"/>
              <a:ea typeface="HGP創英角ｺﾞｼｯｸUB"/>
              <a:cs typeface="Arial" panose="020B0604020202020204" pitchFamily="34" charset="0"/>
            </a:endParaRP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4469878" y="5216028"/>
            <a:ext cx="3246155" cy="400050"/>
            <a:chOff x="2840" y="3120"/>
            <a:chExt cx="1344" cy="432"/>
          </a:xfrm>
        </p:grpSpPr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2840" y="3120"/>
              <a:ext cx="1344" cy="432"/>
            </a:xfrm>
            <a:prstGeom prst="line">
              <a:avLst/>
            </a:prstGeom>
            <a:noFill/>
            <a:ln w="57150">
              <a:solidFill>
                <a:srgbClr val="FF0000">
                  <a:alpha val="74901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 flipH="1">
              <a:off x="2840" y="3120"/>
              <a:ext cx="1344" cy="432"/>
            </a:xfrm>
            <a:prstGeom prst="line">
              <a:avLst/>
            </a:prstGeom>
            <a:noFill/>
            <a:ln w="57150">
              <a:solidFill>
                <a:srgbClr val="FF0000">
                  <a:alpha val="74901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AutoShape 7"/>
          <p:cNvSpPr>
            <a:spLocks noChangeArrowheads="1"/>
          </p:cNvSpPr>
          <p:nvPr/>
        </p:nvSpPr>
        <p:spPr bwMode="auto">
          <a:xfrm flipH="1">
            <a:off x="3148796" y="1182214"/>
            <a:ext cx="1083957" cy="533400"/>
          </a:xfrm>
          <a:prstGeom prst="rightArrow">
            <a:avLst>
              <a:gd name="adj1" fmla="val 50000"/>
              <a:gd name="adj2" fmla="val 32143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3224996" y="3170024"/>
            <a:ext cx="1083957" cy="533400"/>
          </a:xfrm>
          <a:prstGeom prst="rightArrow">
            <a:avLst>
              <a:gd name="adj1" fmla="val 50000"/>
              <a:gd name="adj2" fmla="val 32143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3287626" y="5182886"/>
            <a:ext cx="1083957" cy="533400"/>
          </a:xfrm>
          <a:prstGeom prst="rightArrow">
            <a:avLst>
              <a:gd name="adj1" fmla="val 50000"/>
              <a:gd name="adj2" fmla="val 32143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6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Use Colors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0331" y="954066"/>
            <a:ext cx="7772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Why are there </a:t>
            </a:r>
            <a:r>
              <a:rPr lang="en-US" altLang="ja-JP" sz="3200" kern="0" dirty="0" smtClean="0">
                <a:solidFill>
                  <a:srgbClr val="FF0000"/>
                </a:solidFill>
                <a:latin typeface="Arial" charset="0"/>
                <a:ea typeface="HGP創英角ｺﾞｼｯｸUB"/>
              </a:rPr>
              <a:t>color printers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? Why has </a:t>
            </a:r>
            <a:r>
              <a:rPr lang="en-US" altLang="ja-JP" sz="3200" kern="0" dirty="0" smtClean="0">
                <a:solidFill>
                  <a:srgbClr val="0000FF"/>
                </a:solidFill>
                <a:latin typeface="Arial" charset="0"/>
                <a:ea typeface="HGP創英角ｺﾞｼｯｸUB"/>
              </a:rPr>
              <a:t>PC presentation 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become common? 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FF0000"/>
                </a:solidFill>
                <a:latin typeface="Arial" charset="0"/>
                <a:ea typeface="HGP創英角ｺﾞｼｯｸUB"/>
              </a:rPr>
              <a:t>Use colors 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effectively and make the most </a:t>
            </a:r>
            <a:r>
              <a:rPr lang="en-US" altLang="ja-JP" sz="3200" kern="0" dirty="0" smtClean="0">
                <a:solidFill>
                  <a:srgbClr val="FF0000"/>
                </a:solidFill>
                <a:latin typeface="Arial" charset="0"/>
                <a:ea typeface="HGP創英角ｺﾞｼｯｸUB"/>
              </a:rPr>
              <a:t>important point 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visible. 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Pay attention to </a:t>
            </a:r>
            <a:r>
              <a:rPr lang="en-US" altLang="ja-JP" sz="3200" u="sng" kern="0" dirty="0" smtClean="0">
                <a:solidFill>
                  <a:srgbClr val="FF0000"/>
                </a:solidFill>
                <a:latin typeface="Arial" charset="0"/>
                <a:ea typeface="HGP創英角ｺﾞｼｯｸUB"/>
              </a:rPr>
              <a:t>color combinations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921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Use Colors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62838" y="1360857"/>
            <a:ext cx="8751888" cy="374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6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Why </a:t>
            </a:r>
            <a:r>
              <a:rPr lang="en-US" altLang="ja-JP" sz="3600" kern="0" smtClean="0">
                <a:solidFill>
                  <a:srgbClr val="FF0000"/>
                </a:solidFill>
                <a:latin typeface="Arial" charset="0"/>
                <a:ea typeface="HGP創英角ｺﾞｼｯｸUB"/>
              </a:rPr>
              <a:t>color printers</a:t>
            </a:r>
            <a:r>
              <a:rPr lang="en-US" altLang="ja-JP" sz="36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/</a:t>
            </a:r>
            <a:r>
              <a:rPr lang="en-US" altLang="ja-JP" sz="3600" kern="0" smtClean="0">
                <a:solidFill>
                  <a:srgbClr val="E62D00"/>
                </a:solidFill>
                <a:latin typeface="Arial" charset="0"/>
                <a:ea typeface="HGP創英角ｺﾞｼｯｸUB"/>
              </a:rPr>
              <a:t>PC presentation</a:t>
            </a:r>
            <a:r>
              <a:rPr lang="en-US" altLang="ja-JP" sz="36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?</a:t>
            </a:r>
            <a:r>
              <a:rPr lang="en-US" altLang="ja-JP" sz="3600" kern="0" smtClean="0">
                <a:solidFill>
                  <a:srgbClr val="E62D00"/>
                </a:solidFill>
                <a:latin typeface="Arial" charset="0"/>
                <a:ea typeface="HGP創英角ｺﾞｼｯｸUB"/>
              </a:rPr>
              <a:t> </a:t>
            </a:r>
          </a:p>
          <a:p>
            <a:pPr>
              <a:buClr>
                <a:srgbClr val="1414A0">
                  <a:lumMod val="75000"/>
                </a:srgbClr>
              </a:buClr>
            </a:pPr>
            <a:endParaRPr lang="en-US" altLang="ja-JP" sz="3600" kern="0" smtClean="0">
              <a:solidFill>
                <a:srgbClr val="E62D00"/>
              </a:solidFill>
              <a:latin typeface="Arial" charset="0"/>
              <a:ea typeface="HGP創英角ｺﾞｼｯｸUB"/>
            </a:endParaRP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6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Effective</a:t>
            </a:r>
            <a:r>
              <a:rPr lang="en-US" altLang="ja-JP" sz="3600" kern="0" smtClean="0">
                <a:solidFill>
                  <a:srgbClr val="FF0000"/>
                </a:solidFill>
                <a:latin typeface="Arial" charset="0"/>
                <a:ea typeface="HGP創英角ｺﾞｼｯｸUB"/>
              </a:rPr>
              <a:t> coloring</a:t>
            </a:r>
            <a:r>
              <a:rPr lang="en-US" altLang="ja-JP" sz="36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, emphasize </a:t>
            </a:r>
            <a:r>
              <a:rPr lang="en-US" altLang="ja-JP" sz="3600" kern="0" smtClean="0">
                <a:solidFill>
                  <a:srgbClr val="FF0000"/>
                </a:solidFill>
                <a:latin typeface="Arial" charset="0"/>
                <a:ea typeface="HGP創英角ｺﾞｼｯｸUB"/>
              </a:rPr>
              <a:t>the point</a:t>
            </a:r>
            <a:r>
              <a:rPr lang="en-US" altLang="ja-JP" sz="36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.</a:t>
            </a:r>
          </a:p>
          <a:p>
            <a:pPr>
              <a:buClr>
                <a:srgbClr val="1414A0">
                  <a:lumMod val="75000"/>
                </a:srgbClr>
              </a:buClr>
            </a:pPr>
            <a:endParaRPr lang="en-US" altLang="ja-JP" sz="3600" kern="0" smtClean="0">
              <a:solidFill>
                <a:srgbClr val="000000"/>
              </a:solidFill>
              <a:latin typeface="Arial" charset="0"/>
              <a:ea typeface="HGP創英角ｺﾞｼｯｸUB"/>
            </a:endParaRP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6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Attention to</a:t>
            </a:r>
            <a:r>
              <a:rPr lang="en-US" altLang="ja-JP" sz="3600" kern="0" smtClean="0">
                <a:solidFill>
                  <a:srgbClr val="FF0000"/>
                </a:solidFill>
                <a:latin typeface="Arial" charset="0"/>
                <a:ea typeface="HGP創英角ｺﾞｼｯｸUB"/>
              </a:rPr>
              <a:t> </a:t>
            </a:r>
            <a:r>
              <a:rPr lang="en-US" altLang="ja-JP" sz="3600" u="sng" kern="0" smtClean="0">
                <a:solidFill>
                  <a:srgbClr val="FF0000"/>
                </a:solidFill>
                <a:latin typeface="Arial" charset="0"/>
                <a:ea typeface="HGP創英角ｺﾞｼｯｸUB"/>
              </a:rPr>
              <a:t>color combinations</a:t>
            </a:r>
            <a:r>
              <a:rPr lang="en-US" altLang="ja-JP" sz="3600" kern="0" smtClean="0">
                <a:solidFill>
                  <a:srgbClr val="FF0000"/>
                </a:solidFill>
                <a:latin typeface="Arial" charset="0"/>
                <a:ea typeface="HGP創英角ｺﾞｼｯｸUB"/>
              </a:rPr>
              <a:t>.</a:t>
            </a:r>
            <a:endParaRPr lang="en-US" altLang="ja-JP" sz="3600" kern="0" dirty="0" smtClean="0">
              <a:solidFill>
                <a:srgbClr val="000000"/>
              </a:solidFill>
              <a:latin typeface="Arial" charset="0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5309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Color Combinations (FG/BG)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685800" y="97911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6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Pale colors in the white background, or dark colors in the dark background is hard to read. 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6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Pale yellow and pale blue should be avoided for white background.</a:t>
            </a:r>
          </a:p>
        </p:txBody>
      </p:sp>
    </p:spTree>
    <p:extLst>
      <p:ext uri="{BB962C8B-B14F-4D97-AF65-F5344CB8AC3E}">
        <p14:creationId xmlns:p14="http://schemas.microsoft.com/office/powerpoint/2010/main" val="272515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Color Combinations (FG/BG)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41248" y="1429534"/>
            <a:ext cx="4120896" cy="646176"/>
          </a:xfrm>
          <a:prstGeom prst="rect">
            <a:avLst/>
          </a:prstGeom>
          <a:solidFill>
            <a:srgbClr val="0066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HGP創英角ｺﾞｼｯｸUB"/>
              <a:cs typeface="+mn-cs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41248" y="3826786"/>
            <a:ext cx="2452116" cy="1292352"/>
          </a:xfrm>
          <a:prstGeom prst="rect">
            <a:avLst/>
          </a:prstGeom>
          <a:solidFill>
            <a:srgbClr val="CC006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HGP創英角ｺﾞｼｯｸUB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93364" y="2072662"/>
            <a:ext cx="1581150" cy="533400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41248" y="2072662"/>
            <a:ext cx="2452116" cy="5334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478536" y="1467634"/>
            <a:ext cx="4738624" cy="359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600" kern="0" dirty="0" smtClean="0">
                <a:solidFill>
                  <a:srgbClr val="FF99FF"/>
                </a:solidFill>
                <a:latin typeface="Arial" charset="0"/>
                <a:ea typeface="HGP創英角ｺﾞｼｯｸUB"/>
              </a:rPr>
              <a:t>Pale colors in white 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6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Dark colors in dark 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endParaRPr lang="en-US" altLang="ja-JP" sz="3600" kern="0" dirty="0" smtClean="0">
              <a:solidFill>
                <a:srgbClr val="000000"/>
              </a:solidFill>
              <a:latin typeface="Arial" charset="0"/>
              <a:ea typeface="HGP創英角ｺﾞｼｯｸUB"/>
            </a:endParaRPr>
          </a:p>
          <a:p>
            <a:pPr marL="0" indent="0">
              <a:lnSpc>
                <a:spcPct val="90000"/>
              </a:lnSpc>
              <a:buClr>
                <a:srgbClr val="1414A0">
                  <a:lumMod val="75000"/>
                </a:srgbClr>
              </a:buClr>
              <a:buFont typeface="Arial" charset="0"/>
              <a:buNone/>
            </a:pPr>
            <a:r>
              <a:rPr lang="en-US" altLang="ja-JP" sz="36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Avoid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600" kern="0" dirty="0" smtClean="0">
                <a:solidFill>
                  <a:srgbClr val="FFFF66"/>
                </a:solidFill>
                <a:latin typeface="Arial" charset="0"/>
                <a:ea typeface="HGP創英角ｺﾞｼｯｸUB"/>
              </a:rPr>
              <a:t>Pale yellow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600" kern="0" dirty="0" smtClean="0">
                <a:solidFill>
                  <a:srgbClr val="66FFFF"/>
                </a:solidFill>
                <a:latin typeface="Arial" charset="0"/>
                <a:ea typeface="HGP創英角ｺﾞｼｯｸUB"/>
              </a:rPr>
              <a:t>Pale blue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3463861" y="4204738"/>
            <a:ext cx="3874389" cy="536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ja-JP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for white background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5888736" y="1812058"/>
            <a:ext cx="2950464" cy="527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ja-JP" sz="36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Hard to read</a:t>
            </a:r>
          </a:p>
        </p:txBody>
      </p:sp>
      <p:sp>
        <p:nvSpPr>
          <p:cNvPr id="10" name="右矢印 9"/>
          <p:cNvSpPr/>
          <p:nvPr/>
        </p:nvSpPr>
        <p:spPr>
          <a:xfrm>
            <a:off x="5120640" y="1674136"/>
            <a:ext cx="609600" cy="797052"/>
          </a:xfrm>
          <a:prstGeom prst="rightArrow">
            <a:avLst/>
          </a:prstGeom>
          <a:solidFill>
            <a:srgbClr val="FF00FF"/>
          </a:solidFill>
          <a:ln w="25400" cap="flat" cmpd="sng" algn="ctr">
            <a:solidFill>
              <a:srgbClr val="00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HGP創英角ｺﾞｼｯｸUB"/>
              <a:cs typeface="+mn-cs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36446" y="5267876"/>
            <a:ext cx="7022593" cy="54620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Put </a:t>
            </a:r>
            <a:r>
              <a:rPr kumimoji="0" lang="en-US" altLang="ja-JP" sz="36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some color</a:t>
            </a:r>
            <a:r>
              <a:rPr kumimoji="0" lang="en-US" altLang="ja-JP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in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362458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Appeal to the Sight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88950" y="1636713"/>
            <a:ext cx="8166100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36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A single illustration or one graph talks much more than tens of words</a:t>
            </a:r>
            <a:endParaRPr lang="en-US" altLang="ja-JP" sz="3600" kern="0" dirty="0" smtClean="0">
              <a:solidFill>
                <a:srgbClr val="000000"/>
              </a:solidFill>
              <a:latin typeface="Arial" charset="0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272515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Appeal to the Sight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86946" y="836372"/>
            <a:ext cx="8955088" cy="1768475"/>
          </a:xfrm>
          <a:prstGeom prst="roundRect">
            <a:avLst/>
          </a:prstGeom>
          <a:solidFill>
            <a:srgbClr val="FFFF66"/>
          </a:solidFill>
          <a:ln w="127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HGP創英角ｺﾞｼｯｸUB"/>
              <a:cs typeface="+mn-cs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0596" y="3201747"/>
            <a:ext cx="8955088" cy="3063875"/>
          </a:xfrm>
          <a:prstGeom prst="roundRect">
            <a:avLst/>
          </a:prstGeom>
          <a:solidFill>
            <a:srgbClr val="66FFFF"/>
          </a:solidFill>
          <a:ln w="57150" cap="flat" cmpd="sng" algn="ctr">
            <a:solidFill>
              <a:srgbClr val="0070C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HGP創英角ｺﾞｼｯｸUB"/>
              <a:cs typeface="+mn-cs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4390659" y="3281122"/>
            <a:ext cx="3594100" cy="2511425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696" y="1384059"/>
            <a:ext cx="30734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ctr" anchorCtr="1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1414A0">
                  <a:lumMod val="75000"/>
                </a:srgbClr>
              </a:buClr>
              <a:buFontTx/>
              <a:buNone/>
            </a:pPr>
            <a:r>
              <a:rPr lang="en-US" altLang="ja-JP" sz="3600" kern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Tens of words</a:t>
            </a:r>
          </a:p>
        </p:txBody>
      </p:sp>
      <p:graphicFrame>
        <p:nvGraphicFramePr>
          <p:cNvPr id="7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538219"/>
              </p:ext>
            </p:extLst>
          </p:nvPr>
        </p:nvGraphicFramePr>
        <p:xfrm>
          <a:off x="3288934" y="952259"/>
          <a:ext cx="5511800" cy="1546226"/>
        </p:xfrm>
        <a:graphic>
          <a:graphicData uri="http://schemas.openxmlformats.org/drawingml/2006/table">
            <a:tbl>
              <a:tblPr/>
              <a:tblGrid>
                <a:gridCol w="2755900"/>
                <a:gridCol w="2755900"/>
              </a:tblGrid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Algorithm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COMPUTATIONS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4451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CONVENTIONAL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明朝" pitchFamily="17" charset="-128"/>
                        </a:rPr>
                        <a:t>(p+1)L+3p</a:t>
                      </a:r>
                      <a:r>
                        <a:rPr kumimoji="1" lang="en-US" altLang="ja-JP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明朝" pitchFamily="17" charset="-128"/>
                        </a:rPr>
                        <a:t>3</a:t>
                      </a:r>
                      <a:r>
                        <a:rPr kumimoji="1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明朝" pitchFamily="17" charset="-128"/>
                        </a:rPr>
                        <a:t>/4+p</a:t>
                      </a:r>
                      <a:r>
                        <a:rPr kumimoji="1" lang="en-US" altLang="ja-JP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明朝" pitchFamily="17" charset="-128"/>
                        </a:rPr>
                        <a:t>2</a:t>
                      </a:r>
                      <a:endParaRPr kumimoji="1" lang="en-US" altLang="ja-JP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4451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PROPOSED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明朝" pitchFamily="17" charset="-128"/>
                        </a:rPr>
                        <a:t>{(p+1)L+p</a:t>
                      </a:r>
                      <a:r>
                        <a:rPr kumimoji="1" lang="en-US" altLang="ja-JP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明朝" pitchFamily="17" charset="-128"/>
                        </a:rPr>
                        <a:t>2</a:t>
                      </a:r>
                      <a:r>
                        <a:rPr kumimoji="1" lang="en-US" altLang="ja-JP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明朝" pitchFamily="17" charset="-128"/>
                        </a:rPr>
                        <a:t>}-p+3</a:t>
                      </a:r>
                      <a:endParaRPr kumimoji="1" lang="en-US" altLang="ja-JP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7743459" y="3922472"/>
            <a:ext cx="138112" cy="1851025"/>
          </a:xfrm>
          <a:prstGeom prst="rect">
            <a:avLst/>
          </a:prstGeom>
          <a:solidFill>
            <a:srgbClr val="FFD2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7119571" y="4206634"/>
            <a:ext cx="144463" cy="1576388"/>
          </a:xfrm>
          <a:prstGeom prst="rect">
            <a:avLst/>
          </a:prstGeom>
          <a:solidFill>
            <a:srgbClr val="FFD2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6433771" y="4470159"/>
            <a:ext cx="144463" cy="1312863"/>
          </a:xfrm>
          <a:prstGeom prst="rect">
            <a:avLst/>
          </a:prstGeom>
          <a:solidFill>
            <a:srgbClr val="FFD2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5646371" y="4546359"/>
            <a:ext cx="142875" cy="1246188"/>
          </a:xfrm>
          <a:prstGeom prst="rect">
            <a:avLst/>
          </a:prstGeom>
          <a:solidFill>
            <a:srgbClr val="FFD2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4946284" y="5017847"/>
            <a:ext cx="144462" cy="774700"/>
          </a:xfrm>
          <a:prstGeom prst="rect">
            <a:avLst/>
          </a:prstGeom>
          <a:solidFill>
            <a:srgbClr val="FFD2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7729171" y="5856047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4190634" y="5808422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 rot="-5400000">
            <a:off x="3047633" y="4276485"/>
            <a:ext cx="206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00"/>
                </a:solidFill>
                <a:latin typeface="Arial" charset="0"/>
              </a:rPr>
              <a:t>Computations</a:t>
            </a:r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 rot="-5400000">
            <a:off x="7110046" y="4117734"/>
            <a:ext cx="2638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400">
                <a:solidFill>
                  <a:srgbClr val="000000"/>
                </a:solidFill>
                <a:latin typeface="Arial" charset="0"/>
              </a:rPr>
              <a:t>Reduction in Computations [%]</a:t>
            </a:r>
          </a:p>
        </p:txBody>
      </p:sp>
      <p:sp>
        <p:nvSpPr>
          <p:cNvPr id="17" name="Freeform 30"/>
          <p:cNvSpPr>
            <a:spLocks/>
          </p:cNvSpPr>
          <p:nvPr/>
        </p:nvSpPr>
        <p:spPr bwMode="auto">
          <a:xfrm>
            <a:off x="4528771" y="4846397"/>
            <a:ext cx="3406775" cy="812800"/>
          </a:xfrm>
          <a:custGeom>
            <a:avLst/>
            <a:gdLst>
              <a:gd name="T0" fmla="*/ 0 w 3976"/>
              <a:gd name="T1" fmla="*/ 2147483647 h 1104"/>
              <a:gd name="T2" fmla="*/ 2147483647 w 3976"/>
              <a:gd name="T3" fmla="*/ 2147483647 h 1104"/>
              <a:gd name="T4" fmla="*/ 2147483647 w 3976"/>
              <a:gd name="T5" fmla="*/ 2147483647 h 1104"/>
              <a:gd name="T6" fmla="*/ 2147483647 w 3976"/>
              <a:gd name="T7" fmla="*/ 2147483647 h 1104"/>
              <a:gd name="T8" fmla="*/ 2147483647 w 3976"/>
              <a:gd name="T9" fmla="*/ 2147483647 h 1104"/>
              <a:gd name="T10" fmla="*/ 2147483647 w 3976"/>
              <a:gd name="T11" fmla="*/ 0 h 11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76" h="1104">
                <a:moveTo>
                  <a:pt x="0" y="1104"/>
                </a:moveTo>
                <a:lnTo>
                  <a:pt x="568" y="1072"/>
                </a:lnTo>
                <a:lnTo>
                  <a:pt x="1240" y="976"/>
                </a:lnTo>
                <a:lnTo>
                  <a:pt x="2296" y="776"/>
                </a:lnTo>
                <a:lnTo>
                  <a:pt x="3272" y="480"/>
                </a:lnTo>
                <a:lnTo>
                  <a:pt x="3976" y="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Freeform 31"/>
          <p:cNvSpPr>
            <a:spLocks/>
          </p:cNvSpPr>
          <p:nvPr/>
        </p:nvSpPr>
        <p:spPr bwMode="auto">
          <a:xfrm>
            <a:off x="4535121" y="3328747"/>
            <a:ext cx="3414713" cy="2330450"/>
          </a:xfrm>
          <a:custGeom>
            <a:avLst/>
            <a:gdLst>
              <a:gd name="T0" fmla="*/ 0 w 3984"/>
              <a:gd name="T1" fmla="*/ 2147483647 h 3168"/>
              <a:gd name="T2" fmla="*/ 2147483647 w 3984"/>
              <a:gd name="T3" fmla="*/ 2147483647 h 3168"/>
              <a:gd name="T4" fmla="*/ 2147483647 w 3984"/>
              <a:gd name="T5" fmla="*/ 2147483647 h 3168"/>
              <a:gd name="T6" fmla="*/ 2147483647 w 3984"/>
              <a:gd name="T7" fmla="*/ 2147483647 h 3168"/>
              <a:gd name="T8" fmla="*/ 2147483647 w 3984"/>
              <a:gd name="T9" fmla="*/ 2147483647 h 3168"/>
              <a:gd name="T10" fmla="*/ 2147483647 w 3984"/>
              <a:gd name="T11" fmla="*/ 0 h 3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4" h="3168">
                <a:moveTo>
                  <a:pt x="0" y="3168"/>
                </a:moveTo>
                <a:lnTo>
                  <a:pt x="576" y="3024"/>
                </a:lnTo>
                <a:lnTo>
                  <a:pt x="1248" y="2736"/>
                </a:lnTo>
                <a:lnTo>
                  <a:pt x="2272" y="2064"/>
                </a:lnTo>
                <a:lnTo>
                  <a:pt x="3096" y="1280"/>
                </a:lnTo>
                <a:lnTo>
                  <a:pt x="3984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Line 32"/>
          <p:cNvSpPr>
            <a:spLocks noChangeShapeType="1"/>
          </p:cNvSpPr>
          <p:nvPr/>
        </p:nvSpPr>
        <p:spPr bwMode="auto">
          <a:xfrm>
            <a:off x="4390659" y="4536834"/>
            <a:ext cx="3586162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>
            <a:off x="4390659" y="4763847"/>
            <a:ext cx="3586162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34"/>
          <p:cNvSpPr>
            <a:spLocks noChangeShapeType="1"/>
          </p:cNvSpPr>
          <p:nvPr/>
        </p:nvSpPr>
        <p:spPr bwMode="auto">
          <a:xfrm>
            <a:off x="4384309" y="5027372"/>
            <a:ext cx="3586162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4384309" y="5309947"/>
            <a:ext cx="3586162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4398596" y="5565534"/>
            <a:ext cx="3586163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4398596" y="3536709"/>
            <a:ext cx="3586163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Line 38"/>
          <p:cNvSpPr>
            <a:spLocks noChangeShapeType="1"/>
          </p:cNvSpPr>
          <p:nvPr/>
        </p:nvSpPr>
        <p:spPr bwMode="auto">
          <a:xfrm>
            <a:off x="4390659" y="3800234"/>
            <a:ext cx="3586162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Line 39"/>
          <p:cNvSpPr>
            <a:spLocks noChangeShapeType="1"/>
          </p:cNvSpPr>
          <p:nvPr/>
        </p:nvSpPr>
        <p:spPr bwMode="auto">
          <a:xfrm>
            <a:off x="4390659" y="4082809"/>
            <a:ext cx="3586162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Line 40"/>
          <p:cNvSpPr>
            <a:spLocks noChangeShapeType="1"/>
          </p:cNvSpPr>
          <p:nvPr/>
        </p:nvSpPr>
        <p:spPr bwMode="auto">
          <a:xfrm>
            <a:off x="4404946" y="4309822"/>
            <a:ext cx="3586163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auto">
          <a:xfrm>
            <a:off x="4436696" y="3346209"/>
            <a:ext cx="2492375" cy="33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CONV.: (p+1)L+3p</a:t>
            </a:r>
            <a:r>
              <a:rPr kumimoji="1" lang="en-US" altLang="ja-JP" sz="1600" b="1" i="0" u="none" strike="noStrike" kern="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3</a:t>
            </a:r>
            <a:r>
              <a:rPr kumimoji="1" lang="en-US" altLang="ja-JP" sz="16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/4+p</a:t>
            </a:r>
            <a:r>
              <a:rPr kumimoji="1" lang="en-US" altLang="ja-JP" sz="1600" b="1" i="0" u="none" strike="noStrike" kern="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2</a:t>
            </a: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4439871" y="3752609"/>
            <a:ext cx="2460625" cy="33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PROP.: {(p+1)L+p</a:t>
            </a:r>
            <a:r>
              <a:rPr kumimoji="1" lang="en-US" altLang="ja-JP" sz="1600" b="1" i="0" u="none" strike="noStrike" kern="0" cap="none" spc="0" normalizeH="0" baseline="30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2</a:t>
            </a:r>
            <a:r>
              <a:rPr kumimoji="1" lang="en-US" altLang="ja-JP" sz="1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}-p+3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33021" y="4071697"/>
            <a:ext cx="2727325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ja-JP" sz="36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Illustration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ja-JP" sz="36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Graph</a:t>
            </a:r>
          </a:p>
        </p:txBody>
      </p:sp>
      <p:sp>
        <p:nvSpPr>
          <p:cNvPr id="31" name="下矢印 30"/>
          <p:cNvSpPr/>
          <p:nvPr/>
        </p:nvSpPr>
        <p:spPr>
          <a:xfrm>
            <a:off x="3279409" y="2652472"/>
            <a:ext cx="2632075" cy="488950"/>
          </a:xfrm>
          <a:prstGeom prst="downArrow">
            <a:avLst>
              <a:gd name="adj1" fmla="val 65741"/>
              <a:gd name="adj2" fmla="val 50000"/>
            </a:avLst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HGP創英角ｺﾞｼｯｸU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81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Graph Drawing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1"/>
          <p:cNvSpPr txBox="1">
            <a:spLocks/>
          </p:cNvSpPr>
          <p:nvPr/>
        </p:nvSpPr>
        <p:spPr bwMode="auto">
          <a:xfrm>
            <a:off x="89138" y="747082"/>
            <a:ext cx="9136142" cy="2691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rgbClr val="002060"/>
              </a:buClr>
            </a:pPr>
            <a:r>
              <a:rPr lang="en-US" altLang="ja-JP" sz="360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Legend</a:t>
            </a:r>
            <a:r>
              <a:rPr lang="ja-JP" alt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36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Inside the graph for space saving</a:t>
            </a:r>
            <a:endParaRPr lang="en-US" altLang="ja-JP" sz="36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en-US" altLang="ja-JP" sz="3600" kern="0" dirty="0">
                <a:latin typeface="Arial" panose="020B0604020202020204" pitchFamily="34" charset="0"/>
                <a:cs typeface="Arial" panose="020B0604020202020204" pitchFamily="34" charset="0"/>
              </a:rPr>
              <a:t>It allows a </a:t>
            </a:r>
            <a:r>
              <a:rPr lang="en-US" altLang="ja-JP" sz="3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bigger graph</a:t>
            </a:r>
          </a:p>
          <a:p>
            <a:pPr>
              <a:buClr>
                <a:srgbClr val="002060"/>
              </a:buClr>
            </a:pPr>
            <a:r>
              <a:rPr lang="en-US" altLang="ja-JP" sz="360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Font size</a:t>
            </a:r>
            <a:r>
              <a:rPr lang="ja-JP" alt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：</a:t>
            </a:r>
            <a:r>
              <a:rPr lang="en-US" altLang="ja-JP" sz="360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Figure ≧ Body</a:t>
            </a:r>
          </a:p>
          <a:p>
            <a:pPr>
              <a:buClr>
                <a:srgbClr val="002060"/>
              </a:buClr>
            </a:pPr>
            <a:r>
              <a:rPr lang="en-US" altLang="ja-JP" sz="360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Decimate index </a:t>
            </a:r>
            <a:r>
              <a:rPr lang="en-US" altLang="ja-JP" sz="36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to scales appropriately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260797" y="3590146"/>
            <a:ext cx="3801539" cy="2659502"/>
            <a:chOff x="-385813" y="681492"/>
            <a:chExt cx="8964663" cy="5336828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844446" y="1458400"/>
              <a:ext cx="7727430" cy="3487718"/>
              <a:chOff x="844446" y="1458400"/>
              <a:chExt cx="7727430" cy="3487718"/>
            </a:xfrm>
          </p:grpSpPr>
          <p:cxnSp>
            <p:nvCxnSpPr>
              <p:cNvPr id="28" name="直線コネクタ 27"/>
              <p:cNvCxnSpPr/>
              <p:nvPr/>
            </p:nvCxnSpPr>
            <p:spPr>
              <a:xfrm>
                <a:off x="861934" y="1458400"/>
                <a:ext cx="77049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/>
              <p:cNvCxnSpPr/>
              <p:nvPr/>
            </p:nvCxnSpPr>
            <p:spPr>
              <a:xfrm>
                <a:off x="856938" y="1893121"/>
                <a:ext cx="77049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/>
              <p:cNvCxnSpPr/>
              <p:nvPr/>
            </p:nvCxnSpPr>
            <p:spPr>
              <a:xfrm>
                <a:off x="864433" y="2330328"/>
                <a:ext cx="77049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>
              <a:xfrm>
                <a:off x="859437" y="2765049"/>
                <a:ext cx="77049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/>
              <p:cNvCxnSpPr/>
              <p:nvPr/>
            </p:nvCxnSpPr>
            <p:spPr>
              <a:xfrm>
                <a:off x="864433" y="3202269"/>
                <a:ext cx="77049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>
                <a:off x="859437" y="3639482"/>
                <a:ext cx="77049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/>
              <p:cNvCxnSpPr/>
              <p:nvPr/>
            </p:nvCxnSpPr>
            <p:spPr>
              <a:xfrm>
                <a:off x="866932" y="4076689"/>
                <a:ext cx="77049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>
              <a:xfrm>
                <a:off x="861936" y="4508918"/>
                <a:ext cx="77049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/>
              <p:cNvCxnSpPr/>
              <p:nvPr/>
            </p:nvCxnSpPr>
            <p:spPr>
              <a:xfrm>
                <a:off x="844446" y="4946118"/>
                <a:ext cx="77049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1247775" y="1325563"/>
              <a:ext cx="6938962" cy="4054475"/>
            </a:xfrm>
            <a:custGeom>
              <a:avLst/>
              <a:gdLst>
                <a:gd name="T0" fmla="*/ 0 w 4371"/>
                <a:gd name="T1" fmla="*/ 1539 h 2554"/>
                <a:gd name="T2" fmla="*/ 323 w 4371"/>
                <a:gd name="T3" fmla="*/ 1539 h 2554"/>
                <a:gd name="T4" fmla="*/ 323 w 4371"/>
                <a:gd name="T5" fmla="*/ 2554 h 2554"/>
                <a:gd name="T6" fmla="*/ 0 w 4371"/>
                <a:gd name="T7" fmla="*/ 2554 h 2554"/>
                <a:gd name="T8" fmla="*/ 0 w 4371"/>
                <a:gd name="T9" fmla="*/ 1539 h 2554"/>
                <a:gd name="T10" fmla="*/ 808 w 4371"/>
                <a:gd name="T11" fmla="*/ 2169 h 2554"/>
                <a:gd name="T12" fmla="*/ 1133 w 4371"/>
                <a:gd name="T13" fmla="*/ 2169 h 2554"/>
                <a:gd name="T14" fmla="*/ 1133 w 4371"/>
                <a:gd name="T15" fmla="*/ 2554 h 2554"/>
                <a:gd name="T16" fmla="*/ 808 w 4371"/>
                <a:gd name="T17" fmla="*/ 2554 h 2554"/>
                <a:gd name="T18" fmla="*/ 808 w 4371"/>
                <a:gd name="T19" fmla="*/ 2169 h 2554"/>
                <a:gd name="T20" fmla="*/ 1618 w 4371"/>
                <a:gd name="T21" fmla="*/ 742 h 2554"/>
                <a:gd name="T22" fmla="*/ 1943 w 4371"/>
                <a:gd name="T23" fmla="*/ 742 h 2554"/>
                <a:gd name="T24" fmla="*/ 1943 w 4371"/>
                <a:gd name="T25" fmla="*/ 2554 h 2554"/>
                <a:gd name="T26" fmla="*/ 1618 w 4371"/>
                <a:gd name="T27" fmla="*/ 2554 h 2554"/>
                <a:gd name="T28" fmla="*/ 1618 w 4371"/>
                <a:gd name="T29" fmla="*/ 742 h 2554"/>
                <a:gd name="T30" fmla="*/ 2428 w 4371"/>
                <a:gd name="T31" fmla="*/ 0 h 2554"/>
                <a:gd name="T32" fmla="*/ 2751 w 4371"/>
                <a:gd name="T33" fmla="*/ 0 h 2554"/>
                <a:gd name="T34" fmla="*/ 2751 w 4371"/>
                <a:gd name="T35" fmla="*/ 2554 h 2554"/>
                <a:gd name="T36" fmla="*/ 2428 w 4371"/>
                <a:gd name="T37" fmla="*/ 2554 h 2554"/>
                <a:gd name="T38" fmla="*/ 2428 w 4371"/>
                <a:gd name="T39" fmla="*/ 0 h 2554"/>
                <a:gd name="T40" fmla="*/ 3237 w 4371"/>
                <a:gd name="T41" fmla="*/ 577 h 2554"/>
                <a:gd name="T42" fmla="*/ 3561 w 4371"/>
                <a:gd name="T43" fmla="*/ 577 h 2554"/>
                <a:gd name="T44" fmla="*/ 3561 w 4371"/>
                <a:gd name="T45" fmla="*/ 2554 h 2554"/>
                <a:gd name="T46" fmla="*/ 3237 w 4371"/>
                <a:gd name="T47" fmla="*/ 2554 h 2554"/>
                <a:gd name="T48" fmla="*/ 3237 w 4371"/>
                <a:gd name="T49" fmla="*/ 577 h 2554"/>
                <a:gd name="T50" fmla="*/ 4047 w 4371"/>
                <a:gd name="T51" fmla="*/ 1814 h 2554"/>
                <a:gd name="T52" fmla="*/ 4371 w 4371"/>
                <a:gd name="T53" fmla="*/ 1814 h 2554"/>
                <a:gd name="T54" fmla="*/ 4371 w 4371"/>
                <a:gd name="T55" fmla="*/ 2554 h 2554"/>
                <a:gd name="T56" fmla="*/ 4047 w 4371"/>
                <a:gd name="T57" fmla="*/ 2554 h 2554"/>
                <a:gd name="T58" fmla="*/ 4047 w 4371"/>
                <a:gd name="T59" fmla="*/ 1814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71" h="2554">
                  <a:moveTo>
                    <a:pt x="0" y="1539"/>
                  </a:moveTo>
                  <a:lnTo>
                    <a:pt x="323" y="1539"/>
                  </a:lnTo>
                  <a:lnTo>
                    <a:pt x="323" y="2554"/>
                  </a:lnTo>
                  <a:lnTo>
                    <a:pt x="0" y="2554"/>
                  </a:lnTo>
                  <a:lnTo>
                    <a:pt x="0" y="1539"/>
                  </a:lnTo>
                  <a:close/>
                  <a:moveTo>
                    <a:pt x="808" y="2169"/>
                  </a:moveTo>
                  <a:lnTo>
                    <a:pt x="1133" y="2169"/>
                  </a:lnTo>
                  <a:lnTo>
                    <a:pt x="1133" y="2554"/>
                  </a:lnTo>
                  <a:lnTo>
                    <a:pt x="808" y="2554"/>
                  </a:lnTo>
                  <a:lnTo>
                    <a:pt x="808" y="2169"/>
                  </a:lnTo>
                  <a:close/>
                  <a:moveTo>
                    <a:pt x="1618" y="742"/>
                  </a:moveTo>
                  <a:lnTo>
                    <a:pt x="1943" y="742"/>
                  </a:lnTo>
                  <a:lnTo>
                    <a:pt x="1943" y="2554"/>
                  </a:lnTo>
                  <a:lnTo>
                    <a:pt x="1618" y="2554"/>
                  </a:lnTo>
                  <a:lnTo>
                    <a:pt x="1618" y="742"/>
                  </a:lnTo>
                  <a:close/>
                  <a:moveTo>
                    <a:pt x="2428" y="0"/>
                  </a:moveTo>
                  <a:lnTo>
                    <a:pt x="2751" y="0"/>
                  </a:lnTo>
                  <a:lnTo>
                    <a:pt x="2751" y="2554"/>
                  </a:lnTo>
                  <a:lnTo>
                    <a:pt x="2428" y="2554"/>
                  </a:lnTo>
                  <a:lnTo>
                    <a:pt x="2428" y="0"/>
                  </a:lnTo>
                  <a:close/>
                  <a:moveTo>
                    <a:pt x="3237" y="577"/>
                  </a:moveTo>
                  <a:lnTo>
                    <a:pt x="3561" y="577"/>
                  </a:lnTo>
                  <a:lnTo>
                    <a:pt x="3561" y="2554"/>
                  </a:lnTo>
                  <a:lnTo>
                    <a:pt x="3237" y="2554"/>
                  </a:lnTo>
                  <a:lnTo>
                    <a:pt x="3237" y="577"/>
                  </a:lnTo>
                  <a:close/>
                  <a:moveTo>
                    <a:pt x="4047" y="1814"/>
                  </a:moveTo>
                  <a:lnTo>
                    <a:pt x="4371" y="1814"/>
                  </a:lnTo>
                  <a:lnTo>
                    <a:pt x="4371" y="2554"/>
                  </a:lnTo>
                  <a:lnTo>
                    <a:pt x="4047" y="2554"/>
                  </a:lnTo>
                  <a:lnTo>
                    <a:pt x="4047" y="1814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852488" y="1022351"/>
              <a:ext cx="17462" cy="4357688"/>
            </a:xfrm>
            <a:prstGeom prst="rect">
              <a:avLst/>
            </a:prstGeom>
            <a:solidFill>
              <a:srgbClr val="868686"/>
            </a:solidFill>
            <a:ln w="3175" cap="flat">
              <a:solidFill>
                <a:srgbClr val="868686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860425" y="5372101"/>
              <a:ext cx="7710487" cy="17463"/>
            </a:xfrm>
            <a:prstGeom prst="rect">
              <a:avLst/>
            </a:prstGeom>
            <a:solidFill>
              <a:srgbClr val="868686"/>
            </a:solidFill>
            <a:ln w="3175" cap="flat">
              <a:solidFill>
                <a:srgbClr val="868686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9" name="Freeform 12"/>
            <p:cNvSpPr>
              <a:spLocks noEditPoints="1"/>
            </p:cNvSpPr>
            <p:nvPr/>
          </p:nvSpPr>
          <p:spPr bwMode="auto">
            <a:xfrm>
              <a:off x="852488" y="5380038"/>
              <a:ext cx="7726362" cy="79375"/>
            </a:xfrm>
            <a:custGeom>
              <a:avLst/>
              <a:gdLst>
                <a:gd name="T0" fmla="*/ 11 w 4867"/>
                <a:gd name="T1" fmla="*/ 0 h 50"/>
                <a:gd name="T2" fmla="*/ 11 w 4867"/>
                <a:gd name="T3" fmla="*/ 50 h 50"/>
                <a:gd name="T4" fmla="*/ 0 w 4867"/>
                <a:gd name="T5" fmla="*/ 50 h 50"/>
                <a:gd name="T6" fmla="*/ 0 w 4867"/>
                <a:gd name="T7" fmla="*/ 0 h 50"/>
                <a:gd name="T8" fmla="*/ 11 w 4867"/>
                <a:gd name="T9" fmla="*/ 0 h 50"/>
                <a:gd name="T10" fmla="*/ 821 w 4867"/>
                <a:gd name="T11" fmla="*/ 0 h 50"/>
                <a:gd name="T12" fmla="*/ 821 w 4867"/>
                <a:gd name="T13" fmla="*/ 50 h 50"/>
                <a:gd name="T14" fmla="*/ 810 w 4867"/>
                <a:gd name="T15" fmla="*/ 50 h 50"/>
                <a:gd name="T16" fmla="*/ 810 w 4867"/>
                <a:gd name="T17" fmla="*/ 0 h 50"/>
                <a:gd name="T18" fmla="*/ 821 w 4867"/>
                <a:gd name="T19" fmla="*/ 0 h 50"/>
                <a:gd name="T20" fmla="*/ 1631 w 4867"/>
                <a:gd name="T21" fmla="*/ 0 h 50"/>
                <a:gd name="T22" fmla="*/ 1631 w 4867"/>
                <a:gd name="T23" fmla="*/ 50 h 50"/>
                <a:gd name="T24" fmla="*/ 1620 w 4867"/>
                <a:gd name="T25" fmla="*/ 50 h 50"/>
                <a:gd name="T26" fmla="*/ 1620 w 4867"/>
                <a:gd name="T27" fmla="*/ 0 h 50"/>
                <a:gd name="T28" fmla="*/ 1631 w 4867"/>
                <a:gd name="T29" fmla="*/ 0 h 50"/>
                <a:gd name="T30" fmla="*/ 2439 w 4867"/>
                <a:gd name="T31" fmla="*/ 0 h 50"/>
                <a:gd name="T32" fmla="*/ 2439 w 4867"/>
                <a:gd name="T33" fmla="*/ 50 h 50"/>
                <a:gd name="T34" fmla="*/ 2428 w 4867"/>
                <a:gd name="T35" fmla="*/ 50 h 50"/>
                <a:gd name="T36" fmla="*/ 2428 w 4867"/>
                <a:gd name="T37" fmla="*/ 0 h 50"/>
                <a:gd name="T38" fmla="*/ 2439 w 4867"/>
                <a:gd name="T39" fmla="*/ 0 h 50"/>
                <a:gd name="T40" fmla="*/ 3249 w 4867"/>
                <a:gd name="T41" fmla="*/ 0 h 50"/>
                <a:gd name="T42" fmla="*/ 3249 w 4867"/>
                <a:gd name="T43" fmla="*/ 50 h 50"/>
                <a:gd name="T44" fmla="*/ 3238 w 4867"/>
                <a:gd name="T45" fmla="*/ 50 h 50"/>
                <a:gd name="T46" fmla="*/ 3238 w 4867"/>
                <a:gd name="T47" fmla="*/ 0 h 50"/>
                <a:gd name="T48" fmla="*/ 3249 w 4867"/>
                <a:gd name="T49" fmla="*/ 0 h 50"/>
                <a:gd name="T50" fmla="*/ 4059 w 4867"/>
                <a:gd name="T51" fmla="*/ 0 h 50"/>
                <a:gd name="T52" fmla="*/ 4059 w 4867"/>
                <a:gd name="T53" fmla="*/ 50 h 50"/>
                <a:gd name="T54" fmla="*/ 4048 w 4867"/>
                <a:gd name="T55" fmla="*/ 50 h 50"/>
                <a:gd name="T56" fmla="*/ 4048 w 4867"/>
                <a:gd name="T57" fmla="*/ 0 h 50"/>
                <a:gd name="T58" fmla="*/ 4059 w 4867"/>
                <a:gd name="T59" fmla="*/ 0 h 50"/>
                <a:gd name="T60" fmla="*/ 4867 w 4867"/>
                <a:gd name="T61" fmla="*/ 0 h 50"/>
                <a:gd name="T62" fmla="*/ 4867 w 4867"/>
                <a:gd name="T63" fmla="*/ 50 h 50"/>
                <a:gd name="T64" fmla="*/ 4856 w 4867"/>
                <a:gd name="T65" fmla="*/ 50 h 50"/>
                <a:gd name="T66" fmla="*/ 4856 w 4867"/>
                <a:gd name="T67" fmla="*/ 0 h 50"/>
                <a:gd name="T68" fmla="*/ 4867 w 4867"/>
                <a:gd name="T6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67" h="50">
                  <a:moveTo>
                    <a:pt x="11" y="0"/>
                  </a:moveTo>
                  <a:lnTo>
                    <a:pt x="11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11" y="0"/>
                  </a:lnTo>
                  <a:close/>
                  <a:moveTo>
                    <a:pt x="821" y="0"/>
                  </a:moveTo>
                  <a:lnTo>
                    <a:pt x="821" y="50"/>
                  </a:lnTo>
                  <a:lnTo>
                    <a:pt x="810" y="50"/>
                  </a:lnTo>
                  <a:lnTo>
                    <a:pt x="810" y="0"/>
                  </a:lnTo>
                  <a:lnTo>
                    <a:pt x="821" y="0"/>
                  </a:lnTo>
                  <a:close/>
                  <a:moveTo>
                    <a:pt x="1631" y="0"/>
                  </a:moveTo>
                  <a:lnTo>
                    <a:pt x="1631" y="50"/>
                  </a:lnTo>
                  <a:lnTo>
                    <a:pt x="1620" y="50"/>
                  </a:lnTo>
                  <a:lnTo>
                    <a:pt x="1620" y="0"/>
                  </a:lnTo>
                  <a:lnTo>
                    <a:pt x="1631" y="0"/>
                  </a:lnTo>
                  <a:close/>
                  <a:moveTo>
                    <a:pt x="2439" y="0"/>
                  </a:moveTo>
                  <a:lnTo>
                    <a:pt x="2439" y="50"/>
                  </a:lnTo>
                  <a:lnTo>
                    <a:pt x="2428" y="50"/>
                  </a:lnTo>
                  <a:lnTo>
                    <a:pt x="2428" y="0"/>
                  </a:lnTo>
                  <a:lnTo>
                    <a:pt x="2439" y="0"/>
                  </a:lnTo>
                  <a:close/>
                  <a:moveTo>
                    <a:pt x="3249" y="0"/>
                  </a:moveTo>
                  <a:lnTo>
                    <a:pt x="3249" y="50"/>
                  </a:lnTo>
                  <a:lnTo>
                    <a:pt x="3238" y="50"/>
                  </a:lnTo>
                  <a:lnTo>
                    <a:pt x="3238" y="0"/>
                  </a:lnTo>
                  <a:lnTo>
                    <a:pt x="3249" y="0"/>
                  </a:lnTo>
                  <a:close/>
                  <a:moveTo>
                    <a:pt x="4059" y="0"/>
                  </a:moveTo>
                  <a:lnTo>
                    <a:pt x="4059" y="50"/>
                  </a:lnTo>
                  <a:lnTo>
                    <a:pt x="4048" y="50"/>
                  </a:lnTo>
                  <a:lnTo>
                    <a:pt x="4048" y="0"/>
                  </a:lnTo>
                  <a:lnTo>
                    <a:pt x="4059" y="0"/>
                  </a:lnTo>
                  <a:close/>
                  <a:moveTo>
                    <a:pt x="4867" y="0"/>
                  </a:moveTo>
                  <a:lnTo>
                    <a:pt x="4867" y="50"/>
                  </a:lnTo>
                  <a:lnTo>
                    <a:pt x="4856" y="50"/>
                  </a:lnTo>
                  <a:lnTo>
                    <a:pt x="4856" y="0"/>
                  </a:lnTo>
                  <a:lnTo>
                    <a:pt x="4867" y="0"/>
                  </a:lnTo>
                  <a:close/>
                </a:path>
              </a:pathLst>
            </a:custGeom>
            <a:solidFill>
              <a:srgbClr val="868686"/>
            </a:solidFill>
            <a:ln w="3175" cap="flat">
              <a:solidFill>
                <a:srgbClr val="868686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354451" y="5042356"/>
              <a:ext cx="336435" cy="617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0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endParaRPr lang="ja-JP" altLang="ja-JP" sz="20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-25629" y="4605792"/>
              <a:ext cx="672868" cy="617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0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10</a:t>
              </a:r>
              <a:endParaRPr lang="ja-JP" altLang="ja-JP" sz="20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-25629" y="4170817"/>
              <a:ext cx="672868" cy="617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0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20</a:t>
              </a:r>
              <a:endParaRPr lang="ja-JP" altLang="ja-JP" sz="20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-25629" y="3734253"/>
              <a:ext cx="672868" cy="617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0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30</a:t>
              </a:r>
              <a:endParaRPr lang="ja-JP" altLang="ja-JP" sz="20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-25629" y="3297693"/>
              <a:ext cx="672868" cy="617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0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40</a:t>
              </a:r>
              <a:endParaRPr lang="ja-JP" altLang="ja-JP" sz="20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-25629" y="2862719"/>
              <a:ext cx="672868" cy="617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0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50</a:t>
              </a:r>
              <a:endParaRPr lang="ja-JP" altLang="ja-JP" sz="20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-25629" y="2426155"/>
              <a:ext cx="672868" cy="617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0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60</a:t>
              </a:r>
              <a:endParaRPr lang="ja-JP" altLang="ja-JP" sz="20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-25629" y="1989591"/>
              <a:ext cx="672868" cy="617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0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70</a:t>
              </a:r>
              <a:endParaRPr lang="ja-JP" altLang="ja-JP" sz="20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-25629" y="1554616"/>
              <a:ext cx="672868" cy="617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0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80</a:t>
              </a:r>
              <a:endParaRPr lang="ja-JP" altLang="ja-JP" sz="20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-25629" y="1118052"/>
              <a:ext cx="672868" cy="617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0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90</a:t>
              </a:r>
              <a:endParaRPr lang="ja-JP" altLang="ja-JP" sz="20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-385813" y="681492"/>
              <a:ext cx="1009300" cy="617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0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100</a:t>
              </a:r>
              <a:endParaRPr lang="ja-JP" altLang="ja-JP" sz="20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1069773" y="5400703"/>
              <a:ext cx="808953" cy="617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0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AB</a:t>
              </a:r>
              <a:endParaRPr lang="ja-JP" altLang="ja-JP" sz="20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2355648" y="5400703"/>
              <a:ext cx="876995" cy="617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0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CD</a:t>
              </a:r>
              <a:endParaRPr lang="ja-JP" altLang="ja-JP" sz="20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3692957" y="5400703"/>
              <a:ext cx="774931" cy="617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0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EF</a:t>
              </a:r>
              <a:endParaRPr lang="ja-JP" altLang="ja-JP" sz="20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924222" y="5400703"/>
              <a:ext cx="907236" cy="617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0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GH</a:t>
              </a:r>
              <a:endParaRPr lang="ja-JP" altLang="ja-JP" sz="20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6410895" y="5400703"/>
              <a:ext cx="468738" cy="617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0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IJ</a:t>
              </a:r>
              <a:endParaRPr lang="ja-JP" altLang="ja-JP" sz="20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7559714" y="5400703"/>
              <a:ext cx="740910" cy="617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0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KL</a:t>
              </a:r>
              <a:endParaRPr lang="ja-JP" altLang="ja-JP" sz="20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1569" y="1021586"/>
              <a:ext cx="7700778" cy="436001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5003275" y="3585149"/>
            <a:ext cx="3831519" cy="2721057"/>
            <a:chOff x="-456509" y="681492"/>
            <a:chExt cx="9035359" cy="5460350"/>
          </a:xfrm>
        </p:grpSpPr>
        <p:grpSp>
          <p:nvGrpSpPr>
            <p:cNvPr id="38" name="グループ化 37"/>
            <p:cNvGrpSpPr/>
            <p:nvPr/>
          </p:nvGrpSpPr>
          <p:grpSpPr>
            <a:xfrm>
              <a:off x="844446" y="1458400"/>
              <a:ext cx="7727430" cy="3487718"/>
              <a:chOff x="844446" y="1458400"/>
              <a:chExt cx="7727430" cy="3487718"/>
            </a:xfrm>
          </p:grpSpPr>
          <p:cxnSp>
            <p:nvCxnSpPr>
              <p:cNvPr id="61" name="直線コネクタ 60"/>
              <p:cNvCxnSpPr/>
              <p:nvPr/>
            </p:nvCxnSpPr>
            <p:spPr>
              <a:xfrm>
                <a:off x="861934" y="1458400"/>
                <a:ext cx="77049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>
                <a:off x="856938" y="1893121"/>
                <a:ext cx="77049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/>
              <p:cNvCxnSpPr/>
              <p:nvPr/>
            </p:nvCxnSpPr>
            <p:spPr>
              <a:xfrm>
                <a:off x="864433" y="2330328"/>
                <a:ext cx="77049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/>
              <p:cNvCxnSpPr/>
              <p:nvPr/>
            </p:nvCxnSpPr>
            <p:spPr>
              <a:xfrm>
                <a:off x="859437" y="2765049"/>
                <a:ext cx="77049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/>
              <p:cNvCxnSpPr/>
              <p:nvPr/>
            </p:nvCxnSpPr>
            <p:spPr>
              <a:xfrm>
                <a:off x="864433" y="3202269"/>
                <a:ext cx="77049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/>
              <p:cNvCxnSpPr/>
              <p:nvPr/>
            </p:nvCxnSpPr>
            <p:spPr>
              <a:xfrm>
                <a:off x="859437" y="3639482"/>
                <a:ext cx="77049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/>
              <p:cNvCxnSpPr/>
              <p:nvPr/>
            </p:nvCxnSpPr>
            <p:spPr>
              <a:xfrm>
                <a:off x="866932" y="4076689"/>
                <a:ext cx="77049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/>
              <p:cNvCxnSpPr/>
              <p:nvPr/>
            </p:nvCxnSpPr>
            <p:spPr>
              <a:xfrm>
                <a:off x="861936" y="4508918"/>
                <a:ext cx="77049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/>
              <p:cNvCxnSpPr/>
              <p:nvPr/>
            </p:nvCxnSpPr>
            <p:spPr>
              <a:xfrm>
                <a:off x="844446" y="4946118"/>
                <a:ext cx="77049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Freeform 8"/>
            <p:cNvSpPr>
              <a:spLocks noEditPoints="1"/>
            </p:cNvSpPr>
            <p:nvPr/>
          </p:nvSpPr>
          <p:spPr bwMode="auto">
            <a:xfrm>
              <a:off x="1247775" y="1325563"/>
              <a:ext cx="6938962" cy="4054475"/>
            </a:xfrm>
            <a:custGeom>
              <a:avLst/>
              <a:gdLst>
                <a:gd name="T0" fmla="*/ 0 w 4371"/>
                <a:gd name="T1" fmla="*/ 1539 h 2554"/>
                <a:gd name="T2" fmla="*/ 323 w 4371"/>
                <a:gd name="T3" fmla="*/ 1539 h 2554"/>
                <a:gd name="T4" fmla="*/ 323 w 4371"/>
                <a:gd name="T5" fmla="*/ 2554 h 2554"/>
                <a:gd name="T6" fmla="*/ 0 w 4371"/>
                <a:gd name="T7" fmla="*/ 2554 h 2554"/>
                <a:gd name="T8" fmla="*/ 0 w 4371"/>
                <a:gd name="T9" fmla="*/ 1539 h 2554"/>
                <a:gd name="T10" fmla="*/ 808 w 4371"/>
                <a:gd name="T11" fmla="*/ 2169 h 2554"/>
                <a:gd name="T12" fmla="*/ 1133 w 4371"/>
                <a:gd name="T13" fmla="*/ 2169 h 2554"/>
                <a:gd name="T14" fmla="*/ 1133 w 4371"/>
                <a:gd name="T15" fmla="*/ 2554 h 2554"/>
                <a:gd name="T16" fmla="*/ 808 w 4371"/>
                <a:gd name="T17" fmla="*/ 2554 h 2554"/>
                <a:gd name="T18" fmla="*/ 808 w 4371"/>
                <a:gd name="T19" fmla="*/ 2169 h 2554"/>
                <a:gd name="T20" fmla="*/ 1618 w 4371"/>
                <a:gd name="T21" fmla="*/ 742 h 2554"/>
                <a:gd name="T22" fmla="*/ 1943 w 4371"/>
                <a:gd name="T23" fmla="*/ 742 h 2554"/>
                <a:gd name="T24" fmla="*/ 1943 w 4371"/>
                <a:gd name="T25" fmla="*/ 2554 h 2554"/>
                <a:gd name="T26" fmla="*/ 1618 w 4371"/>
                <a:gd name="T27" fmla="*/ 2554 h 2554"/>
                <a:gd name="T28" fmla="*/ 1618 w 4371"/>
                <a:gd name="T29" fmla="*/ 742 h 2554"/>
                <a:gd name="T30" fmla="*/ 2428 w 4371"/>
                <a:gd name="T31" fmla="*/ 0 h 2554"/>
                <a:gd name="T32" fmla="*/ 2751 w 4371"/>
                <a:gd name="T33" fmla="*/ 0 h 2554"/>
                <a:gd name="T34" fmla="*/ 2751 w 4371"/>
                <a:gd name="T35" fmla="*/ 2554 h 2554"/>
                <a:gd name="T36" fmla="*/ 2428 w 4371"/>
                <a:gd name="T37" fmla="*/ 2554 h 2554"/>
                <a:gd name="T38" fmla="*/ 2428 w 4371"/>
                <a:gd name="T39" fmla="*/ 0 h 2554"/>
                <a:gd name="T40" fmla="*/ 3237 w 4371"/>
                <a:gd name="T41" fmla="*/ 577 h 2554"/>
                <a:gd name="T42" fmla="*/ 3561 w 4371"/>
                <a:gd name="T43" fmla="*/ 577 h 2554"/>
                <a:gd name="T44" fmla="*/ 3561 w 4371"/>
                <a:gd name="T45" fmla="*/ 2554 h 2554"/>
                <a:gd name="T46" fmla="*/ 3237 w 4371"/>
                <a:gd name="T47" fmla="*/ 2554 h 2554"/>
                <a:gd name="T48" fmla="*/ 3237 w 4371"/>
                <a:gd name="T49" fmla="*/ 577 h 2554"/>
                <a:gd name="T50" fmla="*/ 4047 w 4371"/>
                <a:gd name="T51" fmla="*/ 1814 h 2554"/>
                <a:gd name="T52" fmla="*/ 4371 w 4371"/>
                <a:gd name="T53" fmla="*/ 1814 h 2554"/>
                <a:gd name="T54" fmla="*/ 4371 w 4371"/>
                <a:gd name="T55" fmla="*/ 2554 h 2554"/>
                <a:gd name="T56" fmla="*/ 4047 w 4371"/>
                <a:gd name="T57" fmla="*/ 2554 h 2554"/>
                <a:gd name="T58" fmla="*/ 4047 w 4371"/>
                <a:gd name="T59" fmla="*/ 1814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71" h="2554">
                  <a:moveTo>
                    <a:pt x="0" y="1539"/>
                  </a:moveTo>
                  <a:lnTo>
                    <a:pt x="323" y="1539"/>
                  </a:lnTo>
                  <a:lnTo>
                    <a:pt x="323" y="2554"/>
                  </a:lnTo>
                  <a:lnTo>
                    <a:pt x="0" y="2554"/>
                  </a:lnTo>
                  <a:lnTo>
                    <a:pt x="0" y="1539"/>
                  </a:lnTo>
                  <a:close/>
                  <a:moveTo>
                    <a:pt x="808" y="2169"/>
                  </a:moveTo>
                  <a:lnTo>
                    <a:pt x="1133" y="2169"/>
                  </a:lnTo>
                  <a:lnTo>
                    <a:pt x="1133" y="2554"/>
                  </a:lnTo>
                  <a:lnTo>
                    <a:pt x="808" y="2554"/>
                  </a:lnTo>
                  <a:lnTo>
                    <a:pt x="808" y="2169"/>
                  </a:lnTo>
                  <a:close/>
                  <a:moveTo>
                    <a:pt x="1618" y="742"/>
                  </a:moveTo>
                  <a:lnTo>
                    <a:pt x="1943" y="742"/>
                  </a:lnTo>
                  <a:lnTo>
                    <a:pt x="1943" y="2554"/>
                  </a:lnTo>
                  <a:lnTo>
                    <a:pt x="1618" y="2554"/>
                  </a:lnTo>
                  <a:lnTo>
                    <a:pt x="1618" y="742"/>
                  </a:lnTo>
                  <a:close/>
                  <a:moveTo>
                    <a:pt x="2428" y="0"/>
                  </a:moveTo>
                  <a:lnTo>
                    <a:pt x="2751" y="0"/>
                  </a:lnTo>
                  <a:lnTo>
                    <a:pt x="2751" y="2554"/>
                  </a:lnTo>
                  <a:lnTo>
                    <a:pt x="2428" y="2554"/>
                  </a:lnTo>
                  <a:lnTo>
                    <a:pt x="2428" y="0"/>
                  </a:lnTo>
                  <a:close/>
                  <a:moveTo>
                    <a:pt x="3237" y="577"/>
                  </a:moveTo>
                  <a:lnTo>
                    <a:pt x="3561" y="577"/>
                  </a:lnTo>
                  <a:lnTo>
                    <a:pt x="3561" y="2554"/>
                  </a:lnTo>
                  <a:lnTo>
                    <a:pt x="3237" y="2554"/>
                  </a:lnTo>
                  <a:lnTo>
                    <a:pt x="3237" y="577"/>
                  </a:lnTo>
                  <a:close/>
                  <a:moveTo>
                    <a:pt x="4047" y="1814"/>
                  </a:moveTo>
                  <a:lnTo>
                    <a:pt x="4371" y="1814"/>
                  </a:lnTo>
                  <a:lnTo>
                    <a:pt x="4371" y="2554"/>
                  </a:lnTo>
                  <a:lnTo>
                    <a:pt x="4047" y="2554"/>
                  </a:lnTo>
                  <a:lnTo>
                    <a:pt x="4047" y="1814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852488" y="1022351"/>
              <a:ext cx="17462" cy="4357688"/>
            </a:xfrm>
            <a:prstGeom prst="rect">
              <a:avLst/>
            </a:prstGeom>
            <a:solidFill>
              <a:srgbClr val="868686"/>
            </a:solidFill>
            <a:ln w="3175" cap="flat">
              <a:solidFill>
                <a:srgbClr val="868686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860425" y="5372101"/>
              <a:ext cx="7710487" cy="17463"/>
            </a:xfrm>
            <a:prstGeom prst="rect">
              <a:avLst/>
            </a:prstGeom>
            <a:solidFill>
              <a:srgbClr val="868686"/>
            </a:solidFill>
            <a:ln w="3175" cap="flat">
              <a:solidFill>
                <a:srgbClr val="868686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2" name="Freeform 12"/>
            <p:cNvSpPr>
              <a:spLocks noEditPoints="1"/>
            </p:cNvSpPr>
            <p:nvPr/>
          </p:nvSpPr>
          <p:spPr bwMode="auto">
            <a:xfrm>
              <a:off x="852488" y="5380038"/>
              <a:ext cx="7726362" cy="79375"/>
            </a:xfrm>
            <a:custGeom>
              <a:avLst/>
              <a:gdLst>
                <a:gd name="T0" fmla="*/ 11 w 4867"/>
                <a:gd name="T1" fmla="*/ 0 h 50"/>
                <a:gd name="T2" fmla="*/ 11 w 4867"/>
                <a:gd name="T3" fmla="*/ 50 h 50"/>
                <a:gd name="T4" fmla="*/ 0 w 4867"/>
                <a:gd name="T5" fmla="*/ 50 h 50"/>
                <a:gd name="T6" fmla="*/ 0 w 4867"/>
                <a:gd name="T7" fmla="*/ 0 h 50"/>
                <a:gd name="T8" fmla="*/ 11 w 4867"/>
                <a:gd name="T9" fmla="*/ 0 h 50"/>
                <a:gd name="T10" fmla="*/ 821 w 4867"/>
                <a:gd name="T11" fmla="*/ 0 h 50"/>
                <a:gd name="T12" fmla="*/ 821 w 4867"/>
                <a:gd name="T13" fmla="*/ 50 h 50"/>
                <a:gd name="T14" fmla="*/ 810 w 4867"/>
                <a:gd name="T15" fmla="*/ 50 h 50"/>
                <a:gd name="T16" fmla="*/ 810 w 4867"/>
                <a:gd name="T17" fmla="*/ 0 h 50"/>
                <a:gd name="T18" fmla="*/ 821 w 4867"/>
                <a:gd name="T19" fmla="*/ 0 h 50"/>
                <a:gd name="T20" fmla="*/ 1631 w 4867"/>
                <a:gd name="T21" fmla="*/ 0 h 50"/>
                <a:gd name="T22" fmla="*/ 1631 w 4867"/>
                <a:gd name="T23" fmla="*/ 50 h 50"/>
                <a:gd name="T24" fmla="*/ 1620 w 4867"/>
                <a:gd name="T25" fmla="*/ 50 h 50"/>
                <a:gd name="T26" fmla="*/ 1620 w 4867"/>
                <a:gd name="T27" fmla="*/ 0 h 50"/>
                <a:gd name="T28" fmla="*/ 1631 w 4867"/>
                <a:gd name="T29" fmla="*/ 0 h 50"/>
                <a:gd name="T30" fmla="*/ 2439 w 4867"/>
                <a:gd name="T31" fmla="*/ 0 h 50"/>
                <a:gd name="T32" fmla="*/ 2439 w 4867"/>
                <a:gd name="T33" fmla="*/ 50 h 50"/>
                <a:gd name="T34" fmla="*/ 2428 w 4867"/>
                <a:gd name="T35" fmla="*/ 50 h 50"/>
                <a:gd name="T36" fmla="*/ 2428 w 4867"/>
                <a:gd name="T37" fmla="*/ 0 h 50"/>
                <a:gd name="T38" fmla="*/ 2439 w 4867"/>
                <a:gd name="T39" fmla="*/ 0 h 50"/>
                <a:gd name="T40" fmla="*/ 3249 w 4867"/>
                <a:gd name="T41" fmla="*/ 0 h 50"/>
                <a:gd name="T42" fmla="*/ 3249 w 4867"/>
                <a:gd name="T43" fmla="*/ 50 h 50"/>
                <a:gd name="T44" fmla="*/ 3238 w 4867"/>
                <a:gd name="T45" fmla="*/ 50 h 50"/>
                <a:gd name="T46" fmla="*/ 3238 w 4867"/>
                <a:gd name="T47" fmla="*/ 0 h 50"/>
                <a:gd name="T48" fmla="*/ 3249 w 4867"/>
                <a:gd name="T49" fmla="*/ 0 h 50"/>
                <a:gd name="T50" fmla="*/ 4059 w 4867"/>
                <a:gd name="T51" fmla="*/ 0 h 50"/>
                <a:gd name="T52" fmla="*/ 4059 w 4867"/>
                <a:gd name="T53" fmla="*/ 50 h 50"/>
                <a:gd name="T54" fmla="*/ 4048 w 4867"/>
                <a:gd name="T55" fmla="*/ 50 h 50"/>
                <a:gd name="T56" fmla="*/ 4048 w 4867"/>
                <a:gd name="T57" fmla="*/ 0 h 50"/>
                <a:gd name="T58" fmla="*/ 4059 w 4867"/>
                <a:gd name="T59" fmla="*/ 0 h 50"/>
                <a:gd name="T60" fmla="*/ 4867 w 4867"/>
                <a:gd name="T61" fmla="*/ 0 h 50"/>
                <a:gd name="T62" fmla="*/ 4867 w 4867"/>
                <a:gd name="T63" fmla="*/ 50 h 50"/>
                <a:gd name="T64" fmla="*/ 4856 w 4867"/>
                <a:gd name="T65" fmla="*/ 50 h 50"/>
                <a:gd name="T66" fmla="*/ 4856 w 4867"/>
                <a:gd name="T67" fmla="*/ 0 h 50"/>
                <a:gd name="T68" fmla="*/ 4867 w 4867"/>
                <a:gd name="T6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67" h="50">
                  <a:moveTo>
                    <a:pt x="11" y="0"/>
                  </a:moveTo>
                  <a:lnTo>
                    <a:pt x="11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11" y="0"/>
                  </a:lnTo>
                  <a:close/>
                  <a:moveTo>
                    <a:pt x="821" y="0"/>
                  </a:moveTo>
                  <a:lnTo>
                    <a:pt x="821" y="50"/>
                  </a:lnTo>
                  <a:lnTo>
                    <a:pt x="810" y="50"/>
                  </a:lnTo>
                  <a:lnTo>
                    <a:pt x="810" y="0"/>
                  </a:lnTo>
                  <a:lnTo>
                    <a:pt x="821" y="0"/>
                  </a:lnTo>
                  <a:close/>
                  <a:moveTo>
                    <a:pt x="1631" y="0"/>
                  </a:moveTo>
                  <a:lnTo>
                    <a:pt x="1631" y="50"/>
                  </a:lnTo>
                  <a:lnTo>
                    <a:pt x="1620" y="50"/>
                  </a:lnTo>
                  <a:lnTo>
                    <a:pt x="1620" y="0"/>
                  </a:lnTo>
                  <a:lnTo>
                    <a:pt x="1631" y="0"/>
                  </a:lnTo>
                  <a:close/>
                  <a:moveTo>
                    <a:pt x="2439" y="0"/>
                  </a:moveTo>
                  <a:lnTo>
                    <a:pt x="2439" y="50"/>
                  </a:lnTo>
                  <a:lnTo>
                    <a:pt x="2428" y="50"/>
                  </a:lnTo>
                  <a:lnTo>
                    <a:pt x="2428" y="0"/>
                  </a:lnTo>
                  <a:lnTo>
                    <a:pt x="2439" y="0"/>
                  </a:lnTo>
                  <a:close/>
                  <a:moveTo>
                    <a:pt x="3249" y="0"/>
                  </a:moveTo>
                  <a:lnTo>
                    <a:pt x="3249" y="50"/>
                  </a:lnTo>
                  <a:lnTo>
                    <a:pt x="3238" y="50"/>
                  </a:lnTo>
                  <a:lnTo>
                    <a:pt x="3238" y="0"/>
                  </a:lnTo>
                  <a:lnTo>
                    <a:pt x="3249" y="0"/>
                  </a:lnTo>
                  <a:close/>
                  <a:moveTo>
                    <a:pt x="4059" y="0"/>
                  </a:moveTo>
                  <a:lnTo>
                    <a:pt x="4059" y="50"/>
                  </a:lnTo>
                  <a:lnTo>
                    <a:pt x="4048" y="50"/>
                  </a:lnTo>
                  <a:lnTo>
                    <a:pt x="4048" y="0"/>
                  </a:lnTo>
                  <a:lnTo>
                    <a:pt x="4059" y="0"/>
                  </a:lnTo>
                  <a:close/>
                  <a:moveTo>
                    <a:pt x="4867" y="0"/>
                  </a:moveTo>
                  <a:lnTo>
                    <a:pt x="4867" y="50"/>
                  </a:lnTo>
                  <a:lnTo>
                    <a:pt x="4856" y="50"/>
                  </a:lnTo>
                  <a:lnTo>
                    <a:pt x="4856" y="0"/>
                  </a:lnTo>
                  <a:lnTo>
                    <a:pt x="4867" y="0"/>
                  </a:lnTo>
                  <a:close/>
                </a:path>
              </a:pathLst>
            </a:custGeom>
            <a:solidFill>
              <a:srgbClr val="868686"/>
            </a:solidFill>
            <a:ln w="3175" cap="flat">
              <a:solidFill>
                <a:srgbClr val="868686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283755" y="5042356"/>
              <a:ext cx="404477" cy="74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4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endParaRPr lang="ja-JP" altLang="ja-JP" sz="24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-96325" y="4170818"/>
              <a:ext cx="808952" cy="74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4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20</a:t>
              </a:r>
              <a:endParaRPr lang="ja-JP" altLang="ja-JP" sz="24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-96325" y="3297694"/>
              <a:ext cx="808952" cy="74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4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40</a:t>
              </a:r>
              <a:endParaRPr lang="ja-JP" altLang="ja-JP" sz="24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-96325" y="2426155"/>
              <a:ext cx="808952" cy="74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4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60</a:t>
              </a:r>
              <a:endParaRPr lang="ja-JP" altLang="ja-JP" sz="24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-96325" y="1554616"/>
              <a:ext cx="808952" cy="74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4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80</a:t>
              </a:r>
              <a:endParaRPr lang="ja-JP" altLang="ja-JP" sz="24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3" name="Rectangle 23"/>
            <p:cNvSpPr>
              <a:spLocks noChangeArrowheads="1"/>
            </p:cNvSpPr>
            <p:nvPr/>
          </p:nvSpPr>
          <p:spPr bwMode="auto">
            <a:xfrm>
              <a:off x="-456509" y="681492"/>
              <a:ext cx="1213428" cy="74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4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100</a:t>
              </a:r>
              <a:endParaRPr lang="ja-JP" altLang="ja-JP" sz="24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1069774" y="5400703"/>
              <a:ext cx="967718" cy="74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4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AB</a:t>
              </a:r>
              <a:endParaRPr lang="ja-JP" altLang="ja-JP" sz="24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2355649" y="5400703"/>
              <a:ext cx="1050881" cy="74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4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CD</a:t>
              </a:r>
              <a:endParaRPr lang="ja-JP" altLang="ja-JP" sz="24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3639935" y="5400703"/>
              <a:ext cx="926137" cy="74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4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EF</a:t>
              </a:r>
              <a:endParaRPr lang="ja-JP" altLang="ja-JP" sz="24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4818176" y="5400703"/>
              <a:ext cx="1088683" cy="74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4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GH</a:t>
              </a:r>
              <a:endParaRPr lang="ja-JP" altLang="ja-JP" sz="24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8" name="Rectangle 28"/>
            <p:cNvSpPr>
              <a:spLocks noChangeArrowheads="1"/>
            </p:cNvSpPr>
            <p:nvPr/>
          </p:nvSpPr>
          <p:spPr bwMode="auto">
            <a:xfrm>
              <a:off x="6393221" y="5400703"/>
              <a:ext cx="563243" cy="74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4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IJ</a:t>
              </a:r>
              <a:endParaRPr lang="ja-JP" altLang="ja-JP" sz="24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9" name="Rectangle 29"/>
            <p:cNvSpPr>
              <a:spLocks noChangeArrowheads="1"/>
            </p:cNvSpPr>
            <p:nvPr/>
          </p:nvSpPr>
          <p:spPr bwMode="auto">
            <a:xfrm>
              <a:off x="7506691" y="5400703"/>
              <a:ext cx="888335" cy="74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  <a:cs typeface="ＭＳ Ｐゴシック" pitchFamily="50" charset="-128"/>
                </a:defRPr>
              </a:lvl9pPr>
            </a:lstStyle>
            <a:p>
              <a:r>
                <a:rPr lang="en-US" altLang="ja-JP" sz="2400" dirty="0" smtClean="0">
                  <a:solidFill>
                    <a:srgbClr val="000000"/>
                  </a:solidFill>
                  <a:cs typeface="Arial" panose="020B0604020202020204" pitchFamily="34" charset="0"/>
                </a:rPr>
                <a:t>KL</a:t>
              </a:r>
              <a:endParaRPr lang="ja-JP" altLang="ja-JP" sz="2400" dirty="0" smtClean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861569" y="1021586"/>
              <a:ext cx="7700778" cy="436001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>
                <a:solidFill>
                  <a:srgbClr val="FFFFFF"/>
                </a:solidFill>
              </a:endParaRPr>
            </a:p>
          </p:txBody>
        </p:sp>
      </p:grpSp>
      <p:sp>
        <p:nvSpPr>
          <p:cNvPr id="70" name="右矢印 69"/>
          <p:cNvSpPr/>
          <p:nvPr/>
        </p:nvSpPr>
        <p:spPr bwMode="auto">
          <a:xfrm>
            <a:off x="4302177" y="4287190"/>
            <a:ext cx="757003" cy="1071796"/>
          </a:xfrm>
          <a:prstGeom prst="rightArrow">
            <a:avLst/>
          </a:prstGeom>
          <a:solidFill>
            <a:srgbClr val="00FF00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71" name="テキスト ボックス 70"/>
          <p:cNvSpPr txBox="1"/>
          <p:nvPr/>
        </p:nvSpPr>
        <p:spPr bwMode="auto">
          <a:xfrm>
            <a:off x="5700684" y="3814618"/>
            <a:ext cx="1037463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3600" dirty="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24pt</a:t>
            </a:r>
            <a:endParaRPr lang="ja-JP" altLang="en-US" sz="3600" dirty="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 bwMode="auto">
          <a:xfrm>
            <a:off x="935644" y="3824778"/>
            <a:ext cx="1037463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3600" dirty="0" smtClean="0">
                <a:solidFill>
                  <a:srgbClr val="00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20pt</a:t>
            </a:r>
            <a:endParaRPr lang="ja-JP" altLang="en-US" sz="3600" dirty="0">
              <a:solidFill>
                <a:srgbClr val="00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67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/>
          <p:cNvSpPr txBox="1">
            <a:spLocks/>
          </p:cNvSpPr>
          <p:nvPr/>
        </p:nvSpPr>
        <p:spPr bwMode="auto">
          <a:xfrm>
            <a:off x="133872" y="1245603"/>
            <a:ext cx="8839200" cy="455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ja-JP" sz="36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How to draft a paper</a:t>
            </a:r>
          </a:p>
          <a:p>
            <a:r>
              <a:rPr lang="en-US" altLang="ja-JP" sz="36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 of a paper</a:t>
            </a:r>
          </a:p>
          <a:p>
            <a:pPr lvl="1"/>
            <a:r>
              <a:rPr lang="en-US" altLang="ja-JP" sz="36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Title, Abstract, Introduction, Body, Conclusion, Acknowledgment, References, Appendix </a:t>
            </a:r>
          </a:p>
          <a:p>
            <a:r>
              <a:rPr lang="en-US" altLang="ja-JP" sz="36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 of expressions</a:t>
            </a:r>
          </a:p>
          <a:p>
            <a:r>
              <a:rPr lang="en-US" altLang="ja-JP" sz="36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Preparation of presentation material</a:t>
            </a:r>
          </a:p>
        </p:txBody>
      </p:sp>
    </p:spTree>
    <p:extLst>
      <p:ext uri="{BB962C8B-B14F-4D97-AF65-F5344CB8AC3E}">
        <p14:creationId xmlns:p14="http://schemas.microsoft.com/office/powerpoint/2010/main" val="157447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kumimoji="1" lang="en-US" altLang="ja-JP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Check Sheet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1703" y="821036"/>
            <a:ext cx="813876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ja-JP" sz="32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Phrases instead of sentences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ja-JP" sz="320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Minimum 24pt </a:t>
            </a:r>
            <a:r>
              <a:rPr lang="en-US" altLang="ja-JP" sz="32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font size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ja-JP" sz="32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Gothic font used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ja-JP" sz="32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Bold font used appropriately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ja-JP" sz="32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No redundant space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ja-JP" sz="32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Effective use of colors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ja-JP" sz="32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Appropriate color combinations(FG/BG</a:t>
            </a:r>
            <a:r>
              <a:rPr lang="ja-JP" altLang="en-US" sz="32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）</a:t>
            </a:r>
            <a:endParaRPr lang="en-US" altLang="ja-JP" sz="3200" dirty="0" smtClea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ja-JP" sz="32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Tables used as much as possible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ja-JP" sz="32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Appropriate types of graph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ja-JP" sz="32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Legend inside graph, decimated scale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ja-JP" sz="32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Font size in figures bigger than in body</a:t>
            </a:r>
            <a:endParaRPr lang="ja-JP" altLang="en-US" sz="3200" dirty="0" smtClean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05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b="1" dirty="0">
                <a:latin typeface="Arial" panose="020B0604020202020204" pitchFamily="34" charset="0"/>
                <a:cs typeface="Arial" panose="020B0604020202020204" pitchFamily="34" charset="0"/>
              </a:rPr>
              <a:t>Examples of Paired Words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56968"/>
              </p:ext>
            </p:extLst>
          </p:nvPr>
        </p:nvGraphicFramePr>
        <p:xfrm>
          <a:off x="174625" y="964392"/>
          <a:ext cx="8820150" cy="5236464"/>
        </p:xfrm>
        <a:graphic>
          <a:graphicData uri="http://schemas.openxmlformats.org/drawingml/2006/table">
            <a:tbl>
              <a:tblPr/>
              <a:tblGrid>
                <a:gridCol w="4535488"/>
                <a:gridCol w="4284662"/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computations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inefficient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efficient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compact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low complexity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low power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slow convergence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fast convergence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degraded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good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superior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 analytical support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analysis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 implementation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implementation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6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621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900" y="115888"/>
            <a:ext cx="9063100" cy="539750"/>
          </a:xfrm>
          <a:solidFill>
            <a:srgbClr val="CCFFFF"/>
          </a:solidFill>
        </p:spPr>
        <p:txBody>
          <a:bodyPr/>
          <a:lstStyle/>
          <a:p>
            <a:pPr algn="ctr"/>
            <a:endParaRPr kumimoji="1" lang="ja-JP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9"/>
          <p:cNvSpPr>
            <a:spLocks/>
          </p:cNvSpPr>
          <p:nvPr/>
        </p:nvSpPr>
        <p:spPr bwMode="auto">
          <a:xfrm>
            <a:off x="2603500" y="2514600"/>
            <a:ext cx="4889500" cy="914400"/>
          </a:xfrm>
          <a:custGeom>
            <a:avLst/>
            <a:gdLst>
              <a:gd name="T0" fmla="*/ 0 w 3080"/>
              <a:gd name="T1" fmla="*/ 544 h 576"/>
              <a:gd name="T2" fmla="*/ 3080 w 3080"/>
              <a:gd name="T3" fmla="*/ 0 h 576"/>
              <a:gd name="T4" fmla="*/ 1856 w 3080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80" h="576">
                <a:moveTo>
                  <a:pt x="0" y="544"/>
                </a:moveTo>
                <a:lnTo>
                  <a:pt x="3080" y="0"/>
                </a:lnTo>
                <a:lnTo>
                  <a:pt x="1856" y="576"/>
                </a:lnTo>
              </a:path>
            </a:pathLst>
          </a:custGeom>
          <a:noFill/>
          <a:ln w="57150" cmpd="sng">
            <a:solidFill>
              <a:srgbClr val="FF99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7907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ja-JP" altLang="en-US" sz="2800" kern="0" smtClean="0">
                <a:latin typeface="ＭＳ Ｐゴシック" charset="-128"/>
              </a:rPr>
              <a:t>特徴をあらわす語句（読者のメリット）</a:t>
            </a:r>
            <a:endParaRPr lang="ja-JP" altLang="en-US" sz="2400" kern="0" smtClean="0">
              <a:latin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800" kern="0" smtClean="0">
                <a:latin typeface="ＭＳ Ｐゴシック" charset="-128"/>
              </a:rPr>
              <a:t>（原則</a:t>
            </a:r>
            <a:r>
              <a:rPr lang="en-US" altLang="ja-JP" sz="2800" kern="0" smtClean="0">
                <a:latin typeface="ＭＳ Ｐゴシック" charset="-128"/>
              </a:rPr>
              <a:t>2</a:t>
            </a:r>
            <a:r>
              <a:rPr lang="ja-JP" altLang="en-US" sz="2800" kern="0" smtClean="0">
                <a:latin typeface="ＭＳ Ｐゴシック" charset="-128"/>
              </a:rPr>
              <a:t>行まで）</a:t>
            </a:r>
          </a:p>
          <a:p>
            <a:pPr>
              <a:lnSpc>
                <a:spcPct val="90000"/>
              </a:lnSpc>
            </a:pPr>
            <a:r>
              <a:rPr lang="ja-JP" altLang="en-US" sz="2800" kern="0" smtClean="0">
                <a:latin typeface="ＭＳ Ｐゴシック" charset="-128"/>
              </a:rPr>
              <a:t>簡潔な表現、名詞句を用いる。</a:t>
            </a:r>
          </a:p>
          <a:p>
            <a:pPr>
              <a:lnSpc>
                <a:spcPct val="90000"/>
              </a:lnSpc>
            </a:pPr>
            <a:endParaRPr lang="ja-JP" altLang="en-US" sz="2800" kern="0" smtClean="0">
              <a:latin typeface="ＭＳ Ｐゴシック" charset="-128"/>
            </a:endParaRPr>
          </a:p>
          <a:p>
            <a:pPr>
              <a:lnSpc>
                <a:spcPct val="90000"/>
              </a:lnSpc>
            </a:pPr>
            <a:endParaRPr lang="ja-JP" altLang="en-US" sz="2800" kern="0" smtClean="0">
              <a:latin typeface="ＭＳ Ｐゴシック" charset="-128"/>
            </a:endParaRPr>
          </a:p>
          <a:p>
            <a:pPr>
              <a:lnSpc>
                <a:spcPct val="90000"/>
              </a:lnSpc>
            </a:pPr>
            <a:endParaRPr lang="ja-JP" altLang="en-US" sz="2800" kern="0" smtClean="0">
              <a:latin typeface="ＭＳ Ｐゴシック" charset="-128"/>
            </a:endParaRPr>
          </a:p>
          <a:p>
            <a:pPr>
              <a:lnSpc>
                <a:spcPct val="90000"/>
              </a:lnSpc>
            </a:pPr>
            <a:endParaRPr lang="ja-JP" altLang="en-US" sz="2800" kern="0" smtClean="0">
              <a:latin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3600" kern="0" smtClean="0">
                <a:solidFill>
                  <a:srgbClr val="FF0000"/>
                </a:solidFill>
                <a:latin typeface="ＭＳ Ｐゴシック" charset="-128"/>
              </a:rPr>
              <a:t>ポイントは、画質改善？</a:t>
            </a:r>
          </a:p>
          <a:p>
            <a:pPr>
              <a:lnSpc>
                <a:spcPct val="90000"/>
              </a:lnSpc>
            </a:pPr>
            <a:r>
              <a:rPr lang="en-US" altLang="ja-JP" sz="3600" kern="0" smtClean="0">
                <a:solidFill>
                  <a:srgbClr val="FF0000"/>
                </a:solidFill>
                <a:latin typeface="ＭＳ Ｐゴシック" charset="-128"/>
              </a:rPr>
              <a:t>AVC</a:t>
            </a:r>
            <a:r>
              <a:rPr lang="ja-JP" altLang="en-US" sz="3600" kern="0" smtClean="0">
                <a:solidFill>
                  <a:srgbClr val="FF0000"/>
                </a:solidFill>
                <a:latin typeface="ＭＳ Ｐゴシック" charset="-128"/>
              </a:rPr>
              <a:t>とは？</a:t>
            </a:r>
            <a:endParaRPr lang="ja-JP" altLang="en-US" sz="3600" kern="0">
              <a:solidFill>
                <a:srgbClr val="FF0000"/>
              </a:solidFill>
              <a:latin typeface="ＭＳ Ｐゴシック" charset="-128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84225" y="3395663"/>
            <a:ext cx="7109639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3200" dirty="0" smtClean="0">
                <a:solidFill>
                  <a:srgbClr val="6600FF"/>
                </a:solidFill>
                <a:latin typeface="ＭＳ Ｐゴシック" charset="-128"/>
              </a:rPr>
              <a:t>Frequency-dependent quantization with </a:t>
            </a:r>
          </a:p>
          <a:p>
            <a:r>
              <a:rPr lang="en-US" altLang="ja-JP" sz="3200" dirty="0" smtClean="0">
                <a:solidFill>
                  <a:srgbClr val="6600FF"/>
                </a:solidFill>
                <a:latin typeface="ＭＳ Ｐゴシック" charset="-128"/>
              </a:rPr>
              <a:t>a dead zone</a:t>
            </a:r>
            <a:r>
              <a:rPr lang="ja-JP" altLang="en-US" sz="3200" dirty="0" smtClean="0">
                <a:solidFill>
                  <a:srgbClr val="6600FF"/>
                </a:solidFill>
                <a:latin typeface="ＭＳ Ｐゴシック" charset="-128"/>
              </a:rPr>
              <a:t>デッドゾーン付き</a:t>
            </a:r>
            <a:r>
              <a:rPr lang="ja-JP" altLang="en-US" sz="3200" dirty="0">
                <a:solidFill>
                  <a:srgbClr val="6600FF"/>
                </a:solidFill>
                <a:latin typeface="ＭＳ Ｐゴシック" charset="-128"/>
              </a:rPr>
              <a:t>量子化</a:t>
            </a:r>
          </a:p>
          <a:p>
            <a:endParaRPr lang="ja-JP" altLang="en-US" sz="3200" dirty="0">
              <a:solidFill>
                <a:srgbClr val="6600FF"/>
              </a:solidFill>
              <a:latin typeface="ＭＳ Ｐゴシック" charset="-128"/>
            </a:endParaRPr>
          </a:p>
          <a:p>
            <a:r>
              <a:rPr lang="ja-JP" altLang="en-US" sz="3200" dirty="0">
                <a:solidFill>
                  <a:srgbClr val="6600FF"/>
                </a:solidFill>
                <a:latin typeface="ＭＳ Ｐゴシック" charset="-128"/>
              </a:rPr>
              <a:t>による</a:t>
            </a:r>
            <a:r>
              <a:rPr lang="en-US" altLang="ja-JP" sz="3200" dirty="0">
                <a:solidFill>
                  <a:srgbClr val="6600FF"/>
                </a:solidFill>
                <a:latin typeface="ＭＳ Ｐゴシック" charset="-128"/>
              </a:rPr>
              <a:t>AVC</a:t>
            </a:r>
            <a:r>
              <a:rPr lang="ja-JP" altLang="en-US" sz="3200" dirty="0">
                <a:solidFill>
                  <a:srgbClr val="6600FF"/>
                </a:solidFill>
                <a:latin typeface="ＭＳ Ｐゴシック" charset="-128"/>
              </a:rPr>
              <a:t>の画質改善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36600" y="3365500"/>
            <a:ext cx="2247900" cy="723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651500" y="3340100"/>
            <a:ext cx="1409700" cy="723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768600" y="3365500"/>
            <a:ext cx="3098800" cy="7239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98800" y="4356100"/>
            <a:ext cx="1727200" cy="596900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6667500" y="2514600"/>
            <a:ext cx="812800" cy="8001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734519" y="1991380"/>
            <a:ext cx="33425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800" dirty="0" smtClean="0"/>
              <a:t>Which is important?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82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b="1" dirty="0">
                <a:latin typeface="Arial" panose="020B0604020202020204" pitchFamily="34" charset="0"/>
                <a:cs typeface="Arial" panose="020B0604020202020204" pitchFamily="34" charset="0"/>
              </a:rPr>
              <a:t>Structure of a Paper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104" y="1089764"/>
            <a:ext cx="9056318" cy="534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Title – expresses the contents in a line or two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Abstract – attracts people to the paper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Introduction – describes background and motivation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Body – beef of the hamburger, </a:t>
            </a:r>
            <a:r>
              <a:rPr lang="en-US" altLang="ja-JP" sz="2800" i="1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reason </a:t>
            </a:r>
            <a:r>
              <a:rPr lang="en-US" altLang="ja-JP" sz="2800" i="1" kern="0" dirty="0" err="1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d’etre</a:t>
            </a: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 of the paper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Conclusion(Summary) – summarizes the body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Acknowledgment – expresses thanks to whom helped in the course of the research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References – gives pointers to related readings and basis for the facts appeared in the paper</a:t>
            </a:r>
          </a:p>
          <a:p>
            <a:pPr>
              <a:lnSpc>
                <a:spcPct val="90000"/>
              </a:lnSpc>
              <a:buClr>
                <a:srgbClr val="1414A0">
                  <a:lumMod val="75000"/>
                </a:srgbClr>
              </a:buClr>
            </a:pPr>
            <a:r>
              <a:rPr lang="en-US" altLang="ja-JP" sz="28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Appendix – gives detailed derivation of equations, which is off the logical main stream</a:t>
            </a:r>
            <a:endParaRPr lang="en-US" altLang="ja-JP" sz="2800" kern="0" dirty="0">
              <a:solidFill>
                <a:srgbClr val="000000"/>
              </a:solidFill>
              <a:latin typeface="Arial" charset="0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42666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878910"/>
            <a:ext cx="82296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Not too general.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Include words of the features. </a:t>
            </a:r>
          </a:p>
          <a:p>
            <a:pPr lvl="1"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specifies the features and clarifies the gains for readers.</a:t>
            </a:r>
          </a:p>
          <a:p>
            <a:pPr lvl="2">
              <a:buClr>
                <a:srgbClr val="1414A0">
                  <a:lumMod val="75000"/>
                </a:srgbClr>
              </a:buClr>
              <a:buFontTx/>
              <a:buNone/>
            </a:pPr>
            <a:r>
              <a:rPr lang="en-US" altLang="ja-JP" sz="3200" i="1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e.g.</a:t>
            </a: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 new functionality, reduced computations/memories, fast convergence, easy design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As short as possible (&lt; 2 lines, generally).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3200" kern="0" dirty="0" smtClean="0">
                <a:solidFill>
                  <a:srgbClr val="000000"/>
                </a:solidFill>
                <a:latin typeface="Arial" charset="0"/>
                <a:ea typeface="HGP創英角ｺﾞｼｯｸUB"/>
              </a:rPr>
              <a:t>Simple expressions and/or noun phrase.</a:t>
            </a:r>
            <a:endParaRPr lang="en-US" altLang="ja-JP" sz="3200" kern="0" dirty="0">
              <a:solidFill>
                <a:srgbClr val="000000"/>
              </a:solidFill>
              <a:latin typeface="Arial" charset="0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19052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ja-JP" sz="4000" b="1" dirty="0"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  <a:endParaRPr kumimoji="1"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8600" y="1127690"/>
            <a:ext cx="86995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▌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75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77913" indent="-268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Arial" charset="0"/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25412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Tahoma" pitchFamily="34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28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Gain for the User + Most Important Keyword</a:t>
            </a:r>
            <a:br>
              <a:rPr lang="en-US" altLang="ja-JP" sz="28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</a:br>
            <a:r>
              <a:rPr lang="en-US" altLang="ja-JP" sz="28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	</a:t>
            </a:r>
            <a:r>
              <a:rPr lang="en-US" altLang="ja-JP" sz="2800" i="1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e.g. Computations, Convergence time, Easy 		       Design, etc. </a:t>
            </a:r>
            <a:r>
              <a:rPr lang="en-US" altLang="ja-JP" sz="28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/>
            </a:r>
            <a:br>
              <a:rPr lang="en-US" altLang="ja-JP" sz="28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</a:br>
            <a:r>
              <a:rPr lang="en-US" altLang="ja-JP" sz="28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Computationally Efficient </a:t>
            </a:r>
            <a:r>
              <a:rPr lang="ja-JP" altLang="en-US" sz="28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ｘｘ </a:t>
            </a:r>
            <a:r>
              <a:rPr lang="en-US" altLang="ja-JP" sz="28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Algorithm</a:t>
            </a:r>
            <a:br>
              <a:rPr lang="en-US" altLang="ja-JP" sz="28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</a:br>
            <a:r>
              <a:rPr lang="en-US" altLang="ja-JP" sz="28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Fast Convergence Algorithm Suitable for </a:t>
            </a:r>
            <a:r>
              <a:rPr lang="ja-JP" altLang="en-US" sz="28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ｘｘ</a:t>
            </a:r>
            <a:br>
              <a:rPr lang="ja-JP" altLang="en-US" sz="28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</a:br>
            <a:r>
              <a:rPr lang="en-US" altLang="ja-JP" sz="28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Easy-to-Design </a:t>
            </a:r>
            <a:r>
              <a:rPr lang="ja-JP" altLang="en-US" sz="28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ｘｘ </a:t>
            </a:r>
            <a:r>
              <a:rPr lang="en-US" altLang="ja-JP" sz="28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System</a:t>
            </a:r>
          </a:p>
          <a:p>
            <a:pPr>
              <a:buClr>
                <a:srgbClr val="1414A0">
                  <a:lumMod val="75000"/>
                </a:srgbClr>
              </a:buClr>
            </a:pPr>
            <a:r>
              <a:rPr lang="en-US" altLang="ja-JP" sz="2800" kern="0" dirty="0" smtClean="0">
                <a:solidFill>
                  <a:srgbClr val="000000"/>
                </a:solidFill>
                <a:latin typeface="Arial" panose="020B0604020202020204" pitchFamily="34" charset="0"/>
                <a:ea typeface="HGP創英角ｺﾞｼｯｸUB"/>
                <a:cs typeface="Arial" panose="020B0604020202020204" pitchFamily="34" charset="0"/>
              </a:rPr>
              <a:t>Often found in papers that propose a new algorithm or system.</a:t>
            </a:r>
            <a:endParaRPr lang="en-US" altLang="ja-JP" sz="2800" kern="0" dirty="0">
              <a:solidFill>
                <a:srgbClr val="000000"/>
              </a:solidFill>
              <a:latin typeface="Arial" panose="020B0604020202020204" pitchFamily="34" charset="0"/>
              <a:ea typeface="HGP創英角ｺﾞｼｯｸUB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Wave_PC_J">
  <a:themeElements>
    <a:clrScheme name="NEC_20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D200"/>
      </a:accent1>
      <a:accent2>
        <a:srgbClr val="E62D00"/>
      </a:accent2>
      <a:accent3>
        <a:srgbClr val="69B43C"/>
      </a:accent3>
      <a:accent4>
        <a:srgbClr val="00B4A0"/>
      </a:accent4>
      <a:accent5>
        <a:srgbClr val="1414A0"/>
      </a:accent5>
      <a:accent6>
        <a:srgbClr val="009682"/>
      </a:accent6>
      <a:hlink>
        <a:srgbClr val="00B4A0"/>
      </a:hlink>
      <a:folHlink>
        <a:srgbClr val="69B43C"/>
      </a:folHlink>
    </a:clrScheme>
    <a:fontScheme name="NEC_2010">
      <a:majorFont>
        <a:latin typeface="Arial"/>
        <a:ea typeface="HGP創英角ｺﾞｼｯｸUB"/>
        <a:cs typeface=""/>
      </a:majorFont>
      <a:minorFont>
        <a:latin typeface="Arial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EC_standard_4_3_en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_font">
      <a:maj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ajorFont>
      <a:min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EC_standard_4_3_en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_font">
      <a:maj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ajorFont>
      <a:min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D200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609600" indent="-609600">
          <a:buFontTx/>
          <a:buAutoNum type="arabicPeriod"/>
          <a:defRPr sz="3200" dirty="0">
            <a:latin typeface="ＭＳ Ｐゴシック" panose="020B0600070205080204" pitchFamily="50" charset="-128"/>
            <a:ea typeface="ＭＳ Ｐゴシック" panose="020B0600070205080204" pitchFamily="50" charset="-128"/>
          </a:defRPr>
        </a:defPPr>
      </a:lstStyle>
    </a:tx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9270</TotalTime>
  <Words>2845</Words>
  <Application>Microsoft Office PowerPoint</Application>
  <PresentationFormat>On-screen Show (4:3)</PresentationFormat>
  <Paragraphs>491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74" baseType="lpstr">
      <vt:lpstr>HGP創英角ｺﾞｼｯｸUB</vt:lpstr>
      <vt:lpstr>メイリオ</vt:lpstr>
      <vt:lpstr>ＭＳ 明朝</vt:lpstr>
      <vt:lpstr>ＭＳ Ｐゴシック</vt:lpstr>
      <vt:lpstr>Arial</vt:lpstr>
      <vt:lpstr>Calibri</vt:lpstr>
      <vt:lpstr>Lucida Sans</vt:lpstr>
      <vt:lpstr>Tahoma</vt:lpstr>
      <vt:lpstr>Verdana</vt:lpstr>
      <vt:lpstr>Wingdings</vt:lpstr>
      <vt:lpstr>StreamWave_PC_J</vt:lpstr>
      <vt:lpstr>NEC_standard_4_3_en</vt:lpstr>
      <vt:lpstr>1_NEC_standard_4_3_en</vt:lpstr>
      <vt:lpstr>Easy and Lazy Technical Writing and Presentation</vt:lpstr>
      <vt:lpstr>Tech Writing May not be Easy</vt:lpstr>
      <vt:lpstr>Contents</vt:lpstr>
      <vt:lpstr>How to Start</vt:lpstr>
      <vt:lpstr>Efficient Paper Writing</vt:lpstr>
      <vt:lpstr>Examples of Paired Words</vt:lpstr>
      <vt:lpstr>Structure of a Paper</vt:lpstr>
      <vt:lpstr>Title</vt:lpstr>
      <vt:lpstr>Example 1</vt:lpstr>
      <vt:lpstr>Example 2</vt:lpstr>
      <vt:lpstr>Example 3</vt:lpstr>
      <vt:lpstr>Abstract</vt:lpstr>
      <vt:lpstr>Abstract</vt:lpstr>
      <vt:lpstr>Abstract 2</vt:lpstr>
      <vt:lpstr>Abstract 3</vt:lpstr>
      <vt:lpstr>Introduction</vt:lpstr>
      <vt:lpstr>Introduction - Background</vt:lpstr>
      <vt:lpstr>Introduction – Research History</vt:lpstr>
      <vt:lpstr>Introduction – Paper Topic</vt:lpstr>
      <vt:lpstr>Introduction – Paper Structure</vt:lpstr>
      <vt:lpstr>The Three Sentence Introduction</vt:lpstr>
      <vt:lpstr>Conventional Method</vt:lpstr>
      <vt:lpstr>Problem</vt:lpstr>
      <vt:lpstr>Paper Topic</vt:lpstr>
      <vt:lpstr>Body</vt:lpstr>
      <vt:lpstr>Description in Body</vt:lpstr>
      <vt:lpstr>Body: Patterns</vt:lpstr>
      <vt:lpstr>Conclusion</vt:lpstr>
      <vt:lpstr>Acknowledgment</vt:lpstr>
      <vt:lpstr>References</vt:lpstr>
      <vt:lpstr>Appendix</vt:lpstr>
      <vt:lpstr>Tips for Good Expressions</vt:lpstr>
      <vt:lpstr>Keys to a Success</vt:lpstr>
      <vt:lpstr>Example: Problem-Solution Pair</vt:lpstr>
      <vt:lpstr>Problem Analysis and Solution</vt:lpstr>
      <vt:lpstr>Keys to a Success</vt:lpstr>
      <vt:lpstr>Be Prepared for Traps</vt:lpstr>
      <vt:lpstr>Yet Another Trap</vt:lpstr>
      <vt:lpstr>Questions before Submission</vt:lpstr>
      <vt:lpstr>Summary</vt:lpstr>
      <vt:lpstr>Presentation Material</vt:lpstr>
      <vt:lpstr>No Sentence</vt:lpstr>
      <vt:lpstr>No Sentence</vt:lpstr>
      <vt:lpstr>Use Big Fonts</vt:lpstr>
      <vt:lpstr>Use Big Fonts</vt:lpstr>
      <vt:lpstr>Use Gothic and Bold</vt:lpstr>
      <vt:lpstr>Use Gothic and Bold</vt:lpstr>
      <vt:lpstr>Eliminate Unnecessary Space</vt:lpstr>
      <vt:lpstr>Eliminate Unnecessary Space</vt:lpstr>
      <vt:lpstr>Eliminate Unnecessary Space</vt:lpstr>
      <vt:lpstr>Use Colors</vt:lpstr>
      <vt:lpstr>Use Colors</vt:lpstr>
      <vt:lpstr>Color Combinations (FG/BG)</vt:lpstr>
      <vt:lpstr>Color Combinations (FG/BG)</vt:lpstr>
      <vt:lpstr>Appeal to the Sight</vt:lpstr>
      <vt:lpstr>Appeal to the Sight</vt:lpstr>
      <vt:lpstr>Graph Drawing</vt:lpstr>
      <vt:lpstr>Summary</vt:lpstr>
      <vt:lpstr>Check Sheet</vt:lpstr>
      <vt:lpstr>PowerPoint Presentation</vt:lpstr>
      <vt:lpstr>PowerPoint Presentation</vt:lpstr>
    </vt:vector>
  </TitlesOfParts>
  <Company>NEC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0000010520263</dc:creator>
  <cp:lastModifiedBy>0000016446351</cp:lastModifiedBy>
  <cp:revision>270</cp:revision>
  <dcterms:created xsi:type="dcterms:W3CDTF">2012-09-05T02:24:05Z</dcterms:created>
  <dcterms:modified xsi:type="dcterms:W3CDTF">2019-12-03T09:00:18Z</dcterms:modified>
</cp:coreProperties>
</file>