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8" r:id="rId3"/>
    <p:sldId id="259" r:id="rId4"/>
    <p:sldId id="260" r:id="rId5"/>
    <p:sldId id="262" r:id="rId6"/>
    <p:sldId id="263" r:id="rId7"/>
    <p:sldId id="276" r:id="rId8"/>
    <p:sldId id="280" r:id="rId9"/>
    <p:sldId id="264" r:id="rId10"/>
    <p:sldId id="284" r:id="rId11"/>
    <p:sldId id="286" r:id="rId12"/>
    <p:sldId id="287" r:id="rId13"/>
    <p:sldId id="285" r:id="rId14"/>
    <p:sldId id="266" r:id="rId15"/>
    <p:sldId id="272" r:id="rId16"/>
    <p:sldId id="267"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5"/>
    <p:restoredTop sz="94674"/>
  </p:normalViewPr>
  <p:slideViewPr>
    <p:cSldViewPr snapToGrid="0">
      <p:cViewPr varScale="1">
        <p:scale>
          <a:sx n="162" d="100"/>
          <a:sy n="162" d="100"/>
        </p:scale>
        <p:origin x="64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877675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709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811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95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73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51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e52c310dd_0_57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Google Shape;112;g3e52c310dd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0653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e5af7fc7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e5af7f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7107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e5af7fc79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e5af7fc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576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e5af7fc79_0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e5af7fc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37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e5af7fc79_0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Google Shape;88;g3e5af7fc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764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e52c310dd_0_55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3e52c310dd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718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42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026c7ddb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026c7ddb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88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52c310dd_0_57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Google Shape;106;g3e52c310dd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561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0E161B0-7D86-4323-A66E-9C8598A87687}"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31736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E161B0-7D86-4323-A66E-9C8598A87687}"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6598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E161B0-7D86-4323-A66E-9C8598A87687}"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27504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7070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905256"/>
            <a:ext cx="8520600" cy="4151561"/>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671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E161B0-7D86-4323-A66E-9C8598A87687}"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64673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161B0-7D86-4323-A66E-9C8598A87687}" type="datetimeFigureOut">
              <a:rPr lang="en-US" smtClean="0"/>
              <a:t>3/15/19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89188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E161B0-7D86-4323-A66E-9C8598A87687}"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6060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E161B0-7D86-4323-A66E-9C8598A87687}" type="datetimeFigureOut">
              <a:rPr lang="en-US" smtClean="0"/>
              <a:t>3/15/19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32158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E161B0-7D86-4323-A66E-9C8598A87687}" type="datetimeFigureOut">
              <a:rPr lang="en-US" smtClean="0"/>
              <a:t>3/15/19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70664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61B0-7D86-4323-A66E-9C8598A87687}" type="datetimeFigureOut">
              <a:rPr lang="en-US" smtClean="0"/>
              <a:t>3/15/19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985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E161B0-7D86-4323-A66E-9C8598A87687}"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7581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E161B0-7D86-4323-A66E-9C8598A87687}" type="datetimeFigureOut">
              <a:rPr lang="en-US" smtClean="0"/>
              <a:t>3/15/19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83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E161B0-7D86-4323-A66E-9C8598A87687}" type="datetimeFigureOut">
              <a:rPr lang="en-US" smtClean="0"/>
              <a:t>3/15/19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6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openreview.net/forum?id=Hkbd5xZRb"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openreview.net/forum?id=Hkbd5xZRb"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openreview.net/forum?id=SJtfOEn6-&amp;noteId=HkG6r4Kgf"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How to Write Good Reviews for ICCV</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r>
              <a:rPr lang="en-US" dirty="0"/>
              <a:t>Adapted by Lana Lazebnik</a:t>
            </a:r>
          </a:p>
          <a:p>
            <a:pPr marL="0" lvl="0" indent="0">
              <a:spcBef>
                <a:spcPts val="0"/>
              </a:spcBef>
              <a:spcAft>
                <a:spcPts val="0"/>
              </a:spcAft>
              <a:buNone/>
            </a:pPr>
            <a:r>
              <a:rPr lang="en-US" dirty="0"/>
              <a:t>Based on material by CVPR 2019 Program Chairs</a:t>
            </a:r>
          </a:p>
          <a:p>
            <a:pPr marL="0" lvl="0" indent="0">
              <a:spcBef>
                <a:spcPts val="0"/>
              </a:spcBef>
              <a:spcAft>
                <a:spcPts val="0"/>
              </a:spcAft>
              <a:buNone/>
            </a:pPr>
            <a:r>
              <a:rPr lang="en-US" dirty="0"/>
              <a:t>Derek Hoiem, Gang Hua, Abhinav Gupta, and Zhuowen Tu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21593"/>
            <a:ext cx="7886700" cy="616908"/>
          </a:xfrm>
          <a:prstGeom prst="rect">
            <a:avLst/>
          </a:prstGeom>
        </p:spPr>
        <p:txBody>
          <a:bodyPr spcFirstLastPara="1" vert="horz" wrap="square" lIns="68569" tIns="34275" rIns="68569" bIns="34275" rtlCol="0" anchor="ctr" anchorCtr="0">
            <a:noAutofit/>
          </a:bodyPr>
          <a:lstStyle/>
          <a:p>
            <a:pPr>
              <a:spcBef>
                <a:spcPts val="0"/>
              </a:spcBef>
            </a:pPr>
            <a:r>
              <a:rPr lang="en-US" dirty="0"/>
              <a:t>Guidelines</a:t>
            </a:r>
            <a:endParaRPr dirty="0"/>
          </a:p>
        </p:txBody>
      </p:sp>
      <p:sp>
        <p:nvSpPr>
          <p:cNvPr id="104" name="Google Shape;104;p16"/>
          <p:cNvSpPr txBox="1">
            <a:spLocks noGrp="1"/>
          </p:cNvSpPr>
          <p:nvPr>
            <p:ph idx="1"/>
          </p:nvPr>
        </p:nvSpPr>
        <p:spPr>
          <a:xfrm>
            <a:off x="110359" y="565778"/>
            <a:ext cx="8868103" cy="3806813"/>
          </a:xfrm>
          <a:prstGeom prst="rect">
            <a:avLst/>
          </a:prstGeom>
        </p:spPr>
        <p:txBody>
          <a:bodyPr spcFirstLastPara="1" vert="horz" wrap="square" lIns="68569" tIns="34275" rIns="68569" bIns="34275" rtlCol="0" anchor="t" anchorCtr="0">
            <a:noAutofit/>
          </a:bodyPr>
          <a:lstStyle/>
          <a:p>
            <a:pPr>
              <a:lnSpc>
                <a:spcPct val="100000"/>
              </a:lnSpc>
            </a:pPr>
            <a:r>
              <a:rPr lang="en-US" b="1" dirty="0"/>
              <a:t>Take the time to do a good review</a:t>
            </a:r>
          </a:p>
          <a:p>
            <a:pPr lvl="1">
              <a:lnSpc>
                <a:spcPct val="100000"/>
              </a:lnSpc>
            </a:pPr>
            <a:r>
              <a:rPr lang="en" dirty="0"/>
              <a:t>Many experienced reviewers take 2-4 hours per paper. If you’re fairly new to reviewing (e.g. grad student), plan on least 4 hours per paper and take the time to read the paper twice, consider related work, look up unfamiliar techniques, etc. </a:t>
            </a:r>
          </a:p>
          <a:p>
            <a:pPr>
              <a:lnSpc>
                <a:spcPct val="100000"/>
              </a:lnSpc>
            </a:pPr>
            <a:r>
              <a:rPr lang="en-US" b="1" dirty="0"/>
              <a:t>Be impartial</a:t>
            </a:r>
          </a:p>
          <a:p>
            <a:pPr lvl="1">
              <a:lnSpc>
                <a:spcPct val="100000"/>
              </a:lnSpc>
            </a:pPr>
            <a:r>
              <a:rPr lang="en-US" b="1" dirty="0"/>
              <a:t>Judge each paper on its own merits. </a:t>
            </a:r>
            <a:r>
              <a:rPr lang="en-US" dirty="0"/>
              <a:t>There is no global quota on the number of papers the conference can accept, and no requirement that the acceptance rate in your pile should match the acceptance rate of the conference.</a:t>
            </a:r>
          </a:p>
          <a:p>
            <a:pPr lvl="1">
              <a:lnSpc>
                <a:spcPct val="100000"/>
              </a:lnSpc>
            </a:pPr>
            <a:r>
              <a:rPr lang="en-US" b="1" dirty="0"/>
              <a:t>Be aware of your own bias.</a:t>
            </a:r>
            <a:r>
              <a:rPr lang="en-US" dirty="0"/>
              <a:t> </a:t>
            </a:r>
            <a:r>
              <a:rPr lang="en" dirty="0"/>
              <a:t>We all tend to assign more value to papers that are relevant to our own research. Try to ignore “interestingness of topic” or “fit to the conference” and focus on whether the paper can teach something new to an interested reader.</a:t>
            </a:r>
          </a:p>
          <a:p>
            <a:pPr lvl="1">
              <a:lnSpc>
                <a:spcPct val="100000"/>
              </a:lnSpc>
            </a:pPr>
            <a:r>
              <a:rPr lang="en" b="1" dirty="0"/>
              <a:t>Try to discount the identity of the authors</a:t>
            </a:r>
            <a:r>
              <a:rPr lang="en" dirty="0"/>
              <a:t> if you happen to know it (e.g., through </a:t>
            </a:r>
            <a:r>
              <a:rPr lang="en" dirty="0" err="1"/>
              <a:t>arXiv</a:t>
            </a:r>
            <a:r>
              <a:rPr lang="en" dirty="0"/>
              <a:t>). If you </a:t>
            </a:r>
            <a:r>
              <a:rPr lang="en" i="1" dirty="0"/>
              <a:t>do not</a:t>
            </a:r>
            <a:r>
              <a:rPr lang="en" dirty="0"/>
              <a:t> already know who the authors are, </a:t>
            </a:r>
            <a:r>
              <a:rPr lang="en" i="1" dirty="0"/>
              <a:t>do not </a:t>
            </a:r>
            <a:r>
              <a:rPr lang="en" dirty="0"/>
              <a:t>attempt to discover them by searching </a:t>
            </a:r>
            <a:r>
              <a:rPr lang="en" dirty="0" err="1"/>
              <a:t>arXiv</a:t>
            </a:r>
            <a:r>
              <a:rPr lang="en" dirty="0"/>
              <a:t>.</a:t>
            </a:r>
          </a:p>
          <a:p>
            <a:pPr marL="0" indent="0">
              <a:buNone/>
            </a:pPr>
            <a:endParaRPr lang="en-US" sz="1800" dirty="0"/>
          </a:p>
        </p:txBody>
      </p:sp>
    </p:spTree>
    <p:extLst>
      <p:ext uri="{BB962C8B-B14F-4D97-AF65-F5344CB8AC3E}">
        <p14:creationId xmlns:p14="http://schemas.microsoft.com/office/powerpoint/2010/main" val="97984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9937"/>
            <a:ext cx="7886700" cy="616908"/>
          </a:xfrm>
          <a:prstGeom prst="rect">
            <a:avLst/>
          </a:prstGeom>
        </p:spPr>
        <p:txBody>
          <a:bodyPr spcFirstLastPara="1" vert="horz" wrap="square" lIns="68569" tIns="34275" rIns="68569" bIns="34275" rtlCol="0" anchor="ctr" anchorCtr="0">
            <a:noAutofit/>
          </a:bodyPr>
          <a:lstStyle/>
          <a:p>
            <a:pPr>
              <a:spcBef>
                <a:spcPts val="0"/>
              </a:spcBef>
            </a:pPr>
            <a:r>
              <a:rPr lang="en-US" dirty="0"/>
              <a:t>Guidelines (cont.)</a:t>
            </a:r>
            <a:endParaRPr dirty="0"/>
          </a:p>
        </p:txBody>
      </p:sp>
      <p:sp>
        <p:nvSpPr>
          <p:cNvPr id="104" name="Google Shape;104;p16"/>
          <p:cNvSpPr txBox="1">
            <a:spLocks noGrp="1"/>
          </p:cNvSpPr>
          <p:nvPr>
            <p:ph idx="1"/>
          </p:nvPr>
        </p:nvSpPr>
        <p:spPr>
          <a:xfrm>
            <a:off x="110359" y="660371"/>
            <a:ext cx="8868103" cy="3806813"/>
          </a:xfrm>
          <a:prstGeom prst="rect">
            <a:avLst/>
          </a:prstGeom>
        </p:spPr>
        <p:txBody>
          <a:bodyPr spcFirstLastPara="1" vert="horz" wrap="square" lIns="68569" tIns="34275" rIns="68569" bIns="34275" rtlCol="0" anchor="t" anchorCtr="0">
            <a:noAutofit/>
          </a:bodyPr>
          <a:lstStyle/>
          <a:p>
            <a:r>
              <a:rPr lang="en-US" b="1" dirty="0"/>
              <a:t>Be specific and detailed</a:t>
            </a:r>
          </a:p>
          <a:p>
            <a:pPr lvl="1"/>
            <a:r>
              <a:rPr lang="en-US" dirty="0"/>
              <a:t>Your comments will be much more helpful to the ACs and the authors than your scores</a:t>
            </a:r>
          </a:p>
          <a:p>
            <a:pPr lvl="1"/>
            <a:r>
              <a:rPr lang="en-US" dirty="0"/>
              <a:t>Do not simply give summary judgments (“not novel”, “unclear”, “incorrect”) – justify them in detail!</a:t>
            </a:r>
          </a:p>
          <a:p>
            <a:pPr lvl="1"/>
            <a:r>
              <a:rPr lang="en-US" dirty="0"/>
              <a:t>This is particularly important for prior work. It is </a:t>
            </a:r>
            <a:r>
              <a:rPr lang="en-US" i="1" dirty="0"/>
              <a:t>not OK</a:t>
            </a:r>
            <a:r>
              <a:rPr lang="en-US" dirty="0"/>
              <a:t> to simply say “this has been done before”: you need to give specific references! </a:t>
            </a:r>
          </a:p>
          <a:p>
            <a:r>
              <a:rPr lang="en-US" b="1" dirty="0"/>
              <a:t>Be professional and courteous</a:t>
            </a:r>
          </a:p>
          <a:p>
            <a:pPr lvl="1"/>
            <a:r>
              <a:rPr lang="en-US" dirty="0"/>
              <a:t>Belittling, sarcastic, or overly harsh remarks have no place in the reviewing process. </a:t>
            </a:r>
          </a:p>
          <a:p>
            <a:pPr lvl="1"/>
            <a:r>
              <a:rPr lang="en-US" dirty="0"/>
              <a:t>Avoid referring to the authors in the second person ("you"). Instead, use the third person ("the authors" or "the paper"). Referring to the authors as "you" can be perceived as being confrontational, even though you may not mean it this way.</a:t>
            </a:r>
          </a:p>
          <a:p>
            <a:pPr lvl="1"/>
            <a:r>
              <a:rPr lang="en-US" dirty="0"/>
              <a:t>Do not give away your identity by asking the authors to cite several of your own papers.</a:t>
            </a:r>
          </a:p>
          <a:p>
            <a:pPr lvl="1"/>
            <a:r>
              <a:rPr lang="en-US" dirty="0"/>
              <a:t>Proofread and spellcheck your reviews.</a:t>
            </a:r>
          </a:p>
          <a:p>
            <a:pPr marL="0" indent="0">
              <a:buNone/>
            </a:pPr>
            <a:endParaRPr lang="en-US" sz="1800" dirty="0"/>
          </a:p>
        </p:txBody>
      </p:sp>
    </p:spTree>
    <p:extLst>
      <p:ext uri="{BB962C8B-B14F-4D97-AF65-F5344CB8AC3E}">
        <p14:creationId xmlns:p14="http://schemas.microsoft.com/office/powerpoint/2010/main" val="145100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37360"/>
            <a:ext cx="7886700" cy="616908"/>
          </a:xfrm>
          <a:prstGeom prst="rect">
            <a:avLst/>
          </a:prstGeom>
        </p:spPr>
        <p:txBody>
          <a:bodyPr spcFirstLastPara="1" vert="horz" wrap="square" lIns="68569" tIns="34275" rIns="68569" bIns="34275" rtlCol="0" anchor="ctr" anchorCtr="0">
            <a:noAutofit/>
          </a:bodyPr>
          <a:lstStyle/>
          <a:p>
            <a:pPr>
              <a:spcBef>
                <a:spcPts val="0"/>
              </a:spcBef>
            </a:pPr>
            <a:r>
              <a:rPr lang="en-US" dirty="0"/>
              <a:t>Guidelines (cont.)</a:t>
            </a:r>
            <a:endParaRPr dirty="0"/>
          </a:p>
        </p:txBody>
      </p:sp>
      <p:sp>
        <p:nvSpPr>
          <p:cNvPr id="104" name="Google Shape;104;p16"/>
          <p:cNvSpPr txBox="1">
            <a:spLocks noGrp="1"/>
          </p:cNvSpPr>
          <p:nvPr>
            <p:ph idx="1"/>
          </p:nvPr>
        </p:nvSpPr>
        <p:spPr>
          <a:xfrm>
            <a:off x="110359" y="762846"/>
            <a:ext cx="8868103" cy="3806813"/>
          </a:xfrm>
          <a:prstGeom prst="rect">
            <a:avLst/>
          </a:prstGeom>
        </p:spPr>
        <p:txBody>
          <a:bodyPr spcFirstLastPara="1" vert="horz" wrap="square" lIns="68569" tIns="34275" rIns="68569" bIns="34275" rtlCol="0" anchor="t" anchorCtr="0">
            <a:noAutofit/>
          </a:bodyPr>
          <a:lstStyle/>
          <a:p>
            <a:r>
              <a:rPr lang="en-US" b="1" dirty="0"/>
              <a:t>Be aware that different kinds of papers require different levels of evaluation</a:t>
            </a:r>
          </a:p>
          <a:p>
            <a:pPr lvl="1"/>
            <a:r>
              <a:rPr lang="en-US" dirty="0"/>
              <a:t>Potentially transformative idea: basic proof-of-concept.</a:t>
            </a:r>
          </a:p>
          <a:p>
            <a:pPr lvl="1"/>
            <a:r>
              <a:rPr lang="en-US" dirty="0"/>
              <a:t>Established problem, plausible idea: benchmark results.</a:t>
            </a:r>
          </a:p>
          <a:p>
            <a:pPr lvl="1"/>
            <a:r>
              <a:rPr lang="en-US" dirty="0"/>
              <a:t>Weird, overly complex, implausible, and/or seemingly incremental: extraordinary results (which need to be scrutinized carefully).</a:t>
            </a:r>
          </a:p>
          <a:p>
            <a:pPr lvl="1"/>
            <a:r>
              <a:rPr lang="en-US" dirty="0"/>
              <a:t>Position piece or theory paper: no experiments. </a:t>
            </a:r>
          </a:p>
          <a:p>
            <a:pPr marL="0" indent="0">
              <a:buNone/>
            </a:pPr>
            <a:endParaRPr lang="en-US" sz="1800" dirty="0"/>
          </a:p>
        </p:txBody>
      </p:sp>
    </p:spTree>
    <p:extLst>
      <p:ext uri="{BB962C8B-B14F-4D97-AF65-F5344CB8AC3E}">
        <p14:creationId xmlns:p14="http://schemas.microsoft.com/office/powerpoint/2010/main" val="77165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273844"/>
            <a:ext cx="7886700" cy="616908"/>
          </a:xfrm>
          <a:prstGeom prst="rect">
            <a:avLst/>
          </a:prstGeom>
        </p:spPr>
        <p:txBody>
          <a:bodyPr spcFirstLastPara="1" vert="horz" wrap="square" lIns="68569" tIns="34275" rIns="68569" bIns="34275" rtlCol="0" anchor="ctr" anchorCtr="0">
            <a:noAutofit/>
          </a:bodyPr>
          <a:lstStyle/>
          <a:p>
            <a:pPr>
              <a:spcBef>
                <a:spcPts val="0"/>
              </a:spcBef>
            </a:pPr>
            <a:r>
              <a:rPr lang="en-US" dirty="0"/>
              <a:t>Ethics</a:t>
            </a:r>
            <a:endParaRPr dirty="0"/>
          </a:p>
        </p:txBody>
      </p:sp>
      <p:sp>
        <p:nvSpPr>
          <p:cNvPr id="104" name="Google Shape;104;p16"/>
          <p:cNvSpPr txBox="1">
            <a:spLocks noGrp="1"/>
          </p:cNvSpPr>
          <p:nvPr>
            <p:ph idx="1"/>
          </p:nvPr>
        </p:nvSpPr>
        <p:spPr>
          <a:xfrm>
            <a:off x="110359" y="841676"/>
            <a:ext cx="8868103" cy="3806813"/>
          </a:xfrm>
          <a:prstGeom prst="rect">
            <a:avLst/>
          </a:prstGeom>
        </p:spPr>
        <p:txBody>
          <a:bodyPr spcFirstLastPara="1" vert="horz" wrap="square" lIns="68569" tIns="34275" rIns="68569" bIns="34275" rtlCol="0" anchor="t" anchorCtr="0">
            <a:noAutofit/>
          </a:bodyPr>
          <a:lstStyle/>
          <a:p>
            <a:pPr>
              <a:lnSpc>
                <a:spcPct val="100000"/>
              </a:lnSpc>
            </a:pPr>
            <a:r>
              <a:rPr lang="en-US" b="1" dirty="0"/>
              <a:t>Avoid conflicts of interest</a:t>
            </a:r>
          </a:p>
          <a:p>
            <a:pPr lvl="1">
              <a:lnSpc>
                <a:spcPct val="100000"/>
              </a:lnSpc>
            </a:pPr>
            <a:r>
              <a:rPr lang="en-US" dirty="0"/>
              <a:t>Contact the Program Chairs if you suspect you may be conflicted with one of the authors (refer to Author Guidelines for detailed definition of conflicts). </a:t>
            </a:r>
          </a:p>
          <a:p>
            <a:pPr>
              <a:lnSpc>
                <a:spcPct val="100000"/>
              </a:lnSpc>
            </a:pPr>
            <a:r>
              <a:rPr lang="en-US" b="1" dirty="0"/>
              <a:t>Protect the authors’ ideas</a:t>
            </a:r>
          </a:p>
          <a:p>
            <a:pPr lvl="1">
              <a:lnSpc>
                <a:spcPct val="100000"/>
              </a:lnSpc>
            </a:pPr>
            <a:r>
              <a:rPr lang="en-US" dirty="0"/>
              <a:t>Do not show submissions to anyone else, including colleagues or students, unless you have asked them to write a review, or to help with your review. </a:t>
            </a:r>
          </a:p>
          <a:p>
            <a:pPr lvl="1">
              <a:lnSpc>
                <a:spcPct val="100000"/>
              </a:lnSpc>
            </a:pPr>
            <a:r>
              <a:rPr lang="en-US" dirty="0"/>
              <a:t>Do not use ideas from submissions you review to develop your own ideas. </a:t>
            </a:r>
          </a:p>
          <a:p>
            <a:pPr lvl="1">
              <a:lnSpc>
                <a:spcPct val="100000"/>
              </a:lnSpc>
            </a:pPr>
            <a:r>
              <a:rPr lang="en-US" dirty="0"/>
              <a:t>After the review process, destroy all copies of papers and supplementary material and erase any code you may have written to evaluate the ideas in the papers.</a:t>
            </a:r>
            <a:endParaRPr lang="en-US" sz="1800" dirty="0"/>
          </a:p>
        </p:txBody>
      </p:sp>
    </p:spTree>
    <p:extLst>
      <p:ext uri="{BB962C8B-B14F-4D97-AF65-F5344CB8AC3E}">
        <p14:creationId xmlns:p14="http://schemas.microsoft.com/office/powerpoint/2010/main" val="216642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reviews</a:t>
            </a:r>
          </a:p>
        </p:txBody>
      </p:sp>
      <p:sp>
        <p:nvSpPr>
          <p:cNvPr id="3" name="Text Placeholder 2"/>
          <p:cNvSpPr>
            <a:spLocks noGrp="1"/>
          </p:cNvSpPr>
          <p:nvPr>
            <p:ph type="body" idx="1"/>
          </p:nvPr>
        </p:nvSpPr>
        <p:spPr>
          <a:xfrm>
            <a:off x="311700" y="933018"/>
            <a:ext cx="8520600" cy="3991025"/>
          </a:xfrm>
        </p:spPr>
        <p:txBody>
          <a:bodyPr>
            <a:noAutofit/>
          </a:bodyPr>
          <a:lstStyle/>
          <a:p>
            <a:pPr>
              <a:lnSpc>
                <a:spcPct val="120000"/>
              </a:lnSpc>
              <a:spcAft>
                <a:spcPts val="1200"/>
              </a:spcAft>
            </a:pPr>
            <a:r>
              <a:rPr lang="en-US" sz="2000" dirty="0"/>
              <a:t>The following examples are from ICLR, which published reviews in the public domain</a:t>
            </a:r>
          </a:p>
          <a:p>
            <a:pPr>
              <a:lnSpc>
                <a:spcPct val="120000"/>
              </a:lnSpc>
              <a:spcAft>
                <a:spcPts val="1200"/>
              </a:spcAft>
            </a:pPr>
            <a:r>
              <a:rPr lang="en-US" sz="2000" dirty="0"/>
              <a:t>For ICLR, the review is written as a single narrative, rather than broken into sections as for CVPR/ICCV, but the same criteria apply</a:t>
            </a:r>
          </a:p>
          <a:p>
            <a:pPr>
              <a:lnSpc>
                <a:spcPct val="120000"/>
              </a:lnSpc>
              <a:spcAft>
                <a:spcPts val="1200"/>
              </a:spcAft>
            </a:pPr>
            <a:r>
              <a:rPr lang="en-US" sz="2000" dirty="0"/>
              <a:t>Here we consider the </a:t>
            </a:r>
            <a:r>
              <a:rPr lang="en-US" sz="2000" b="1" dirty="0"/>
              <a:t>quality of the form</a:t>
            </a:r>
            <a:r>
              <a:rPr lang="en-US" sz="2000" dirty="0"/>
              <a:t>, rather than the accuracy of the content, of the review.  </a:t>
            </a:r>
          </a:p>
        </p:txBody>
      </p:sp>
    </p:spTree>
    <p:extLst>
      <p:ext uri="{BB962C8B-B14F-4D97-AF65-F5344CB8AC3E}">
        <p14:creationId xmlns:p14="http://schemas.microsoft.com/office/powerpoint/2010/main" val="314166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noAutofit/>
          </a:bodyPr>
          <a:lstStyle/>
          <a:p>
            <a:r>
              <a:rPr lang="en-US" sz="2000" i="1" dirty="0"/>
              <a:t>Review quality: Good. </a:t>
            </a:r>
            <a:r>
              <a:rPr lang="en-US" sz="2000" dirty="0"/>
              <a:t>Though missing a summary of contribution, the review clearly explains why the paper should be accepted </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1200" dirty="0"/>
              <a:t>(Note: this was a late-added review, which may account for brevity)</a:t>
            </a:r>
          </a:p>
          <a:p>
            <a:pPr marL="114300" indent="0">
              <a:buNone/>
            </a:pPr>
            <a:endParaRPr lang="en-US" sz="1200" dirty="0"/>
          </a:p>
          <a:p>
            <a:pPr marL="114300" indent="0">
              <a:buNone/>
            </a:pPr>
            <a:r>
              <a:rPr lang="en-US" sz="1200" dirty="0"/>
              <a:t>Rating: 9: Top 15% of accepted papers, strong accept</a:t>
            </a:r>
          </a:p>
          <a:p>
            <a:pPr marL="114300" indent="0">
              <a:buNone/>
            </a:pPr>
            <a:endParaRPr lang="en-US" sz="1200" dirty="0"/>
          </a:p>
          <a:p>
            <a:pPr marL="114300" indent="0">
              <a:buNone/>
            </a:pPr>
            <a:r>
              <a:rPr lang="en-US" sz="1200" dirty="0"/>
              <a:t>Review: First off, this paper was a delight to read.  The authors develop an (actually) novel scheme for representing spherical data from the ground up, and test it on three wildly different empirical tasks: Spherical MNIST, 3D-object recognition, and atomization energies from molecular geometries.  They achieve near state-of-the-art performance against other special-purpose networks that aren't nearly as general as their new framework.  The paper was also exceptionally clear and well written.</a:t>
            </a:r>
          </a:p>
          <a:p>
            <a:pPr marL="114300" indent="0">
              <a:buNone/>
            </a:pPr>
            <a:endParaRPr lang="en-US" sz="1200" dirty="0"/>
          </a:p>
          <a:p>
            <a:pPr marL="114300" indent="0">
              <a:buNone/>
            </a:pPr>
            <a:r>
              <a:rPr lang="en-US" sz="1200" dirty="0"/>
              <a:t>The only con (which is more a suggestion than anything)--it would be nice if the authors compared the training time/# of parameters of their model versus the closest competitors for the latter two empirical examples.  This can sometimes be an apples-to-oranges comparison, but it's nice to fully contextualize the comparative advantage of this new scheme over others.  That is, does it perform as well and train just as fast?  Does it need fewer parameters?  etc.</a:t>
            </a:r>
          </a:p>
          <a:p>
            <a:pPr marL="114300" indent="0">
              <a:buNone/>
            </a:pPr>
            <a:endParaRPr lang="en-US" sz="1200" dirty="0"/>
          </a:p>
          <a:p>
            <a:pPr marL="114300" indent="0">
              <a:buNone/>
            </a:pPr>
            <a:r>
              <a:rPr lang="en-US" sz="1200" dirty="0"/>
              <a:t>I strongly endorse acceptance.</a:t>
            </a:r>
          </a:p>
        </p:txBody>
      </p:sp>
      <p:sp>
        <p:nvSpPr>
          <p:cNvPr id="4" name="Rectangle 3"/>
          <p:cNvSpPr/>
          <p:nvPr/>
        </p:nvSpPr>
        <p:spPr>
          <a:xfrm>
            <a:off x="0" y="4835723"/>
            <a:ext cx="2707793" cy="253916"/>
          </a:xfrm>
          <a:prstGeom prst="rect">
            <a:avLst/>
          </a:prstGeom>
        </p:spPr>
        <p:txBody>
          <a:bodyPr wrap="none">
            <a:spAutoFit/>
          </a:bodyPr>
          <a:lstStyle/>
          <a:p>
            <a:r>
              <a:rPr lang="en-US" sz="1050" dirty="0">
                <a:latin typeface="+mn-lt"/>
                <a:hlinkClick r:id="rId2"/>
              </a:rPr>
              <a:t>https://openreview.net/forum?id=Hkbd5xZRb</a:t>
            </a:r>
            <a:endParaRPr lang="en-US" sz="1050" dirty="0">
              <a:latin typeface="+mn-lt"/>
            </a:endParaRPr>
          </a:p>
        </p:txBody>
      </p:sp>
      <p:sp>
        <p:nvSpPr>
          <p:cNvPr id="6" name="TextBox 5"/>
          <p:cNvSpPr txBox="1"/>
          <p:nvPr/>
        </p:nvSpPr>
        <p:spPr>
          <a:xfrm>
            <a:off x="4802642" y="964115"/>
            <a:ext cx="4052518" cy="2677656"/>
          </a:xfrm>
          <a:prstGeom prst="rect">
            <a:avLst/>
          </a:prstGeom>
          <a:noFill/>
        </p:spPr>
        <p:txBody>
          <a:bodyPr wrap="square" rtlCol="0">
            <a:spAutoFit/>
          </a:bodyPr>
          <a:lstStyle/>
          <a:p>
            <a:r>
              <a:rPr lang="en-US" dirty="0">
                <a:latin typeface="+mn-lt"/>
              </a:rPr>
              <a:t>+ Clearly explains why the paper should be accepted – Does not contain many details about the contribution or why it is novel, so relies on the AC trusting the reviewer’s judgment on these points</a:t>
            </a:r>
          </a:p>
          <a:p>
            <a:endParaRPr lang="en-US" dirty="0">
              <a:latin typeface="+mn-lt"/>
            </a:endParaRPr>
          </a:p>
          <a:p>
            <a:r>
              <a:rPr lang="en-US" dirty="0">
                <a:latin typeface="+mn-lt"/>
              </a:rPr>
              <a:t>Note: though the proposed method does not achieve the best results (according to the review), the paper is highly valued for proposing a more general framework. Achieving best results is not necessary to validate the key idea (e.g., generality by testing with diverse datasets, or including an ablation study that isolates the impact of the key idea).</a:t>
            </a:r>
            <a:endParaRPr lang="en-US" i="1" dirty="0">
              <a:latin typeface="+mn-lt"/>
            </a:endParaRPr>
          </a:p>
        </p:txBody>
      </p:sp>
      <p:sp>
        <p:nvSpPr>
          <p:cNvPr id="8" name="Left Arrow 7"/>
          <p:cNvSpPr/>
          <p:nvPr/>
        </p:nvSpPr>
        <p:spPr>
          <a:xfrm>
            <a:off x="4392888" y="1563806"/>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63789" y="3892478"/>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3543" y="3717736"/>
            <a:ext cx="4052518" cy="954107"/>
          </a:xfrm>
          <a:prstGeom prst="rect">
            <a:avLst/>
          </a:prstGeom>
          <a:noFill/>
        </p:spPr>
        <p:txBody>
          <a:bodyPr wrap="square" rtlCol="0">
            <a:spAutoFit/>
          </a:bodyPr>
          <a:lstStyle/>
          <a:p>
            <a:r>
              <a:rPr lang="en-US" dirty="0">
                <a:latin typeface="+mn-lt"/>
              </a:rPr>
              <a:t>+ Indicates that the reviewer tried to think of weaknesses but could not come up with anything that should negatively impact the paper rating</a:t>
            </a:r>
          </a:p>
          <a:p>
            <a:r>
              <a:rPr lang="en-US" dirty="0">
                <a:latin typeface="+mn-lt"/>
              </a:rPr>
              <a:t>+ Constructive feedback for the authors</a:t>
            </a:r>
          </a:p>
        </p:txBody>
      </p:sp>
    </p:spTree>
    <p:extLst>
      <p:ext uri="{BB962C8B-B14F-4D97-AF65-F5344CB8AC3E}">
        <p14:creationId xmlns:p14="http://schemas.microsoft.com/office/powerpoint/2010/main" val="3667045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noAutofit/>
          </a:bodyPr>
          <a:lstStyle/>
          <a:p>
            <a:r>
              <a:rPr lang="en-US" sz="1600" i="1" dirty="0"/>
              <a:t>Review Quality: OK but not great</a:t>
            </a:r>
            <a:r>
              <a:rPr lang="en-US" sz="1600" dirty="0"/>
              <a:t>. Makes general factors in decision clear and provides detailed feedback to authors, but does not provide adequate explanation for strengths and weaknesses</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700" dirty="0"/>
              <a:t>Rating: 8: Top 50% of accepted papers, clear accept</a:t>
            </a:r>
          </a:p>
          <a:p>
            <a:pPr marL="114300" indent="0">
              <a:buNone/>
            </a:pPr>
            <a:endParaRPr lang="en-US" sz="700" dirty="0"/>
          </a:p>
          <a:p>
            <a:pPr marL="114300" indent="0">
              <a:buNone/>
            </a:pPr>
            <a:r>
              <a:rPr lang="en-US" sz="700" dirty="0"/>
              <a:t>The paper proposes a framework for constructing spherical convolutional networks (</a:t>
            </a:r>
            <a:r>
              <a:rPr lang="en-US" sz="700" dirty="0" err="1"/>
              <a:t>ConvNets</a:t>
            </a:r>
            <a:r>
              <a:rPr lang="en-US" sz="700" dirty="0"/>
              <a:t>) based on a novel synthesis of several existing concepts.  The goal is to detect patterns in spherical signals irrespective of how they are rotated on the sphere.  The key is to make the convolutional architecture rotation </a:t>
            </a:r>
            <a:r>
              <a:rPr lang="en-US" sz="700" dirty="0" err="1"/>
              <a:t>equivariant</a:t>
            </a:r>
            <a:r>
              <a:rPr lang="en-US" sz="700" dirty="0"/>
              <a:t>.</a:t>
            </a:r>
          </a:p>
          <a:p>
            <a:pPr marL="114300" indent="0">
              <a:buNone/>
            </a:pPr>
            <a:endParaRPr lang="en-US" sz="700" dirty="0"/>
          </a:p>
          <a:p>
            <a:pPr marL="114300" indent="0">
              <a:buNone/>
            </a:pPr>
            <a:r>
              <a:rPr lang="en-US" sz="700" dirty="0"/>
              <a:t>Pros:</a:t>
            </a:r>
          </a:p>
          <a:p>
            <a:pPr marL="114300" indent="0">
              <a:buNone/>
            </a:pPr>
            <a:r>
              <a:rPr lang="en-US" sz="700" dirty="0"/>
              <a:t>+ novel/original proposal justified both theoretically and empirically</a:t>
            </a:r>
          </a:p>
          <a:p>
            <a:pPr marL="114300" indent="0">
              <a:buNone/>
            </a:pPr>
            <a:r>
              <a:rPr lang="en-US" sz="700" dirty="0"/>
              <a:t>+ well written, easy to follow</a:t>
            </a:r>
          </a:p>
          <a:p>
            <a:pPr marL="114300" indent="0">
              <a:buNone/>
            </a:pPr>
            <a:r>
              <a:rPr lang="en-US" sz="700" dirty="0"/>
              <a:t>+ limited evaluation on a classification and regression task is suggestive of the proposed approach's potential</a:t>
            </a:r>
          </a:p>
          <a:p>
            <a:pPr marL="114300" indent="0">
              <a:buNone/>
            </a:pPr>
            <a:r>
              <a:rPr lang="en-US" sz="700" dirty="0"/>
              <a:t>+ efficient implementation</a:t>
            </a:r>
          </a:p>
          <a:p>
            <a:pPr marL="114300" indent="0">
              <a:buNone/>
            </a:pPr>
            <a:endParaRPr lang="en-US" sz="700" dirty="0"/>
          </a:p>
          <a:p>
            <a:pPr marL="114300" indent="0">
              <a:buNone/>
            </a:pPr>
            <a:r>
              <a:rPr lang="en-US" sz="700" dirty="0"/>
              <a:t>Cons:</a:t>
            </a:r>
          </a:p>
          <a:p>
            <a:pPr marL="114300" indent="0">
              <a:buNone/>
            </a:pPr>
            <a:r>
              <a:rPr lang="en-US" sz="700" dirty="0"/>
              <a:t>- related work, in particular the first paragraph, should compare and contrast with the closest extant work rather than merely list them</a:t>
            </a:r>
          </a:p>
          <a:p>
            <a:pPr marL="114300" indent="0">
              <a:buNone/>
            </a:pPr>
            <a:r>
              <a:rPr lang="en-US" sz="700" dirty="0"/>
              <a:t>- evaluation is limited; granted this is the nature of the target domain</a:t>
            </a:r>
          </a:p>
          <a:p>
            <a:pPr marL="114300" indent="0">
              <a:buNone/>
            </a:pPr>
            <a:endParaRPr lang="en-US" sz="700" dirty="0"/>
          </a:p>
          <a:p>
            <a:pPr marL="114300" indent="0">
              <a:buNone/>
            </a:pPr>
            <a:r>
              <a:rPr lang="en-US" sz="700" dirty="0"/>
              <a:t>Presentation:</a:t>
            </a:r>
          </a:p>
          <a:p>
            <a:pPr marL="114300" indent="0">
              <a:buNone/>
            </a:pPr>
            <a:r>
              <a:rPr lang="en-US" sz="700" dirty="0"/>
              <a:t>* While the paper is generally written well, the paper appears to conflate the definition of the convolutional and correlation operators?  This point should be clarified in a revised manuscript.  </a:t>
            </a:r>
          </a:p>
          <a:p>
            <a:pPr marL="114300" indent="0">
              <a:buNone/>
            </a:pPr>
            <a:r>
              <a:rPr lang="en-US" sz="700" dirty="0"/>
              <a:t>* In Section 5 (Experiments), there are several references to S^2CNN.  This naming of the proposed approach should be made clear earlier in the manuscript.  As an aside, this appears a little confusing since convolution is performed first on S^2 and then SO(3). </a:t>
            </a:r>
          </a:p>
          <a:p>
            <a:pPr marL="114300" indent="0">
              <a:buNone/>
            </a:pPr>
            <a:endParaRPr lang="en-US" sz="700" dirty="0"/>
          </a:p>
          <a:p>
            <a:pPr marL="114300" indent="0">
              <a:buNone/>
            </a:pPr>
            <a:r>
              <a:rPr lang="en-US" sz="700" dirty="0"/>
              <a:t>Evaluation:</a:t>
            </a:r>
          </a:p>
          <a:p>
            <a:pPr marL="114300" indent="0">
              <a:buNone/>
            </a:pPr>
            <a:r>
              <a:rPr lang="en-US" sz="700" dirty="0"/>
              <a:t>* What are the timings of the forward/backward pass and space considerations for the Spherical </a:t>
            </a:r>
            <a:r>
              <a:rPr lang="en-US" sz="700" dirty="0" err="1"/>
              <a:t>ConvNets</a:t>
            </a:r>
            <a:r>
              <a:rPr lang="en-US" sz="700" dirty="0"/>
              <a:t> presented in the evaluation section?  Please provide specific numbers for the various tasks presented.</a:t>
            </a:r>
          </a:p>
          <a:p>
            <a:pPr marL="114300" indent="0">
              <a:buNone/>
            </a:pPr>
            <a:r>
              <a:rPr lang="en-US" sz="700" dirty="0"/>
              <a:t>* How many layers (parameters) are used in the baselines in Table 2?  If indeed there are much less parameters used in the proposed approach, this would strengthen the argument for the approach.  On the other hand, was there an attempt to add additional layers to the proposed approach for the shape recognition experiment in Sec. 5.3 to improve performance?</a:t>
            </a:r>
          </a:p>
          <a:p>
            <a:pPr marL="114300" indent="0">
              <a:buNone/>
            </a:pPr>
            <a:endParaRPr lang="en-US" sz="700" dirty="0"/>
          </a:p>
          <a:p>
            <a:pPr marL="114300" indent="0">
              <a:buNone/>
            </a:pPr>
            <a:r>
              <a:rPr lang="en-US" sz="700" dirty="0"/>
              <a:t>Minor Points:</a:t>
            </a:r>
          </a:p>
          <a:p>
            <a:pPr marL="114300" indent="0">
              <a:buNone/>
            </a:pPr>
            <a:r>
              <a:rPr lang="en-US" sz="700" dirty="0"/>
              <a:t>- some references are missing their source, e.g., Maslen 1998 and </a:t>
            </a:r>
            <a:r>
              <a:rPr lang="en-US" sz="700" dirty="0" err="1"/>
              <a:t>Kostolec</a:t>
            </a:r>
            <a:r>
              <a:rPr lang="en-US" sz="700" dirty="0"/>
              <a:t>, </a:t>
            </a:r>
            <a:r>
              <a:rPr lang="en-US" sz="700" dirty="0" err="1"/>
              <a:t>Rockmore</a:t>
            </a:r>
            <a:r>
              <a:rPr lang="en-US" sz="700" dirty="0"/>
              <a:t>, 2007, and </a:t>
            </a:r>
            <a:r>
              <a:rPr lang="en-US" sz="700" dirty="0" err="1"/>
              <a:t>Ravanbakhsh</a:t>
            </a:r>
            <a:r>
              <a:rPr lang="en-US" sz="700" dirty="0"/>
              <a:t>, et al. 2016.</a:t>
            </a:r>
          </a:p>
          <a:p>
            <a:pPr marL="114300" indent="0">
              <a:buNone/>
            </a:pPr>
            <a:r>
              <a:rPr lang="en-US" sz="700" dirty="0"/>
              <a:t>…. </a:t>
            </a:r>
            <a:r>
              <a:rPr lang="en-US" sz="700" i="1" dirty="0"/>
              <a:t>[abridged minor points due to lack of space in this slide]</a:t>
            </a:r>
          </a:p>
          <a:p>
            <a:pPr marL="114300" indent="0">
              <a:buNone/>
            </a:pPr>
            <a:r>
              <a:rPr lang="en-US" sz="700" dirty="0"/>
              <a:t>- Figure 5, caption: "The red dot </a:t>
            </a:r>
            <a:r>
              <a:rPr lang="en-US" sz="700" dirty="0" err="1"/>
              <a:t>correcpond</a:t>
            </a:r>
            <a:r>
              <a:rPr lang="en-US" sz="700" dirty="0"/>
              <a:t> to" --&gt; "The red dot corresponds to"</a:t>
            </a:r>
          </a:p>
          <a:p>
            <a:pPr marL="114300" indent="0">
              <a:buNone/>
            </a:pPr>
            <a:endParaRPr lang="en-US" sz="700" dirty="0"/>
          </a:p>
          <a:p>
            <a:pPr marL="114300" indent="0">
              <a:buNone/>
            </a:pPr>
            <a:r>
              <a:rPr lang="en-US" sz="700" dirty="0"/>
              <a:t>Final remarks:</a:t>
            </a:r>
          </a:p>
          <a:p>
            <a:pPr marL="114300" indent="0">
              <a:buNone/>
            </a:pPr>
            <a:r>
              <a:rPr lang="en-US" sz="700" dirty="0"/>
              <a:t>Based on the novelty of the approach, and the sufficient evaluation, I recommend the paper be accepted.</a:t>
            </a:r>
          </a:p>
          <a:p>
            <a:pPr marL="114300" indent="0">
              <a:buNone/>
            </a:pPr>
            <a:endParaRPr lang="en-US" sz="700" dirty="0"/>
          </a:p>
        </p:txBody>
      </p:sp>
      <p:sp>
        <p:nvSpPr>
          <p:cNvPr id="4" name="Rectangle 3"/>
          <p:cNvSpPr/>
          <p:nvPr/>
        </p:nvSpPr>
        <p:spPr>
          <a:xfrm>
            <a:off x="0" y="4835723"/>
            <a:ext cx="2707793" cy="253916"/>
          </a:xfrm>
          <a:prstGeom prst="rect">
            <a:avLst/>
          </a:prstGeom>
        </p:spPr>
        <p:txBody>
          <a:bodyPr wrap="none">
            <a:spAutoFit/>
          </a:bodyPr>
          <a:lstStyle/>
          <a:p>
            <a:r>
              <a:rPr lang="en-US" sz="1050" dirty="0">
                <a:latin typeface="+mn-lt"/>
                <a:hlinkClick r:id="rId2"/>
              </a:rPr>
              <a:t>https://openreview.net/forum?id=Hkbd5xZRb</a:t>
            </a:r>
            <a:endParaRPr lang="en-US" sz="1050" dirty="0">
              <a:latin typeface="+mn-lt"/>
            </a:endParaRPr>
          </a:p>
        </p:txBody>
      </p:sp>
      <p:sp>
        <p:nvSpPr>
          <p:cNvPr id="6" name="TextBox 5"/>
          <p:cNvSpPr txBox="1"/>
          <p:nvPr/>
        </p:nvSpPr>
        <p:spPr>
          <a:xfrm>
            <a:off x="4771040" y="652806"/>
            <a:ext cx="4052518" cy="1169551"/>
          </a:xfrm>
          <a:prstGeom prst="rect">
            <a:avLst/>
          </a:prstGeom>
          <a:noFill/>
        </p:spPr>
        <p:txBody>
          <a:bodyPr wrap="square" rtlCol="0">
            <a:spAutoFit/>
          </a:bodyPr>
          <a:lstStyle/>
          <a:p>
            <a:r>
              <a:rPr lang="en-US" dirty="0">
                <a:latin typeface="+mn-lt"/>
              </a:rPr>
              <a:t>+ Highlights key ideas and contributions.  </a:t>
            </a:r>
          </a:p>
          <a:p>
            <a:r>
              <a:rPr lang="en-US" dirty="0">
                <a:latin typeface="+mn-lt"/>
              </a:rPr>
              <a:t>- The summary should also include one sentence on experimental setup</a:t>
            </a:r>
          </a:p>
          <a:p>
            <a:r>
              <a:rPr lang="en-US" dirty="0">
                <a:latin typeface="+mn-lt"/>
              </a:rPr>
              <a:t>- Summary should include one sentence on significance of the contribution </a:t>
            </a:r>
          </a:p>
        </p:txBody>
      </p:sp>
      <p:sp>
        <p:nvSpPr>
          <p:cNvPr id="7" name="TextBox 6"/>
          <p:cNvSpPr txBox="1"/>
          <p:nvPr/>
        </p:nvSpPr>
        <p:spPr>
          <a:xfrm>
            <a:off x="4771040" y="1934895"/>
            <a:ext cx="4052518" cy="954107"/>
          </a:xfrm>
          <a:prstGeom prst="rect">
            <a:avLst/>
          </a:prstGeom>
          <a:noFill/>
        </p:spPr>
        <p:txBody>
          <a:bodyPr wrap="square" rtlCol="0">
            <a:spAutoFit/>
          </a:bodyPr>
          <a:lstStyle/>
          <a:p>
            <a:r>
              <a:rPr lang="en-US" dirty="0">
                <a:latin typeface="+mn-lt"/>
              </a:rPr>
              <a:t>+ Itemizes strengths and weaknesses</a:t>
            </a:r>
          </a:p>
          <a:p>
            <a:r>
              <a:rPr lang="en-US" dirty="0">
                <a:latin typeface="+mn-lt"/>
              </a:rPr>
              <a:t>- Does not provide enough detail.  E.g., what is original about the paper?  How is the evaluation limited?</a:t>
            </a:r>
          </a:p>
        </p:txBody>
      </p:sp>
      <p:sp>
        <p:nvSpPr>
          <p:cNvPr id="8" name="Left Arrow 7"/>
          <p:cNvSpPr/>
          <p:nvPr/>
        </p:nvSpPr>
        <p:spPr>
          <a:xfrm>
            <a:off x="4361286" y="86886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424490" y="2046039"/>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396538" y="3501864"/>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06292" y="3111678"/>
            <a:ext cx="4052518" cy="954107"/>
          </a:xfrm>
          <a:prstGeom prst="rect">
            <a:avLst/>
          </a:prstGeom>
          <a:noFill/>
        </p:spPr>
        <p:txBody>
          <a:bodyPr wrap="square" rtlCol="0">
            <a:spAutoFit/>
          </a:bodyPr>
          <a:lstStyle/>
          <a:p>
            <a:r>
              <a:rPr lang="en-US" dirty="0">
                <a:latin typeface="+mn-lt"/>
              </a:rPr>
              <a:t>+ Includes clarifications questions and constructive feedback for authors</a:t>
            </a:r>
          </a:p>
          <a:p>
            <a:r>
              <a:rPr lang="en-US" dirty="0">
                <a:latin typeface="+mn-lt"/>
              </a:rPr>
              <a:t>+ Makes it clear that “Minor Points” are not an important factor in decision</a:t>
            </a:r>
          </a:p>
        </p:txBody>
      </p:sp>
      <p:sp>
        <p:nvSpPr>
          <p:cNvPr id="12" name="Left Arrow 11"/>
          <p:cNvSpPr/>
          <p:nvPr/>
        </p:nvSpPr>
        <p:spPr>
          <a:xfrm>
            <a:off x="4405540" y="4376640"/>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15294" y="4160409"/>
            <a:ext cx="4052518" cy="738664"/>
          </a:xfrm>
          <a:prstGeom prst="rect">
            <a:avLst/>
          </a:prstGeom>
          <a:noFill/>
        </p:spPr>
        <p:txBody>
          <a:bodyPr wrap="square" rtlCol="0">
            <a:spAutoFit/>
          </a:bodyPr>
          <a:lstStyle/>
          <a:p>
            <a:r>
              <a:rPr lang="en-US" dirty="0">
                <a:latin typeface="+mn-lt"/>
              </a:rPr>
              <a:t>+ Identifies key positive factors in rating</a:t>
            </a:r>
          </a:p>
          <a:p>
            <a:r>
              <a:rPr lang="en-US" dirty="0">
                <a:latin typeface="+mn-lt"/>
              </a:rPr>
              <a:t>- Would have been better to say why the weaknesses are given less weight</a:t>
            </a:r>
          </a:p>
        </p:txBody>
      </p:sp>
    </p:spTree>
    <p:extLst>
      <p:ext uri="{BB962C8B-B14F-4D97-AF65-F5344CB8AC3E}">
        <p14:creationId xmlns:p14="http://schemas.microsoft.com/office/powerpoint/2010/main" val="138655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noAutofit/>
          </a:bodyPr>
          <a:lstStyle/>
          <a:p>
            <a:r>
              <a:rPr lang="en-US" sz="1400" i="1" dirty="0"/>
              <a:t>Review quality: Bad</a:t>
            </a:r>
            <a:r>
              <a:rPr lang="en-US" sz="1400" dirty="0"/>
              <a:t>. The review lists only weaknesses and requests for clarification, omitting a summary and justification for decision. Thus, it is unclear to author or AC which of these points are the primary basis for the rating.</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1050" dirty="0"/>
              <a:t>Rating: 4: Ok but not good enough - rejection</a:t>
            </a:r>
          </a:p>
          <a:p>
            <a:pPr marL="114300" indent="0">
              <a:buNone/>
            </a:pPr>
            <a:r>
              <a:rPr lang="en-US" sz="1050" dirty="0"/>
              <a:t>Review: 1. The idea of multi-level </a:t>
            </a:r>
            <a:r>
              <a:rPr lang="en-US" sz="1050" dirty="0" err="1"/>
              <a:t>binarization</a:t>
            </a:r>
            <a:r>
              <a:rPr lang="en-US" sz="1050" dirty="0"/>
              <a:t> is not new. The author may have a check at  Section "Multiple </a:t>
            </a:r>
            <a:r>
              <a:rPr lang="en-US" sz="1050" dirty="0" err="1"/>
              <a:t>binarizations</a:t>
            </a:r>
            <a:r>
              <a:rPr lang="en-US" sz="1050" dirty="0"/>
              <a:t>" in [a] and Section 3.1 in [b]. The author should also have a discussion on these works.</a:t>
            </a:r>
          </a:p>
          <a:p>
            <a:pPr marL="114300" indent="0">
              <a:buNone/>
            </a:pPr>
            <a:r>
              <a:rPr lang="en-US" sz="1050" dirty="0"/>
              <a:t>2. For the second contribution, the authors claim "Temperature Adjustment" significantly improves the convergence speed. This argument is not well supported by the experiments.</a:t>
            </a:r>
          </a:p>
          <a:p>
            <a:pPr marL="114300" indent="0">
              <a:buNone/>
            </a:pPr>
            <a:r>
              <a:rPr lang="en-US" sz="1050" dirty="0"/>
              <a:t>    I prefer to see two plots: one for </a:t>
            </a:r>
            <a:r>
              <a:rPr lang="en-US" sz="1050" dirty="0" err="1"/>
              <a:t>Binarynet</a:t>
            </a:r>
            <a:r>
              <a:rPr lang="en-US" sz="1050" dirty="0"/>
              <a:t> and one for the proposed method. In these plot, testing accuracy </a:t>
            </a:r>
            <a:r>
              <a:rPr lang="en-US" sz="1050" dirty="0" err="1"/>
              <a:t>v.s</a:t>
            </a:r>
            <a:r>
              <a:rPr lang="en-US" sz="1050" dirty="0"/>
              <a:t>. the number of epoch (or time) should be shown. The total number of epochs in Table 2 does not tell anything.</a:t>
            </a:r>
          </a:p>
          <a:p>
            <a:pPr marL="114300" indent="0">
              <a:buNone/>
            </a:pPr>
            <a:r>
              <a:rPr lang="en-US" sz="1050" dirty="0"/>
              <a:t>3. Confusing in Table 2. In </a:t>
            </a:r>
            <a:r>
              <a:rPr lang="en-US" sz="1050" dirty="0" err="1"/>
              <a:t>ResBinNet</a:t>
            </a:r>
            <a:r>
              <a:rPr lang="en-US" sz="1050" dirty="0"/>
              <a:t>, why 1-, 2- and 3- level have the same size? Should more bits required by using higher level?</a:t>
            </a:r>
          </a:p>
          <a:p>
            <a:pPr marL="114300" indent="0">
              <a:buNone/>
            </a:pPr>
            <a:r>
              <a:rPr lang="en-US" sz="1050" dirty="0"/>
              <a:t>4. While the performance of the 1-bit system is not good, we can get very good results with 2 bits [a, c]. So, please also include [c] in the experimental comparison.</a:t>
            </a:r>
          </a:p>
          <a:p>
            <a:pPr marL="114300" indent="0">
              <a:buNone/>
            </a:pPr>
            <a:r>
              <a:rPr lang="en-US" sz="1050" dirty="0"/>
              <a:t>5. The proposed method can be trained end-to-end. However, a comparison with [b], which is a post-processing method, is still needed (see Question 1). </a:t>
            </a:r>
          </a:p>
          <a:p>
            <a:pPr marL="114300" indent="0">
              <a:buNone/>
            </a:pPr>
            <a:r>
              <a:rPr lang="en-US" sz="1050" dirty="0"/>
              <a:t>6. Could the authors also validate their proposed method on ImageNet? It is better to include </a:t>
            </a:r>
            <a:r>
              <a:rPr lang="en-US" sz="1050" dirty="0" err="1"/>
              <a:t>GoogleNet</a:t>
            </a:r>
            <a:r>
              <a:rPr lang="en-US" sz="1050" dirty="0"/>
              <a:t> and </a:t>
            </a:r>
            <a:r>
              <a:rPr lang="en-US" sz="1050" dirty="0" err="1"/>
              <a:t>ResNet</a:t>
            </a:r>
            <a:r>
              <a:rPr lang="en-US" sz="1050" dirty="0"/>
              <a:t> as well. </a:t>
            </a:r>
          </a:p>
          <a:p>
            <a:pPr marL="114300" indent="0">
              <a:buNone/>
            </a:pPr>
            <a:r>
              <a:rPr lang="en-US" sz="1050" dirty="0"/>
              <a:t>7. Could the authors make tables and figures in the experiment section large? It is hard to read in current size.</a:t>
            </a:r>
          </a:p>
          <a:p>
            <a:pPr marL="114300" indent="0">
              <a:buNone/>
            </a:pPr>
            <a:r>
              <a:rPr lang="en-US" sz="1050" dirty="0"/>
              <a:t>Reference</a:t>
            </a:r>
          </a:p>
          <a:p>
            <a:pPr marL="114300" indent="0">
              <a:buNone/>
            </a:pPr>
            <a:r>
              <a:rPr lang="en-US" sz="1050" dirty="0"/>
              <a:t>[a] How to Train a Compact Binary Neural Network with High Accuracy. AAAI 2017</a:t>
            </a:r>
          </a:p>
          <a:p>
            <a:pPr marL="114300" indent="0">
              <a:buNone/>
            </a:pPr>
            <a:r>
              <a:rPr lang="en-US" sz="1050" dirty="0"/>
              <a:t>[b] Network Sketching: Exploiting Binary Structure in Deep CNNs. CVPR 2017</a:t>
            </a:r>
          </a:p>
          <a:p>
            <a:pPr marL="114300" indent="0">
              <a:buNone/>
            </a:pPr>
            <a:r>
              <a:rPr lang="en-US" sz="1050" dirty="0"/>
              <a:t>[c] Trained Ternary Quantization. ICLR 2017</a:t>
            </a:r>
          </a:p>
        </p:txBody>
      </p:sp>
      <p:sp>
        <p:nvSpPr>
          <p:cNvPr id="4" name="Rectangle 3"/>
          <p:cNvSpPr/>
          <p:nvPr/>
        </p:nvSpPr>
        <p:spPr>
          <a:xfrm>
            <a:off x="0" y="4835723"/>
            <a:ext cx="3975768" cy="253916"/>
          </a:xfrm>
          <a:prstGeom prst="rect">
            <a:avLst/>
          </a:prstGeom>
        </p:spPr>
        <p:txBody>
          <a:bodyPr wrap="none">
            <a:spAutoFit/>
          </a:bodyPr>
          <a:lstStyle/>
          <a:p>
            <a:r>
              <a:rPr lang="en-US" sz="1050" u="sng">
                <a:hlinkClick r:id="rId2"/>
              </a:rPr>
              <a:t>https://openreview.net/forum?id=SJtfOEn6-&amp;noteId=HkG6r4Kgf</a:t>
            </a:r>
            <a:endParaRPr lang="en-US" sz="1050" dirty="0">
              <a:latin typeface="+mn-lt"/>
            </a:endParaRPr>
          </a:p>
        </p:txBody>
      </p:sp>
      <p:sp>
        <p:nvSpPr>
          <p:cNvPr id="6" name="TextBox 5"/>
          <p:cNvSpPr txBox="1"/>
          <p:nvPr/>
        </p:nvSpPr>
        <p:spPr>
          <a:xfrm>
            <a:off x="4773543" y="634953"/>
            <a:ext cx="4052518" cy="738664"/>
          </a:xfrm>
          <a:prstGeom prst="rect">
            <a:avLst/>
          </a:prstGeom>
          <a:noFill/>
        </p:spPr>
        <p:txBody>
          <a:bodyPr wrap="square" rtlCol="0">
            <a:spAutoFit/>
          </a:bodyPr>
          <a:lstStyle/>
          <a:p>
            <a:r>
              <a:rPr lang="en-US" dirty="0">
                <a:latin typeface="+mn-lt"/>
              </a:rPr>
              <a:t>+ Cites papers that make the idea “not new”</a:t>
            </a:r>
          </a:p>
          <a:p>
            <a:r>
              <a:rPr lang="en-US" dirty="0">
                <a:latin typeface="+mn-lt"/>
              </a:rPr>
              <a:t>– Does not say how these methods relate, so it is not clear if they are very similar techniques</a:t>
            </a:r>
          </a:p>
        </p:txBody>
      </p:sp>
      <p:sp>
        <p:nvSpPr>
          <p:cNvPr id="8" name="Left Arrow 7"/>
          <p:cNvSpPr/>
          <p:nvPr/>
        </p:nvSpPr>
        <p:spPr>
          <a:xfrm>
            <a:off x="4363789" y="93738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63789" y="2952423"/>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3543" y="2519669"/>
            <a:ext cx="4052518" cy="738664"/>
          </a:xfrm>
          <a:prstGeom prst="rect">
            <a:avLst/>
          </a:prstGeom>
          <a:noFill/>
        </p:spPr>
        <p:txBody>
          <a:bodyPr wrap="square" rtlCol="0">
            <a:spAutoFit/>
          </a:bodyPr>
          <a:lstStyle/>
          <a:p>
            <a:r>
              <a:rPr lang="en-US" dirty="0">
                <a:latin typeface="+mn-lt"/>
              </a:rPr>
              <a:t>- The remaining points may help authors improve the paper, but it is not clear if they are a significant factor in the rating to reject</a:t>
            </a:r>
          </a:p>
        </p:txBody>
      </p:sp>
      <p:sp>
        <p:nvSpPr>
          <p:cNvPr id="9" name="Left Arrow 8"/>
          <p:cNvSpPr/>
          <p:nvPr/>
        </p:nvSpPr>
        <p:spPr>
          <a:xfrm>
            <a:off x="4363789" y="152164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3543" y="1373617"/>
            <a:ext cx="4052518" cy="523220"/>
          </a:xfrm>
          <a:prstGeom prst="rect">
            <a:avLst/>
          </a:prstGeom>
          <a:noFill/>
        </p:spPr>
        <p:txBody>
          <a:bodyPr wrap="square" rtlCol="0">
            <a:spAutoFit/>
          </a:bodyPr>
          <a:lstStyle/>
          <a:p>
            <a:r>
              <a:rPr lang="en-US" dirty="0">
                <a:latin typeface="+mn-lt"/>
              </a:rPr>
              <a:t>– Because it is not tested by experiments, or that the convergence speed is not different?</a:t>
            </a:r>
          </a:p>
        </p:txBody>
      </p:sp>
      <p:sp>
        <p:nvSpPr>
          <p:cNvPr id="11" name="TextBox 10"/>
          <p:cNvSpPr txBox="1"/>
          <p:nvPr/>
        </p:nvSpPr>
        <p:spPr>
          <a:xfrm>
            <a:off x="4710339" y="3327618"/>
            <a:ext cx="4052518" cy="1815882"/>
          </a:xfrm>
          <a:prstGeom prst="rect">
            <a:avLst/>
          </a:prstGeom>
          <a:noFill/>
        </p:spPr>
        <p:txBody>
          <a:bodyPr wrap="square" rtlCol="0">
            <a:spAutoFit/>
          </a:bodyPr>
          <a:lstStyle/>
          <a:p>
            <a:r>
              <a:rPr lang="en-US" b="1" dirty="0">
                <a:latin typeface="+mn-lt"/>
              </a:rPr>
              <a:t>Big problems</a:t>
            </a:r>
            <a:r>
              <a:rPr lang="en-US" dirty="0">
                <a:latin typeface="+mn-lt"/>
              </a:rPr>
              <a:t>: </a:t>
            </a:r>
          </a:p>
          <a:p>
            <a:pPr marL="285750" indent="-285750">
              <a:buFontTx/>
              <a:buChar char="-"/>
            </a:pPr>
            <a:r>
              <a:rPr lang="en-US" dirty="0">
                <a:latin typeface="+mn-lt"/>
              </a:rPr>
              <a:t>AC can’t make good use of the review without reading the paper, due to lack of summary/justification. </a:t>
            </a:r>
          </a:p>
          <a:p>
            <a:pPr marL="285750" indent="-285750">
              <a:buFontTx/>
              <a:buChar char="-"/>
            </a:pPr>
            <a:r>
              <a:rPr lang="en-US" dirty="0">
                <a:latin typeface="+mn-lt"/>
              </a:rPr>
              <a:t>No strengths listed, which may indicate that reviewer is just looking for reasons to reject. </a:t>
            </a:r>
          </a:p>
          <a:p>
            <a:pPr marL="285750" indent="-285750">
              <a:buFontTx/>
              <a:buChar char="-"/>
            </a:pPr>
            <a:r>
              <a:rPr lang="en-US" dirty="0">
                <a:latin typeface="+mn-lt"/>
              </a:rPr>
              <a:t>Author and AC don’t know which of the listed points are important for reject rating.  </a:t>
            </a:r>
          </a:p>
        </p:txBody>
      </p:sp>
    </p:spTree>
    <p:extLst>
      <p:ext uri="{BB962C8B-B14F-4D97-AF65-F5344CB8AC3E}">
        <p14:creationId xmlns:p14="http://schemas.microsoft.com/office/powerpoint/2010/main" val="3273428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9144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Take-away points</a:t>
            </a:r>
            <a:endParaRPr dirty="0"/>
          </a:p>
        </p:txBody>
      </p:sp>
      <p:sp>
        <p:nvSpPr>
          <p:cNvPr id="115" name="Google Shape;115;p22"/>
          <p:cNvSpPr txBox="1">
            <a:spLocks noGrp="1"/>
          </p:cNvSpPr>
          <p:nvPr>
            <p:ph type="body" idx="1"/>
          </p:nvPr>
        </p:nvSpPr>
        <p:spPr>
          <a:xfrm>
            <a:off x="311700" y="777570"/>
            <a:ext cx="8520600" cy="3865839"/>
          </a:xfrm>
          <a:prstGeom prst="rect">
            <a:avLst/>
          </a:prstGeom>
        </p:spPr>
        <p:txBody>
          <a:bodyPr spcFirstLastPara="1" wrap="square" lIns="91425" tIns="91425" rIns="91425" bIns="91425" anchor="t" anchorCtr="0">
            <a:noAutofit/>
          </a:bodyPr>
          <a:lstStyle/>
          <a:p>
            <a:pPr marL="457200" lvl="0" rtl="0">
              <a:lnSpc>
                <a:spcPct val="100000"/>
              </a:lnSpc>
              <a:spcAft>
                <a:spcPts val="1200"/>
              </a:spcAft>
              <a:buSzPts val="1800"/>
              <a:buChar char="●"/>
            </a:pPr>
            <a:r>
              <a:rPr lang="en" b="1" dirty="0"/>
              <a:t>Respect authors and protect their ideas.</a:t>
            </a:r>
          </a:p>
          <a:p>
            <a:pPr marL="457200" lvl="0" rtl="0">
              <a:lnSpc>
                <a:spcPct val="100000"/>
              </a:lnSpc>
              <a:spcAft>
                <a:spcPts val="1200"/>
              </a:spcAft>
              <a:buSzPts val="1800"/>
              <a:buChar char="●"/>
            </a:pPr>
            <a:r>
              <a:rPr lang="en" b="1" dirty="0"/>
              <a:t>Take the time to do a good review. </a:t>
            </a:r>
            <a:endParaRPr lang="en" dirty="0"/>
          </a:p>
          <a:p>
            <a:pPr marL="457200" lvl="0" rtl="0">
              <a:lnSpc>
                <a:spcPct val="100000"/>
              </a:lnSpc>
              <a:spcAft>
                <a:spcPts val="1200"/>
              </a:spcAft>
              <a:buSzPts val="1800"/>
              <a:buChar char="●"/>
            </a:pPr>
            <a:r>
              <a:rPr lang="en" b="1" dirty="0"/>
              <a:t>Clearly justify your ratings.</a:t>
            </a:r>
          </a:p>
          <a:p>
            <a:pPr marL="457200" lvl="0" rtl="0">
              <a:lnSpc>
                <a:spcPct val="100000"/>
              </a:lnSpc>
              <a:spcAft>
                <a:spcPts val="1200"/>
              </a:spcAft>
              <a:buSzPts val="1800"/>
              <a:buChar char="●"/>
            </a:pPr>
            <a:r>
              <a:rPr lang="en" b="1" dirty="0"/>
              <a:t>Be constructive.  </a:t>
            </a:r>
          </a:p>
          <a:p>
            <a:pPr marL="457200" lvl="0" rtl="0">
              <a:lnSpc>
                <a:spcPct val="100000"/>
              </a:lnSpc>
              <a:spcAft>
                <a:spcPts val="1200"/>
              </a:spcAft>
              <a:buSzPts val="1800"/>
              <a:buChar char="●"/>
            </a:pPr>
            <a:r>
              <a:rPr lang="en" b="1" dirty="0"/>
              <a:t>Do your work on time!</a:t>
            </a:r>
            <a:endParaRPr b="1" dirty="0"/>
          </a:p>
        </p:txBody>
      </p:sp>
    </p:spTree>
    <p:extLst>
      <p:ext uri="{BB962C8B-B14F-4D97-AF65-F5344CB8AC3E}">
        <p14:creationId xmlns:p14="http://schemas.microsoft.com/office/powerpoint/2010/main" val="198296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dirty="0">
                <a:latin typeface="+mn-lt"/>
              </a:rPr>
              <a:t>Thank you for serving as a reviewer!  </a:t>
            </a:r>
            <a:endParaRPr sz="3200" b="1" dirty="0">
              <a:latin typeface="+mn-lt"/>
            </a:endParaRPr>
          </a:p>
        </p:txBody>
      </p:sp>
      <p:sp>
        <p:nvSpPr>
          <p:cNvPr id="67" name="Google Shape;67;p15"/>
          <p:cNvSpPr txBox="1">
            <a:spLocks noGrp="1"/>
          </p:cNvSpPr>
          <p:nvPr>
            <p:ph type="body" idx="1"/>
          </p:nvPr>
        </p:nvSpPr>
        <p:spPr>
          <a:xfrm>
            <a:off x="311700" y="1307250"/>
            <a:ext cx="82638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dirty="0">
                <a:solidFill>
                  <a:srgbClr val="7030A0"/>
                </a:solidFill>
              </a:rPr>
              <a:t>We are all counting on you:</a:t>
            </a:r>
            <a:endParaRPr sz="3200" b="1" dirty="0">
              <a:solidFill>
                <a:srgbClr val="7030A0"/>
              </a:solidFill>
            </a:endParaRPr>
          </a:p>
          <a:p>
            <a:pPr marL="419100">
              <a:spcBef>
                <a:spcPts val="1600"/>
              </a:spcBef>
              <a:buSzPts val="2400"/>
              <a:buFont typeface="Arial" panose="020B0604020202020204" pitchFamily="34" charset="0"/>
              <a:buChar char="•"/>
            </a:pPr>
            <a:r>
              <a:rPr lang="en" sz="2400" dirty="0">
                <a:solidFill>
                  <a:srgbClr val="7030A0"/>
                </a:solidFill>
              </a:rPr>
              <a:t>Area chairs </a:t>
            </a:r>
            <a:r>
              <a:rPr lang="en" sz="2400" dirty="0"/>
              <a:t>for clearly justified guidance for paper accept/reject decisions.</a:t>
            </a:r>
            <a:endParaRPr sz="2400" dirty="0"/>
          </a:p>
          <a:p>
            <a:pPr marL="457200" lvl="0" indent="-381000" rtl="0">
              <a:spcBef>
                <a:spcPts val="0"/>
              </a:spcBef>
              <a:spcAft>
                <a:spcPts val="0"/>
              </a:spcAft>
              <a:buSzPts val="2400"/>
              <a:buFont typeface="Arial" panose="020B0604020202020204" pitchFamily="34" charset="0"/>
              <a:buChar char="•"/>
            </a:pPr>
            <a:endParaRPr lang="en" sz="2400" dirty="0"/>
          </a:p>
          <a:p>
            <a:pPr marL="457200" lvl="0" indent="-381000" rtl="0">
              <a:spcBef>
                <a:spcPts val="0"/>
              </a:spcBef>
              <a:spcAft>
                <a:spcPts val="0"/>
              </a:spcAft>
              <a:buSzPts val="2400"/>
              <a:buFont typeface="Arial" panose="020B0604020202020204" pitchFamily="34" charset="0"/>
              <a:buChar char="•"/>
            </a:pPr>
            <a:r>
              <a:rPr lang="en" sz="2400" dirty="0">
                <a:solidFill>
                  <a:srgbClr val="7030A0"/>
                </a:solidFill>
              </a:rPr>
              <a:t>Authors</a:t>
            </a:r>
            <a:r>
              <a:rPr lang="en" sz="2400" dirty="0"/>
              <a:t> for fair consideration and constructive feedback.</a:t>
            </a:r>
            <a:endParaRPr sz="2400" dirty="0"/>
          </a:p>
          <a:p>
            <a:pPr marL="457200" lvl="0" indent="-381000" rtl="0">
              <a:spcBef>
                <a:spcPts val="0"/>
              </a:spcBef>
              <a:spcAft>
                <a:spcPts val="0"/>
              </a:spcAft>
              <a:buSzPts val="2400"/>
              <a:buFont typeface="Arial" panose="020B0604020202020204" pitchFamily="34" charset="0"/>
              <a:buChar char="•"/>
            </a:pPr>
            <a:endParaRPr lang="en" sz="2400" dirty="0"/>
          </a:p>
          <a:p>
            <a:pPr marL="457200" lvl="0" indent="-381000" rtl="0">
              <a:spcBef>
                <a:spcPts val="0"/>
              </a:spcBef>
              <a:spcAft>
                <a:spcPts val="0"/>
              </a:spcAft>
              <a:buSzPts val="2400"/>
              <a:buFont typeface="Arial" panose="020B0604020202020204" pitchFamily="34" charset="0"/>
              <a:buChar char="•"/>
            </a:pPr>
            <a:r>
              <a:rPr lang="en" sz="2400" dirty="0">
                <a:solidFill>
                  <a:srgbClr val="7030A0"/>
                </a:solidFill>
              </a:rPr>
              <a:t>Community</a:t>
            </a:r>
            <a:r>
              <a:rPr lang="en" sz="2400" dirty="0"/>
              <a:t> for ensuring that every conference paper teaches something worthwhile.</a:t>
            </a:r>
            <a:endParaRPr sz="2400" dirty="0"/>
          </a:p>
          <a:p>
            <a:pPr marL="0" lvl="0" indent="0" rtl="0">
              <a:spcBef>
                <a:spcPts val="1600"/>
              </a:spcBef>
              <a:spcAft>
                <a:spcPts val="1600"/>
              </a:spcAft>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FF0000"/>
                </a:solidFill>
                <a:latin typeface="+mn-lt"/>
              </a:rPr>
              <a:t>If you write bad</a:t>
            </a:r>
            <a:r>
              <a:rPr lang="en" b="1" dirty="0">
                <a:latin typeface="+mn-lt"/>
              </a:rPr>
              <a:t>, poorly justified, ill-considered, or unfair reviews…..</a:t>
            </a:r>
            <a:endParaRPr b="1" dirty="0">
              <a:latin typeface="+mn-lt"/>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a:p>
            <a:pPr marL="457200" lvl="0" indent="-342900" rtl="0">
              <a:spcBef>
                <a:spcPts val="1600"/>
              </a:spcBef>
              <a:spcAft>
                <a:spcPts val="0"/>
              </a:spcAft>
              <a:buSzPts val="1800"/>
              <a:buChar char="●"/>
            </a:pPr>
            <a:r>
              <a:rPr lang="en" sz="2400" dirty="0"/>
              <a:t>Area and Program Chairs, who may greatly influence your career advancement, may remember that you let them down.</a:t>
            </a:r>
            <a:endParaRPr sz="2400" dirty="0"/>
          </a:p>
          <a:p>
            <a:pPr marL="457200" lvl="0" indent="-342900" rtl="0">
              <a:spcBef>
                <a:spcPts val="0"/>
              </a:spcBef>
              <a:spcAft>
                <a:spcPts val="0"/>
              </a:spcAft>
              <a:buSzPts val="1800"/>
              <a:buChar char="●"/>
            </a:pPr>
            <a:endParaRPr lang="en" sz="2400" dirty="0"/>
          </a:p>
          <a:p>
            <a:pPr marL="457200" lvl="0" indent="-342900" rtl="0">
              <a:spcBef>
                <a:spcPts val="0"/>
              </a:spcBef>
              <a:spcAft>
                <a:spcPts val="0"/>
              </a:spcAft>
              <a:buSzPts val="1800"/>
              <a:buChar char="●"/>
            </a:pPr>
            <a:r>
              <a:rPr lang="en" sz="2400" dirty="0"/>
              <a:t>Authors may feel unwelcome or mistreated by the review process.</a:t>
            </a:r>
            <a:endParaRPr sz="2400" dirty="0"/>
          </a:p>
          <a:p>
            <a:pPr marL="457200" lvl="0" indent="-342900" rtl="0">
              <a:spcBef>
                <a:spcPts val="0"/>
              </a:spcBef>
              <a:spcAft>
                <a:spcPts val="0"/>
              </a:spcAft>
              <a:buSzPts val="1800"/>
              <a:buChar char="●"/>
            </a:pPr>
            <a:endParaRPr lang="en" sz="2400" dirty="0"/>
          </a:p>
          <a:p>
            <a:pPr marL="457200" lvl="0" indent="-342900" rtl="0">
              <a:spcBef>
                <a:spcPts val="0"/>
              </a:spcBef>
              <a:spcAft>
                <a:spcPts val="0"/>
              </a:spcAft>
              <a:buSzPts val="1800"/>
              <a:buChar char="●"/>
            </a:pPr>
            <a:r>
              <a:rPr lang="en" sz="2400" dirty="0"/>
              <a:t>A reader may waste time on a flawed or uninformative paper that was accepted, or may waste time in research because a valuable paper was rejected.</a:t>
            </a:r>
            <a:endParaRPr sz="2400" dirty="0"/>
          </a:p>
          <a:p>
            <a:pPr marL="457200" lvl="0" indent="0">
              <a:spcBef>
                <a:spcPts val="1600"/>
              </a:spcBef>
              <a:spcAft>
                <a:spcPts val="1600"/>
              </a:spcAft>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B050"/>
                </a:solidFill>
                <a:latin typeface="+mn-lt"/>
              </a:rPr>
              <a:t>If you write good</a:t>
            </a:r>
            <a:r>
              <a:rPr lang="en" b="1" dirty="0">
                <a:latin typeface="+mn-lt"/>
              </a:rPr>
              <a:t>, insightful, well-justified, constructive reviews....</a:t>
            </a:r>
            <a:endParaRPr b="1" dirty="0">
              <a:latin typeface="+mn-lt"/>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a:p>
            <a:pPr marL="457200" lvl="0" indent="-342900" rtl="0">
              <a:spcBef>
                <a:spcPts val="1600"/>
              </a:spcBef>
              <a:spcAft>
                <a:spcPts val="0"/>
              </a:spcAft>
              <a:buSzPts val="1800"/>
              <a:buChar char="●"/>
            </a:pPr>
            <a:r>
              <a:rPr lang="en" sz="2400" dirty="0"/>
              <a:t>Area and Program Chairs will love you because you will make the paper decision much easier.</a:t>
            </a:r>
            <a:endParaRPr sz="2400" dirty="0"/>
          </a:p>
          <a:p>
            <a:pPr marL="457200" lvl="0" indent="-342900" rtl="0">
              <a:spcBef>
                <a:spcPts val="0"/>
              </a:spcBef>
              <a:spcAft>
                <a:spcPts val="0"/>
              </a:spcAft>
              <a:buSzPts val="1800"/>
              <a:buChar char="●"/>
            </a:pPr>
            <a:endParaRPr lang="en" sz="2400" dirty="0"/>
          </a:p>
          <a:p>
            <a:pPr marL="457200" lvl="0" indent="-342900" rtl="0">
              <a:spcBef>
                <a:spcPts val="0"/>
              </a:spcBef>
              <a:spcAft>
                <a:spcPts val="0"/>
              </a:spcAft>
              <a:buSzPts val="1800"/>
              <a:buChar char="●"/>
            </a:pPr>
            <a:r>
              <a:rPr lang="en" sz="2400" dirty="0"/>
              <a:t>The authors’ faith in the vision community will increase, and, even if they need to resubmit, they will know what needs to improve.</a:t>
            </a:r>
            <a:endParaRPr sz="2400" dirty="0"/>
          </a:p>
          <a:p>
            <a:pPr marL="457200" lvl="0" indent="-342900">
              <a:spcBef>
                <a:spcPts val="0"/>
              </a:spcBef>
              <a:spcAft>
                <a:spcPts val="0"/>
              </a:spcAft>
              <a:buSzPts val="1800"/>
              <a:buChar char="●"/>
            </a:pPr>
            <a:endParaRPr lang="en" sz="2400" dirty="0"/>
          </a:p>
          <a:p>
            <a:pPr marL="457200" lvl="0" indent="-342900">
              <a:spcBef>
                <a:spcPts val="0"/>
              </a:spcBef>
              <a:spcAft>
                <a:spcPts val="0"/>
              </a:spcAft>
              <a:buSzPts val="1800"/>
              <a:buChar char="●"/>
            </a:pPr>
            <a:r>
              <a:rPr lang="en" sz="2400" dirty="0"/>
              <a:t>Researchers will continue to flock to vision conferences for the latest and greatest in computer vision ideas and techniques.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Decision Process: Overview</a:t>
            </a:r>
            <a:endParaRPr dirty="0"/>
          </a:p>
        </p:txBody>
      </p:sp>
      <p:sp>
        <p:nvSpPr>
          <p:cNvPr id="91" name="Google Shape;91;p19"/>
          <p:cNvSpPr/>
          <p:nvPr/>
        </p:nvSpPr>
        <p:spPr>
          <a:xfrm>
            <a:off x="764268" y="4235011"/>
            <a:ext cx="6083193"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dirty="0"/>
              <a:t>Reviewers</a:t>
            </a:r>
            <a:endParaRPr dirty="0"/>
          </a:p>
        </p:txBody>
      </p:sp>
      <p:sp>
        <p:nvSpPr>
          <p:cNvPr id="94" name="Google Shape;94;p19"/>
          <p:cNvSpPr/>
          <p:nvPr/>
        </p:nvSpPr>
        <p:spPr>
          <a:xfrm>
            <a:off x="2197377" y="2564993"/>
            <a:ext cx="18207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Primary Area Chair </a:t>
            </a:r>
            <a:endParaRPr dirty="0"/>
          </a:p>
        </p:txBody>
      </p:sp>
      <p:sp>
        <p:nvSpPr>
          <p:cNvPr id="95" name="Google Shape;95;p19"/>
          <p:cNvSpPr/>
          <p:nvPr/>
        </p:nvSpPr>
        <p:spPr>
          <a:xfrm>
            <a:off x="4252427" y="2564993"/>
            <a:ext cx="18207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Secondary Area Chair </a:t>
            </a:r>
            <a:endParaRPr dirty="0"/>
          </a:p>
        </p:txBody>
      </p:sp>
      <p:sp>
        <p:nvSpPr>
          <p:cNvPr id="96" name="Google Shape;96;p19"/>
          <p:cNvSpPr/>
          <p:nvPr/>
        </p:nvSpPr>
        <p:spPr>
          <a:xfrm>
            <a:off x="2633577" y="921987"/>
            <a:ext cx="21576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Chairs </a:t>
            </a:r>
            <a:endParaRPr dirty="0"/>
          </a:p>
        </p:txBody>
      </p:sp>
      <p:sp>
        <p:nvSpPr>
          <p:cNvPr id="6" name="TextBox 5"/>
          <p:cNvSpPr txBox="1"/>
          <p:nvPr/>
        </p:nvSpPr>
        <p:spPr>
          <a:xfrm>
            <a:off x="1801886" y="1900579"/>
            <a:ext cx="1175657" cy="461665"/>
          </a:xfrm>
          <a:prstGeom prst="rect">
            <a:avLst/>
          </a:prstGeom>
          <a:noFill/>
        </p:spPr>
        <p:txBody>
          <a:bodyPr wrap="square" rtlCol="0">
            <a:spAutoFit/>
          </a:bodyPr>
          <a:lstStyle/>
          <a:p>
            <a:r>
              <a:rPr lang="en-US" sz="1200" dirty="0"/>
              <a:t>1. PCs assign papers to ACs</a:t>
            </a:r>
          </a:p>
        </p:txBody>
      </p:sp>
      <p:sp>
        <p:nvSpPr>
          <p:cNvPr id="18" name="TextBox 17"/>
          <p:cNvSpPr txBox="1"/>
          <p:nvPr/>
        </p:nvSpPr>
        <p:spPr>
          <a:xfrm>
            <a:off x="123085" y="2695030"/>
            <a:ext cx="2002221" cy="461665"/>
          </a:xfrm>
          <a:prstGeom prst="rect">
            <a:avLst/>
          </a:prstGeom>
          <a:noFill/>
        </p:spPr>
        <p:txBody>
          <a:bodyPr wrap="square" rtlCol="0">
            <a:spAutoFit/>
          </a:bodyPr>
          <a:lstStyle/>
          <a:p>
            <a:pPr algn="r"/>
            <a:r>
              <a:rPr lang="en-US" sz="1200" dirty="0"/>
              <a:t>2. Primary AC suggests reviewers</a:t>
            </a:r>
          </a:p>
        </p:txBody>
      </p:sp>
      <p:sp>
        <p:nvSpPr>
          <p:cNvPr id="31" name="Google Shape;93;p19"/>
          <p:cNvSpPr/>
          <p:nvPr/>
        </p:nvSpPr>
        <p:spPr>
          <a:xfrm>
            <a:off x="6723631" y="2817026"/>
            <a:ext cx="1258697"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Authors</a:t>
            </a:r>
            <a:endParaRPr dirty="0"/>
          </a:p>
        </p:txBody>
      </p:sp>
      <p:sp>
        <p:nvSpPr>
          <p:cNvPr id="36" name="Down Arrow 35"/>
          <p:cNvSpPr/>
          <p:nvPr/>
        </p:nvSpPr>
        <p:spPr>
          <a:xfrm>
            <a:off x="2977543" y="1887410"/>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2374195" y="3486859"/>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flipH="1" flipV="1">
            <a:off x="6691548" y="3638944"/>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939065" y="3622214"/>
            <a:ext cx="2204935" cy="646331"/>
          </a:xfrm>
          <a:prstGeom prst="rect">
            <a:avLst/>
          </a:prstGeom>
          <a:noFill/>
        </p:spPr>
        <p:txBody>
          <a:bodyPr wrap="square" rtlCol="0">
            <a:spAutoFit/>
          </a:bodyPr>
          <a:lstStyle/>
          <a:p>
            <a:r>
              <a:rPr lang="en-US" sz="1200" dirty="0"/>
              <a:t>4. Reviewers write reviews, which are released to authors (after AC checking for quality)</a:t>
            </a:r>
          </a:p>
        </p:txBody>
      </p:sp>
      <p:sp>
        <p:nvSpPr>
          <p:cNvPr id="50" name="Down Arrow 49"/>
          <p:cNvSpPr/>
          <p:nvPr/>
        </p:nvSpPr>
        <p:spPr>
          <a:xfrm flipH="1" flipV="1">
            <a:off x="4032502" y="3508826"/>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14346538" flipH="1" flipV="1">
            <a:off x="6056232" y="3330303"/>
            <a:ext cx="217898" cy="905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721871" y="3305943"/>
            <a:ext cx="1829350" cy="646331"/>
          </a:xfrm>
          <a:prstGeom prst="rect">
            <a:avLst/>
          </a:prstGeom>
          <a:noFill/>
        </p:spPr>
        <p:txBody>
          <a:bodyPr wrap="square" rtlCol="0">
            <a:spAutoFit/>
          </a:bodyPr>
          <a:lstStyle/>
          <a:p>
            <a:r>
              <a:rPr lang="en-US" sz="1200" dirty="0"/>
              <a:t>5. Authors provide rebuttal to reviewers and ACs</a:t>
            </a:r>
          </a:p>
        </p:txBody>
      </p:sp>
      <p:sp>
        <p:nvSpPr>
          <p:cNvPr id="55" name="Down Arrow 54"/>
          <p:cNvSpPr/>
          <p:nvPr/>
        </p:nvSpPr>
        <p:spPr>
          <a:xfrm flipH="1" flipV="1">
            <a:off x="4044750" y="1876212"/>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307069" y="1803437"/>
            <a:ext cx="3369867" cy="646331"/>
          </a:xfrm>
          <a:prstGeom prst="rect">
            <a:avLst/>
          </a:prstGeom>
          <a:noFill/>
        </p:spPr>
        <p:txBody>
          <a:bodyPr wrap="square" rtlCol="0">
            <a:spAutoFit/>
          </a:bodyPr>
          <a:lstStyle/>
          <a:p>
            <a:r>
              <a:rPr lang="en-US" sz="1200" dirty="0"/>
              <a:t>7. Area chairs discuss with reviewers and each other, make accept/reject decisions and oral recommendations</a:t>
            </a:r>
          </a:p>
        </p:txBody>
      </p:sp>
      <p:sp>
        <p:nvSpPr>
          <p:cNvPr id="57" name="TextBox 56"/>
          <p:cNvSpPr txBox="1"/>
          <p:nvPr/>
        </p:nvSpPr>
        <p:spPr>
          <a:xfrm>
            <a:off x="4791177" y="937781"/>
            <a:ext cx="2822695" cy="646331"/>
          </a:xfrm>
          <a:prstGeom prst="rect">
            <a:avLst/>
          </a:prstGeom>
          <a:noFill/>
        </p:spPr>
        <p:txBody>
          <a:bodyPr wrap="square" rtlCol="0">
            <a:spAutoFit/>
          </a:bodyPr>
          <a:lstStyle/>
          <a:p>
            <a:r>
              <a:rPr lang="en-US" sz="1200" dirty="0"/>
              <a:t>8. Program chairs finalize oral decisions based on space/time constraints</a:t>
            </a:r>
          </a:p>
        </p:txBody>
      </p:sp>
      <p:sp>
        <p:nvSpPr>
          <p:cNvPr id="58" name="TextBox 57"/>
          <p:cNvSpPr txBox="1"/>
          <p:nvPr/>
        </p:nvSpPr>
        <p:spPr>
          <a:xfrm>
            <a:off x="2863522" y="3447311"/>
            <a:ext cx="1157530" cy="646331"/>
          </a:xfrm>
          <a:prstGeom prst="rect">
            <a:avLst/>
          </a:prstGeom>
          <a:noFill/>
        </p:spPr>
        <p:txBody>
          <a:bodyPr wrap="square" rtlCol="0">
            <a:spAutoFit/>
          </a:bodyPr>
          <a:lstStyle/>
          <a:p>
            <a:pPr algn="r"/>
            <a:r>
              <a:rPr lang="en-US" sz="1200" dirty="0"/>
              <a:t>6. Reviewers update final reviews</a:t>
            </a:r>
          </a:p>
        </p:txBody>
      </p:sp>
      <p:sp>
        <p:nvSpPr>
          <p:cNvPr id="22" name="TextBox 21">
            <a:extLst>
              <a:ext uri="{FF2B5EF4-FFF2-40B4-BE49-F238E27FC236}">
                <a16:creationId xmlns:a16="http://schemas.microsoft.com/office/drawing/2014/main" id="{C4CF34D4-43FA-A743-BC01-4E81FEB46C69}"/>
              </a:ext>
            </a:extLst>
          </p:cNvPr>
          <p:cNvSpPr txBox="1"/>
          <p:nvPr/>
        </p:nvSpPr>
        <p:spPr>
          <a:xfrm>
            <a:off x="-58837" y="3411752"/>
            <a:ext cx="2289809" cy="646331"/>
          </a:xfrm>
          <a:prstGeom prst="rect">
            <a:avLst/>
          </a:prstGeom>
          <a:noFill/>
        </p:spPr>
        <p:txBody>
          <a:bodyPr wrap="square" rtlCol="0">
            <a:spAutoFit/>
          </a:bodyPr>
          <a:lstStyle/>
          <a:p>
            <a:pPr algn="r"/>
            <a:r>
              <a:rPr lang="en-US" sz="1200" dirty="0"/>
              <a:t>3. Papers are assigned to reviewers using global matching algorithm</a:t>
            </a:r>
          </a:p>
        </p:txBody>
      </p:sp>
    </p:spTree>
    <p:extLst>
      <p:ext uri="{BB962C8B-B14F-4D97-AF65-F5344CB8AC3E}">
        <p14:creationId xmlns:p14="http://schemas.microsoft.com/office/powerpoint/2010/main" val="277398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4" grpId="0" animBg="1"/>
      <p:bldP spid="95" grpId="0" animBg="1"/>
      <p:bldP spid="6" grpId="0"/>
      <p:bldP spid="18" grpId="0"/>
      <p:bldP spid="31" grpId="0" animBg="1"/>
      <p:bldP spid="36" grpId="0" animBg="1"/>
      <p:bldP spid="47" grpId="0" animBg="1"/>
      <p:bldP spid="48" grpId="0" animBg="1"/>
      <p:bldP spid="49" grpId="0"/>
      <p:bldP spid="50" grpId="0" animBg="1"/>
      <p:bldP spid="51" grpId="0" animBg="1"/>
      <p:bldP spid="53" grpId="0"/>
      <p:bldP spid="55" grpId="0" animBg="1"/>
      <p:bldP spid="56" grpId="0"/>
      <p:bldP spid="57" grpId="0"/>
      <p:bldP spid="5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28650" y="84657"/>
            <a:ext cx="7886700" cy="99417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The Decision Process: In Detail</a:t>
            </a:r>
            <a:endParaRPr dirty="0"/>
          </a:p>
        </p:txBody>
      </p:sp>
      <p:sp>
        <p:nvSpPr>
          <p:cNvPr id="103" name="Google Shape;103;p20"/>
          <p:cNvSpPr txBox="1">
            <a:spLocks noGrp="1"/>
          </p:cNvSpPr>
          <p:nvPr>
            <p:ph idx="1"/>
          </p:nvPr>
        </p:nvSpPr>
        <p:spPr>
          <a:xfrm>
            <a:off x="63062" y="731318"/>
            <a:ext cx="9080938" cy="3806813"/>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SzPts val="1200"/>
              <a:buAutoNum type="arabicPeriod"/>
            </a:pPr>
            <a:r>
              <a:rPr lang="en" sz="1600" b="1" dirty="0"/>
              <a:t>Program chairs (PCs) assign papers to area chairs (ACs)</a:t>
            </a:r>
            <a:r>
              <a:rPr lang="en" sz="1600" dirty="0"/>
              <a:t>, usually not more than 35 papers per </a:t>
            </a:r>
            <a:r>
              <a:rPr lang="en-US" sz="1600" dirty="0"/>
              <a:t>AC.</a:t>
            </a:r>
            <a:endParaRPr sz="1600" dirty="0"/>
          </a:p>
          <a:p>
            <a:pPr marL="457200" lvl="0" indent="-304800" rtl="0">
              <a:spcBef>
                <a:spcPts val="0"/>
              </a:spcBef>
              <a:spcAft>
                <a:spcPts val="0"/>
              </a:spcAft>
              <a:buSzPts val="1200"/>
              <a:buAutoNum type="arabicPeriod"/>
            </a:pPr>
            <a:r>
              <a:rPr lang="en" sz="1600" b="1" dirty="0"/>
              <a:t>ACs suggest 10 reviewers per paper</a:t>
            </a:r>
            <a:r>
              <a:rPr lang="en" sz="1600" dirty="0"/>
              <a:t>, with help from Toronto Paper Matching Software (TPMS).</a:t>
            </a:r>
            <a:endParaRPr sz="1600" dirty="0"/>
          </a:p>
          <a:p>
            <a:pPr marL="457200" lvl="0" indent="-304800" rtl="0">
              <a:spcBef>
                <a:spcPts val="0"/>
              </a:spcBef>
              <a:spcAft>
                <a:spcPts val="0"/>
              </a:spcAft>
              <a:buSzPts val="1200"/>
              <a:buAutoNum type="arabicPeriod"/>
            </a:pPr>
            <a:r>
              <a:rPr lang="en" sz="1600" b="1" dirty="0"/>
              <a:t>Papers are assigned to reviewers</a:t>
            </a:r>
            <a:r>
              <a:rPr lang="en" sz="1600" dirty="0"/>
              <a:t> (3 per paper) using an optimization algorithm that takes into account AC suggestions, paper load and conflict constraints, and the prayers of PCs that nothing goes wrong.</a:t>
            </a:r>
            <a:endParaRPr sz="1600" dirty="0"/>
          </a:p>
          <a:p>
            <a:pPr marL="457200" lvl="0" indent="-304800" rtl="0">
              <a:spcBef>
                <a:spcPts val="0"/>
              </a:spcBef>
              <a:spcAft>
                <a:spcPts val="0"/>
              </a:spcAft>
              <a:buSzPts val="1200"/>
              <a:buAutoNum type="arabicPeriod"/>
            </a:pPr>
            <a:r>
              <a:rPr lang="en" sz="1600" b="1" dirty="0"/>
              <a:t>Reviewers submit initial reviews</a:t>
            </a:r>
            <a:r>
              <a:rPr lang="en" sz="1600" dirty="0"/>
              <a:t>, typically handling 6-10 papers each. A</a:t>
            </a:r>
            <a:r>
              <a:rPr lang="en-US" sz="1600" dirty="0"/>
              <a:t>C</a:t>
            </a:r>
            <a:r>
              <a:rPr lang="en" sz="1600" dirty="0"/>
              <a:t>s check quality of reviews, chase late reviewers, and assign emergency reviewers as necessary.</a:t>
            </a:r>
            <a:endParaRPr sz="1600" dirty="0"/>
          </a:p>
          <a:p>
            <a:pPr marL="457200" lvl="0" indent="-304800" rtl="0">
              <a:spcBef>
                <a:spcPts val="0"/>
              </a:spcBef>
              <a:spcAft>
                <a:spcPts val="0"/>
              </a:spcAft>
              <a:buSzPts val="1200"/>
              <a:buAutoNum type="arabicPeriod"/>
            </a:pPr>
            <a:r>
              <a:rPr lang="en" sz="1600" b="1" dirty="0"/>
              <a:t>Authors receive reviews</a:t>
            </a:r>
            <a:r>
              <a:rPr lang="en" sz="1600" dirty="0"/>
              <a:t> with a mixture of gasps, grimaces, grumbles, and the occasional grin. After much thought and re-reading of paper and reviews, authors submit rebuttals.</a:t>
            </a:r>
            <a:endParaRPr sz="1600" dirty="0"/>
          </a:p>
          <a:p>
            <a:pPr marL="457200" lvl="0" indent="-304800" rtl="0">
              <a:spcBef>
                <a:spcPts val="0"/>
              </a:spcBef>
              <a:spcAft>
                <a:spcPts val="0"/>
              </a:spcAft>
              <a:buSzPts val="1200"/>
              <a:buAutoNum type="arabicPeriod"/>
            </a:pPr>
            <a:r>
              <a:rPr lang="en" sz="1600" b="1" dirty="0"/>
              <a:t>Discussion ensues among reviewers and AC</a:t>
            </a:r>
            <a:r>
              <a:rPr lang="en" sz="1600" dirty="0"/>
              <a:t>, based on all reviews, rebuttal, and paper.  Reviewers update their ratings and justification.</a:t>
            </a:r>
          </a:p>
          <a:p>
            <a:pPr marL="457200" lvl="0" indent="-304800" rtl="0">
              <a:spcBef>
                <a:spcPts val="0"/>
              </a:spcBef>
              <a:spcAft>
                <a:spcPts val="0"/>
              </a:spcAft>
              <a:buSzPts val="1200"/>
              <a:buAutoNum type="arabicPeriod"/>
            </a:pPr>
            <a:r>
              <a:rPr lang="en" sz="1600" b="1" dirty="0"/>
              <a:t>ACs make decisions and write meta-reviews.</a:t>
            </a:r>
            <a:r>
              <a:rPr lang="en" sz="1600" dirty="0"/>
              <a:t> The decision and meta-review are recorded by the primary AC for each paper and checked/approved by the secondary AC. Primary and secondary A</a:t>
            </a:r>
            <a:r>
              <a:rPr lang="en-US" sz="1600" dirty="0"/>
              <a:t>Cs discuss borderline papers</a:t>
            </a:r>
            <a:r>
              <a:rPr lang="en" sz="1600" dirty="0"/>
              <a:t>. Additional opinions may be sought from other expert ACs after checking for conflicts. In addition to accept/reject decisions, AC pairs provide a roughly ranked list of oral/spotlight nominations to the PCs.</a:t>
            </a:r>
            <a:endParaRPr sz="1600" dirty="0"/>
          </a:p>
          <a:p>
            <a:pPr marL="457200" lvl="0" indent="-304800" rtl="0">
              <a:spcBef>
                <a:spcPts val="0"/>
              </a:spcBef>
              <a:spcAft>
                <a:spcPts val="0"/>
              </a:spcAft>
              <a:buSzPts val="1200"/>
              <a:buAutoNum type="arabicPeriod"/>
            </a:pPr>
            <a:r>
              <a:rPr lang="en" sz="1600" b="1" dirty="0"/>
              <a:t>PCs make final determination of poster/spotlight/oral </a:t>
            </a:r>
            <a:r>
              <a:rPr lang="en" sz="1600" dirty="0"/>
              <a:t>for accepted papers, almost entirely based on the recommendations of the ACs but taking into account time and space constraints and topic diversity.</a:t>
            </a:r>
            <a:endParaRPr sz="1600" dirty="0"/>
          </a:p>
        </p:txBody>
      </p:sp>
    </p:spTree>
    <p:extLst>
      <p:ext uri="{BB962C8B-B14F-4D97-AF65-F5344CB8AC3E}">
        <p14:creationId xmlns:p14="http://schemas.microsoft.com/office/powerpoint/2010/main" val="269719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8650" y="273844"/>
            <a:ext cx="7886700" cy="616908"/>
          </a:xfrm>
          <a:prstGeom prst="rect">
            <a:avLst/>
          </a:prstGeom>
        </p:spPr>
        <p:txBody>
          <a:bodyPr spcFirstLastPara="1" vert="horz" wrap="square" lIns="68569" tIns="34275" rIns="68569" bIns="34275" rtlCol="0" anchor="ctr" anchorCtr="0">
            <a:noAutofit/>
          </a:bodyPr>
          <a:lstStyle/>
          <a:p>
            <a:pPr>
              <a:spcBef>
                <a:spcPts val="0"/>
              </a:spcBef>
            </a:pPr>
            <a:r>
              <a:rPr lang="en-US" dirty="0"/>
              <a:t>Acceptance criteria</a:t>
            </a:r>
            <a:endParaRPr dirty="0"/>
          </a:p>
        </p:txBody>
      </p:sp>
      <p:sp>
        <p:nvSpPr>
          <p:cNvPr id="104" name="Google Shape;104;p16"/>
          <p:cNvSpPr txBox="1">
            <a:spLocks noGrp="1"/>
          </p:cNvSpPr>
          <p:nvPr>
            <p:ph idx="1"/>
          </p:nvPr>
        </p:nvSpPr>
        <p:spPr>
          <a:xfrm>
            <a:off x="628649" y="825910"/>
            <a:ext cx="8073917" cy="3806813"/>
          </a:xfrm>
          <a:prstGeom prst="rect">
            <a:avLst/>
          </a:prstGeom>
        </p:spPr>
        <p:txBody>
          <a:bodyPr spcFirstLastPara="1" vert="horz" wrap="square" lIns="68569" tIns="34275" rIns="68569" bIns="34275" rtlCol="0" anchor="t" anchorCtr="0">
            <a:noAutofit/>
          </a:bodyPr>
          <a:lstStyle/>
          <a:p>
            <a:r>
              <a:rPr lang="en-US" dirty="0"/>
              <a:t>Your job as a reviewer is to provide well-reasoned recommendations to Area Chairs to enable them to make final decisions on all papers:</a:t>
            </a:r>
          </a:p>
          <a:p>
            <a:pPr lvl="1"/>
            <a:r>
              <a:rPr lang="en-US" b="1" dirty="0"/>
              <a:t>Award:</a:t>
            </a:r>
            <a:r>
              <a:rPr lang="en-US" dirty="0"/>
              <a:t> major advances that will heavily impact the field; will be used by many people, create new capabilities, etc. </a:t>
            </a:r>
          </a:p>
          <a:p>
            <a:pPr lvl="2"/>
            <a:r>
              <a:rPr lang="en-US" sz="1800" dirty="0"/>
              <a:t>E.g., </a:t>
            </a:r>
            <a:r>
              <a:rPr lang="en-US" sz="1800" dirty="0" err="1"/>
              <a:t>ResNet</a:t>
            </a:r>
            <a:r>
              <a:rPr lang="en-US" sz="1800" dirty="0"/>
              <a:t> (CVPR 2016 Best Paper), Mask R-CNN (ICCV 2017 Best Paper)</a:t>
            </a:r>
            <a:endParaRPr sz="1800" dirty="0"/>
          </a:p>
          <a:p>
            <a:pPr lvl="1"/>
            <a:r>
              <a:rPr lang="en-US" b="1" dirty="0"/>
              <a:t>Oral:</a:t>
            </a:r>
            <a:r>
              <a:rPr lang="en-US" dirty="0"/>
              <a:t> potential to be very significant; worthwhile for the whole community to hear about.</a:t>
            </a:r>
            <a:endParaRPr dirty="0"/>
          </a:p>
          <a:p>
            <a:pPr lvl="1"/>
            <a:r>
              <a:rPr lang="en-US" b="1" dirty="0"/>
              <a:t>Poster:</a:t>
            </a:r>
            <a:r>
              <a:rPr lang="en-US" dirty="0"/>
              <a:t> incremental steps that expand the sum of the community’s knowledge or add bricks to the cathedral of knowledge; papers introducing useful tools; papers of interest to a subcommunity.</a:t>
            </a:r>
          </a:p>
          <a:p>
            <a:pPr lvl="2"/>
            <a:r>
              <a:rPr lang="en-US" sz="1800" dirty="0"/>
              <a:t>Also, creative ideas that are hard to judge but could be promising -- no one knows the future, so we should give the benefit of the doubt to </a:t>
            </a:r>
            <a:r>
              <a:rPr lang="en-US" sz="1800" i="1" dirty="0"/>
              <a:t>plausible</a:t>
            </a:r>
            <a:r>
              <a:rPr lang="en-US" sz="1800" dirty="0"/>
              <a:t> ideas.</a:t>
            </a:r>
          </a:p>
          <a:p>
            <a:pPr lvl="1"/>
            <a:r>
              <a:rPr lang="en-US" b="1" dirty="0"/>
              <a:t>Reject:</a:t>
            </a:r>
            <a:r>
              <a:rPr lang="en-US" dirty="0"/>
              <a:t> unlikely to be significant.</a:t>
            </a:r>
          </a:p>
          <a:p>
            <a:pPr marL="0" indent="0">
              <a:buNone/>
            </a:pPr>
            <a:endParaRPr lang="en-US" sz="1800" dirty="0"/>
          </a:p>
        </p:txBody>
      </p:sp>
    </p:spTree>
    <p:extLst>
      <p:ext uri="{BB962C8B-B14F-4D97-AF65-F5344CB8AC3E}">
        <p14:creationId xmlns:p14="http://schemas.microsoft.com/office/powerpoint/2010/main" val="341077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28650" y="273844"/>
            <a:ext cx="7886700" cy="553846"/>
          </a:xfrm>
          <a:prstGeom prst="rect">
            <a:avLst/>
          </a:prstGeom>
        </p:spPr>
        <p:txBody>
          <a:bodyPr spcFirstLastPara="1" vert="horz" wrap="square" lIns="68569" tIns="34275" rIns="68569" bIns="34275" rtlCol="0" anchor="ctr" anchorCtr="0">
            <a:noAutofit/>
          </a:bodyPr>
          <a:lstStyle/>
          <a:p>
            <a:pPr>
              <a:spcBef>
                <a:spcPts val="0"/>
              </a:spcBef>
            </a:pPr>
            <a:r>
              <a:rPr lang="en-US" dirty="0"/>
              <a:t>Why not accept everything?</a:t>
            </a:r>
            <a:endParaRPr dirty="0"/>
          </a:p>
        </p:txBody>
      </p:sp>
      <p:sp>
        <p:nvSpPr>
          <p:cNvPr id="122" name="Google Shape;122;p19"/>
          <p:cNvSpPr txBox="1">
            <a:spLocks noGrp="1"/>
          </p:cNvSpPr>
          <p:nvPr>
            <p:ph idx="1"/>
          </p:nvPr>
        </p:nvSpPr>
        <p:spPr>
          <a:xfrm>
            <a:off x="628649" y="1046024"/>
            <a:ext cx="7987205" cy="3263504"/>
          </a:xfrm>
          <a:prstGeom prst="rect">
            <a:avLst/>
          </a:prstGeom>
        </p:spPr>
        <p:txBody>
          <a:bodyPr spcFirstLastPara="1" vert="horz" wrap="square" lIns="68569" tIns="34275" rIns="68569" bIns="34275" rtlCol="0" anchor="t" anchorCtr="0">
            <a:noAutofit/>
          </a:bodyPr>
          <a:lstStyle/>
          <a:p>
            <a:pPr marL="0" indent="0">
              <a:lnSpc>
                <a:spcPct val="100000"/>
              </a:lnSpc>
              <a:buNone/>
            </a:pPr>
            <a:r>
              <a:rPr lang="en-US" dirty="0"/>
              <a:t>Papers can have a </a:t>
            </a:r>
            <a:r>
              <a:rPr lang="en-US" i="1" dirty="0"/>
              <a:t>negative</a:t>
            </a:r>
            <a:r>
              <a:rPr lang="en-US" dirty="0"/>
              <a:t> impact:</a:t>
            </a:r>
            <a:endParaRPr dirty="0"/>
          </a:p>
          <a:p>
            <a:pPr marL="342900" indent="-257175">
              <a:lnSpc>
                <a:spcPct val="100000"/>
              </a:lnSpc>
              <a:buSzPts val="1800"/>
              <a:buChar char="●"/>
            </a:pPr>
            <a:r>
              <a:rPr lang="en-US" dirty="0"/>
              <a:t>Wrong or fraudulent results mislead the field and damage the reputation of the conference.</a:t>
            </a:r>
            <a:endParaRPr dirty="0"/>
          </a:p>
          <a:p>
            <a:pPr marL="342900" indent="-257175">
              <a:lnSpc>
                <a:spcPct val="100000"/>
              </a:lnSpc>
              <a:spcBef>
                <a:spcPts val="0"/>
              </a:spcBef>
              <a:buSzPts val="1800"/>
              <a:buChar char="●"/>
            </a:pPr>
            <a:r>
              <a:rPr lang="en-US" dirty="0"/>
              <a:t>Misleading evaluation makes it hard to compare with, kills follow-up.</a:t>
            </a:r>
            <a:endParaRPr dirty="0"/>
          </a:p>
          <a:p>
            <a:pPr marL="342900" indent="-257175">
              <a:lnSpc>
                <a:spcPct val="100000"/>
              </a:lnSpc>
              <a:spcBef>
                <a:spcPts val="0"/>
              </a:spcBef>
              <a:buSzPts val="1800"/>
              <a:buChar char="●"/>
            </a:pPr>
            <a:r>
              <a:rPr lang="en-US" dirty="0"/>
              <a:t>Creates bad precedent (weak paper X got in, so this one should too).</a:t>
            </a:r>
            <a:endParaRPr dirty="0"/>
          </a:p>
          <a:p>
            <a:pPr marL="342900" indent="-257175">
              <a:lnSpc>
                <a:spcPct val="100000"/>
              </a:lnSpc>
              <a:spcBef>
                <a:spcPts val="0"/>
              </a:spcBef>
              <a:buSzPts val="1800"/>
              <a:buChar char="●"/>
            </a:pPr>
            <a:r>
              <a:rPr lang="en-US" dirty="0"/>
              <a:t>Fatigue/overload of too many papers, wastes everyone’s time.</a:t>
            </a:r>
            <a:endParaRPr dirty="0"/>
          </a:p>
          <a:p>
            <a:pPr marL="0" indent="0">
              <a:lnSpc>
                <a:spcPct val="100000"/>
              </a:lnSpc>
              <a:buNone/>
            </a:pPr>
            <a:endParaRPr dirty="0"/>
          </a:p>
          <a:p>
            <a:pPr marL="0" indent="0">
              <a:lnSpc>
                <a:spcPct val="100000"/>
              </a:lnSpc>
              <a:buNone/>
            </a:pPr>
            <a:r>
              <a:rPr lang="en-US" dirty="0"/>
              <a:t>Each weak or mediocre paper we accept hurts the conference a little (though not as much as rejecting a good paper).</a:t>
            </a:r>
            <a:endParaRPr dirty="0"/>
          </a:p>
        </p:txBody>
      </p:sp>
    </p:spTree>
    <p:extLst>
      <p:ext uri="{BB962C8B-B14F-4D97-AF65-F5344CB8AC3E}">
        <p14:creationId xmlns:p14="http://schemas.microsoft.com/office/powerpoint/2010/main" val="195683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33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Review form outline</a:t>
            </a:r>
            <a:endParaRPr dirty="0"/>
          </a:p>
        </p:txBody>
      </p:sp>
      <p:sp>
        <p:nvSpPr>
          <p:cNvPr id="109" name="Google Shape;109;p21"/>
          <p:cNvSpPr txBox="1">
            <a:spLocks noGrp="1"/>
          </p:cNvSpPr>
          <p:nvPr>
            <p:ph type="body" idx="1"/>
          </p:nvPr>
        </p:nvSpPr>
        <p:spPr>
          <a:xfrm>
            <a:off x="311700" y="870800"/>
            <a:ext cx="8520600" cy="4420800"/>
          </a:xfrm>
          <a:prstGeom prst="rect">
            <a:avLst/>
          </a:prstGeom>
        </p:spPr>
        <p:txBody>
          <a:bodyPr spcFirstLastPara="1" wrap="square" lIns="91425" tIns="91425" rIns="91425" bIns="91425" anchor="t" anchorCtr="0">
            <a:noAutofit/>
          </a:bodyPr>
          <a:lstStyle/>
          <a:p>
            <a:pPr marL="285750" indent="-285750"/>
            <a:r>
              <a:rPr lang="en" sz="1800" b="1" dirty="0"/>
              <a:t>Summary</a:t>
            </a:r>
            <a:r>
              <a:rPr lang="en" sz="1800" dirty="0"/>
              <a:t>: Explain the key ideas, contributions, and their significance. This is your abstract of the paper. The summary helps the AC and the authors understand the rest of your review and be confident that </a:t>
            </a:r>
            <a:r>
              <a:rPr lang="en" sz="1800" i="1" dirty="0"/>
              <a:t>you</a:t>
            </a:r>
            <a:r>
              <a:rPr lang="en" sz="1800" dirty="0"/>
              <a:t> understand the paper.</a:t>
            </a:r>
          </a:p>
          <a:p>
            <a:pPr marL="285750" indent="-285750"/>
            <a:r>
              <a:rPr lang="en" sz="1800" b="1" dirty="0"/>
              <a:t>Strengths</a:t>
            </a:r>
            <a:r>
              <a:rPr lang="en" sz="1800" dirty="0"/>
              <a:t>: What about the paper provides value -- interesting ideas that are experimentally validated, an insightful organization of related work, new tools, impressive results, something else?  Most importantly, what can someone interested in the topic learn from the paper?</a:t>
            </a:r>
          </a:p>
          <a:p>
            <a:pPr marL="285750" indent="-285750"/>
            <a:r>
              <a:rPr lang="en" sz="1800" b="1" dirty="0"/>
              <a:t>Weaknesses</a:t>
            </a:r>
            <a:r>
              <a:rPr lang="en" sz="1800" dirty="0"/>
              <a:t>: What detracts from the contributions? Does the paper lack controlled experiments to validate the contributions? Are there misleading claims or technical errors? Is it possible to understand (and ideally reproduce) the method and experimental setups by reading the paper?</a:t>
            </a:r>
          </a:p>
          <a:p>
            <a:pPr marL="285750" indent="-285750"/>
            <a:r>
              <a:rPr lang="en" sz="1800" b="1" dirty="0"/>
              <a:t>Rating and Justification</a:t>
            </a:r>
            <a:r>
              <a:rPr lang="en" sz="1800" dirty="0"/>
              <a:t>: Carefully explain why the paper should be accepted or not.  This section should make clear which of the strengths and weaknesses you consider most significant.</a:t>
            </a:r>
          </a:p>
          <a:p>
            <a:pPr marL="285750" indent="-285750"/>
            <a:r>
              <a:rPr lang="en" sz="1800" b="1" dirty="0"/>
              <a:t>Additional comments: </a:t>
            </a:r>
            <a:r>
              <a:rPr lang="en" sz="1800" dirty="0"/>
              <a:t>minor suggestions, questions, corrections, etc. that can help the authors improve the paper, but are not crucial for the overall recommendation.</a:t>
            </a:r>
            <a:endParaRPr sz="1800" dirty="0"/>
          </a:p>
          <a:p>
            <a:pPr marL="285750" indent="-285750">
              <a:spcBef>
                <a:spcPts val="1600"/>
              </a:spcBef>
            </a:pPr>
            <a:endParaRPr sz="1800" dirty="0"/>
          </a:p>
          <a:p>
            <a:pPr marL="285750" indent="-285750">
              <a:spcBef>
                <a:spcPts val="1600"/>
              </a:spcBef>
            </a:pPr>
            <a:endParaRPr sz="1800" dirty="0"/>
          </a:p>
          <a:p>
            <a:pPr marL="285750" indent="-285750">
              <a:spcBef>
                <a:spcPts val="1600"/>
              </a:spcBef>
            </a:pPr>
            <a:endParaRPr sz="1800" dirty="0"/>
          </a:p>
          <a:p>
            <a:pPr marL="285750" indent="-285750">
              <a:spcBef>
                <a:spcPts val="1600"/>
              </a:spcBef>
              <a:spcAft>
                <a:spcPts val="1600"/>
              </a:spcAft>
            </a:pP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3120</TotalTime>
  <Words>3175</Words>
  <Application>Microsoft Macintosh PowerPoint</Application>
  <PresentationFormat>On-screen Show (16:9)</PresentationFormat>
  <Paragraphs>192</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How to Write Good Reviews for ICCV</vt:lpstr>
      <vt:lpstr>Thank you for serving as a reviewer!  </vt:lpstr>
      <vt:lpstr>If you write bad, poorly justified, ill-considered, or unfair reviews…..</vt:lpstr>
      <vt:lpstr>If you write good, insightful, well-justified, constructive reviews....</vt:lpstr>
      <vt:lpstr>The Decision Process: Overview</vt:lpstr>
      <vt:lpstr>The Decision Process: In Detail</vt:lpstr>
      <vt:lpstr>Acceptance criteria</vt:lpstr>
      <vt:lpstr>Why not accept everything?</vt:lpstr>
      <vt:lpstr>Review form outline</vt:lpstr>
      <vt:lpstr>Guidelines</vt:lpstr>
      <vt:lpstr>Guidelines (cont.)</vt:lpstr>
      <vt:lpstr>Guidelines (cont.)</vt:lpstr>
      <vt:lpstr>Ethics</vt:lpstr>
      <vt:lpstr>Examples of reviews</vt:lpstr>
      <vt:lpstr>Review quality: Good. Though missing a summary of contribution, the review clearly explains why the paper should be accepted </vt:lpstr>
      <vt:lpstr>Review Quality: OK but not great. Makes general factors in decision clear and provides detailed feedback to authors, but does not provide adequate explanation for strengths and weaknesses</vt:lpstr>
      <vt:lpstr>Review quality: Bad. The review lists only weaknesses and requests for clarification, omitting a summary and justification for decision. Thus, it is unclear to author or AC which of these points are the primary basis for the rating.</vt:lpstr>
      <vt:lpstr>Take-away points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Review for CVPR</dc:title>
  <dc:creator>Derek Hoiem</dc:creator>
  <cp:lastModifiedBy>Microsoft Office User</cp:lastModifiedBy>
  <cp:revision>47</cp:revision>
  <dcterms:modified xsi:type="dcterms:W3CDTF">2019-03-15T16:00:18Z</dcterms:modified>
</cp:coreProperties>
</file>