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6" r:id="rId7"/>
    <p:sldId id="262" r:id="rId8"/>
    <p:sldId id="263" r:id="rId9"/>
    <p:sldId id="264" r:id="rId10"/>
    <p:sldId id="265" r:id="rId11"/>
    <p:sldId id="275" r:id="rId12"/>
    <p:sldId id="267" r:id="rId13"/>
    <p:sldId id="268" r:id="rId14"/>
    <p:sldId id="272" r:id="rId15"/>
    <p:sldId id="269" r:id="rId16"/>
    <p:sldId id="270" r:id="rId17"/>
    <p:sldId id="271"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3601" autoAdjust="0"/>
  </p:normalViewPr>
  <p:slideViewPr>
    <p:cSldViewPr snapToGrid="0">
      <p:cViewPr varScale="1">
        <p:scale>
          <a:sx n="47" d="100"/>
          <a:sy n="47" d="100"/>
        </p:scale>
        <p:origin x="2064" y="58"/>
      </p:cViewPr>
      <p:guideLst/>
    </p:cSldViewPr>
  </p:slideViewPr>
  <p:notesTextViewPr>
    <p:cViewPr>
      <p:scale>
        <a:sx n="1" d="1"/>
        <a:sy n="1" d="1"/>
      </p:scale>
      <p:origin x="0" y="0"/>
    </p:cViewPr>
  </p:notesTextViewPr>
  <p:notesViewPr>
    <p:cSldViewPr snapToGrid="0">
      <p:cViewPr varScale="1">
        <p:scale>
          <a:sx n="98" d="100"/>
          <a:sy n="98" d="100"/>
        </p:scale>
        <p:origin x="365"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9B443-A99C-45E6-BA68-4F3E409F1B01}"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E9898A92-06C6-4D53-8808-78FE8DD184F1}">
      <dgm:prSet phldrT="[Text]"/>
      <dgm:spPr/>
      <dgm:t>
        <a:bodyPr/>
        <a:lstStyle/>
        <a:p>
          <a:r>
            <a:rPr lang="en-US" dirty="0" smtClean="0"/>
            <a:t>Advanced methods</a:t>
          </a:r>
          <a:endParaRPr lang="en-US" dirty="0"/>
        </a:p>
      </dgm:t>
    </dgm:pt>
    <dgm:pt modelId="{3FC4259A-942A-43A4-A01A-D0324E8BEAA9}" type="parTrans" cxnId="{9AF63DBA-AAF1-40D9-BB32-A2F6DC14A497}">
      <dgm:prSet/>
      <dgm:spPr/>
      <dgm:t>
        <a:bodyPr/>
        <a:lstStyle/>
        <a:p>
          <a:endParaRPr lang="en-US"/>
        </a:p>
      </dgm:t>
    </dgm:pt>
    <dgm:pt modelId="{E1A03E7B-0834-4E74-9523-344B8DED83D9}" type="sibTrans" cxnId="{9AF63DBA-AAF1-40D9-BB32-A2F6DC14A497}">
      <dgm:prSet/>
      <dgm:spPr/>
      <dgm:t>
        <a:bodyPr/>
        <a:lstStyle/>
        <a:p>
          <a:endParaRPr lang="en-US"/>
        </a:p>
      </dgm:t>
    </dgm:pt>
    <dgm:pt modelId="{EE0A1AD1-E76C-43D1-9D22-3A77ABB309EE}">
      <dgm:prSet phldrT="[Text]"/>
      <dgm:spPr/>
      <dgm:t>
        <a:bodyPr/>
        <a:lstStyle/>
        <a:p>
          <a:r>
            <a:rPr lang="en-US" dirty="0" smtClean="0"/>
            <a:t>Data-level</a:t>
          </a:r>
          <a:endParaRPr lang="en-US" dirty="0"/>
        </a:p>
      </dgm:t>
    </dgm:pt>
    <dgm:pt modelId="{01678C58-ABC8-40FC-80B7-DB912D64D1B9}" type="parTrans" cxnId="{19F3DFFF-8469-4B8E-8BA2-96207DFA33B4}">
      <dgm:prSet/>
      <dgm:spPr/>
      <dgm:t>
        <a:bodyPr/>
        <a:lstStyle/>
        <a:p>
          <a:endParaRPr lang="en-US"/>
        </a:p>
      </dgm:t>
    </dgm:pt>
    <dgm:pt modelId="{FCD9658D-3604-4402-869A-F87931E2727E}" type="sibTrans" cxnId="{19F3DFFF-8469-4B8E-8BA2-96207DFA33B4}">
      <dgm:prSet/>
      <dgm:spPr/>
      <dgm:t>
        <a:bodyPr/>
        <a:lstStyle/>
        <a:p>
          <a:endParaRPr lang="en-US"/>
        </a:p>
      </dgm:t>
    </dgm:pt>
    <dgm:pt modelId="{49241FD4-6357-41A4-B032-FCBDED4ECDB0}">
      <dgm:prSet phldrT="[Text]"/>
      <dgm:spPr/>
      <dgm:t>
        <a:bodyPr/>
        <a:lstStyle/>
        <a:p>
          <a:r>
            <a:rPr lang="en-US" dirty="0" smtClean="0"/>
            <a:t>Classifier-level</a:t>
          </a:r>
          <a:endParaRPr lang="en-US" dirty="0"/>
        </a:p>
      </dgm:t>
    </dgm:pt>
    <dgm:pt modelId="{365E35EE-B8F0-487F-905F-9F0F7A3C0F2F}" type="parTrans" cxnId="{9A653D8C-470A-49C2-8E95-1937C2A7A345}">
      <dgm:prSet/>
      <dgm:spPr/>
      <dgm:t>
        <a:bodyPr/>
        <a:lstStyle/>
        <a:p>
          <a:endParaRPr lang="en-US"/>
        </a:p>
      </dgm:t>
    </dgm:pt>
    <dgm:pt modelId="{AE46272D-EE8C-4485-8EA3-3691A139FC62}" type="sibTrans" cxnId="{9A653D8C-470A-49C2-8E95-1937C2A7A345}">
      <dgm:prSet/>
      <dgm:spPr/>
      <dgm:t>
        <a:bodyPr/>
        <a:lstStyle/>
        <a:p>
          <a:endParaRPr lang="en-US"/>
        </a:p>
      </dgm:t>
    </dgm:pt>
    <dgm:pt modelId="{8AB6AA70-4D58-409B-9C92-D39632FCFB10}">
      <dgm:prSet phldrT="[Text]"/>
      <dgm:spPr/>
      <dgm:t>
        <a:bodyPr/>
        <a:lstStyle/>
        <a:p>
          <a:r>
            <a:rPr lang="en-US" dirty="0" smtClean="0"/>
            <a:t>Hybrid</a:t>
          </a:r>
          <a:endParaRPr lang="en-US" dirty="0"/>
        </a:p>
      </dgm:t>
    </dgm:pt>
    <dgm:pt modelId="{F1AEFE1D-F733-4549-830F-40A0A7902245}" type="parTrans" cxnId="{5357D039-0A76-4CAE-B2AA-BA065139C159}">
      <dgm:prSet/>
      <dgm:spPr/>
      <dgm:t>
        <a:bodyPr/>
        <a:lstStyle/>
        <a:p>
          <a:endParaRPr lang="en-US"/>
        </a:p>
      </dgm:t>
    </dgm:pt>
    <dgm:pt modelId="{8EE263D8-9B78-4D8C-9F49-39517AD98016}" type="sibTrans" cxnId="{5357D039-0A76-4CAE-B2AA-BA065139C159}">
      <dgm:prSet/>
      <dgm:spPr/>
      <dgm:t>
        <a:bodyPr/>
        <a:lstStyle/>
        <a:p>
          <a:endParaRPr lang="en-US"/>
        </a:p>
      </dgm:t>
    </dgm:pt>
    <dgm:pt modelId="{E6962F59-EF18-43AB-903C-5B54120F731A}" type="pres">
      <dgm:prSet presAssocID="{2259B443-A99C-45E6-BA68-4F3E409F1B01}" presName="hierChild1" presStyleCnt="0">
        <dgm:presLayoutVars>
          <dgm:orgChart val="1"/>
          <dgm:chPref val="1"/>
          <dgm:dir/>
          <dgm:animOne val="branch"/>
          <dgm:animLvl val="lvl"/>
          <dgm:resizeHandles/>
        </dgm:presLayoutVars>
      </dgm:prSet>
      <dgm:spPr/>
      <dgm:t>
        <a:bodyPr/>
        <a:lstStyle/>
        <a:p>
          <a:endParaRPr lang="en-US"/>
        </a:p>
      </dgm:t>
    </dgm:pt>
    <dgm:pt modelId="{D1871B5D-EE5A-4760-B89C-5EC1A6BD0D98}" type="pres">
      <dgm:prSet presAssocID="{E9898A92-06C6-4D53-8808-78FE8DD184F1}" presName="hierRoot1" presStyleCnt="0">
        <dgm:presLayoutVars>
          <dgm:hierBranch val="init"/>
        </dgm:presLayoutVars>
      </dgm:prSet>
      <dgm:spPr/>
    </dgm:pt>
    <dgm:pt modelId="{1C9F5847-EE09-4E7C-8D5B-91476B964B02}" type="pres">
      <dgm:prSet presAssocID="{E9898A92-06C6-4D53-8808-78FE8DD184F1}" presName="rootComposite1" presStyleCnt="0"/>
      <dgm:spPr/>
    </dgm:pt>
    <dgm:pt modelId="{57A6B77D-4E7D-4C0B-928C-9A22B4AF417F}" type="pres">
      <dgm:prSet presAssocID="{E9898A92-06C6-4D53-8808-78FE8DD184F1}" presName="rootText1" presStyleLbl="node0" presStyleIdx="0" presStyleCnt="1">
        <dgm:presLayoutVars>
          <dgm:chPref val="3"/>
        </dgm:presLayoutVars>
      </dgm:prSet>
      <dgm:spPr/>
      <dgm:t>
        <a:bodyPr/>
        <a:lstStyle/>
        <a:p>
          <a:endParaRPr lang="en-US"/>
        </a:p>
      </dgm:t>
    </dgm:pt>
    <dgm:pt modelId="{30696760-919C-4854-9C7C-8378523647AA}" type="pres">
      <dgm:prSet presAssocID="{E9898A92-06C6-4D53-8808-78FE8DD184F1}" presName="rootConnector1" presStyleLbl="node1" presStyleIdx="0" presStyleCnt="0"/>
      <dgm:spPr/>
      <dgm:t>
        <a:bodyPr/>
        <a:lstStyle/>
        <a:p>
          <a:endParaRPr lang="en-US"/>
        </a:p>
      </dgm:t>
    </dgm:pt>
    <dgm:pt modelId="{F563D244-B348-4586-BCDB-F30EC558A68F}" type="pres">
      <dgm:prSet presAssocID="{E9898A92-06C6-4D53-8808-78FE8DD184F1}" presName="hierChild2" presStyleCnt="0"/>
      <dgm:spPr/>
    </dgm:pt>
    <dgm:pt modelId="{7C8D6890-1651-4EE4-8CB9-798394624AF7}" type="pres">
      <dgm:prSet presAssocID="{01678C58-ABC8-40FC-80B7-DB912D64D1B9}" presName="Name37" presStyleLbl="parChTrans1D2" presStyleIdx="0" presStyleCnt="3"/>
      <dgm:spPr/>
      <dgm:t>
        <a:bodyPr/>
        <a:lstStyle/>
        <a:p>
          <a:endParaRPr lang="en-US"/>
        </a:p>
      </dgm:t>
    </dgm:pt>
    <dgm:pt modelId="{7C07699C-FD3A-49C1-B103-BFE3379F8158}" type="pres">
      <dgm:prSet presAssocID="{EE0A1AD1-E76C-43D1-9D22-3A77ABB309EE}" presName="hierRoot2" presStyleCnt="0">
        <dgm:presLayoutVars>
          <dgm:hierBranch val="init"/>
        </dgm:presLayoutVars>
      </dgm:prSet>
      <dgm:spPr/>
    </dgm:pt>
    <dgm:pt modelId="{76EB20CF-9850-4527-9907-31286D453324}" type="pres">
      <dgm:prSet presAssocID="{EE0A1AD1-E76C-43D1-9D22-3A77ABB309EE}" presName="rootComposite" presStyleCnt="0"/>
      <dgm:spPr/>
    </dgm:pt>
    <dgm:pt modelId="{B320A7A0-6BDE-4946-826E-B015B220878C}" type="pres">
      <dgm:prSet presAssocID="{EE0A1AD1-E76C-43D1-9D22-3A77ABB309EE}" presName="rootText" presStyleLbl="node2" presStyleIdx="0" presStyleCnt="3">
        <dgm:presLayoutVars>
          <dgm:chPref val="3"/>
        </dgm:presLayoutVars>
      </dgm:prSet>
      <dgm:spPr/>
      <dgm:t>
        <a:bodyPr/>
        <a:lstStyle/>
        <a:p>
          <a:endParaRPr lang="en-US"/>
        </a:p>
      </dgm:t>
    </dgm:pt>
    <dgm:pt modelId="{6F3CCAA1-B79B-4503-BF88-C3EA14A5FDD9}" type="pres">
      <dgm:prSet presAssocID="{EE0A1AD1-E76C-43D1-9D22-3A77ABB309EE}" presName="rootConnector" presStyleLbl="node2" presStyleIdx="0" presStyleCnt="3"/>
      <dgm:spPr/>
      <dgm:t>
        <a:bodyPr/>
        <a:lstStyle/>
        <a:p>
          <a:endParaRPr lang="en-US"/>
        </a:p>
      </dgm:t>
    </dgm:pt>
    <dgm:pt modelId="{FFA02566-810C-4808-8257-AA1D4321413A}" type="pres">
      <dgm:prSet presAssocID="{EE0A1AD1-E76C-43D1-9D22-3A77ABB309EE}" presName="hierChild4" presStyleCnt="0"/>
      <dgm:spPr/>
    </dgm:pt>
    <dgm:pt modelId="{BF3CEE9B-12FF-4D1F-B1A3-0429ECD96AC9}" type="pres">
      <dgm:prSet presAssocID="{EE0A1AD1-E76C-43D1-9D22-3A77ABB309EE}" presName="hierChild5" presStyleCnt="0"/>
      <dgm:spPr/>
    </dgm:pt>
    <dgm:pt modelId="{4A1704CA-2ED5-424A-9B9E-7F6B51380647}" type="pres">
      <dgm:prSet presAssocID="{365E35EE-B8F0-487F-905F-9F0F7A3C0F2F}" presName="Name37" presStyleLbl="parChTrans1D2" presStyleIdx="1" presStyleCnt="3"/>
      <dgm:spPr/>
      <dgm:t>
        <a:bodyPr/>
        <a:lstStyle/>
        <a:p>
          <a:endParaRPr lang="en-US"/>
        </a:p>
      </dgm:t>
    </dgm:pt>
    <dgm:pt modelId="{F4F34B47-279C-4DBA-BE00-093BFFE698C1}" type="pres">
      <dgm:prSet presAssocID="{49241FD4-6357-41A4-B032-FCBDED4ECDB0}" presName="hierRoot2" presStyleCnt="0">
        <dgm:presLayoutVars>
          <dgm:hierBranch val="init"/>
        </dgm:presLayoutVars>
      </dgm:prSet>
      <dgm:spPr/>
    </dgm:pt>
    <dgm:pt modelId="{302742EE-910C-48A4-8649-DD1E512607A0}" type="pres">
      <dgm:prSet presAssocID="{49241FD4-6357-41A4-B032-FCBDED4ECDB0}" presName="rootComposite" presStyleCnt="0"/>
      <dgm:spPr/>
    </dgm:pt>
    <dgm:pt modelId="{72DA0FC0-F788-472D-A2A6-A822631253F3}" type="pres">
      <dgm:prSet presAssocID="{49241FD4-6357-41A4-B032-FCBDED4ECDB0}" presName="rootText" presStyleLbl="node2" presStyleIdx="1" presStyleCnt="3">
        <dgm:presLayoutVars>
          <dgm:chPref val="3"/>
        </dgm:presLayoutVars>
      </dgm:prSet>
      <dgm:spPr/>
      <dgm:t>
        <a:bodyPr/>
        <a:lstStyle/>
        <a:p>
          <a:endParaRPr lang="en-US"/>
        </a:p>
      </dgm:t>
    </dgm:pt>
    <dgm:pt modelId="{6ACC1DE5-B397-4DA0-BB15-316BD35B4D5D}" type="pres">
      <dgm:prSet presAssocID="{49241FD4-6357-41A4-B032-FCBDED4ECDB0}" presName="rootConnector" presStyleLbl="node2" presStyleIdx="1" presStyleCnt="3"/>
      <dgm:spPr/>
      <dgm:t>
        <a:bodyPr/>
        <a:lstStyle/>
        <a:p>
          <a:endParaRPr lang="en-US"/>
        </a:p>
      </dgm:t>
    </dgm:pt>
    <dgm:pt modelId="{3A213A90-E4D8-4BF4-8AB0-9EAD11B74946}" type="pres">
      <dgm:prSet presAssocID="{49241FD4-6357-41A4-B032-FCBDED4ECDB0}" presName="hierChild4" presStyleCnt="0"/>
      <dgm:spPr/>
    </dgm:pt>
    <dgm:pt modelId="{3D621CC1-54F4-4AFC-807F-A5C340550446}" type="pres">
      <dgm:prSet presAssocID="{49241FD4-6357-41A4-B032-FCBDED4ECDB0}" presName="hierChild5" presStyleCnt="0"/>
      <dgm:spPr/>
    </dgm:pt>
    <dgm:pt modelId="{FEE2369B-85F4-4961-B472-C59E05C6E0AE}" type="pres">
      <dgm:prSet presAssocID="{F1AEFE1D-F733-4549-830F-40A0A7902245}" presName="Name37" presStyleLbl="parChTrans1D2" presStyleIdx="2" presStyleCnt="3"/>
      <dgm:spPr/>
      <dgm:t>
        <a:bodyPr/>
        <a:lstStyle/>
        <a:p>
          <a:endParaRPr lang="en-US"/>
        </a:p>
      </dgm:t>
    </dgm:pt>
    <dgm:pt modelId="{539F231E-4854-4516-AC5A-383954B23E1E}" type="pres">
      <dgm:prSet presAssocID="{8AB6AA70-4D58-409B-9C92-D39632FCFB10}" presName="hierRoot2" presStyleCnt="0">
        <dgm:presLayoutVars>
          <dgm:hierBranch val="init"/>
        </dgm:presLayoutVars>
      </dgm:prSet>
      <dgm:spPr/>
    </dgm:pt>
    <dgm:pt modelId="{AC2264CA-F40C-4104-B070-1C832F68C59E}" type="pres">
      <dgm:prSet presAssocID="{8AB6AA70-4D58-409B-9C92-D39632FCFB10}" presName="rootComposite" presStyleCnt="0"/>
      <dgm:spPr/>
    </dgm:pt>
    <dgm:pt modelId="{DC915EE6-7E6D-4082-B15F-EADCA24665B8}" type="pres">
      <dgm:prSet presAssocID="{8AB6AA70-4D58-409B-9C92-D39632FCFB10}" presName="rootText" presStyleLbl="node2" presStyleIdx="2" presStyleCnt="3">
        <dgm:presLayoutVars>
          <dgm:chPref val="3"/>
        </dgm:presLayoutVars>
      </dgm:prSet>
      <dgm:spPr/>
      <dgm:t>
        <a:bodyPr/>
        <a:lstStyle/>
        <a:p>
          <a:endParaRPr lang="en-US"/>
        </a:p>
      </dgm:t>
    </dgm:pt>
    <dgm:pt modelId="{D351373F-3669-4CC3-8B14-9CC9F91EA6B9}" type="pres">
      <dgm:prSet presAssocID="{8AB6AA70-4D58-409B-9C92-D39632FCFB10}" presName="rootConnector" presStyleLbl="node2" presStyleIdx="2" presStyleCnt="3"/>
      <dgm:spPr/>
      <dgm:t>
        <a:bodyPr/>
        <a:lstStyle/>
        <a:p>
          <a:endParaRPr lang="en-US"/>
        </a:p>
      </dgm:t>
    </dgm:pt>
    <dgm:pt modelId="{18712EED-6E64-40BA-AB76-F4AA196EB196}" type="pres">
      <dgm:prSet presAssocID="{8AB6AA70-4D58-409B-9C92-D39632FCFB10}" presName="hierChild4" presStyleCnt="0"/>
      <dgm:spPr/>
    </dgm:pt>
    <dgm:pt modelId="{B83561BE-47BF-40E4-ABD5-5A7D6875EFE6}" type="pres">
      <dgm:prSet presAssocID="{8AB6AA70-4D58-409B-9C92-D39632FCFB10}" presName="hierChild5" presStyleCnt="0"/>
      <dgm:spPr/>
    </dgm:pt>
    <dgm:pt modelId="{3C4E4071-6900-43CA-8CEE-7777640FFE0E}" type="pres">
      <dgm:prSet presAssocID="{E9898A92-06C6-4D53-8808-78FE8DD184F1}" presName="hierChild3" presStyleCnt="0"/>
      <dgm:spPr/>
    </dgm:pt>
  </dgm:ptLst>
  <dgm:cxnLst>
    <dgm:cxn modelId="{BD5BCB87-7043-44AE-AA60-B98899B8884F}" type="presOf" srcId="{49241FD4-6357-41A4-B032-FCBDED4ECDB0}" destId="{6ACC1DE5-B397-4DA0-BB15-316BD35B4D5D}" srcOrd="1" destOrd="0" presId="urn:microsoft.com/office/officeart/2005/8/layout/orgChart1"/>
    <dgm:cxn modelId="{4CF0723A-49B6-4334-A9FF-17B8F5CE029A}" type="presOf" srcId="{E9898A92-06C6-4D53-8808-78FE8DD184F1}" destId="{30696760-919C-4854-9C7C-8378523647AA}" srcOrd="1" destOrd="0" presId="urn:microsoft.com/office/officeart/2005/8/layout/orgChart1"/>
    <dgm:cxn modelId="{C5AD2BD2-EA1C-4AEF-AE3A-57D19D2CC8DF}" type="presOf" srcId="{E9898A92-06C6-4D53-8808-78FE8DD184F1}" destId="{57A6B77D-4E7D-4C0B-928C-9A22B4AF417F}" srcOrd="0" destOrd="0" presId="urn:microsoft.com/office/officeart/2005/8/layout/orgChart1"/>
    <dgm:cxn modelId="{5357D039-0A76-4CAE-B2AA-BA065139C159}" srcId="{E9898A92-06C6-4D53-8808-78FE8DD184F1}" destId="{8AB6AA70-4D58-409B-9C92-D39632FCFB10}" srcOrd="2" destOrd="0" parTransId="{F1AEFE1D-F733-4549-830F-40A0A7902245}" sibTransId="{8EE263D8-9B78-4D8C-9F49-39517AD98016}"/>
    <dgm:cxn modelId="{E7200173-5898-4FE2-9220-DFD77B349FC1}" type="presOf" srcId="{365E35EE-B8F0-487F-905F-9F0F7A3C0F2F}" destId="{4A1704CA-2ED5-424A-9B9E-7F6B51380647}" srcOrd="0" destOrd="0" presId="urn:microsoft.com/office/officeart/2005/8/layout/orgChart1"/>
    <dgm:cxn modelId="{9DEE32C0-50AD-4684-B260-664A642FF2E8}" type="presOf" srcId="{8AB6AA70-4D58-409B-9C92-D39632FCFB10}" destId="{D351373F-3669-4CC3-8B14-9CC9F91EA6B9}" srcOrd="1" destOrd="0" presId="urn:microsoft.com/office/officeart/2005/8/layout/orgChart1"/>
    <dgm:cxn modelId="{C17293C6-5807-448F-8B01-7883E29A9DD6}" type="presOf" srcId="{F1AEFE1D-F733-4549-830F-40A0A7902245}" destId="{FEE2369B-85F4-4961-B472-C59E05C6E0AE}" srcOrd="0" destOrd="0" presId="urn:microsoft.com/office/officeart/2005/8/layout/orgChart1"/>
    <dgm:cxn modelId="{73A5A1CE-2475-40B4-895B-16A11B38A3FD}" type="presOf" srcId="{49241FD4-6357-41A4-B032-FCBDED4ECDB0}" destId="{72DA0FC0-F788-472D-A2A6-A822631253F3}" srcOrd="0" destOrd="0" presId="urn:microsoft.com/office/officeart/2005/8/layout/orgChart1"/>
    <dgm:cxn modelId="{19F3DFFF-8469-4B8E-8BA2-96207DFA33B4}" srcId="{E9898A92-06C6-4D53-8808-78FE8DD184F1}" destId="{EE0A1AD1-E76C-43D1-9D22-3A77ABB309EE}" srcOrd="0" destOrd="0" parTransId="{01678C58-ABC8-40FC-80B7-DB912D64D1B9}" sibTransId="{FCD9658D-3604-4402-869A-F87931E2727E}"/>
    <dgm:cxn modelId="{74B05887-0865-4131-BEBE-FD2F5D2AF5EE}" type="presOf" srcId="{8AB6AA70-4D58-409B-9C92-D39632FCFB10}" destId="{DC915EE6-7E6D-4082-B15F-EADCA24665B8}" srcOrd="0" destOrd="0" presId="urn:microsoft.com/office/officeart/2005/8/layout/orgChart1"/>
    <dgm:cxn modelId="{1EB9361E-C619-4463-9360-EDD207A3937B}" type="presOf" srcId="{EE0A1AD1-E76C-43D1-9D22-3A77ABB309EE}" destId="{B320A7A0-6BDE-4946-826E-B015B220878C}" srcOrd="0" destOrd="0" presId="urn:microsoft.com/office/officeart/2005/8/layout/orgChart1"/>
    <dgm:cxn modelId="{07B84206-33F0-43BC-9FF0-2EC4EF5F9C52}" type="presOf" srcId="{EE0A1AD1-E76C-43D1-9D22-3A77ABB309EE}" destId="{6F3CCAA1-B79B-4503-BF88-C3EA14A5FDD9}" srcOrd="1" destOrd="0" presId="urn:microsoft.com/office/officeart/2005/8/layout/orgChart1"/>
    <dgm:cxn modelId="{9BA8EE3A-22D7-4363-8D00-7974E1313B4F}" type="presOf" srcId="{2259B443-A99C-45E6-BA68-4F3E409F1B01}" destId="{E6962F59-EF18-43AB-903C-5B54120F731A}" srcOrd="0" destOrd="0" presId="urn:microsoft.com/office/officeart/2005/8/layout/orgChart1"/>
    <dgm:cxn modelId="{9AF63DBA-AAF1-40D9-BB32-A2F6DC14A497}" srcId="{2259B443-A99C-45E6-BA68-4F3E409F1B01}" destId="{E9898A92-06C6-4D53-8808-78FE8DD184F1}" srcOrd="0" destOrd="0" parTransId="{3FC4259A-942A-43A4-A01A-D0324E8BEAA9}" sibTransId="{E1A03E7B-0834-4E74-9523-344B8DED83D9}"/>
    <dgm:cxn modelId="{498C362D-64D4-446F-9397-8130E0E09F96}" type="presOf" srcId="{01678C58-ABC8-40FC-80B7-DB912D64D1B9}" destId="{7C8D6890-1651-4EE4-8CB9-798394624AF7}" srcOrd="0" destOrd="0" presId="urn:microsoft.com/office/officeart/2005/8/layout/orgChart1"/>
    <dgm:cxn modelId="{9A653D8C-470A-49C2-8E95-1937C2A7A345}" srcId="{E9898A92-06C6-4D53-8808-78FE8DD184F1}" destId="{49241FD4-6357-41A4-B032-FCBDED4ECDB0}" srcOrd="1" destOrd="0" parTransId="{365E35EE-B8F0-487F-905F-9F0F7A3C0F2F}" sibTransId="{AE46272D-EE8C-4485-8EA3-3691A139FC62}"/>
    <dgm:cxn modelId="{C854534F-2A73-4585-B8E0-7EECEC7BB394}" type="presParOf" srcId="{E6962F59-EF18-43AB-903C-5B54120F731A}" destId="{D1871B5D-EE5A-4760-B89C-5EC1A6BD0D98}" srcOrd="0" destOrd="0" presId="urn:microsoft.com/office/officeart/2005/8/layout/orgChart1"/>
    <dgm:cxn modelId="{AF0D1B4E-014A-46CB-8F5E-45DC5345681C}" type="presParOf" srcId="{D1871B5D-EE5A-4760-B89C-5EC1A6BD0D98}" destId="{1C9F5847-EE09-4E7C-8D5B-91476B964B02}" srcOrd="0" destOrd="0" presId="urn:microsoft.com/office/officeart/2005/8/layout/orgChart1"/>
    <dgm:cxn modelId="{A3534B5E-5E80-42C7-AE95-CCD1DB7EB34A}" type="presParOf" srcId="{1C9F5847-EE09-4E7C-8D5B-91476B964B02}" destId="{57A6B77D-4E7D-4C0B-928C-9A22B4AF417F}" srcOrd="0" destOrd="0" presId="urn:microsoft.com/office/officeart/2005/8/layout/orgChart1"/>
    <dgm:cxn modelId="{9EE515EF-B747-4A41-BF44-FBB96F3E6DA4}" type="presParOf" srcId="{1C9F5847-EE09-4E7C-8D5B-91476B964B02}" destId="{30696760-919C-4854-9C7C-8378523647AA}" srcOrd="1" destOrd="0" presId="urn:microsoft.com/office/officeart/2005/8/layout/orgChart1"/>
    <dgm:cxn modelId="{B6704991-5610-4CEA-AC1E-A3A9422F0749}" type="presParOf" srcId="{D1871B5D-EE5A-4760-B89C-5EC1A6BD0D98}" destId="{F563D244-B348-4586-BCDB-F30EC558A68F}" srcOrd="1" destOrd="0" presId="urn:microsoft.com/office/officeart/2005/8/layout/orgChart1"/>
    <dgm:cxn modelId="{9A472811-9F7D-4317-94FE-37F2D7D3F3EE}" type="presParOf" srcId="{F563D244-B348-4586-BCDB-F30EC558A68F}" destId="{7C8D6890-1651-4EE4-8CB9-798394624AF7}" srcOrd="0" destOrd="0" presId="urn:microsoft.com/office/officeart/2005/8/layout/orgChart1"/>
    <dgm:cxn modelId="{2263950B-7D19-4FE7-9C25-252791798BFF}" type="presParOf" srcId="{F563D244-B348-4586-BCDB-F30EC558A68F}" destId="{7C07699C-FD3A-49C1-B103-BFE3379F8158}" srcOrd="1" destOrd="0" presId="urn:microsoft.com/office/officeart/2005/8/layout/orgChart1"/>
    <dgm:cxn modelId="{B1514FBC-E3B7-4753-83AB-F84CA66390B1}" type="presParOf" srcId="{7C07699C-FD3A-49C1-B103-BFE3379F8158}" destId="{76EB20CF-9850-4527-9907-31286D453324}" srcOrd="0" destOrd="0" presId="urn:microsoft.com/office/officeart/2005/8/layout/orgChart1"/>
    <dgm:cxn modelId="{5AFCBA0B-7FBB-47C0-A1AF-F8D908E57813}" type="presParOf" srcId="{76EB20CF-9850-4527-9907-31286D453324}" destId="{B320A7A0-6BDE-4946-826E-B015B220878C}" srcOrd="0" destOrd="0" presId="urn:microsoft.com/office/officeart/2005/8/layout/orgChart1"/>
    <dgm:cxn modelId="{B1BB4584-7891-42CC-886B-80F3F726D249}" type="presParOf" srcId="{76EB20CF-9850-4527-9907-31286D453324}" destId="{6F3CCAA1-B79B-4503-BF88-C3EA14A5FDD9}" srcOrd="1" destOrd="0" presId="urn:microsoft.com/office/officeart/2005/8/layout/orgChart1"/>
    <dgm:cxn modelId="{815F3472-4D39-45EC-98AC-58927416B904}" type="presParOf" srcId="{7C07699C-FD3A-49C1-B103-BFE3379F8158}" destId="{FFA02566-810C-4808-8257-AA1D4321413A}" srcOrd="1" destOrd="0" presId="urn:microsoft.com/office/officeart/2005/8/layout/orgChart1"/>
    <dgm:cxn modelId="{CC917F68-3C09-4C66-9B3A-C6EB09DBAEA6}" type="presParOf" srcId="{7C07699C-FD3A-49C1-B103-BFE3379F8158}" destId="{BF3CEE9B-12FF-4D1F-B1A3-0429ECD96AC9}" srcOrd="2" destOrd="0" presId="urn:microsoft.com/office/officeart/2005/8/layout/orgChart1"/>
    <dgm:cxn modelId="{A3AAF910-8B56-4ECE-9ADB-EEACBB0840CA}" type="presParOf" srcId="{F563D244-B348-4586-BCDB-F30EC558A68F}" destId="{4A1704CA-2ED5-424A-9B9E-7F6B51380647}" srcOrd="2" destOrd="0" presId="urn:microsoft.com/office/officeart/2005/8/layout/orgChart1"/>
    <dgm:cxn modelId="{3F3F5F88-0028-4CEC-B82D-FDE81AF8709F}" type="presParOf" srcId="{F563D244-B348-4586-BCDB-F30EC558A68F}" destId="{F4F34B47-279C-4DBA-BE00-093BFFE698C1}" srcOrd="3" destOrd="0" presId="urn:microsoft.com/office/officeart/2005/8/layout/orgChart1"/>
    <dgm:cxn modelId="{A3AFA129-6B95-46FA-8AAE-50613316FB54}" type="presParOf" srcId="{F4F34B47-279C-4DBA-BE00-093BFFE698C1}" destId="{302742EE-910C-48A4-8649-DD1E512607A0}" srcOrd="0" destOrd="0" presId="urn:microsoft.com/office/officeart/2005/8/layout/orgChart1"/>
    <dgm:cxn modelId="{7399A6AC-80D1-4B90-8339-DE310E3F1AFE}" type="presParOf" srcId="{302742EE-910C-48A4-8649-DD1E512607A0}" destId="{72DA0FC0-F788-472D-A2A6-A822631253F3}" srcOrd="0" destOrd="0" presId="urn:microsoft.com/office/officeart/2005/8/layout/orgChart1"/>
    <dgm:cxn modelId="{29022102-DDE0-40C3-A494-18A880C296FC}" type="presParOf" srcId="{302742EE-910C-48A4-8649-DD1E512607A0}" destId="{6ACC1DE5-B397-4DA0-BB15-316BD35B4D5D}" srcOrd="1" destOrd="0" presId="urn:microsoft.com/office/officeart/2005/8/layout/orgChart1"/>
    <dgm:cxn modelId="{9626B163-FF66-4432-A13C-D26A4139118C}" type="presParOf" srcId="{F4F34B47-279C-4DBA-BE00-093BFFE698C1}" destId="{3A213A90-E4D8-4BF4-8AB0-9EAD11B74946}" srcOrd="1" destOrd="0" presId="urn:microsoft.com/office/officeart/2005/8/layout/orgChart1"/>
    <dgm:cxn modelId="{6D4E4912-999E-4F16-A932-2B981805C251}" type="presParOf" srcId="{F4F34B47-279C-4DBA-BE00-093BFFE698C1}" destId="{3D621CC1-54F4-4AFC-807F-A5C340550446}" srcOrd="2" destOrd="0" presId="urn:microsoft.com/office/officeart/2005/8/layout/orgChart1"/>
    <dgm:cxn modelId="{E08A2BE2-5D17-4100-A322-571D7F68A21C}" type="presParOf" srcId="{F563D244-B348-4586-BCDB-F30EC558A68F}" destId="{FEE2369B-85F4-4961-B472-C59E05C6E0AE}" srcOrd="4" destOrd="0" presId="urn:microsoft.com/office/officeart/2005/8/layout/orgChart1"/>
    <dgm:cxn modelId="{2A0E7EB6-B292-4219-83D8-2786647615F3}" type="presParOf" srcId="{F563D244-B348-4586-BCDB-F30EC558A68F}" destId="{539F231E-4854-4516-AC5A-383954B23E1E}" srcOrd="5" destOrd="0" presId="urn:microsoft.com/office/officeart/2005/8/layout/orgChart1"/>
    <dgm:cxn modelId="{3A466B76-2F35-4154-9C24-0DFEE02A8230}" type="presParOf" srcId="{539F231E-4854-4516-AC5A-383954B23E1E}" destId="{AC2264CA-F40C-4104-B070-1C832F68C59E}" srcOrd="0" destOrd="0" presId="urn:microsoft.com/office/officeart/2005/8/layout/orgChart1"/>
    <dgm:cxn modelId="{267BA9E6-FE85-4053-91E1-600572757E3B}" type="presParOf" srcId="{AC2264CA-F40C-4104-B070-1C832F68C59E}" destId="{DC915EE6-7E6D-4082-B15F-EADCA24665B8}" srcOrd="0" destOrd="0" presId="urn:microsoft.com/office/officeart/2005/8/layout/orgChart1"/>
    <dgm:cxn modelId="{D773F284-FE25-4AE7-BB50-4C7E4A568B07}" type="presParOf" srcId="{AC2264CA-F40C-4104-B070-1C832F68C59E}" destId="{D351373F-3669-4CC3-8B14-9CC9F91EA6B9}" srcOrd="1" destOrd="0" presId="urn:microsoft.com/office/officeart/2005/8/layout/orgChart1"/>
    <dgm:cxn modelId="{B146A7B3-1328-4D6F-BB81-9105A0C22B5C}" type="presParOf" srcId="{539F231E-4854-4516-AC5A-383954B23E1E}" destId="{18712EED-6E64-40BA-AB76-F4AA196EB196}" srcOrd="1" destOrd="0" presId="urn:microsoft.com/office/officeart/2005/8/layout/orgChart1"/>
    <dgm:cxn modelId="{A0FAE5A3-53D1-486E-BDBC-590D9B089DBD}" type="presParOf" srcId="{539F231E-4854-4516-AC5A-383954B23E1E}" destId="{B83561BE-47BF-40E4-ABD5-5A7D6875EFE6}" srcOrd="2" destOrd="0" presId="urn:microsoft.com/office/officeart/2005/8/layout/orgChart1"/>
    <dgm:cxn modelId="{5EECCB10-A3E4-4F85-B73B-DDF84A62D85E}" type="presParOf" srcId="{D1871B5D-EE5A-4760-B89C-5EC1A6BD0D98}" destId="{3C4E4071-6900-43CA-8CEE-7777640FFE0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2369B-85F4-4961-B472-C59E05C6E0AE}">
      <dsp:nvSpPr>
        <dsp:cNvPr id="0" name=""/>
        <dsp:cNvSpPr/>
      </dsp:nvSpPr>
      <dsp:spPr>
        <a:xfrm>
          <a:off x="5281863" y="2695263"/>
          <a:ext cx="3736957" cy="648562"/>
        </a:xfrm>
        <a:custGeom>
          <a:avLst/>
          <a:gdLst/>
          <a:ahLst/>
          <a:cxnLst/>
          <a:rect l="0" t="0" r="0" b="0"/>
          <a:pathLst>
            <a:path>
              <a:moveTo>
                <a:pt x="0" y="0"/>
              </a:moveTo>
              <a:lnTo>
                <a:pt x="0" y="324281"/>
              </a:lnTo>
              <a:lnTo>
                <a:pt x="3736957" y="324281"/>
              </a:lnTo>
              <a:lnTo>
                <a:pt x="3736957"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1704CA-2ED5-424A-9B9E-7F6B51380647}">
      <dsp:nvSpPr>
        <dsp:cNvPr id="0" name=""/>
        <dsp:cNvSpPr/>
      </dsp:nvSpPr>
      <dsp:spPr>
        <a:xfrm>
          <a:off x="5236143" y="2695263"/>
          <a:ext cx="91440" cy="648562"/>
        </a:xfrm>
        <a:custGeom>
          <a:avLst/>
          <a:gdLst/>
          <a:ahLst/>
          <a:cxnLst/>
          <a:rect l="0" t="0" r="0" b="0"/>
          <a:pathLst>
            <a:path>
              <a:moveTo>
                <a:pt x="45720" y="0"/>
              </a:moveTo>
              <a:lnTo>
                <a:pt x="45720"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D6890-1651-4EE4-8CB9-798394624AF7}">
      <dsp:nvSpPr>
        <dsp:cNvPr id="0" name=""/>
        <dsp:cNvSpPr/>
      </dsp:nvSpPr>
      <dsp:spPr>
        <a:xfrm>
          <a:off x="1544906" y="2695263"/>
          <a:ext cx="3736957" cy="648562"/>
        </a:xfrm>
        <a:custGeom>
          <a:avLst/>
          <a:gdLst/>
          <a:ahLst/>
          <a:cxnLst/>
          <a:rect l="0" t="0" r="0" b="0"/>
          <a:pathLst>
            <a:path>
              <a:moveTo>
                <a:pt x="3736957" y="0"/>
              </a:moveTo>
              <a:lnTo>
                <a:pt x="3736957" y="324281"/>
              </a:lnTo>
              <a:lnTo>
                <a:pt x="0" y="324281"/>
              </a:lnTo>
              <a:lnTo>
                <a:pt x="0" y="648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A6B77D-4E7D-4C0B-928C-9A22B4AF417F}">
      <dsp:nvSpPr>
        <dsp:cNvPr id="0" name=""/>
        <dsp:cNvSpPr/>
      </dsp:nvSpPr>
      <dsp:spPr>
        <a:xfrm>
          <a:off x="3737666" y="115106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Advanced methods</a:t>
          </a:r>
          <a:endParaRPr lang="en-US" sz="5200" kern="1200" dirty="0"/>
        </a:p>
      </dsp:txBody>
      <dsp:txXfrm>
        <a:off x="3737666" y="1151065"/>
        <a:ext cx="3088394" cy="1544197"/>
      </dsp:txXfrm>
    </dsp:sp>
    <dsp:sp modelId="{B320A7A0-6BDE-4946-826E-B015B220878C}">
      <dsp:nvSpPr>
        <dsp:cNvPr id="0" name=""/>
        <dsp:cNvSpPr/>
      </dsp:nvSpPr>
      <dsp:spPr>
        <a:xfrm>
          <a:off x="709"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Data-level</a:t>
          </a:r>
          <a:endParaRPr lang="en-US" sz="5200" kern="1200" dirty="0"/>
        </a:p>
      </dsp:txBody>
      <dsp:txXfrm>
        <a:off x="709" y="3343825"/>
        <a:ext cx="3088394" cy="1544197"/>
      </dsp:txXfrm>
    </dsp:sp>
    <dsp:sp modelId="{72DA0FC0-F788-472D-A2A6-A822631253F3}">
      <dsp:nvSpPr>
        <dsp:cNvPr id="0" name=""/>
        <dsp:cNvSpPr/>
      </dsp:nvSpPr>
      <dsp:spPr>
        <a:xfrm>
          <a:off x="3737666"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Classifier-level</a:t>
          </a:r>
          <a:endParaRPr lang="en-US" sz="5200" kern="1200" dirty="0"/>
        </a:p>
      </dsp:txBody>
      <dsp:txXfrm>
        <a:off x="3737666" y="3343825"/>
        <a:ext cx="3088394" cy="1544197"/>
      </dsp:txXfrm>
    </dsp:sp>
    <dsp:sp modelId="{DC915EE6-7E6D-4082-B15F-EADCA24665B8}">
      <dsp:nvSpPr>
        <dsp:cNvPr id="0" name=""/>
        <dsp:cNvSpPr/>
      </dsp:nvSpPr>
      <dsp:spPr>
        <a:xfrm>
          <a:off x="7474623" y="3343825"/>
          <a:ext cx="3088394" cy="154419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Hybrid</a:t>
          </a:r>
          <a:endParaRPr lang="en-US" sz="5200" kern="1200" dirty="0"/>
        </a:p>
      </dsp:txBody>
      <dsp:txXfrm>
        <a:off x="7474623" y="3343825"/>
        <a:ext cx="3088394" cy="15441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353DB-96C3-4E1F-8DA9-8A33313AF1F0}"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E1F47-CA9F-42BF-B9D8-783299D533A9}" type="slidenum">
              <a:rPr lang="en-US" smtClean="0"/>
              <a:t>‹#›</a:t>
            </a:fld>
            <a:endParaRPr lang="en-US"/>
          </a:p>
        </p:txBody>
      </p:sp>
    </p:spTree>
    <p:extLst>
      <p:ext uri="{BB962C8B-B14F-4D97-AF65-F5344CB8AC3E}">
        <p14:creationId xmlns:p14="http://schemas.microsoft.com/office/powerpoint/2010/main" val="1853772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2</a:t>
            </a:fld>
            <a:endParaRPr lang="en-US"/>
          </a:p>
        </p:txBody>
      </p:sp>
    </p:spTree>
    <p:extLst>
      <p:ext uri="{BB962C8B-B14F-4D97-AF65-F5344CB8AC3E}">
        <p14:creationId xmlns:p14="http://schemas.microsoft.com/office/powerpoint/2010/main" val="315223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Removing data redundancy:</a:t>
            </a:r>
            <a:r>
              <a:rPr lang="en-US" baseline="0" dirty="0" smtClean="0"/>
              <a:t> reduce the amount of redundant samples either through distance measure or by looking at the magnitude of gradients</a:t>
            </a:r>
            <a:endParaRPr lang="en-US" dirty="0" smtClean="0"/>
          </a:p>
          <a:p>
            <a:endParaRPr lang="en-US" dirty="0" smtClean="0"/>
          </a:p>
          <a:p>
            <a:r>
              <a:rPr lang="en-US" dirty="0" err="1" smtClean="0"/>
              <a:t>Adasyn</a:t>
            </a:r>
            <a:r>
              <a:rPr lang="en-US" dirty="0" smtClean="0"/>
              <a:t>: extension of SMOTE</a:t>
            </a:r>
            <a:r>
              <a:rPr lang="en-US" baseline="0" dirty="0" smtClean="0"/>
              <a:t> to generate harder examples, aims to synthesize samples from underrepresented class</a:t>
            </a:r>
          </a:p>
          <a:p>
            <a:endParaRPr lang="en-US" dirty="0" smtClean="0"/>
          </a:p>
          <a:p>
            <a:r>
              <a:rPr lang="en-US" dirty="0" smtClean="0"/>
              <a:t>Data boost IM: identifies difficult</a:t>
            </a:r>
            <a:r>
              <a:rPr lang="en-US" baseline="0" dirty="0" smtClean="0"/>
              <a:t> examples with boosting pre-processing and uses them to generate synthetic data</a:t>
            </a:r>
          </a:p>
          <a:p>
            <a:endParaRPr lang="en-US" baseline="0" dirty="0" smtClean="0"/>
          </a:p>
          <a:p>
            <a:r>
              <a:rPr lang="en-US" baseline="0" dirty="0" smtClean="0"/>
              <a:t>Class-aware sampling: ensures uniform class distribution from each mini-batch and control the selection of examples from each class</a:t>
            </a:r>
            <a:endParaRPr lang="en-US" dirty="0" smtClean="0"/>
          </a:p>
        </p:txBody>
      </p:sp>
      <p:sp>
        <p:nvSpPr>
          <p:cNvPr id="4" name="Slide Number Placeholder 3"/>
          <p:cNvSpPr>
            <a:spLocks noGrp="1"/>
          </p:cNvSpPr>
          <p:nvPr>
            <p:ph type="sldNum" sz="quarter" idx="10"/>
          </p:nvPr>
        </p:nvSpPr>
        <p:spPr/>
        <p:txBody>
          <a:bodyPr/>
          <a:lstStyle/>
          <a:p>
            <a:fld id="{749E1F47-CA9F-42BF-B9D8-783299D533A9}" type="slidenum">
              <a:rPr lang="en-US" smtClean="0"/>
              <a:t>7</a:t>
            </a:fld>
            <a:endParaRPr lang="en-US"/>
          </a:p>
        </p:txBody>
      </p:sp>
    </p:spTree>
    <p:extLst>
      <p:ext uri="{BB962C8B-B14F-4D97-AF65-F5344CB8AC3E}">
        <p14:creationId xmlns:p14="http://schemas.microsoft.com/office/powerpoint/2010/main" val="4731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8</a:t>
            </a:fld>
            <a:endParaRPr lang="en-US"/>
          </a:p>
        </p:txBody>
      </p:sp>
    </p:spTree>
    <p:extLst>
      <p:ext uri="{BB962C8B-B14F-4D97-AF65-F5344CB8AC3E}">
        <p14:creationId xmlns:p14="http://schemas.microsoft.com/office/powerpoint/2010/main" val="121969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11</a:t>
            </a:fld>
            <a:endParaRPr lang="en-US"/>
          </a:p>
        </p:txBody>
      </p:sp>
    </p:spTree>
    <p:extLst>
      <p:ext uri="{BB962C8B-B14F-4D97-AF65-F5344CB8AC3E}">
        <p14:creationId xmlns:p14="http://schemas.microsoft.com/office/powerpoint/2010/main" val="184054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12</a:t>
            </a:fld>
            <a:endParaRPr lang="en-US"/>
          </a:p>
        </p:txBody>
      </p:sp>
    </p:spTree>
    <p:extLst>
      <p:ext uri="{BB962C8B-B14F-4D97-AF65-F5344CB8AC3E}">
        <p14:creationId xmlns:p14="http://schemas.microsoft.com/office/powerpoint/2010/main" val="241193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13</a:t>
            </a:fld>
            <a:endParaRPr lang="en-US"/>
          </a:p>
        </p:txBody>
      </p:sp>
    </p:spTree>
    <p:extLst>
      <p:ext uri="{BB962C8B-B14F-4D97-AF65-F5344CB8AC3E}">
        <p14:creationId xmlns:p14="http://schemas.microsoft.com/office/powerpoint/2010/main" val="70534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9E1F47-CA9F-42BF-B9D8-783299D533A9}" type="slidenum">
              <a:rPr lang="en-US" smtClean="0"/>
              <a:t>18</a:t>
            </a:fld>
            <a:endParaRPr lang="en-US"/>
          </a:p>
        </p:txBody>
      </p:sp>
    </p:spTree>
    <p:extLst>
      <p:ext uri="{BB962C8B-B14F-4D97-AF65-F5344CB8AC3E}">
        <p14:creationId xmlns:p14="http://schemas.microsoft.com/office/powerpoint/2010/main" val="209008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9E1F47-CA9F-42BF-B9D8-783299D533A9}" type="slidenum">
              <a:rPr lang="en-US" smtClean="0"/>
              <a:t>19</a:t>
            </a:fld>
            <a:endParaRPr lang="en-US"/>
          </a:p>
        </p:txBody>
      </p:sp>
    </p:spTree>
    <p:extLst>
      <p:ext uri="{BB962C8B-B14F-4D97-AF65-F5344CB8AC3E}">
        <p14:creationId xmlns:p14="http://schemas.microsoft.com/office/powerpoint/2010/main" val="65191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19185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160595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02790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53775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8EA5A-8227-461D-92DC-ADEE31782BB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101221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5058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38EA5A-8227-461D-92DC-ADEE31782BB4}"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8240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8EA5A-8227-461D-92DC-ADEE31782BB4}"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61647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8EA5A-8227-461D-92DC-ADEE31782BB4}"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305479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422625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8EA5A-8227-461D-92DC-ADEE31782BB4}"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FD6B3-6635-468B-96E4-63D12C3913A2}" type="slidenum">
              <a:rPr lang="en-US" smtClean="0"/>
              <a:t>‹#›</a:t>
            </a:fld>
            <a:endParaRPr lang="en-US"/>
          </a:p>
        </p:txBody>
      </p:sp>
    </p:spTree>
    <p:extLst>
      <p:ext uri="{BB962C8B-B14F-4D97-AF65-F5344CB8AC3E}">
        <p14:creationId xmlns:p14="http://schemas.microsoft.com/office/powerpoint/2010/main" val="244750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EA5A-8227-461D-92DC-ADEE31782BB4}" type="datetimeFigureOut">
              <a:rPr lang="en-US" smtClean="0"/>
              <a:t>10/31/2019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FD6B3-6635-468B-96E4-63D12C3913A2}" type="slidenum">
              <a:rPr lang="en-US" smtClean="0"/>
              <a:t>‹#›</a:t>
            </a:fld>
            <a:endParaRPr lang="en-US"/>
          </a:p>
        </p:txBody>
      </p:sp>
    </p:spTree>
    <p:extLst>
      <p:ext uri="{BB962C8B-B14F-4D97-AF65-F5344CB8AC3E}">
        <p14:creationId xmlns:p14="http://schemas.microsoft.com/office/powerpoint/2010/main" val="165121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cikit-learn.org/stable/modules/generated/sklearn.utils.resampl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mbalanced-learn.readthedocs.io/en/stabl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kdnuggets.com/2017/06/7-techniques-handle-imbalanced-data.html" TargetMode="External"/><Relationship Id="rId3" Type="http://schemas.openxmlformats.org/officeDocument/2006/relationships/hyperlink" Target="https://www.kaggle.com/rafjaa/resampling-strategies-for-imbalanced-datasets" TargetMode="External"/><Relationship Id="rId7" Type="http://schemas.openxmlformats.org/officeDocument/2006/relationships/hyperlink" Target="https://colab.research.google.com/drive/1xL2jSdY-MGlN60gGuSH_L30P7kxxwUfM" TargetMode="External"/><Relationship Id="rId12" Type="http://schemas.openxmlformats.org/officeDocument/2006/relationships/hyperlink" Target="https://arxiv.org/pdf/1909.00169.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tensorflow.org/tutorials/structured_data/imbalanced_data" TargetMode="External"/><Relationship Id="rId11" Type="http://schemas.openxmlformats.org/officeDocument/2006/relationships/hyperlink" Target="https://www.analyticsvidhya.com/blog/2017/03/imbalanced-classification-problem/" TargetMode="External"/><Relationship Id="rId5" Type="http://schemas.openxmlformats.org/officeDocument/2006/relationships/hyperlink" Target="https://www.ele.uri.edu/faculty/he/PDFfiles/ImbalancedLearning.pdf" TargetMode="External"/><Relationship Id="rId10" Type="http://schemas.openxmlformats.org/officeDocument/2006/relationships/hyperlink" Target="https://www.kaggle.com/tboyle10/methods-for-dealing-with-imbalanced-data" TargetMode="External"/><Relationship Id="rId4" Type="http://schemas.openxmlformats.org/officeDocument/2006/relationships/hyperlink" Target="https://www.curiousily.com/posts/practical-guide-to-handling-imbalanced-datasets/" TargetMode="External"/><Relationship Id="rId9" Type="http://schemas.openxmlformats.org/officeDocument/2006/relationships/hyperlink" Target="https://www.dlology.com/blog/multi-class-classification-with-focal-loss-for-imbalanced-datase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Imbalance Problem in Machine Learning</a:t>
            </a:r>
            <a:endParaRPr lang="en-US" dirty="0"/>
          </a:p>
        </p:txBody>
      </p:sp>
      <p:sp>
        <p:nvSpPr>
          <p:cNvPr id="3" name="Subtitle 2"/>
          <p:cNvSpPr>
            <a:spLocks noGrp="1"/>
          </p:cNvSpPr>
          <p:nvPr>
            <p:ph type="subTitle" idx="1"/>
          </p:nvPr>
        </p:nvSpPr>
        <p:spPr/>
        <p:txBody>
          <a:bodyPr/>
          <a:lstStyle/>
          <a:p>
            <a:r>
              <a:rPr lang="en-US" dirty="0" smtClean="0"/>
              <a:t>Shreya Sharma</a:t>
            </a:r>
            <a:endParaRPr lang="en-US" dirty="0"/>
          </a:p>
        </p:txBody>
      </p:sp>
    </p:spTree>
    <p:extLst>
      <p:ext uri="{BB962C8B-B14F-4D97-AF65-F5344CB8AC3E}">
        <p14:creationId xmlns:p14="http://schemas.microsoft.com/office/powerpoint/2010/main" val="352004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Cluster-based oversampling</a:t>
            </a:r>
            <a:endParaRPr lang="en-US" dirty="0"/>
          </a:p>
        </p:txBody>
      </p:sp>
      <p:sp>
        <p:nvSpPr>
          <p:cNvPr id="3" name="Content Placeholder 2"/>
          <p:cNvSpPr>
            <a:spLocks noGrp="1"/>
          </p:cNvSpPr>
          <p:nvPr>
            <p:ph idx="1"/>
          </p:nvPr>
        </p:nvSpPr>
        <p:spPr/>
        <p:txBody>
          <a:bodyPr/>
          <a:lstStyle/>
          <a:p>
            <a:r>
              <a:rPr lang="en-US" dirty="0"/>
              <a:t>first clusters the dataset and then oversamples each cluster separately. </a:t>
            </a:r>
          </a:p>
          <a:p>
            <a:r>
              <a:rPr lang="en-US" dirty="0"/>
              <a:t>In this case, the K-means clustering algorithm is independently applied to minority and majority class </a:t>
            </a:r>
            <a:r>
              <a:rPr lang="en-US" dirty="0" smtClean="0"/>
              <a:t>instances to </a:t>
            </a:r>
            <a:r>
              <a:rPr lang="en-US" dirty="0"/>
              <a:t>identify clusters in the dataset</a:t>
            </a:r>
            <a:r>
              <a:rPr lang="en-US" dirty="0" smtClean="0"/>
              <a:t>.</a:t>
            </a:r>
          </a:p>
          <a:p>
            <a:r>
              <a:rPr lang="en-US" dirty="0" smtClean="0"/>
              <a:t> </a:t>
            </a:r>
            <a:r>
              <a:rPr lang="en-US" dirty="0"/>
              <a:t>Subsequently, each cluster is oversampled such that all clusters of the same class have an equal number of instances and all classes have the same size. </a:t>
            </a:r>
            <a:r>
              <a:rPr lang="en-US" b="1" dirty="0"/>
              <a:t> </a:t>
            </a:r>
            <a:endParaRPr lang="en-US" dirty="0"/>
          </a:p>
          <a:p>
            <a:endParaRPr lang="en-US" dirty="0"/>
          </a:p>
        </p:txBody>
      </p:sp>
    </p:spTree>
    <p:extLst>
      <p:ext uri="{BB962C8B-B14F-4D97-AF65-F5344CB8AC3E}">
        <p14:creationId xmlns:p14="http://schemas.microsoft.com/office/powerpoint/2010/main" val="238245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Classifier-level Methods</a:t>
            </a:r>
            <a:endParaRPr lang="en-US" dirty="0"/>
          </a:p>
        </p:txBody>
      </p:sp>
      <p:sp>
        <p:nvSpPr>
          <p:cNvPr id="3" name="Content Placeholder 2"/>
          <p:cNvSpPr>
            <a:spLocks noGrp="1"/>
          </p:cNvSpPr>
          <p:nvPr>
            <p:ph idx="1"/>
          </p:nvPr>
        </p:nvSpPr>
        <p:spPr>
          <a:xfrm>
            <a:off x="838200" y="1331495"/>
            <a:ext cx="11049000" cy="4652963"/>
          </a:xfrm>
        </p:spPr>
        <p:txBody>
          <a:bodyPr>
            <a:noAutofit/>
          </a:bodyPr>
          <a:lstStyle/>
          <a:p>
            <a:r>
              <a:rPr lang="en-US" sz="2000" dirty="0" smtClean="0"/>
              <a:t>Weighing of loss functions</a:t>
            </a:r>
          </a:p>
          <a:p>
            <a:pPr lvl="1"/>
            <a:r>
              <a:rPr lang="en-US" sz="2000" dirty="0" smtClean="0"/>
              <a:t>Inverse class frequency</a:t>
            </a:r>
          </a:p>
          <a:p>
            <a:pPr lvl="1"/>
            <a:r>
              <a:rPr lang="en-US" sz="2000" dirty="0" smtClean="0"/>
              <a:t>Focal loss</a:t>
            </a:r>
          </a:p>
          <a:p>
            <a:pPr lvl="1"/>
            <a:r>
              <a:rPr lang="en-US" sz="2000" dirty="0" smtClean="0"/>
              <a:t>Class-balanced loss</a:t>
            </a:r>
          </a:p>
          <a:p>
            <a:r>
              <a:rPr lang="en-US" sz="2000" dirty="0" smtClean="0"/>
              <a:t>Thresholding</a:t>
            </a:r>
          </a:p>
          <a:p>
            <a:pPr lvl="1"/>
            <a:r>
              <a:rPr lang="en-US" sz="2000" dirty="0" smtClean="0"/>
              <a:t>Applied in test phase and involves changing the output class probabilities</a:t>
            </a:r>
          </a:p>
          <a:p>
            <a:pPr lvl="1"/>
            <a:r>
              <a:rPr lang="en-US" sz="2000" dirty="0" smtClean="0"/>
              <a:t>Correct class probability by dividing the network output of each class by its prior prob.</a:t>
            </a:r>
          </a:p>
          <a:p>
            <a:r>
              <a:rPr lang="en-US" sz="2000" dirty="0" smtClean="0"/>
              <a:t>Cost-sensitive learning</a:t>
            </a:r>
          </a:p>
          <a:p>
            <a:pPr lvl="1"/>
            <a:r>
              <a:rPr lang="en-US" sz="2000" dirty="0" smtClean="0"/>
              <a:t>Assign different cost to misclassified samples from different classes</a:t>
            </a:r>
          </a:p>
          <a:p>
            <a:pPr lvl="1"/>
            <a:r>
              <a:rPr lang="en-US" sz="2000" dirty="0" smtClean="0"/>
              <a:t>Harder examples are given higher cost</a:t>
            </a:r>
          </a:p>
          <a:p>
            <a:pPr lvl="1"/>
            <a:r>
              <a:rPr lang="en-US" sz="2000" dirty="0" smtClean="0"/>
              <a:t>Modify the learning rate such that the higher cost examples contribute more to the update of weights</a:t>
            </a:r>
          </a:p>
          <a:p>
            <a:pPr lvl="1"/>
            <a:r>
              <a:rPr lang="en-US" sz="2000" dirty="0" smtClean="0"/>
              <a:t>Train the network by minimizing the misclassification cost instead of the standard loss function</a:t>
            </a:r>
          </a:p>
          <a:p>
            <a:pPr lvl="1"/>
            <a:r>
              <a:rPr lang="en-US" sz="2000" dirty="0" smtClean="0"/>
              <a:t>Result similar to oversampling</a:t>
            </a:r>
            <a:endParaRPr lang="en-US" sz="2000" dirty="0"/>
          </a:p>
          <a:p>
            <a:pPr lvl="1"/>
            <a:r>
              <a:rPr lang="en-US" sz="2000" dirty="0" smtClean="0"/>
              <a:t>Circular learning approach: first train the classifier on easy examples and then on hard examples</a:t>
            </a:r>
          </a:p>
        </p:txBody>
      </p:sp>
    </p:spTree>
    <p:extLst>
      <p:ext uri="{BB962C8B-B14F-4D97-AF65-F5344CB8AC3E}">
        <p14:creationId xmlns:p14="http://schemas.microsoft.com/office/powerpoint/2010/main" val="171024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Classifier-level Methods</a:t>
            </a:r>
            <a:endParaRPr lang="en-US" dirty="0"/>
          </a:p>
        </p:txBody>
      </p:sp>
      <p:sp>
        <p:nvSpPr>
          <p:cNvPr id="3" name="Content Placeholder 2"/>
          <p:cNvSpPr>
            <a:spLocks noGrp="1"/>
          </p:cNvSpPr>
          <p:nvPr>
            <p:ph idx="1"/>
          </p:nvPr>
        </p:nvSpPr>
        <p:spPr>
          <a:xfrm>
            <a:off x="838200" y="1331495"/>
            <a:ext cx="11049000" cy="4652963"/>
          </a:xfrm>
        </p:spPr>
        <p:txBody>
          <a:bodyPr>
            <a:noAutofit/>
          </a:bodyPr>
          <a:lstStyle/>
          <a:p>
            <a:r>
              <a:rPr lang="en-US" sz="2000" dirty="0" smtClean="0"/>
              <a:t>Transfer learning</a:t>
            </a:r>
          </a:p>
          <a:p>
            <a:pPr lvl="1"/>
            <a:r>
              <a:rPr lang="en-US" sz="2000" dirty="0" smtClean="0"/>
              <a:t>Design a model (meta-learner) to learn how the model evolves as the size of training data increases</a:t>
            </a:r>
          </a:p>
          <a:p>
            <a:pPr lvl="1"/>
            <a:r>
              <a:rPr lang="en-US" sz="2000" dirty="0" smtClean="0"/>
              <a:t>The </a:t>
            </a:r>
            <a:r>
              <a:rPr lang="en-US" sz="2000" dirty="0"/>
              <a:t>meta-learner model is trained gradually by increasing the number of examples from the classes with the large number of examples. </a:t>
            </a:r>
            <a:endParaRPr lang="en-US" sz="2000" dirty="0" smtClean="0"/>
          </a:p>
          <a:p>
            <a:pPr lvl="1"/>
            <a:r>
              <a:rPr lang="en-US" sz="2000" dirty="0"/>
              <a:t>The resulting meta-model is able to transform another model trained with less examples to a model trained with more examples which makes it useful to be exploited by an underrepresented class</a:t>
            </a:r>
            <a:endParaRPr lang="en-US" sz="2000" dirty="0" smtClean="0"/>
          </a:p>
          <a:p>
            <a:r>
              <a:rPr lang="en-US" sz="2000" dirty="0" smtClean="0"/>
              <a:t>One-class classification</a:t>
            </a:r>
          </a:p>
          <a:p>
            <a:pPr lvl="1"/>
            <a:r>
              <a:rPr lang="en-US" sz="2000" dirty="0" smtClean="0"/>
              <a:t>From the perspective of change detection or anomaly detection</a:t>
            </a:r>
          </a:p>
          <a:p>
            <a:pPr lvl="1"/>
            <a:r>
              <a:rPr lang="en-US" sz="2000" dirty="0"/>
              <a:t>Concept </a:t>
            </a:r>
            <a:r>
              <a:rPr lang="en-US" sz="2000" dirty="0" err="1"/>
              <a:t>learing</a:t>
            </a:r>
            <a:r>
              <a:rPr lang="en-US" sz="2000" dirty="0"/>
              <a:t> technique that recognized positive instances rather than discriminating between two classes</a:t>
            </a:r>
          </a:p>
          <a:p>
            <a:pPr lvl="1"/>
            <a:r>
              <a:rPr lang="en-US" sz="2000" dirty="0"/>
              <a:t>Common technique is to use </a:t>
            </a:r>
            <a:r>
              <a:rPr lang="en-US" sz="2000" dirty="0" err="1"/>
              <a:t>autoencoders</a:t>
            </a:r>
            <a:r>
              <a:rPr lang="en-US" sz="2000" dirty="0"/>
              <a:t> to learn identity mapping </a:t>
            </a:r>
          </a:p>
          <a:p>
            <a:pPr lvl="1"/>
            <a:r>
              <a:rPr lang="en-US" sz="2000" dirty="0"/>
              <a:t>Works well for extremely high </a:t>
            </a:r>
            <a:r>
              <a:rPr lang="en-US" sz="2000" dirty="0" smtClean="0"/>
              <a:t>imbalance</a:t>
            </a:r>
          </a:p>
          <a:p>
            <a:r>
              <a:rPr lang="en-US" sz="2000" dirty="0" smtClean="0"/>
              <a:t>Weakly supervised learning</a:t>
            </a:r>
          </a:p>
          <a:p>
            <a:pPr lvl="1"/>
            <a:r>
              <a:rPr lang="en-US" sz="2000" dirty="0"/>
              <a:t> </a:t>
            </a:r>
            <a:r>
              <a:rPr lang="en-US" sz="2000" dirty="0" smtClean="0"/>
              <a:t>using unlabeled samples whose labels are generated using a classifier or manually. Noisy labels can be used</a:t>
            </a:r>
          </a:p>
        </p:txBody>
      </p:sp>
    </p:spTree>
    <p:extLst>
      <p:ext uri="{BB962C8B-B14F-4D97-AF65-F5344CB8AC3E}">
        <p14:creationId xmlns:p14="http://schemas.microsoft.com/office/powerpoint/2010/main" val="230404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Hybrid Methods</a:t>
            </a:r>
            <a:endParaRPr lang="en-US" dirty="0"/>
          </a:p>
        </p:txBody>
      </p:sp>
      <p:sp>
        <p:nvSpPr>
          <p:cNvPr id="3" name="Content Placeholder 2"/>
          <p:cNvSpPr>
            <a:spLocks noGrp="1"/>
          </p:cNvSpPr>
          <p:nvPr>
            <p:ph idx="1"/>
          </p:nvPr>
        </p:nvSpPr>
        <p:spPr>
          <a:xfrm>
            <a:off x="591303" y="1690688"/>
            <a:ext cx="7280857" cy="4351338"/>
          </a:xfrm>
        </p:spPr>
        <p:txBody>
          <a:bodyPr>
            <a:normAutofit fontScale="92500" lnSpcReduction="10000"/>
          </a:bodyPr>
          <a:lstStyle/>
          <a:p>
            <a:r>
              <a:rPr lang="en-US" dirty="0" err="1" smtClean="0"/>
              <a:t>Ensembling</a:t>
            </a:r>
            <a:endParaRPr lang="en-US" dirty="0" smtClean="0"/>
          </a:p>
          <a:p>
            <a:pPr lvl="1"/>
            <a:r>
              <a:rPr lang="en-US" dirty="0" smtClean="0"/>
              <a:t>With different resampled datasets- same ratio</a:t>
            </a:r>
          </a:p>
          <a:p>
            <a:pPr lvl="1"/>
            <a:r>
              <a:rPr lang="en-US" dirty="0" smtClean="0"/>
              <a:t>With different resampled datasets- different ratio</a:t>
            </a:r>
          </a:p>
          <a:p>
            <a:r>
              <a:rPr lang="en-US" dirty="0" err="1" smtClean="0"/>
              <a:t>EasyEnsemble</a:t>
            </a:r>
            <a:r>
              <a:rPr lang="en-US" dirty="0" smtClean="0"/>
              <a:t> and </a:t>
            </a:r>
            <a:r>
              <a:rPr lang="en-US" dirty="0" err="1" smtClean="0"/>
              <a:t>BalanceCascade</a:t>
            </a:r>
            <a:r>
              <a:rPr lang="en-US" dirty="0" smtClean="0"/>
              <a:t> </a:t>
            </a:r>
          </a:p>
          <a:p>
            <a:pPr lvl="1"/>
            <a:r>
              <a:rPr lang="en-US" dirty="0" smtClean="0"/>
              <a:t>train a committee of classifiers on </a:t>
            </a:r>
            <a:r>
              <a:rPr lang="en-US" dirty="0" err="1" smtClean="0"/>
              <a:t>undersampled</a:t>
            </a:r>
            <a:r>
              <a:rPr lang="en-US" dirty="0" smtClean="0"/>
              <a:t> subsets</a:t>
            </a:r>
          </a:p>
          <a:p>
            <a:r>
              <a:rPr lang="en-US" dirty="0" err="1" smtClean="0"/>
              <a:t>SMOTEBoost</a:t>
            </a:r>
            <a:r>
              <a:rPr lang="en-US" dirty="0" smtClean="0"/>
              <a:t> </a:t>
            </a:r>
          </a:p>
          <a:p>
            <a:pPr lvl="1"/>
            <a:r>
              <a:rPr lang="en-US" dirty="0" smtClean="0"/>
              <a:t> boosting + SMOTE</a:t>
            </a:r>
          </a:p>
          <a:p>
            <a:r>
              <a:rPr lang="en-US" dirty="0" smtClean="0"/>
              <a:t>Two-level training </a:t>
            </a:r>
          </a:p>
          <a:p>
            <a:pPr lvl="1"/>
            <a:r>
              <a:rPr lang="en-US" dirty="0" smtClean="0"/>
              <a:t>pre-training on balanced dataset and Then fine-tuning the last output layer before </a:t>
            </a:r>
            <a:r>
              <a:rPr lang="en-US" dirty="0" err="1" smtClean="0"/>
              <a:t>softmax</a:t>
            </a:r>
            <a:r>
              <a:rPr lang="en-US" dirty="0" smtClean="0"/>
              <a:t> on the original imbalanced data</a:t>
            </a:r>
            <a:endParaRPr lang="en-US" dirty="0"/>
          </a:p>
        </p:txBody>
      </p:sp>
      <p:pic>
        <p:nvPicPr>
          <p:cNvPr id="6146" name="Picture 2" descr="Imbalanced data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2160" y="1251283"/>
            <a:ext cx="4340892" cy="19658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balanced data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160" y="3826042"/>
            <a:ext cx="3622506" cy="253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0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Oversampling – best in deep learning</a:t>
            </a:r>
          </a:p>
          <a:p>
            <a:r>
              <a:rPr lang="en-US" dirty="0" err="1" smtClean="0"/>
              <a:t>Undersampling</a:t>
            </a:r>
            <a:r>
              <a:rPr lang="en-US" dirty="0" smtClean="0"/>
              <a:t> – not suitable especially when number of minority classes are less. When minority classes are high, oversampling and underdamping becomes equivalent</a:t>
            </a:r>
          </a:p>
          <a:p>
            <a:r>
              <a:rPr lang="en-US" dirty="0" smtClean="0"/>
              <a:t>Cost-sensitive learning- performs similar to oversampling</a:t>
            </a:r>
          </a:p>
          <a:p>
            <a:r>
              <a:rPr lang="en-US" dirty="0" smtClean="0"/>
              <a:t>Thresholding- </a:t>
            </a:r>
            <a:r>
              <a:rPr lang="en-US" dirty="0"/>
              <a:t>worked particularly well </a:t>
            </a:r>
            <a:r>
              <a:rPr lang="en-US" dirty="0" smtClean="0"/>
              <a:t>when applied </a:t>
            </a:r>
            <a:r>
              <a:rPr lang="en-US" dirty="0"/>
              <a:t>jointly with oversampling. </a:t>
            </a:r>
            <a:r>
              <a:rPr lang="en-US" dirty="0" smtClean="0"/>
              <a:t>Please </a:t>
            </a:r>
            <a:r>
              <a:rPr lang="en-US" dirty="0"/>
              <a:t>note that thresholding does not have an actual effect on the ability of the </a:t>
            </a:r>
            <a:r>
              <a:rPr lang="en-US" dirty="0" smtClean="0"/>
              <a:t>classifier to </a:t>
            </a:r>
            <a:r>
              <a:rPr lang="en-US" dirty="0"/>
              <a:t>discriminate between a given class from another but rather helps to find a </a:t>
            </a:r>
            <a:r>
              <a:rPr lang="en-US" dirty="0" smtClean="0"/>
              <a:t>threshold on the network </a:t>
            </a:r>
            <a:r>
              <a:rPr lang="en-US" dirty="0"/>
              <a:t>output that guarantees a large number of correctly classified cases.</a:t>
            </a:r>
          </a:p>
          <a:p>
            <a:r>
              <a:rPr lang="en-US" dirty="0" err="1" smtClean="0"/>
              <a:t>Ensembling</a:t>
            </a:r>
            <a:r>
              <a:rPr lang="en-US" dirty="0" smtClean="0"/>
              <a:t> – huge computational time</a:t>
            </a:r>
            <a:r>
              <a:rPr lang="en-US" dirty="0"/>
              <a:t> </a:t>
            </a:r>
            <a:r>
              <a:rPr lang="en-US" dirty="0" smtClean="0"/>
              <a:t>so not practical</a:t>
            </a:r>
          </a:p>
          <a:p>
            <a:r>
              <a:rPr lang="en-US" dirty="0" smtClean="0"/>
              <a:t>One-class method- works in case of extremely high imbalance</a:t>
            </a:r>
          </a:p>
          <a:p>
            <a:r>
              <a:rPr lang="en-US" dirty="0" smtClean="0"/>
              <a:t>Two-phase training – with oversampling is better than baseline</a:t>
            </a:r>
          </a:p>
        </p:txBody>
      </p:sp>
    </p:spTree>
    <p:extLst>
      <p:ext uri="{BB962C8B-B14F-4D97-AF65-F5344CB8AC3E}">
        <p14:creationId xmlns:p14="http://schemas.microsoft.com/office/powerpoint/2010/main" val="285015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a:xfrm>
            <a:off x="597569" y="1648829"/>
            <a:ext cx="10515600" cy="4351338"/>
          </a:xfrm>
        </p:spPr>
        <p:txBody>
          <a:bodyPr>
            <a:normAutofit fontScale="92500" lnSpcReduction="20000"/>
          </a:bodyPr>
          <a:lstStyle/>
          <a:p>
            <a:endParaRPr lang="en-US" dirty="0" smtClean="0"/>
          </a:p>
          <a:p>
            <a:r>
              <a:rPr lang="en-US" dirty="0" smtClean="0"/>
              <a:t>Train-test split</a:t>
            </a:r>
          </a:p>
          <a:p>
            <a:pPr lvl="1"/>
            <a:r>
              <a:rPr lang="en-US" dirty="0" smtClean="0"/>
              <a:t>Always split into test and train sets BEFORE trying any resampling techniques! Oversampling before splitting the data can allow the exact same observations to be present in both the test and train sets! This can allow our model to simply memorize specific data points and cause overfitting.</a:t>
            </a:r>
          </a:p>
          <a:p>
            <a:r>
              <a:rPr lang="en-US" dirty="0" smtClean="0"/>
              <a:t>K-fold cross-validation</a:t>
            </a:r>
          </a:p>
          <a:p>
            <a:pPr lvl="1"/>
            <a:r>
              <a:rPr lang="en-US" dirty="0"/>
              <a:t>Keep in mind that over-sampling takes observed rare samples and applies bootstrapping to generate new random data based on a distribution function. If cross-validation is applied after over-sampling, basically what we are doing is overfitting our model to a specific artificial bootstrapping result. That is why cross-validation should always be done before over-sampling the data, just as how feature selection should be implemented. Only by resampling the data repeatedly, randomness can be introduced into the dataset to make sure that there won’t be an overfitting problem.</a:t>
            </a:r>
          </a:p>
          <a:p>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40248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r>
              <a:rPr lang="en-US" dirty="0" smtClean="0"/>
              <a:t>Adjust class-weights</a:t>
            </a:r>
          </a:p>
          <a:p>
            <a:r>
              <a:rPr lang="en-US" dirty="0" smtClean="0"/>
              <a:t>Increase batch size to ensure each batch has sufficient samples from all classes</a:t>
            </a:r>
          </a:p>
          <a:p>
            <a:r>
              <a:rPr lang="en-US" dirty="0" smtClean="0"/>
              <a:t>Use precision, recall, f-measure, ROC as evaluation metric</a:t>
            </a:r>
          </a:p>
          <a:p>
            <a:endParaRPr lang="en-US" dirty="0"/>
          </a:p>
        </p:txBody>
      </p:sp>
    </p:spTree>
    <p:extLst>
      <p:ext uri="{BB962C8B-B14F-4D97-AF65-F5344CB8AC3E}">
        <p14:creationId xmlns:p14="http://schemas.microsoft.com/office/powerpoint/2010/main" val="260850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Things to try</a:t>
            </a:r>
            <a:endParaRPr lang="en-US" dirty="0"/>
          </a:p>
        </p:txBody>
      </p:sp>
      <p:sp>
        <p:nvSpPr>
          <p:cNvPr id="3" name="Content Placeholder 2"/>
          <p:cNvSpPr>
            <a:spLocks noGrp="1"/>
          </p:cNvSpPr>
          <p:nvPr>
            <p:ph idx="1"/>
          </p:nvPr>
        </p:nvSpPr>
        <p:spPr/>
        <p:txBody>
          <a:bodyPr/>
          <a:lstStyle/>
          <a:p>
            <a:r>
              <a:rPr lang="en-US" dirty="0" smtClean="0"/>
              <a:t>Get more data</a:t>
            </a:r>
          </a:p>
          <a:p>
            <a:r>
              <a:rPr lang="en-US" dirty="0" smtClean="0"/>
              <a:t>Change evaluation metric</a:t>
            </a:r>
          </a:p>
          <a:p>
            <a:r>
              <a:rPr lang="en-US" dirty="0" smtClean="0"/>
              <a:t>Try </a:t>
            </a:r>
            <a:r>
              <a:rPr lang="en-US" dirty="0" smtClean="0"/>
              <a:t>tree-based </a:t>
            </a:r>
            <a:r>
              <a:rPr lang="en-US" dirty="0" smtClean="0"/>
              <a:t>method</a:t>
            </a:r>
            <a:endParaRPr lang="en-US" dirty="0"/>
          </a:p>
        </p:txBody>
      </p:sp>
    </p:spTree>
    <p:extLst>
      <p:ext uri="{BB962C8B-B14F-4D97-AF65-F5344CB8AC3E}">
        <p14:creationId xmlns:p14="http://schemas.microsoft.com/office/powerpoint/2010/main" val="371121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838199" y="1825625"/>
            <a:ext cx="12155905" cy="4351338"/>
          </a:xfrm>
        </p:spPr>
        <p:txBody>
          <a:bodyPr/>
          <a:lstStyle/>
          <a:p>
            <a:r>
              <a:rPr lang="en-US" dirty="0" err="1" smtClean="0"/>
              <a:t>Sklearn.utils</a:t>
            </a:r>
            <a:r>
              <a:rPr lang="en-US" dirty="0" smtClean="0"/>
              <a:t> resample()</a:t>
            </a:r>
          </a:p>
          <a:p>
            <a:pPr lvl="1"/>
            <a:r>
              <a:rPr lang="en-US" dirty="0" smtClean="0">
                <a:hlinkClick r:id="rId3"/>
              </a:rPr>
              <a:t>https://scikit-learn.org/stable/modules/generated/sklearn.utils.resample.html</a:t>
            </a:r>
            <a:endParaRPr lang="en-US" dirty="0" smtClean="0"/>
          </a:p>
          <a:p>
            <a:r>
              <a:rPr lang="en-US" dirty="0" smtClean="0"/>
              <a:t>Imbalanced-learn library</a:t>
            </a:r>
          </a:p>
          <a:p>
            <a:pPr lvl="1"/>
            <a:r>
              <a:rPr lang="en-US" dirty="0" smtClean="0">
                <a:hlinkClick r:id="rId4"/>
              </a:rPr>
              <a:t>https://imbalanced-learn.readthedocs.io/en/stable/</a:t>
            </a:r>
            <a:endParaRPr lang="en-US" dirty="0"/>
          </a:p>
        </p:txBody>
      </p:sp>
    </p:spTree>
    <p:extLst>
      <p:ext uri="{BB962C8B-B14F-4D97-AF65-F5344CB8AC3E}">
        <p14:creationId xmlns:p14="http://schemas.microsoft.com/office/powerpoint/2010/main" val="19292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3"/>
              </a:rPr>
              <a:t>https</a:t>
            </a:r>
            <a:r>
              <a:rPr lang="en-US" dirty="0">
                <a:hlinkClick r:id="rId3"/>
              </a:rPr>
              <a:t>://www.kaggle.com/rafjaa/resampling-strategies-for-imbalanced-datasets</a:t>
            </a:r>
            <a:endParaRPr lang="en-US" dirty="0"/>
          </a:p>
          <a:p>
            <a:r>
              <a:rPr lang="en-US" dirty="0">
                <a:hlinkClick r:id="rId4"/>
              </a:rPr>
              <a:t>https://www.curiousily.com/posts/practical-guide-to-handling-imbalanced-datasets/</a:t>
            </a:r>
            <a:endParaRPr lang="en-US" dirty="0"/>
          </a:p>
          <a:p>
            <a:r>
              <a:rPr lang="en-US" dirty="0">
                <a:hlinkClick r:id="rId5"/>
              </a:rPr>
              <a:t>https://www.ele.uri.edu/faculty/he/PDFfiles/ImbalancedLearning.pdf</a:t>
            </a:r>
            <a:endParaRPr lang="en-US" dirty="0"/>
          </a:p>
          <a:p>
            <a:r>
              <a:rPr lang="en-US" dirty="0">
                <a:hlinkClick r:id="rId6"/>
              </a:rPr>
              <a:t>https://www.tensorflow.org/tutorials/structured_data/imbalanced_data</a:t>
            </a:r>
            <a:endParaRPr lang="en-US" dirty="0"/>
          </a:p>
          <a:p>
            <a:r>
              <a:rPr lang="en-US" dirty="0">
                <a:hlinkClick r:id="rId7"/>
              </a:rPr>
              <a:t>https://colab.research.google.com/drive/1xL2jSdY-MGlN60gGuSH_L30P7kxxwUfM</a:t>
            </a:r>
            <a:endParaRPr lang="en-US" dirty="0"/>
          </a:p>
          <a:p>
            <a:r>
              <a:rPr lang="en-US" dirty="0">
                <a:hlinkClick r:id="rId8"/>
              </a:rPr>
              <a:t>https://www.kdnuggets.com/2017/06/7-techniques-handle-imbalanced-data.html</a:t>
            </a:r>
            <a:endParaRPr lang="en-US" dirty="0"/>
          </a:p>
          <a:p>
            <a:r>
              <a:rPr lang="en-US" dirty="0">
                <a:hlinkClick r:id="rId9"/>
              </a:rPr>
              <a:t>https://www.dlology.com/blog/multi-class-classification-with-focal-loss-for-imbalanced-datasets/</a:t>
            </a:r>
            <a:endParaRPr lang="en-US" dirty="0"/>
          </a:p>
          <a:p>
            <a:r>
              <a:rPr lang="en-US" dirty="0">
                <a:hlinkClick r:id="rId10"/>
              </a:rPr>
              <a:t>https://www.kaggle.com/tboyle10/methods-for-dealing-with-imbalanced-data</a:t>
            </a:r>
            <a:endParaRPr lang="en-US" dirty="0"/>
          </a:p>
          <a:p>
            <a:r>
              <a:rPr lang="en-US" dirty="0">
                <a:hlinkClick r:id="rId11"/>
              </a:rPr>
              <a:t>https://www.analyticsvidhya.com/blog/2017/03/imbalanced-classification-problem/</a:t>
            </a:r>
            <a:endParaRPr lang="en-US" dirty="0"/>
          </a:p>
          <a:p>
            <a:r>
              <a:rPr lang="en-US" dirty="0">
                <a:hlinkClick r:id="rId12"/>
              </a:rPr>
              <a:t>https://arxiv.org/pdf/1909.00169.pdf</a:t>
            </a:r>
            <a:endParaRPr lang="en-US" dirty="0"/>
          </a:p>
          <a:p>
            <a:endParaRPr lang="en-US" dirty="0"/>
          </a:p>
          <a:p>
            <a:endParaRPr lang="en-US" dirty="0"/>
          </a:p>
        </p:txBody>
      </p:sp>
    </p:spTree>
    <p:extLst>
      <p:ext uri="{BB962C8B-B14F-4D97-AF65-F5344CB8AC3E}">
        <p14:creationId xmlns:p14="http://schemas.microsoft.com/office/powerpoint/2010/main" val="2516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dirty="0" smtClean="0"/>
              <a:t>Contents</a:t>
            </a:r>
            <a:endParaRPr lang="en-US" dirty="0"/>
          </a:p>
        </p:txBody>
      </p:sp>
      <p:sp>
        <p:nvSpPr>
          <p:cNvPr id="3" name="Content Placeholder 2"/>
          <p:cNvSpPr>
            <a:spLocks noGrp="1"/>
          </p:cNvSpPr>
          <p:nvPr>
            <p:ph idx="1"/>
          </p:nvPr>
        </p:nvSpPr>
        <p:spPr>
          <a:xfrm>
            <a:off x="838200" y="1233714"/>
            <a:ext cx="10515600" cy="4943249"/>
          </a:xfrm>
        </p:spPr>
        <p:txBody>
          <a:bodyPr>
            <a:normAutofit fontScale="92500" lnSpcReduction="10000"/>
          </a:bodyPr>
          <a:lstStyle/>
          <a:p>
            <a:r>
              <a:rPr lang="en-US" dirty="0" smtClean="0"/>
              <a:t>What is imbalance problem and its types</a:t>
            </a:r>
          </a:p>
          <a:p>
            <a:r>
              <a:rPr lang="en-US" dirty="0" smtClean="0"/>
              <a:t>Forms of imbalance</a:t>
            </a:r>
          </a:p>
          <a:p>
            <a:r>
              <a:rPr lang="en-US" dirty="0" smtClean="0"/>
              <a:t>Initial methods to try</a:t>
            </a:r>
          </a:p>
          <a:p>
            <a:r>
              <a:rPr lang="en-US" dirty="0" smtClean="0"/>
              <a:t>Advanced methods</a:t>
            </a:r>
          </a:p>
          <a:p>
            <a:r>
              <a:rPr lang="en-US" dirty="0" smtClean="0"/>
              <a:t>Comparison of methods</a:t>
            </a:r>
          </a:p>
          <a:p>
            <a:r>
              <a:rPr lang="en-US" dirty="0" smtClean="0"/>
              <a:t>Common Pitfalls</a:t>
            </a:r>
          </a:p>
          <a:p>
            <a:r>
              <a:rPr lang="en-US" dirty="0" smtClean="0"/>
              <a:t>Imbalance in Deep Learning</a:t>
            </a:r>
          </a:p>
          <a:p>
            <a:r>
              <a:rPr lang="en-US" dirty="0" smtClean="0"/>
              <a:t>Checklist of methods and order to try</a:t>
            </a:r>
          </a:p>
          <a:p>
            <a:r>
              <a:rPr lang="en-US" dirty="0" smtClean="0"/>
              <a:t>Code/libraries</a:t>
            </a:r>
          </a:p>
          <a:p>
            <a:r>
              <a:rPr lang="en-US" dirty="0" smtClean="0"/>
              <a:t>References</a:t>
            </a:r>
          </a:p>
          <a:p>
            <a:r>
              <a:rPr lang="en-US" dirty="0" smtClean="0"/>
              <a:t>Appendix</a:t>
            </a:r>
          </a:p>
          <a:p>
            <a:endParaRPr lang="en-US" dirty="0"/>
          </a:p>
        </p:txBody>
      </p:sp>
    </p:spTree>
    <p:extLst>
      <p:ext uri="{BB962C8B-B14F-4D97-AF65-F5344CB8AC3E}">
        <p14:creationId xmlns:p14="http://schemas.microsoft.com/office/powerpoint/2010/main" val="55613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r>
              <a:rPr lang="en-US" dirty="0" smtClean="0"/>
              <a:t>What is imbalance problem?</a:t>
            </a:r>
            <a:endParaRPr lang="en-US" dirty="0"/>
          </a:p>
        </p:txBody>
      </p:sp>
      <p:sp>
        <p:nvSpPr>
          <p:cNvPr id="3" name="Content Placeholder 2"/>
          <p:cNvSpPr>
            <a:spLocks noGrp="1"/>
          </p:cNvSpPr>
          <p:nvPr>
            <p:ph idx="1"/>
          </p:nvPr>
        </p:nvSpPr>
        <p:spPr>
          <a:xfrm>
            <a:off x="838200" y="1306286"/>
            <a:ext cx="10515600" cy="4870677"/>
          </a:xfrm>
        </p:spPr>
        <p:txBody>
          <a:bodyPr/>
          <a:lstStyle/>
          <a:p>
            <a:r>
              <a:rPr lang="en-US" dirty="0" smtClean="0"/>
              <a:t>An imbalance problem with respect to an input property occurs when the distribution of that property affects the model performance. For example, imbalance in classes can make the model biased towards majority class</a:t>
            </a:r>
          </a:p>
          <a:p>
            <a:r>
              <a:rPr lang="en-US" dirty="0" smtClean="0"/>
              <a:t>If not addressed, imbalance causes adverse effect on the final detection performance</a:t>
            </a:r>
          </a:p>
          <a:p>
            <a:r>
              <a:rPr lang="en-US" dirty="0" smtClean="0"/>
              <a:t>Types of imbalance problems</a:t>
            </a:r>
          </a:p>
          <a:p>
            <a:pPr lvl="1"/>
            <a:r>
              <a:rPr lang="en-US" dirty="0" smtClean="0"/>
              <a:t>Class – number of labels  </a:t>
            </a:r>
          </a:p>
          <a:p>
            <a:pPr lvl="1"/>
            <a:r>
              <a:rPr lang="en-US" dirty="0" smtClean="0"/>
              <a:t>Scale – object sizes </a:t>
            </a:r>
          </a:p>
          <a:p>
            <a:pPr lvl="1"/>
            <a:r>
              <a:rPr lang="en-US" dirty="0" smtClean="0"/>
              <a:t>Spatial – object locations</a:t>
            </a:r>
          </a:p>
          <a:p>
            <a:pPr lvl="1"/>
            <a:r>
              <a:rPr lang="en-US" dirty="0" smtClean="0"/>
              <a:t>Objective – contribution of different tasks to overall loss</a:t>
            </a:r>
            <a:endParaRPr lang="en-US" dirty="0"/>
          </a:p>
        </p:txBody>
      </p:sp>
      <p:sp>
        <p:nvSpPr>
          <p:cNvPr id="4" name="Right Brace 3"/>
          <p:cNvSpPr/>
          <p:nvPr/>
        </p:nvSpPr>
        <p:spPr>
          <a:xfrm>
            <a:off x="9100457" y="4412343"/>
            <a:ext cx="595086" cy="14949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a:off x="4717142" y="4528457"/>
            <a:ext cx="856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4283110"/>
            <a:ext cx="2002971" cy="461665"/>
          </a:xfrm>
          <a:prstGeom prst="rect">
            <a:avLst/>
          </a:prstGeom>
          <a:noFill/>
        </p:spPr>
        <p:txBody>
          <a:bodyPr wrap="square" rtlCol="0">
            <a:spAutoFit/>
          </a:bodyPr>
          <a:lstStyle/>
          <a:p>
            <a:r>
              <a:rPr lang="en-US" sz="2400" dirty="0" smtClean="0"/>
              <a:t>Classification</a:t>
            </a:r>
            <a:endParaRPr lang="en-US" sz="2400" dirty="0"/>
          </a:p>
        </p:txBody>
      </p:sp>
      <p:sp>
        <p:nvSpPr>
          <p:cNvPr id="8" name="TextBox 7"/>
          <p:cNvSpPr txBox="1"/>
          <p:nvPr/>
        </p:nvSpPr>
        <p:spPr>
          <a:xfrm>
            <a:off x="9771743" y="4744329"/>
            <a:ext cx="2002971" cy="830997"/>
          </a:xfrm>
          <a:prstGeom prst="rect">
            <a:avLst/>
          </a:prstGeom>
          <a:noFill/>
        </p:spPr>
        <p:txBody>
          <a:bodyPr wrap="square" rtlCol="0">
            <a:spAutoFit/>
          </a:bodyPr>
          <a:lstStyle/>
          <a:p>
            <a:r>
              <a:rPr lang="en-US" sz="2400" dirty="0" smtClean="0"/>
              <a:t>Object Detection</a:t>
            </a:r>
            <a:endParaRPr lang="en-US" sz="2400" dirty="0"/>
          </a:p>
        </p:txBody>
      </p:sp>
    </p:spTree>
    <p:extLst>
      <p:ext uri="{BB962C8B-B14F-4D97-AF65-F5344CB8AC3E}">
        <p14:creationId xmlns:p14="http://schemas.microsoft.com/office/powerpoint/2010/main" val="180701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7" y="82324"/>
            <a:ext cx="10515600" cy="1031196"/>
          </a:xfrm>
        </p:spPr>
        <p:txBody>
          <a:bodyPr/>
          <a:lstStyle/>
          <a:p>
            <a:r>
              <a:rPr lang="en-US" dirty="0" smtClean="0"/>
              <a:t>Forms of Imbalance</a:t>
            </a:r>
            <a:endParaRPr lang="en-US" dirty="0"/>
          </a:p>
        </p:txBody>
      </p:sp>
      <p:sp>
        <p:nvSpPr>
          <p:cNvPr id="3" name="Content Placeholder 2"/>
          <p:cNvSpPr>
            <a:spLocks noGrp="1"/>
          </p:cNvSpPr>
          <p:nvPr>
            <p:ph idx="1"/>
          </p:nvPr>
        </p:nvSpPr>
        <p:spPr>
          <a:xfrm>
            <a:off x="838200" y="943430"/>
            <a:ext cx="7101115" cy="5233534"/>
          </a:xfrm>
        </p:spPr>
        <p:txBody>
          <a:bodyPr>
            <a:normAutofit/>
          </a:bodyPr>
          <a:lstStyle/>
          <a:p>
            <a:r>
              <a:rPr lang="en-US" dirty="0" smtClean="0"/>
              <a:t>Step Imbalance</a:t>
            </a:r>
          </a:p>
          <a:p>
            <a:pPr lvl="1"/>
            <a:r>
              <a:rPr lang="en-US" dirty="0" smtClean="0"/>
              <a:t>Number of examples is equal within minority classes and equal within majority classes but differs between majority and minority classes</a:t>
            </a:r>
          </a:p>
          <a:p>
            <a:pPr lvl="1"/>
            <a:r>
              <a:rPr lang="en-US" dirty="0" smtClean="0"/>
              <a:t>Defined by 2 parameters</a:t>
            </a:r>
          </a:p>
          <a:p>
            <a:pPr marL="1371600" lvl="2" indent="-457200">
              <a:buAutoNum type="arabicPeriod"/>
            </a:pPr>
            <a:r>
              <a:rPr lang="en-US" dirty="0" smtClean="0"/>
              <a:t>Fraction of minority class (µ)</a:t>
            </a:r>
          </a:p>
          <a:p>
            <a:pPr marL="1371600" lvl="2" indent="-457200">
              <a:buAutoNum type="arabicPeriod"/>
            </a:pPr>
            <a:endParaRPr lang="en-US" dirty="0"/>
          </a:p>
          <a:p>
            <a:pPr marL="1371600" lvl="2" indent="-457200">
              <a:buAutoNum type="arabicPeriod"/>
            </a:pPr>
            <a:endParaRPr lang="en-US" dirty="0" smtClean="0"/>
          </a:p>
          <a:p>
            <a:pPr marL="1371600" lvl="2" indent="-457200">
              <a:buAutoNum type="arabicPeriod"/>
            </a:pPr>
            <a:r>
              <a:rPr lang="en-US" dirty="0" smtClean="0"/>
              <a:t>Ratio between number of examples in majority class to minority class (</a:t>
            </a:r>
            <a:r>
              <a:rPr lang="el-GR" dirty="0" smtClean="0"/>
              <a:t>ρ</a:t>
            </a:r>
            <a:r>
              <a:rPr lang="en-US" dirty="0" smtClean="0"/>
              <a:t>)</a:t>
            </a:r>
          </a:p>
          <a:p>
            <a:r>
              <a:rPr lang="en-US" dirty="0" smtClean="0"/>
              <a:t>Linear Imbalance</a:t>
            </a:r>
          </a:p>
          <a:p>
            <a:pPr lvl="1"/>
            <a:r>
              <a:rPr lang="en-US" dirty="0" smtClean="0"/>
              <a:t>Number of examples vary linearly</a:t>
            </a:r>
          </a:p>
          <a:p>
            <a:pPr lvl="1"/>
            <a:r>
              <a:rPr lang="en-US" dirty="0" smtClean="0"/>
              <a:t>Defined by parameter </a:t>
            </a:r>
            <a:r>
              <a:rPr lang="el-GR" dirty="0" smtClean="0"/>
              <a:t>ρ</a:t>
            </a:r>
            <a:r>
              <a:rPr lang="en-US" dirty="0" smtClean="0"/>
              <a:t> </a:t>
            </a:r>
          </a:p>
        </p:txBody>
      </p:sp>
      <p:pic>
        <p:nvPicPr>
          <p:cNvPr id="1026" name="Picture 2" descr="Class &#10;(a) 0.5 &#10;(b) p = 0.9 &#10;(c) p 10 &#10;Figure 1: Example distributions of imbalanced set together with corresponding values of parameters p &#10;and for step imbalance (a - b) and p for linear imbalance "/>
          <p:cNvPicPr>
            <a:picLocks noChangeAspect="1" noChangeArrowheads="1"/>
          </p:cNvPicPr>
          <p:nvPr/>
        </p:nvPicPr>
        <p:blipFill rotWithShape="1">
          <a:blip r:embed="rId2">
            <a:extLst>
              <a:ext uri="{28A0092B-C50C-407E-A947-70E740481C1C}">
                <a14:useLocalDpi xmlns:a14="http://schemas.microsoft.com/office/drawing/2010/main" val="0"/>
              </a:ext>
            </a:extLst>
          </a:blip>
          <a:srcRect l="3982" r="66152" b="24467"/>
          <a:stretch/>
        </p:blipFill>
        <p:spPr bwMode="auto">
          <a:xfrm>
            <a:off x="7754259" y="694176"/>
            <a:ext cx="3639455" cy="3044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lass &#10;(a) 0.5 &#10;(b) p = 0.9 &#10;(c) p 10 &#10;Figure 1: Example distributions of imbalanced set together with corresponding values of parameters p &#10;and for step imbalance (a - b) and p for linear imbalance "/>
          <p:cNvPicPr>
            <a:picLocks noChangeAspect="1" noChangeArrowheads="1"/>
          </p:cNvPicPr>
          <p:nvPr/>
        </p:nvPicPr>
        <p:blipFill rotWithShape="1">
          <a:blip r:embed="rId2">
            <a:extLst>
              <a:ext uri="{28A0092B-C50C-407E-A947-70E740481C1C}">
                <a14:useLocalDpi xmlns:a14="http://schemas.microsoft.com/office/drawing/2010/main" val="0"/>
              </a:ext>
            </a:extLst>
          </a:blip>
          <a:srcRect l="64865" r="3742" b="22158"/>
          <a:stretch/>
        </p:blipFill>
        <p:spPr bwMode="auto">
          <a:xfrm>
            <a:off x="7939315" y="3917384"/>
            <a:ext cx="3744685" cy="29016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000001~1\AppData\Local\Temp\msohtmlclip1\02\clip_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422" y="3203009"/>
            <a:ext cx="36957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189"/>
          </a:xfrm>
        </p:spPr>
        <p:txBody>
          <a:bodyPr/>
          <a:lstStyle/>
          <a:p>
            <a:r>
              <a:rPr lang="en-US" dirty="0" smtClean="0"/>
              <a:t>Initial methods to handle imbalance</a:t>
            </a:r>
            <a:endParaRPr lang="en-US" dirty="0"/>
          </a:p>
        </p:txBody>
      </p:sp>
      <p:sp>
        <p:nvSpPr>
          <p:cNvPr id="3" name="Content Placeholder 2"/>
          <p:cNvSpPr>
            <a:spLocks noGrp="1"/>
          </p:cNvSpPr>
          <p:nvPr>
            <p:ph idx="1"/>
          </p:nvPr>
        </p:nvSpPr>
        <p:spPr>
          <a:xfrm>
            <a:off x="838200" y="1335314"/>
            <a:ext cx="10515600" cy="5399315"/>
          </a:xfrm>
        </p:spPr>
        <p:txBody>
          <a:bodyPr>
            <a:normAutofit/>
          </a:bodyPr>
          <a:lstStyle/>
          <a:p>
            <a:r>
              <a:rPr lang="en-US" dirty="0" smtClean="0"/>
              <a:t>Collect more data</a:t>
            </a:r>
          </a:p>
          <a:p>
            <a:r>
              <a:rPr lang="en-US" dirty="0" smtClean="0"/>
              <a:t>Change evaluation metric from accuracy to f-measure and ROC-AUC</a:t>
            </a:r>
          </a:p>
          <a:p>
            <a:endParaRPr lang="en-US" dirty="0"/>
          </a:p>
          <a:p>
            <a:endParaRPr lang="en-US" dirty="0" smtClean="0"/>
          </a:p>
          <a:p>
            <a:endParaRPr lang="en-US" dirty="0" smtClean="0"/>
          </a:p>
          <a:p>
            <a:endParaRPr lang="en-US" dirty="0"/>
          </a:p>
          <a:p>
            <a:endParaRPr lang="en-US" dirty="0" smtClean="0"/>
          </a:p>
          <a:p>
            <a:r>
              <a:rPr lang="en-US" dirty="0" smtClean="0"/>
              <a:t>Try tree-based models or boosting method</a:t>
            </a:r>
          </a:p>
          <a:p>
            <a:pPr lvl="1"/>
            <a:r>
              <a:rPr lang="en-US" dirty="0" smtClean="0"/>
              <a:t>Decision tree perform well on imbalanced data. It learns a hierarchy of if/else questions that force both classes to be addressed</a:t>
            </a:r>
          </a:p>
          <a:p>
            <a:pPr lvl="1"/>
            <a:r>
              <a:rPr lang="en-US" dirty="0" err="1" smtClean="0"/>
              <a:t>XGBoost</a:t>
            </a:r>
            <a:r>
              <a:rPr lang="en-US" dirty="0" smtClean="0"/>
              <a:t> implicitly balances the data before classification</a:t>
            </a:r>
            <a:endParaRPr lang="en-US" dirty="0"/>
          </a:p>
        </p:txBody>
      </p:sp>
      <p:pic>
        <p:nvPicPr>
          <p:cNvPr id="3075" name="Picture 3" descr="Image result for tpr and f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516" y="2305503"/>
            <a:ext cx="3729510" cy="24415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precision rec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012" y="2305503"/>
            <a:ext cx="3264504" cy="257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397118"/>
              </p:ext>
            </p:extLst>
          </p:nvPr>
        </p:nvGraphicFramePr>
        <p:xfrm>
          <a:off x="890336" y="145143"/>
          <a:ext cx="10563727" cy="6039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91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Data-level </a:t>
            </a:r>
            <a:r>
              <a:rPr lang="en-US" dirty="0" smtClean="0"/>
              <a:t>Methods</a:t>
            </a:r>
            <a:endParaRPr lang="en-US" dirty="0"/>
          </a:p>
        </p:txBody>
      </p:sp>
      <p:sp>
        <p:nvSpPr>
          <p:cNvPr id="3" name="Content Placeholder 2"/>
          <p:cNvSpPr>
            <a:spLocks noGrp="1"/>
          </p:cNvSpPr>
          <p:nvPr>
            <p:ph idx="1"/>
          </p:nvPr>
        </p:nvSpPr>
        <p:spPr>
          <a:xfrm>
            <a:off x="838200" y="1436914"/>
            <a:ext cx="10515600" cy="4740049"/>
          </a:xfrm>
        </p:spPr>
        <p:txBody>
          <a:bodyPr>
            <a:normAutofit fontScale="92500" lnSpcReduction="20000"/>
          </a:bodyPr>
          <a:lstStyle/>
          <a:p>
            <a:r>
              <a:rPr lang="en-US" dirty="0" err="1" smtClean="0"/>
              <a:t>Undersampling</a:t>
            </a:r>
            <a:endParaRPr lang="en-US" dirty="0" smtClean="0"/>
          </a:p>
          <a:p>
            <a:pPr lvl="1"/>
            <a:r>
              <a:rPr lang="en-US" dirty="0" smtClean="0"/>
              <a:t>Random majority </a:t>
            </a:r>
            <a:r>
              <a:rPr lang="en-US" dirty="0" err="1" smtClean="0"/>
              <a:t>undersampling</a:t>
            </a:r>
            <a:endParaRPr lang="en-US" dirty="0" smtClean="0"/>
          </a:p>
          <a:p>
            <a:pPr lvl="1"/>
            <a:r>
              <a:rPr lang="en-US" dirty="0" err="1" smtClean="0"/>
              <a:t>Tomek</a:t>
            </a:r>
            <a:r>
              <a:rPr lang="en-US" dirty="0" smtClean="0"/>
              <a:t> Links</a:t>
            </a:r>
          </a:p>
          <a:p>
            <a:pPr lvl="1"/>
            <a:r>
              <a:rPr lang="en-US" dirty="0" smtClean="0"/>
              <a:t>Clustering-based</a:t>
            </a:r>
          </a:p>
          <a:p>
            <a:pPr lvl="1"/>
            <a:r>
              <a:rPr lang="en-US" dirty="0" smtClean="0"/>
              <a:t>Removing data redundancy</a:t>
            </a:r>
          </a:p>
          <a:p>
            <a:r>
              <a:rPr lang="en-US" dirty="0" smtClean="0"/>
              <a:t>Oversampling</a:t>
            </a:r>
          </a:p>
          <a:p>
            <a:pPr lvl="1"/>
            <a:r>
              <a:rPr lang="en-US" dirty="0" smtClean="0"/>
              <a:t>Random minority oversampling</a:t>
            </a:r>
          </a:p>
          <a:p>
            <a:pPr lvl="1"/>
            <a:r>
              <a:rPr lang="en-US" dirty="0" smtClean="0"/>
              <a:t>SMOTE</a:t>
            </a:r>
          </a:p>
          <a:p>
            <a:pPr lvl="1"/>
            <a:r>
              <a:rPr lang="en-US" dirty="0" smtClean="0"/>
              <a:t>Modified SMOTE</a:t>
            </a:r>
          </a:p>
          <a:p>
            <a:pPr lvl="1"/>
            <a:r>
              <a:rPr lang="en-US" dirty="0" err="1" smtClean="0"/>
              <a:t>Adasyn</a:t>
            </a:r>
            <a:endParaRPr lang="en-US" dirty="0" smtClean="0"/>
          </a:p>
          <a:p>
            <a:pPr lvl="1"/>
            <a:r>
              <a:rPr lang="en-US" dirty="0" smtClean="0"/>
              <a:t>Clustering-based</a:t>
            </a:r>
          </a:p>
          <a:p>
            <a:pPr lvl="1"/>
            <a:r>
              <a:rPr lang="en-US" dirty="0" smtClean="0"/>
              <a:t>Data Boost IM</a:t>
            </a:r>
          </a:p>
          <a:p>
            <a:pPr lvl="1"/>
            <a:r>
              <a:rPr lang="en-US" dirty="0" smtClean="0"/>
              <a:t>Class-aware sampling</a:t>
            </a:r>
          </a:p>
          <a:p>
            <a:pPr lvl="1"/>
            <a:r>
              <a:rPr lang="en-US" dirty="0" smtClean="0"/>
              <a:t>Data Augmentation of minority class</a:t>
            </a:r>
          </a:p>
          <a:p>
            <a:pPr lvl="1"/>
            <a:endParaRPr lang="en-US" dirty="0" smtClean="0"/>
          </a:p>
          <a:p>
            <a:pPr lvl="1"/>
            <a:endParaRPr lang="en-US" dirty="0"/>
          </a:p>
        </p:txBody>
      </p:sp>
      <p:pic>
        <p:nvPicPr>
          <p:cNvPr id="2050" name="Picture 2" descr="Undersampling &#10;Samples of &#10;majority class &#10;Original dataset &#10;Oversampling &#10;Copies of the &#10;minority class &#10;Original dataset "/>
          <p:cNvPicPr>
            <a:picLocks noChangeAspect="1" noChangeArrowheads="1"/>
          </p:cNvPicPr>
          <p:nvPr/>
        </p:nvPicPr>
        <p:blipFill rotWithShape="1">
          <a:blip r:embed="rId3">
            <a:extLst>
              <a:ext uri="{28A0092B-C50C-407E-A947-70E740481C1C}">
                <a14:useLocalDpi xmlns:a14="http://schemas.microsoft.com/office/drawing/2010/main" val="0"/>
              </a:ext>
            </a:extLst>
          </a:blip>
          <a:srcRect r="49389"/>
          <a:stretch/>
        </p:blipFill>
        <p:spPr bwMode="auto">
          <a:xfrm>
            <a:off x="6796240" y="897050"/>
            <a:ext cx="5047417" cy="27708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ndersampling &#10;Samples of &#10;majority class &#10;Original dataset &#10;Oversampling &#10;Copies of the &#10;minority class &#10;Original dataset "/>
          <p:cNvPicPr>
            <a:picLocks noChangeAspect="1" noChangeArrowheads="1"/>
          </p:cNvPicPr>
          <p:nvPr/>
        </p:nvPicPr>
        <p:blipFill rotWithShape="1">
          <a:blip r:embed="rId3">
            <a:extLst>
              <a:ext uri="{28A0092B-C50C-407E-A947-70E740481C1C}">
                <a14:useLocalDpi xmlns:a14="http://schemas.microsoft.com/office/drawing/2010/main" val="0"/>
              </a:ext>
            </a:extLst>
          </a:blip>
          <a:srcRect l="45961" t="1301" r="1094" b="-1301"/>
          <a:stretch/>
        </p:blipFill>
        <p:spPr bwMode="auto">
          <a:xfrm>
            <a:off x="7345817" y="3667919"/>
            <a:ext cx="4497840" cy="306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01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Tomek</a:t>
            </a:r>
            <a:r>
              <a:rPr lang="en-US" dirty="0" smtClean="0"/>
              <a:t> Links</a:t>
            </a:r>
            <a:endParaRPr lang="en-US" dirty="0"/>
          </a:p>
        </p:txBody>
      </p:sp>
      <p:sp>
        <p:nvSpPr>
          <p:cNvPr id="3" name="Content Placeholder 2"/>
          <p:cNvSpPr>
            <a:spLocks noGrp="1"/>
          </p:cNvSpPr>
          <p:nvPr>
            <p:ph idx="1"/>
          </p:nvPr>
        </p:nvSpPr>
        <p:spPr/>
        <p:txBody>
          <a:bodyPr/>
          <a:lstStyle/>
          <a:p>
            <a:r>
              <a:rPr lang="en-US" dirty="0" smtClean="0"/>
              <a:t>Pairs of very close instances, but of opposite classes. Removing the instances of the majority class of each pair increases the space between two classes, facilitating the classification process</a:t>
            </a:r>
            <a:endParaRPr lang="en-US" dirty="0"/>
          </a:p>
        </p:txBody>
      </p:sp>
      <p:pic>
        <p:nvPicPr>
          <p:cNvPr id="4098" name="Picture 2" descr="Under-sampling: Tomek links &#10;Tomek links are pairs Of very close instances, but Of opposite classes. Removing the instances Of the majority class Of each pair &#10;increases the space between the two classes, facilitating the classification process. &#10;Tomek links "/>
          <p:cNvPicPr>
            <a:picLocks noChangeAspect="1" noChangeArrowheads="1"/>
          </p:cNvPicPr>
          <p:nvPr/>
        </p:nvPicPr>
        <p:blipFill rotWithShape="1">
          <a:blip r:embed="rId3">
            <a:extLst>
              <a:ext uri="{28A0092B-C50C-407E-A947-70E740481C1C}">
                <a14:useLocalDpi xmlns:a14="http://schemas.microsoft.com/office/drawing/2010/main" val="0"/>
              </a:ext>
            </a:extLst>
          </a:blip>
          <a:srcRect t="33512" r="1631"/>
          <a:stretch/>
        </p:blipFill>
        <p:spPr bwMode="auto">
          <a:xfrm>
            <a:off x="838200" y="3338285"/>
            <a:ext cx="10587718" cy="313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24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sp>
        <p:nvSpPr>
          <p:cNvPr id="3" name="Content Placeholder 2"/>
          <p:cNvSpPr>
            <a:spLocks noGrp="1"/>
          </p:cNvSpPr>
          <p:nvPr>
            <p:ph idx="1"/>
          </p:nvPr>
        </p:nvSpPr>
        <p:spPr>
          <a:xfrm>
            <a:off x="838200" y="1361168"/>
            <a:ext cx="11165114" cy="4351338"/>
          </a:xfrm>
        </p:spPr>
        <p:txBody>
          <a:bodyPr/>
          <a:lstStyle/>
          <a:p>
            <a:r>
              <a:rPr lang="en-US" dirty="0" smtClean="0"/>
              <a:t>Synthetic Minority Oversampling Technique</a:t>
            </a:r>
          </a:p>
          <a:p>
            <a:r>
              <a:rPr lang="en-US" dirty="0" smtClean="0"/>
              <a:t>Synthesize elements for the minority class, based on those that already exist. It works by randomly picking a point from the minority class and computing the k-nearest neighbors for this point. The synthetic points are added between the chosen point and its neighbors</a:t>
            </a:r>
          </a:p>
          <a:p>
            <a:r>
              <a:rPr lang="en-US" dirty="0" smtClean="0"/>
              <a:t>Drawbacks</a:t>
            </a:r>
          </a:p>
          <a:p>
            <a:pPr lvl="1"/>
            <a:r>
              <a:rPr lang="en-US" dirty="0" smtClean="0"/>
              <a:t>While generating synthetic samples does not consider neighboring examples from other classes. This can result in increase in overlapping of classes and can introduce additional noise</a:t>
            </a:r>
          </a:p>
          <a:p>
            <a:pPr lvl="1"/>
            <a:r>
              <a:rPr lang="en-US" dirty="0" smtClean="0"/>
              <a:t>Not very effective for high dimensional data</a:t>
            </a:r>
          </a:p>
          <a:p>
            <a:endParaRPr lang="en-US" dirty="0"/>
          </a:p>
        </p:txBody>
      </p:sp>
      <p:pic>
        <p:nvPicPr>
          <p:cNvPr id="5122" name="Picture 2" descr="Over-sampling: SMOT &#10;SMOTE (Synthetic Minority Oversampling TEchnique) consists of synthesizing elements for the minority class, based on those that &#10;already exist. It works randomly picingk a point from the minority class and computing the k-nearest neighbors for this point. The &#10;synthetic points are added between the chosen point and its neighbors. &#10;Synthetic &#10;samples "/>
          <p:cNvPicPr>
            <a:picLocks noChangeAspect="1" noChangeArrowheads="1"/>
          </p:cNvPicPr>
          <p:nvPr/>
        </p:nvPicPr>
        <p:blipFill rotWithShape="1">
          <a:blip r:embed="rId2">
            <a:extLst>
              <a:ext uri="{28A0092B-C50C-407E-A947-70E740481C1C}">
                <a14:useLocalDpi xmlns:a14="http://schemas.microsoft.com/office/drawing/2010/main" val="0"/>
              </a:ext>
            </a:extLst>
          </a:blip>
          <a:srcRect t="35385" r="2654"/>
          <a:stretch/>
        </p:blipFill>
        <p:spPr bwMode="auto">
          <a:xfrm>
            <a:off x="3904343" y="3745933"/>
            <a:ext cx="6995886" cy="296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7251</TotalTime>
  <Words>1204</Words>
  <Application>Microsoft Office PowerPoint</Application>
  <PresentationFormat>Widescreen</PresentationFormat>
  <Paragraphs>168</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Imbalance Problem in Machine Learning</vt:lpstr>
      <vt:lpstr>Contents</vt:lpstr>
      <vt:lpstr>What is imbalance problem?</vt:lpstr>
      <vt:lpstr>Forms of Imbalance</vt:lpstr>
      <vt:lpstr>Initial methods to handle imbalance</vt:lpstr>
      <vt:lpstr>PowerPoint Presentation</vt:lpstr>
      <vt:lpstr>A. Data-level Methods</vt:lpstr>
      <vt:lpstr>Tomek Links</vt:lpstr>
      <vt:lpstr>SMOTE</vt:lpstr>
      <vt:lpstr>Cluster-based oversampling</vt:lpstr>
      <vt:lpstr>B. Classifier-level Methods</vt:lpstr>
      <vt:lpstr>B. Classifier-level Methods</vt:lpstr>
      <vt:lpstr>C. Hybrid Methods</vt:lpstr>
      <vt:lpstr>Comparison</vt:lpstr>
      <vt:lpstr>Common Pitfalls</vt:lpstr>
      <vt:lpstr>Deep Learning</vt:lpstr>
      <vt:lpstr>Initial Things to try</vt:lpstr>
      <vt:lpstr>Code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Imbalance Problem</dc:title>
  <dc:creator>0000016446351</dc:creator>
  <cp:lastModifiedBy>0000016446351</cp:lastModifiedBy>
  <cp:revision>23</cp:revision>
  <dcterms:created xsi:type="dcterms:W3CDTF">2019-10-23T03:18:59Z</dcterms:created>
  <dcterms:modified xsi:type="dcterms:W3CDTF">2019-10-31T08:05:38Z</dcterms:modified>
</cp:coreProperties>
</file>