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55845" y="-119294"/>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374299" y="377441"/>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50349" y="178735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362080" y="3106458"/>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1671245" y="3107653"/>
            <a:ext cx="2148748" cy="307777"/>
          </a:xfrm>
          <a:prstGeom prst="rect">
            <a:avLst/>
          </a:prstGeom>
          <a:noFill/>
        </p:spPr>
        <p:txBody>
          <a:bodyPr wrap="square" rtlCol="0" anchor="ctr">
            <a:spAutoFit/>
          </a:bodyPr>
          <a:lstStyle/>
          <a:p>
            <a:r>
              <a:rPr lang="en-US" dirty="0">
                <a:solidFill>
                  <a:srgbClr val="161D23"/>
                </a:solidFill>
              </a:rPr>
              <a:t>Shreya Ganesh Shinde</a:t>
            </a:r>
          </a:p>
        </p:txBody>
      </p:sp>
      <p:sp>
        <p:nvSpPr>
          <p:cNvPr id="26" name="TextBox 25">
            <a:extLst>
              <a:ext uri="{FF2B5EF4-FFF2-40B4-BE49-F238E27FC236}">
                <a16:creationId xmlns:a16="http://schemas.microsoft.com/office/drawing/2014/main" id="{1B3A60C8-4356-D37F-0DDF-A39B87F184C1}"/>
              </a:ext>
            </a:extLst>
          </p:cNvPr>
          <p:cNvSpPr txBox="1"/>
          <p:nvPr/>
        </p:nvSpPr>
        <p:spPr>
          <a:xfrm>
            <a:off x="381287" y="3486718"/>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1671243" y="3422894"/>
            <a:ext cx="2758350" cy="307777"/>
          </a:xfrm>
          <a:prstGeom prst="rect">
            <a:avLst/>
          </a:prstGeom>
          <a:noFill/>
        </p:spPr>
        <p:txBody>
          <a:bodyPr wrap="square" rtlCol="0" anchor="ctr">
            <a:spAutoFit/>
          </a:bodyPr>
          <a:lstStyle/>
          <a:p>
            <a:r>
              <a:rPr lang="en-US" dirty="0">
                <a:solidFill>
                  <a:srgbClr val="161D23"/>
                </a:solidFill>
              </a:rPr>
              <a:t>STU658c5f01205611703698177</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400352" cy="276999"/>
          </a:xfrm>
          <a:prstGeom prst="rect">
            <a:avLst/>
          </a:prstGeom>
          <a:noFill/>
        </p:spPr>
        <p:txBody>
          <a:bodyPr wrap="square" rtlCol="0" anchor="ctr">
            <a:spAutoFit/>
          </a:bodyPr>
          <a:lstStyle/>
          <a:p>
            <a:r>
              <a:rPr lang="en-US" sz="1200" dirty="0">
                <a:solidFill>
                  <a:srgbClr val="161D23"/>
                </a:solidFill>
              </a:rPr>
              <a:t>Parvatibai Genba Moze college of Engineering</a:t>
            </a:r>
          </a:p>
        </p:txBody>
      </p:sp>
      <p:sp>
        <p:nvSpPr>
          <p:cNvPr id="16" name="TextBox 15">
            <a:extLst>
              <a:ext uri="{FF2B5EF4-FFF2-40B4-BE49-F238E27FC236}">
                <a16:creationId xmlns:a16="http://schemas.microsoft.com/office/drawing/2014/main" id="{1B3A60C8-4356-D37F-0DDF-A39B87F184C1}"/>
              </a:ext>
            </a:extLst>
          </p:cNvPr>
          <p:cNvSpPr txBox="1"/>
          <p:nvPr/>
        </p:nvSpPr>
        <p:spPr>
          <a:xfrm>
            <a:off x="393211" y="3866480"/>
            <a:ext cx="1338878" cy="276999"/>
          </a:xfrm>
          <a:prstGeom prst="rect">
            <a:avLst/>
          </a:prstGeom>
          <a:noFill/>
        </p:spPr>
        <p:txBody>
          <a:bodyPr wrap="square" rtlCol="0" anchor="ctr">
            <a:spAutoFit/>
          </a:bodyPr>
          <a:lstStyle/>
          <a:p>
            <a:r>
              <a:rPr lang="en-US" sz="1200" b="1" dirty="0">
                <a:solidFill>
                  <a:srgbClr val="161D23"/>
                </a:solidFill>
              </a:rPr>
              <a:t>Mobile No:</a:t>
            </a:r>
          </a:p>
        </p:txBody>
      </p:sp>
      <p:sp>
        <p:nvSpPr>
          <p:cNvPr id="17" name="TextBox 16">
            <a:extLst>
              <a:ext uri="{FF2B5EF4-FFF2-40B4-BE49-F238E27FC236}">
                <a16:creationId xmlns:a16="http://schemas.microsoft.com/office/drawing/2014/main" id="{1B3A60C8-4356-D37F-0DDF-A39B87F184C1}"/>
              </a:ext>
            </a:extLst>
          </p:cNvPr>
          <p:cNvSpPr txBox="1"/>
          <p:nvPr/>
        </p:nvSpPr>
        <p:spPr>
          <a:xfrm>
            <a:off x="393211" y="4255462"/>
            <a:ext cx="1338878" cy="276999"/>
          </a:xfrm>
          <a:prstGeom prst="rect">
            <a:avLst/>
          </a:prstGeom>
          <a:noFill/>
        </p:spPr>
        <p:txBody>
          <a:bodyPr wrap="square" rtlCol="0" anchor="ctr">
            <a:spAutoFit/>
          </a:bodyPr>
          <a:lstStyle/>
          <a:p>
            <a:r>
              <a:rPr lang="en-US" sz="1200" b="1" dirty="0">
                <a:solidFill>
                  <a:srgbClr val="161D23"/>
                </a:solidFill>
              </a:rPr>
              <a:t>Mail ID:</a:t>
            </a:r>
          </a:p>
        </p:txBody>
      </p:sp>
      <p:sp>
        <p:nvSpPr>
          <p:cNvPr id="29" name="TextBox 28">
            <a:extLst>
              <a:ext uri="{FF2B5EF4-FFF2-40B4-BE49-F238E27FC236}">
                <a16:creationId xmlns:a16="http://schemas.microsoft.com/office/drawing/2014/main" id="{D52A72D2-9BA5-CD7D-B4C1-CFD904CD627D}"/>
              </a:ext>
            </a:extLst>
          </p:cNvPr>
          <p:cNvSpPr txBox="1"/>
          <p:nvPr/>
        </p:nvSpPr>
        <p:spPr>
          <a:xfrm>
            <a:off x="1671244" y="3826134"/>
            <a:ext cx="2394277" cy="276999"/>
          </a:xfrm>
          <a:prstGeom prst="rect">
            <a:avLst/>
          </a:prstGeom>
          <a:noFill/>
        </p:spPr>
        <p:txBody>
          <a:bodyPr wrap="square" rtlCol="0" anchor="ctr">
            <a:spAutoFit/>
          </a:bodyPr>
          <a:lstStyle/>
          <a:p>
            <a:r>
              <a:rPr lang="en-US" sz="1200" dirty="0">
                <a:solidFill>
                  <a:srgbClr val="161D23"/>
                </a:solidFill>
              </a:rPr>
              <a:t>9209213137</a:t>
            </a:r>
          </a:p>
        </p:txBody>
      </p:sp>
      <p:sp>
        <p:nvSpPr>
          <p:cNvPr id="30" name="TextBox 29">
            <a:extLst>
              <a:ext uri="{FF2B5EF4-FFF2-40B4-BE49-F238E27FC236}">
                <a16:creationId xmlns:a16="http://schemas.microsoft.com/office/drawing/2014/main" id="{D52A72D2-9BA5-CD7D-B4C1-CFD904CD627D}"/>
              </a:ext>
            </a:extLst>
          </p:cNvPr>
          <p:cNvSpPr txBox="1"/>
          <p:nvPr/>
        </p:nvSpPr>
        <p:spPr>
          <a:xfrm>
            <a:off x="1671243" y="4215856"/>
            <a:ext cx="2758350" cy="307777"/>
          </a:xfrm>
          <a:prstGeom prst="rect">
            <a:avLst/>
          </a:prstGeom>
          <a:noFill/>
        </p:spPr>
        <p:txBody>
          <a:bodyPr wrap="square" rtlCol="0" anchor="ctr">
            <a:spAutoFit/>
          </a:bodyPr>
          <a:lstStyle/>
          <a:p>
            <a:r>
              <a:rPr lang="en-US" dirty="0">
                <a:solidFill>
                  <a:srgbClr val="161D23"/>
                </a:solidFill>
              </a:rPr>
              <a:t>shreyashinde2256@gmail.com</a:t>
            </a:r>
          </a:p>
        </p:txBody>
      </p:sp>
    </p:spTree>
  </p:cSld>
  <p:clrMapOvr>
    <a:masterClrMapping/>
  </p:clrMapOvr>
  <mc:AlternateContent xmlns:mc="http://schemas.openxmlformats.org/markup-compatibility/2006" xmlns:p14="http://schemas.microsoft.com/office/powerpoint/2010/main">
    <mc:Choice Requires="p14">
      <p:transition p14:dur="250">
        <p14:doors dir="ver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289932" y="1167780"/>
            <a:ext cx="2326887" cy="2726782"/>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78392D41-2443-29AF-8782-65BBA7353A44}"/>
              </a:ext>
            </a:extLst>
          </p:cNvPr>
          <p:cNvPicPr>
            <a:picLocks noChangeAspect="1"/>
          </p:cNvPicPr>
          <p:nvPr/>
        </p:nvPicPr>
        <p:blipFill>
          <a:blip r:embed="rId3"/>
          <a:stretch>
            <a:fillRect/>
          </a:stretch>
        </p:blipFill>
        <p:spPr>
          <a:xfrm>
            <a:off x="3018263" y="1167780"/>
            <a:ext cx="5597912" cy="2980875"/>
          </a:xfrm>
          <a:prstGeom prst="rect">
            <a:avLst/>
          </a:prstGeom>
        </p:spPr>
      </p:pic>
      <p:sp>
        <p:nvSpPr>
          <p:cNvPr id="8" name="TextBox 7">
            <a:extLst>
              <a:ext uri="{FF2B5EF4-FFF2-40B4-BE49-F238E27FC236}">
                <a16:creationId xmlns:a16="http://schemas.microsoft.com/office/drawing/2014/main" id="{E552CF2F-60B5-7CA1-0BE9-E046C8C80736}"/>
              </a:ext>
            </a:extLst>
          </p:cNvPr>
          <p:cNvSpPr txBox="1"/>
          <p:nvPr/>
        </p:nvSpPr>
        <p:spPr>
          <a:xfrm>
            <a:off x="289932" y="1248938"/>
            <a:ext cx="2326887" cy="2462213"/>
          </a:xfrm>
          <a:prstGeom prst="rect">
            <a:avLst/>
          </a:prstGeom>
          <a:noFill/>
        </p:spPr>
        <p:txBody>
          <a:bodyPr wrap="square" rtlCol="0">
            <a:spAutoFit/>
          </a:bodyPr>
          <a:lstStyle/>
          <a:p>
            <a:r>
              <a:rPr lang="en-US" b="0" i="0" dirty="0">
                <a:solidFill>
                  <a:srgbClr val="0D0D0D"/>
                </a:solidFill>
                <a:effectLst/>
                <a:latin typeface="+mn-lt"/>
              </a:rPr>
              <a:t>Out of a total of 14,765 patients, 228 are affected by a lung blood clot. Among these, 95 have high blood pressure, and of those, 44 also have diabetes. Within this diabetic group, age distribution includes 3 middle-aged, 7 over-aged, and 34 old-age individuals.</a:t>
            </a:r>
            <a:endParaRPr lang="en-IN" dirty="0">
              <a:latin typeface="+mn-lt"/>
            </a:endParaRPr>
          </a:p>
        </p:txBody>
      </p:sp>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2677656"/>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0" i="0" dirty="0">
                <a:solidFill>
                  <a:srgbClr val="0D0D0D"/>
                </a:solidFill>
                <a:effectLst/>
                <a:latin typeface="+mn-lt"/>
              </a:rPr>
              <a:t>The internship project successfully leveraged Power BI to analyze healthcare data, revealing critical insights into the impact of lifestyle choices on health outcomes and the influence of patient demographics on hospitalization experiences. By transforming raw data into actionable intelligence, the project not only enhances healthcare decision-making but also paves the way for targeted interventions and improved patient care strategies. The findings underscore the potential of data-driven analytics in transforming healthcare delivery and outcomes.</a:t>
            </a: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1" y="2460074"/>
              <a:ext cx="5198623" cy="100848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Data-Driven Decision Making in Healthcare : A Comprehensive Power BI Internship on Patient Data Analysis and Visualization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i="0" dirty="0">
                    <a:solidFill>
                      <a:srgbClr val="0D0D0D"/>
                    </a:solidFill>
                    <a:effectLst/>
                    <a:latin typeface="+mj-lt"/>
                  </a:rPr>
                  <a:t>Data Import and Preprocessing:</a:t>
                </a:r>
                <a:r>
                  <a:rPr lang="en-US" b="0" i="0" dirty="0">
                    <a:solidFill>
                      <a:srgbClr val="0D0D0D"/>
                    </a:solidFill>
                    <a:effectLst/>
                    <a:latin typeface="+mj-lt"/>
                  </a:rPr>
                  <a:t> Imported and cleansed healthcare data, involving patient admissions and detailed medical records, streamlined by selecting relevant columns and normalizing terminologies.</a:t>
                </a:r>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i="0" dirty="0">
                    <a:solidFill>
                      <a:srgbClr val="0D0D0D"/>
                    </a:solidFill>
                    <a:effectLst/>
                    <a:latin typeface="+mj-lt"/>
                  </a:rPr>
                  <a:t>Advanced Analytics with DAX:</a:t>
                </a:r>
                <a:r>
                  <a:rPr lang="en-US" b="0" i="0" dirty="0">
                    <a:solidFill>
                      <a:srgbClr val="0D0D0D"/>
                    </a:solidFill>
                    <a:effectLst/>
                    <a:latin typeface="+mj-lt"/>
                  </a:rPr>
                  <a:t> Developed new columns and measures using DAX expressions to analyze patient demographics, hospital stay durations, and health conditions, enabling deeper insights into patient care and outcomes.</a:t>
                </a:r>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i="0" dirty="0">
                    <a:solidFill>
                      <a:srgbClr val="0D0D0D"/>
                    </a:solidFill>
                    <a:effectLst/>
                    <a:latin typeface="+mj-lt"/>
                  </a:rPr>
                  <a:t>Visualization and Dashboard Development:</a:t>
                </a:r>
                <a:r>
                  <a:rPr lang="en-US" b="0" i="0" dirty="0">
                    <a:solidFill>
                      <a:srgbClr val="0D0D0D"/>
                    </a:solidFill>
                    <a:effectLst/>
                    <a:latin typeface="+mj-lt"/>
                  </a:rPr>
                  <a:t> Created intuitive dashboards in Power BI, featuring visualizations that depict the impact of lifestyle choices on health outcomes, patient demographics and  facilitating quick and informed decision-making.</a:t>
                </a:r>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i="0" dirty="0">
                    <a:solidFill>
                      <a:srgbClr val="0D0D0D"/>
                    </a:solidFill>
                    <a:effectLst/>
                    <a:latin typeface="+mj-lt"/>
                  </a:rPr>
                  <a:t>Project Completion and Testing:</a:t>
                </a:r>
                <a:r>
                  <a:rPr lang="en-US" b="0" i="0" dirty="0">
                    <a:solidFill>
                      <a:srgbClr val="0D0D0D"/>
                    </a:solidFill>
                    <a:effectLst/>
                    <a:latin typeface="+mj-lt"/>
                  </a:rPr>
                  <a:t> Concluded with thorough formatting and rigorous testing of the Power BI project, ensuring accuracy and reliability of the data visualizations and analytics for healthcare decision-making.</a:t>
                </a:r>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058525" cy="2133918"/>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b="0" i="0" dirty="0">
                <a:solidFill>
                  <a:srgbClr val="0D0D0D"/>
                </a:solidFill>
                <a:effectLst/>
                <a:latin typeface="+mn-lt"/>
              </a:rPr>
              <a:t>How do lifestyle factors like alcohol consumption and smoking habits impact the prevalence of diseases such as diabetes, hypertension, and chronic kidney disease among hospitalized patients?</a:t>
            </a:r>
          </a:p>
          <a:p>
            <a:pPr marL="173736" indent="-173736" algn="just">
              <a:spcAft>
                <a:spcPts val="800"/>
              </a:spcAft>
              <a:buFont typeface="Arial" panose="020B0604020202020204" pitchFamily="34" charset="0"/>
              <a:buChar char="•"/>
            </a:pPr>
            <a:r>
              <a:rPr lang="en-US" b="0" i="0" dirty="0">
                <a:solidFill>
                  <a:srgbClr val="0D0D0D"/>
                </a:solidFill>
                <a:effectLst/>
                <a:latin typeface="+mn-lt"/>
              </a:rPr>
              <a:t>What is the correlation between patient demographics (age, gender, and rural vs. urban residency) and hospitalization outcomes, including duration of stay in the hospital and in the ICU, as well as the overall patient outcome (discharge status)?</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4165243"/>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1" dirty="0">
                <a:latin typeface="+mn-lt"/>
              </a:rPr>
              <a:t>Week 1: Data Preparation</a:t>
            </a:r>
            <a:r>
              <a:rPr lang="en-US" dirty="0">
                <a:latin typeface="+mn-lt"/>
              </a:rPr>
              <a:t> Focused on importing and preprocessing healthcare data from Excel into Power BI. </a:t>
            </a:r>
          </a:p>
          <a:p>
            <a:pPr marL="173736" indent="-173736">
              <a:spcAft>
                <a:spcPts val="800"/>
              </a:spcAft>
              <a:buFont typeface="Arial" panose="020B0604020202020204" pitchFamily="34" charset="0"/>
              <a:buChar char="•"/>
            </a:pPr>
            <a:r>
              <a:rPr lang="en-US" b="1" dirty="0">
                <a:latin typeface="+mn-lt"/>
              </a:rPr>
              <a:t>Week 2: Analytics Enhancement </a:t>
            </a:r>
            <a:r>
              <a:rPr lang="en-US" dirty="0">
                <a:latin typeface="+mn-lt"/>
              </a:rPr>
              <a:t>Utilized DAX to extend the dataset with calculated columns and measures, analyzing factors such as the duration of hospital stays, patient habits (smoking, alcohol use), and health conditions to facilitate detailed insights.</a:t>
            </a:r>
          </a:p>
          <a:p>
            <a:pPr marL="173736" indent="-173736">
              <a:spcAft>
                <a:spcPts val="800"/>
              </a:spcAft>
              <a:buFont typeface="Arial" panose="020B0604020202020204" pitchFamily="34" charset="0"/>
              <a:buChar char="•"/>
            </a:pPr>
            <a:r>
              <a:rPr lang="en-US" b="1" dirty="0">
                <a:latin typeface="+mn-lt"/>
              </a:rPr>
              <a:t>Week 3: Visualization and Dashboard Creation </a:t>
            </a:r>
            <a:r>
              <a:rPr lang="en-US" dirty="0">
                <a:latin typeface="+mn-lt"/>
              </a:rPr>
              <a:t>Developed a comprehensive Power BI dashboard to visualize the relationships between lifestyle habits and disease and hospitalization metrics, enabling easy exploration of data through slicers and cards.</a:t>
            </a:r>
          </a:p>
          <a:p>
            <a:pPr marL="173736" indent="-173736">
              <a:spcAft>
                <a:spcPts val="800"/>
              </a:spcAft>
              <a:buFont typeface="Arial" panose="020B0604020202020204" pitchFamily="34" charset="0"/>
              <a:buChar char="•"/>
            </a:pPr>
            <a:r>
              <a:rPr lang="en-US" b="1" dirty="0">
                <a:latin typeface="+mn-lt"/>
              </a:rPr>
              <a:t>Week 4: Finalization and Testing </a:t>
            </a:r>
            <a:r>
              <a:rPr lang="en-US" dirty="0">
                <a:latin typeface="+mn-lt"/>
              </a:rPr>
              <a:t>The project concluded with meticulous formatting and thorough testing to ensure the accuracy and reliability of the data analysis and visualizations.</a:t>
            </a:r>
          </a:p>
          <a:p>
            <a:pPr marL="173736" indent="-173736">
              <a:spcAft>
                <a:spcPts val="800"/>
              </a:spcAft>
              <a:buFont typeface="Arial" panose="020B0604020202020204" pitchFamily="34" charset="0"/>
              <a:buChar char="•"/>
            </a:pPr>
            <a:endParaRPr lang="en-US" dirty="0">
              <a:latin typeface="+mn-lt"/>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1487587"/>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0" i="0" dirty="0">
                <a:solidFill>
                  <a:srgbClr val="0D0D0D"/>
                </a:solidFill>
                <a:effectLst/>
                <a:latin typeface="+mn-lt"/>
              </a:rPr>
              <a:t>Implement advanced data analytics in Power BI to dissect patient data, creating visualizations that highlight the relationship between lifestyle choices and disease occurrence, thereby enabling healthcare providers to tailor preventive measures and patient education more effectively.</a:t>
            </a:r>
          </a:p>
          <a:p>
            <a:pPr marL="173736" indent="-173736">
              <a:spcAft>
                <a:spcPts val="800"/>
              </a:spcAft>
              <a:buFont typeface="Arial" panose="020B0604020202020204" pitchFamily="34" charset="0"/>
              <a:buChar char="•"/>
            </a:pPr>
            <a:r>
              <a:rPr lang="en-US" b="0" i="0" dirty="0">
                <a:solidFill>
                  <a:srgbClr val="0D0D0D"/>
                </a:solidFill>
                <a:effectLst/>
                <a:latin typeface="+mn-lt"/>
              </a:rPr>
              <a:t>Utilize Power BI to develop a comprehensive dashboard that aggregates patient demographic data with hospitalization metrics and outcomes, facilitating a data-driven approach to identify and address disparities in healthcare access and outcomes, and optimize resource allocation.</a:t>
            </a:r>
            <a:endParaRPr lang="en-US" dirty="0">
              <a:latin typeface="+mn-lt"/>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4445003" cy="307777"/>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Power BI	</a:t>
            </a:r>
          </a:p>
        </p:txBody>
      </p:sp>
      <p:pic>
        <p:nvPicPr>
          <p:cNvPr id="7" name="Picture 6">
            <a:extLst>
              <a:ext uri="{FF2B5EF4-FFF2-40B4-BE49-F238E27FC236}">
                <a16:creationId xmlns:a16="http://schemas.microsoft.com/office/drawing/2014/main" id="{F2508DB3-8D08-5215-1310-B21462677FA0}"/>
              </a:ext>
            </a:extLst>
          </p:cNvPr>
          <p:cNvPicPr>
            <a:picLocks noChangeAspect="1"/>
          </p:cNvPicPr>
          <p:nvPr/>
        </p:nvPicPr>
        <p:blipFill>
          <a:blip r:embed="rId3"/>
          <a:stretch>
            <a:fillRect/>
          </a:stretch>
        </p:blipFill>
        <p:spPr>
          <a:xfrm>
            <a:off x="1412488" y="1022237"/>
            <a:ext cx="7620836" cy="3854563"/>
          </a:xfrm>
          <a:prstGeom prst="rect">
            <a:avLst/>
          </a:prstGeom>
        </p:spPr>
      </p:pic>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Dashboard1</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056A82B3-0B0D-1A4E-BA73-B95EEA4068F4}"/>
              </a:ext>
            </a:extLst>
          </p:cNvPr>
          <p:cNvPicPr>
            <a:picLocks noChangeAspect="1"/>
          </p:cNvPicPr>
          <p:nvPr/>
        </p:nvPicPr>
        <p:blipFill>
          <a:blip r:embed="rId3"/>
          <a:stretch>
            <a:fillRect/>
          </a:stretch>
        </p:blipFill>
        <p:spPr>
          <a:xfrm>
            <a:off x="1456840" y="1137425"/>
            <a:ext cx="6584095" cy="3675424"/>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Dashboard2</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A16B772A-576B-61B3-1E4D-DA53D6BA6A09}"/>
              </a:ext>
            </a:extLst>
          </p:cNvPr>
          <p:cNvPicPr>
            <a:picLocks noChangeAspect="1"/>
          </p:cNvPicPr>
          <p:nvPr/>
        </p:nvPicPr>
        <p:blipFill>
          <a:blip r:embed="rId3"/>
          <a:stretch>
            <a:fillRect/>
          </a:stretch>
        </p:blipFill>
        <p:spPr>
          <a:xfrm>
            <a:off x="1360449" y="1109069"/>
            <a:ext cx="6644426" cy="3752265"/>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2836</TotalTime>
  <Words>649</Words>
  <Application>Microsoft Office PowerPoint</Application>
  <PresentationFormat>On-screen Show (16:9)</PresentationFormat>
  <Paragraphs>46</Paragraphs>
  <Slides>12</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vt:i4>
      </vt:variant>
    </vt:vector>
  </HeadingPairs>
  <TitlesOfParts>
    <vt:vector size="16" baseType="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Shreya Shinde</cp:lastModifiedBy>
  <cp:revision>58</cp:revision>
  <dcterms:modified xsi:type="dcterms:W3CDTF">2024-04-04T02:16:37Z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