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42"/>
  </p:notesMasterIdLst>
  <p:handoutMasterIdLst>
    <p:handoutMasterId r:id="rId43"/>
  </p:handoutMasterIdLst>
  <p:sldIdLst>
    <p:sldId id="256" r:id="rId4"/>
    <p:sldId id="257" r:id="rId5"/>
    <p:sldId id="321" r:id="rId6"/>
    <p:sldId id="282" r:id="rId7"/>
    <p:sldId id="336" r:id="rId8"/>
    <p:sldId id="344" r:id="rId9"/>
    <p:sldId id="343" r:id="rId10"/>
    <p:sldId id="342" r:id="rId11"/>
    <p:sldId id="325" r:id="rId12"/>
    <p:sldId id="307" r:id="rId13"/>
    <p:sldId id="324" r:id="rId14"/>
    <p:sldId id="339" r:id="rId15"/>
    <p:sldId id="289" r:id="rId16"/>
    <p:sldId id="313" r:id="rId17"/>
    <p:sldId id="308" r:id="rId18"/>
    <p:sldId id="311" r:id="rId19"/>
    <p:sldId id="314" r:id="rId20"/>
    <p:sldId id="326" r:id="rId21"/>
    <p:sldId id="316" r:id="rId22"/>
    <p:sldId id="295" r:id="rId23"/>
    <p:sldId id="315" r:id="rId24"/>
    <p:sldId id="333" r:id="rId25"/>
    <p:sldId id="318" r:id="rId26"/>
    <p:sldId id="328" r:id="rId27"/>
    <p:sldId id="292" r:id="rId28"/>
    <p:sldId id="302" r:id="rId29"/>
    <p:sldId id="297" r:id="rId30"/>
    <p:sldId id="320" r:id="rId31"/>
    <p:sldId id="300" r:id="rId32"/>
    <p:sldId id="301" r:id="rId33"/>
    <p:sldId id="334" r:id="rId34"/>
    <p:sldId id="341" r:id="rId35"/>
    <p:sldId id="290" r:id="rId36"/>
    <p:sldId id="312" r:id="rId37"/>
    <p:sldId id="329" r:id="rId38"/>
    <p:sldId id="293" r:id="rId39"/>
    <p:sldId id="309" r:id="rId40"/>
    <p:sldId id="304" r:id="rId4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55D6"/>
    <a:srgbClr val="993300"/>
    <a:srgbClr val="009900"/>
    <a:srgbClr val="0000FF"/>
    <a:srgbClr val="649A6D"/>
    <a:srgbClr val="6ACE52"/>
    <a:srgbClr val="0033CC"/>
    <a:srgbClr val="005EA4"/>
    <a:srgbClr val="960000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8757" autoAdjust="0"/>
  </p:normalViewPr>
  <p:slideViewPr>
    <p:cSldViewPr>
      <p:cViewPr>
        <p:scale>
          <a:sx n="70" d="100"/>
          <a:sy n="70" d="100"/>
        </p:scale>
        <p:origin x="-144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Docs\Compressed%20Cache\Final%20Graphs\Motiv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pekhime\Documents\My%20Dropbox\Docs\Compressed%20Cache\Final%20Graphs\L2MultBase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Atreides\My%20Documents\Dropbox\Docs\Compressed%20Cache\Final%20Graphs\L2CompRatios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Docs\Compressed%20Cache\Final%20Graphs\L2RealAl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Docs\Compressed%20Cache\Final%20Graphs\L2MPKI2M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Docs\Compressed%20Cache\Final%20Graphs\L2-2Core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Docs\Compressed%20Cache\Final%20Graphs\L2PerfBounda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Zero</c:v>
                </c:pt>
              </c:strCache>
            </c:strRef>
          </c:tx>
          <c:invertIfNegative val="0"/>
          <c:cat>
            <c:strRef>
              <c:f>Sheet1!$A$1:$A$26</c:f>
              <c:strCache>
                <c:ptCount val="26"/>
                <c:pt idx="0">
                  <c:v>  libquantum </c:v>
                </c:pt>
                <c:pt idx="1">
                  <c:v>  lbm </c:v>
                </c:pt>
                <c:pt idx="2">
                  <c:v>  mcf </c:v>
                </c:pt>
                <c:pt idx="3">
                  <c:v>  tpch17 </c:v>
                </c:pt>
                <c:pt idx="4">
                  <c:v>  sjeng </c:v>
                </c:pt>
                <c:pt idx="5">
                  <c:v>  omnetpp </c:v>
                </c:pt>
                <c:pt idx="6">
                  <c:v>  tpch2 </c:v>
                </c:pt>
                <c:pt idx="7">
                  <c:v>  sphinx3 </c:v>
                </c:pt>
                <c:pt idx="8">
                  <c:v>  xalancbmk </c:v>
                </c:pt>
                <c:pt idx="9">
                  <c:v>  bzip2 </c:v>
                </c:pt>
                <c:pt idx="10">
                  <c:v>  tpch6 </c:v>
                </c:pt>
                <c:pt idx="11">
                  <c:v>  leslie3d </c:v>
                </c:pt>
                <c:pt idx="12">
                  <c:v>  apache </c:v>
                </c:pt>
                <c:pt idx="13">
                  <c:v>  gromacs </c:v>
                </c:pt>
                <c:pt idx="14">
                  <c:v>  astar </c:v>
                </c:pt>
                <c:pt idx="15">
                  <c:v>  gobmk </c:v>
                </c:pt>
                <c:pt idx="16">
                  <c:v>  soplex </c:v>
                </c:pt>
                <c:pt idx="17">
                  <c:v>  gcc </c:v>
                </c:pt>
                <c:pt idx="18">
                  <c:v>  hmmer </c:v>
                </c:pt>
                <c:pt idx="19">
                  <c:v>  wrf </c:v>
                </c:pt>
                <c:pt idx="20">
                  <c:v>  h264ref </c:v>
                </c:pt>
                <c:pt idx="21">
                  <c:v>  zeusmp </c:v>
                </c:pt>
                <c:pt idx="22">
                  <c:v>  cactusADM </c:v>
                </c:pt>
                <c:pt idx="23">
                  <c:v>  GemsFDTD </c:v>
                </c:pt>
                <c:pt idx="25">
                  <c:v>Average</c:v>
                </c:pt>
              </c:strCache>
            </c:strRef>
          </c:cat>
          <c:val>
            <c:numRef>
              <c:f>Sheet1!$B$1:$B$26</c:f>
              <c:numCache>
                <c:formatCode>0%</c:formatCode>
                <c:ptCount val="26"/>
                <c:pt idx="0">
                  <c:v>1.2000000000000021E-5</c:v>
                </c:pt>
                <c:pt idx="1">
                  <c:v>7.0000000000000101E-6</c:v>
                </c:pt>
                <c:pt idx="2">
                  <c:v>8.9110000000000075E-3</c:v>
                </c:pt>
                <c:pt idx="3">
                  <c:v>3.3322999999999998E-2</c:v>
                </c:pt>
                <c:pt idx="4">
                  <c:v>3.2362000000000002E-2</c:v>
                </c:pt>
                <c:pt idx="5">
                  <c:v>2.7000000000000053E-5</c:v>
                </c:pt>
                <c:pt idx="6">
                  <c:v>6.5765000000000073E-2</c:v>
                </c:pt>
                <c:pt idx="7">
                  <c:v>2.2031000000000026E-2</c:v>
                </c:pt>
                <c:pt idx="8">
                  <c:v>2.7200000000000043E-4</c:v>
                </c:pt>
                <c:pt idx="9">
                  <c:v>1.7600000000000035E-4</c:v>
                </c:pt>
                <c:pt idx="10">
                  <c:v>0.12314200000000006</c:v>
                </c:pt>
                <c:pt idx="11">
                  <c:v>0.16954600000000025</c:v>
                </c:pt>
                <c:pt idx="12">
                  <c:v>7.2498000000000076E-2</c:v>
                </c:pt>
                <c:pt idx="13">
                  <c:v>6.5674999999999997E-2</c:v>
                </c:pt>
                <c:pt idx="14">
                  <c:v>1.6314000000000013E-2</c:v>
                </c:pt>
                <c:pt idx="15">
                  <c:v>0.34372600000000036</c:v>
                </c:pt>
                <c:pt idx="16">
                  <c:v>0.268625</c:v>
                </c:pt>
                <c:pt idx="17">
                  <c:v>0.30067900000000025</c:v>
                </c:pt>
                <c:pt idx="18">
                  <c:v>3.2610000000000035E-3</c:v>
                </c:pt>
                <c:pt idx="19">
                  <c:v>0.81434499999999999</c:v>
                </c:pt>
                <c:pt idx="20">
                  <c:v>8.3700000000000094E-3</c:v>
                </c:pt>
                <c:pt idx="21">
                  <c:v>0.83736299999999941</c:v>
                </c:pt>
                <c:pt idx="22">
                  <c:v>0.66632300000000044</c:v>
                </c:pt>
                <c:pt idx="23">
                  <c:v>0.99427500000000002</c:v>
                </c:pt>
                <c:pt idx="25">
                  <c:v>0.20195950000000001</c:v>
                </c:pt>
              </c:numCache>
            </c:numRef>
          </c:val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Repeated Values</c:v>
                </c:pt>
              </c:strCache>
            </c:strRef>
          </c:tx>
          <c:invertIfNegative val="0"/>
          <c:cat>
            <c:strRef>
              <c:f>Sheet1!$A$1:$A$26</c:f>
              <c:strCache>
                <c:ptCount val="26"/>
                <c:pt idx="0">
                  <c:v>  libquantum </c:v>
                </c:pt>
                <c:pt idx="1">
                  <c:v>  lbm </c:v>
                </c:pt>
                <c:pt idx="2">
                  <c:v>  mcf </c:v>
                </c:pt>
                <c:pt idx="3">
                  <c:v>  tpch17 </c:v>
                </c:pt>
                <c:pt idx="4">
                  <c:v>  sjeng </c:v>
                </c:pt>
                <c:pt idx="5">
                  <c:v>  omnetpp </c:v>
                </c:pt>
                <c:pt idx="6">
                  <c:v>  tpch2 </c:v>
                </c:pt>
                <c:pt idx="7">
                  <c:v>  sphinx3 </c:v>
                </c:pt>
                <c:pt idx="8">
                  <c:v>  xalancbmk </c:v>
                </c:pt>
                <c:pt idx="9">
                  <c:v>  bzip2 </c:v>
                </c:pt>
                <c:pt idx="10">
                  <c:v>  tpch6 </c:v>
                </c:pt>
                <c:pt idx="11">
                  <c:v>  leslie3d </c:v>
                </c:pt>
                <c:pt idx="12">
                  <c:v>  apache </c:v>
                </c:pt>
                <c:pt idx="13">
                  <c:v>  gromacs </c:v>
                </c:pt>
                <c:pt idx="14">
                  <c:v>  astar </c:v>
                </c:pt>
                <c:pt idx="15">
                  <c:v>  gobmk </c:v>
                </c:pt>
                <c:pt idx="16">
                  <c:v>  soplex </c:v>
                </c:pt>
                <c:pt idx="17">
                  <c:v>  gcc </c:v>
                </c:pt>
                <c:pt idx="18">
                  <c:v>  hmmer </c:v>
                </c:pt>
                <c:pt idx="19">
                  <c:v>  wrf </c:v>
                </c:pt>
                <c:pt idx="20">
                  <c:v>  h264ref </c:v>
                </c:pt>
                <c:pt idx="21">
                  <c:v>  zeusmp </c:v>
                </c:pt>
                <c:pt idx="22">
                  <c:v>  cactusADM </c:v>
                </c:pt>
                <c:pt idx="23">
                  <c:v>  GemsFDTD </c:v>
                </c:pt>
                <c:pt idx="25">
                  <c:v>Average</c:v>
                </c:pt>
              </c:strCache>
            </c:strRef>
          </c:cat>
          <c:val>
            <c:numRef>
              <c:f>Sheet1!$C$1:$C$26</c:f>
              <c:numCache>
                <c:formatCode>0%</c:formatCode>
                <c:ptCount val="26"/>
                <c:pt idx="0">
                  <c:v>1.0000000000000014E-4</c:v>
                </c:pt>
                <c:pt idx="1">
                  <c:v>6.5000000000000103E-5</c:v>
                </c:pt>
                <c:pt idx="2">
                  <c:v>1.0000000000000014E-4</c:v>
                </c:pt>
                <c:pt idx="3">
                  <c:v>5.0800000000000064E-4</c:v>
                </c:pt>
                <c:pt idx="4">
                  <c:v>1.4600000000000019E-4</c:v>
                </c:pt>
                <c:pt idx="5">
                  <c:v>1.0000000000000014E-4</c:v>
                </c:pt>
                <c:pt idx="6">
                  <c:v>5.2900000000000072E-4</c:v>
                </c:pt>
                <c:pt idx="7">
                  <c:v>8.812000000000016E-3</c:v>
                </c:pt>
                <c:pt idx="8">
                  <c:v>2.000000000000002E-6</c:v>
                </c:pt>
                <c:pt idx="9">
                  <c:v>3.6901000000000038E-2</c:v>
                </c:pt>
                <c:pt idx="10">
                  <c:v>2.0050000000000011E-3</c:v>
                </c:pt>
                <c:pt idx="11">
                  <c:v>9.5993000000000064E-2</c:v>
                </c:pt>
                <c:pt idx="12">
                  <c:v>5.0720000000000036E-3</c:v>
                </c:pt>
                <c:pt idx="13">
                  <c:v>1.0873000000000001E-2</c:v>
                </c:pt>
                <c:pt idx="14">
                  <c:v>5.9140000000000035E-3</c:v>
                </c:pt>
                <c:pt idx="15">
                  <c:v>2.0917000000000002E-2</c:v>
                </c:pt>
                <c:pt idx="16">
                  <c:v>0.29969200000000001</c:v>
                </c:pt>
                <c:pt idx="17">
                  <c:v>3.8812000000000006E-2</c:v>
                </c:pt>
                <c:pt idx="18">
                  <c:v>3.1345000000000026E-2</c:v>
                </c:pt>
                <c:pt idx="19">
                  <c:v>8.3856000000000167E-2</c:v>
                </c:pt>
                <c:pt idx="20">
                  <c:v>6.4140000000000039E-3</c:v>
                </c:pt>
                <c:pt idx="21">
                  <c:v>0.13684199999999999</c:v>
                </c:pt>
                <c:pt idx="22">
                  <c:v>0.32178000000000023</c:v>
                </c:pt>
                <c:pt idx="23">
                  <c:v>1.6280000000000023E-3</c:v>
                </c:pt>
                <c:pt idx="25">
                  <c:v>4.6183583333333396E-2</c:v>
                </c:pt>
              </c:numCache>
            </c:numRef>
          </c:val>
        </c:ser>
        <c:ser>
          <c:idx val="2"/>
          <c:order val="2"/>
          <c:tx>
            <c:strRef>
              <c:f>Sheet1!$D$27</c:f>
              <c:strCache>
                <c:ptCount val="1"/>
                <c:pt idx="0">
                  <c:v>Other Patterns</c:v>
                </c:pt>
              </c:strCache>
            </c:strRef>
          </c:tx>
          <c:invertIfNegative val="0"/>
          <c:cat>
            <c:strRef>
              <c:f>Sheet1!$A$1:$A$26</c:f>
              <c:strCache>
                <c:ptCount val="26"/>
                <c:pt idx="0">
                  <c:v>  libquantum </c:v>
                </c:pt>
                <c:pt idx="1">
                  <c:v>  lbm </c:v>
                </c:pt>
                <c:pt idx="2">
                  <c:v>  mcf </c:v>
                </c:pt>
                <c:pt idx="3">
                  <c:v>  tpch17 </c:v>
                </c:pt>
                <c:pt idx="4">
                  <c:v>  sjeng </c:v>
                </c:pt>
                <c:pt idx="5">
                  <c:v>  omnetpp </c:v>
                </c:pt>
                <c:pt idx="6">
                  <c:v>  tpch2 </c:v>
                </c:pt>
                <c:pt idx="7">
                  <c:v>  sphinx3 </c:v>
                </c:pt>
                <c:pt idx="8">
                  <c:v>  xalancbmk </c:v>
                </c:pt>
                <c:pt idx="9">
                  <c:v>  bzip2 </c:v>
                </c:pt>
                <c:pt idx="10">
                  <c:v>  tpch6 </c:v>
                </c:pt>
                <c:pt idx="11">
                  <c:v>  leslie3d </c:v>
                </c:pt>
                <c:pt idx="12">
                  <c:v>  apache </c:v>
                </c:pt>
                <c:pt idx="13">
                  <c:v>  gromacs </c:v>
                </c:pt>
                <c:pt idx="14">
                  <c:v>  astar </c:v>
                </c:pt>
                <c:pt idx="15">
                  <c:v>  gobmk </c:v>
                </c:pt>
                <c:pt idx="16">
                  <c:v>  soplex </c:v>
                </c:pt>
                <c:pt idx="17">
                  <c:v>  gcc </c:v>
                </c:pt>
                <c:pt idx="18">
                  <c:v>  hmmer </c:v>
                </c:pt>
                <c:pt idx="19">
                  <c:v>  wrf </c:v>
                </c:pt>
                <c:pt idx="20">
                  <c:v>  h264ref </c:v>
                </c:pt>
                <c:pt idx="21">
                  <c:v>  zeusmp </c:v>
                </c:pt>
                <c:pt idx="22">
                  <c:v>  cactusADM </c:v>
                </c:pt>
                <c:pt idx="23">
                  <c:v>  GemsFDTD </c:v>
                </c:pt>
                <c:pt idx="25">
                  <c:v>Average</c:v>
                </c:pt>
              </c:strCache>
            </c:strRef>
          </c:cat>
          <c:val>
            <c:numRef>
              <c:f>Sheet1!$D$1:$D$26</c:f>
              <c:numCache>
                <c:formatCode>0%</c:formatCode>
                <c:ptCount val="26"/>
                <c:pt idx="0">
                  <c:v>1.7700000000000037E-4</c:v>
                </c:pt>
                <c:pt idx="1">
                  <c:v>1.3800000000000018E-4</c:v>
                </c:pt>
                <c:pt idx="2">
                  <c:v>6.0209000000000013E-2</c:v>
                </c:pt>
                <c:pt idx="3">
                  <c:v>4.5394000000000052E-2</c:v>
                </c:pt>
                <c:pt idx="4">
                  <c:v>7.0763000000000104E-2</c:v>
                </c:pt>
                <c:pt idx="5">
                  <c:v>0.11701499999999999</c:v>
                </c:pt>
                <c:pt idx="6">
                  <c:v>7.5432000000000068E-2</c:v>
                </c:pt>
                <c:pt idx="7">
                  <c:v>0.11679600000000015</c:v>
                </c:pt>
                <c:pt idx="8">
                  <c:v>0.21335999999999999</c:v>
                </c:pt>
                <c:pt idx="9">
                  <c:v>0.18863400000000011</c:v>
                </c:pt>
                <c:pt idx="10">
                  <c:v>0.12997500000000001</c:v>
                </c:pt>
                <c:pt idx="11">
                  <c:v>1.6265000000000016E-2</c:v>
                </c:pt>
                <c:pt idx="12">
                  <c:v>0.239121</c:v>
                </c:pt>
                <c:pt idx="13">
                  <c:v>0.24081700000000014</c:v>
                </c:pt>
                <c:pt idx="14">
                  <c:v>0.4207570000000001</c:v>
                </c:pt>
                <c:pt idx="15">
                  <c:v>8.6109000000000005E-2</c:v>
                </c:pt>
                <c:pt idx="16">
                  <c:v>0.18536300000000011</c:v>
                </c:pt>
                <c:pt idx="17">
                  <c:v>0.45647200000000027</c:v>
                </c:pt>
                <c:pt idx="18">
                  <c:v>0.84696800000000005</c:v>
                </c:pt>
                <c:pt idx="19">
                  <c:v>1.7818000000000014E-2</c:v>
                </c:pt>
                <c:pt idx="20">
                  <c:v>0.91842599999999996</c:v>
                </c:pt>
                <c:pt idx="21">
                  <c:v>3.0600000000000039E-4</c:v>
                </c:pt>
                <c:pt idx="22">
                  <c:v>6.9900000000000094E-4</c:v>
                </c:pt>
                <c:pt idx="23">
                  <c:v>3.4500000000000031E-4</c:v>
                </c:pt>
                <c:pt idx="25">
                  <c:v>0.18530662500000003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358912"/>
        <c:axId val="46360448"/>
      </c:barChart>
      <c:catAx>
        <c:axId val="46358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6360448"/>
        <c:crosses val="autoZero"/>
        <c:auto val="1"/>
        <c:lblAlgn val="ctr"/>
        <c:lblOffset val="100"/>
        <c:noMultiLvlLbl val="0"/>
      </c:catAx>
      <c:valAx>
        <c:axId val="46360448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Cache Coverage (%)</a:t>
                </a:r>
              </a:p>
            </c:rich>
          </c:tx>
          <c:layout>
            <c:manualLayout>
              <c:xMode val="edge"/>
              <c:yMode val="edge"/>
              <c:x val="1.5770611099326745E-2"/>
              <c:y val="0.16123162363868185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6358912"/>
        <c:crosses val="autoZero"/>
        <c:crossBetween val="between"/>
        <c:majorUnit val="0.2"/>
      </c:valAx>
    </c:plotArea>
    <c:legend>
      <c:legendPos val="t"/>
      <c:layout>
        <c:manualLayout>
          <c:xMode val="edge"/>
          <c:yMode val="edge"/>
          <c:x val="0.16612711240042388"/>
          <c:y val="0.17076407545767122"/>
          <c:w val="0.40236278031035638"/>
          <c:h val="0.34096466592472852"/>
        </c:manualLayout>
      </c:layout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16842105263176"/>
          <c:y val="4.3861193299279157E-2"/>
          <c:w val="0.82055300455864066"/>
          <c:h val="0.7936403790621616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'Comp Ratios'!$C$26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'Comp Ratios'!$A$27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'Comp Ratios'!$C$27</c:f>
              <c:numCache>
                <c:formatCode>General</c:formatCode>
                <c:ptCount val="1"/>
                <c:pt idx="0">
                  <c:v>1.3961079850045255</c:v>
                </c:pt>
              </c:numCache>
            </c:numRef>
          </c:val>
        </c:ser>
        <c:ser>
          <c:idx val="2"/>
          <c:order val="1"/>
          <c:tx>
            <c:strRef>
              <c:f>'Comp Ratios'!$D$26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'Comp Ratios'!$A$27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'Comp Ratios'!$D$27</c:f>
              <c:numCache>
                <c:formatCode>General</c:formatCode>
                <c:ptCount val="1"/>
                <c:pt idx="0">
                  <c:v>1.5113190361374507</c:v>
                </c:pt>
              </c:numCache>
            </c:numRef>
          </c:val>
        </c:ser>
        <c:ser>
          <c:idx val="3"/>
          <c:order val="2"/>
          <c:tx>
            <c:strRef>
              <c:f>'Comp Ratios'!$E$26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'Comp Ratios'!$A$27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'Comp Ratios'!$E$27</c:f>
              <c:numCache>
                <c:formatCode>General</c:formatCode>
                <c:ptCount val="1"/>
                <c:pt idx="0">
                  <c:v>1.4982470232669582</c:v>
                </c:pt>
              </c:numCache>
            </c:numRef>
          </c:val>
        </c:ser>
        <c:ser>
          <c:idx val="4"/>
          <c:order val="3"/>
          <c:tx>
            <c:strRef>
              <c:f>'Comp Ratios'!$F$26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'Comp Ratios'!$A$27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'Comp Ratios'!$F$27</c:f>
              <c:numCache>
                <c:formatCode>General</c:formatCode>
                <c:ptCount val="1"/>
                <c:pt idx="0">
                  <c:v>1.4326292564019554</c:v>
                </c:pt>
              </c:numCache>
            </c:numRef>
          </c:val>
        </c:ser>
        <c:ser>
          <c:idx val="5"/>
          <c:order val="4"/>
          <c:tx>
            <c:strRef>
              <c:f>'Comp Ratios'!$H$26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strRef>
              <c:f>'Comp Ratios'!$A$27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'Comp Ratios'!$H$27</c:f>
              <c:numCache>
                <c:formatCode>General</c:formatCode>
                <c:ptCount val="1"/>
                <c:pt idx="0">
                  <c:v>1.311848079902457</c:v>
                </c:pt>
              </c:numCache>
            </c:numRef>
          </c:val>
        </c:ser>
        <c:ser>
          <c:idx val="7"/>
          <c:order val="5"/>
          <c:tx>
            <c:strRef>
              <c:f>'Comp Ratios'!$I$26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'Comp Ratios'!$A$27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'Comp Ratios'!$I$27</c:f>
              <c:numCache>
                <c:formatCode>General</c:formatCode>
                <c:ptCount val="1"/>
                <c:pt idx="0">
                  <c:v>1.2741766613082581</c:v>
                </c:pt>
              </c:numCache>
            </c:numRef>
          </c:val>
        </c:ser>
        <c:ser>
          <c:idx val="8"/>
          <c:order val="6"/>
          <c:tx>
            <c:strRef>
              <c:f>'Comp Ratios'!$J$26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strRef>
              <c:f>'Comp Ratios'!$A$27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'Comp Ratios'!$J$27</c:f>
              <c:numCache>
                <c:formatCode>General</c:formatCode>
                <c:ptCount val="1"/>
                <c:pt idx="0">
                  <c:v>1.2241940761602352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498560"/>
        <c:axId val="46500096"/>
      </c:barChart>
      <c:catAx>
        <c:axId val="464985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6500096"/>
        <c:crosses val="autoZero"/>
        <c:auto val="1"/>
        <c:lblAlgn val="ctr"/>
        <c:lblOffset val="100"/>
        <c:noMultiLvlLbl val="0"/>
      </c:catAx>
      <c:valAx>
        <c:axId val="46500096"/>
        <c:scaling>
          <c:orientation val="minMax"/>
          <c:max val="2.2000000000000002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Compression Ratio</a:t>
                </a:r>
              </a:p>
            </c:rich>
          </c:tx>
          <c:layout>
            <c:manualLayout>
              <c:xMode val="edge"/>
              <c:yMode val="edge"/>
              <c:x val="2.4444882489388052E-2"/>
              <c:y val="0.1299423421896023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64985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835287679625377"/>
          <c:y val="8.6983205812541556E-2"/>
          <c:w val="0.64089022103393034"/>
          <c:h val="6.5486974010916382E-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'Comp Ratios'!$E$1</c:f>
              <c:strCache>
                <c:ptCount val="1"/>
                <c:pt idx="0">
                  <c:v>B+Δ (2 bases)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'Comp Ratios'!$A$2:$A$27</c:f>
              <c:strCache>
                <c:ptCount val="26"/>
                <c:pt idx="0">
                  <c:v>  lbm </c:v>
                </c:pt>
                <c:pt idx="1">
                  <c:v>  wrf </c:v>
                </c:pt>
                <c:pt idx="2">
                  <c:v>  hmmer </c:v>
                </c:pt>
                <c:pt idx="3">
                  <c:v>  sphinx3 </c:v>
                </c:pt>
                <c:pt idx="4">
                  <c:v>  tpch17 </c:v>
                </c:pt>
                <c:pt idx="5">
                  <c:v>  libquantum </c:v>
                </c:pt>
                <c:pt idx="6">
                  <c:v>  leslie3d </c:v>
                </c:pt>
                <c:pt idx="7">
                  <c:v>  gromacs </c:v>
                </c:pt>
                <c:pt idx="8">
                  <c:v>  sjeng </c:v>
                </c:pt>
                <c:pt idx="9">
                  <c:v>  mcf </c:v>
                </c:pt>
                <c:pt idx="10">
                  <c:v>  h264ref </c:v>
                </c:pt>
                <c:pt idx="11">
                  <c:v>  tpch2 </c:v>
                </c:pt>
                <c:pt idx="12">
                  <c:v>  omnetpp </c:v>
                </c:pt>
                <c:pt idx="13">
                  <c:v>  apache </c:v>
                </c:pt>
                <c:pt idx="14">
                  <c:v>  bzip2 </c:v>
                </c:pt>
                <c:pt idx="15">
                  <c:v>  xalancbmk </c:v>
                </c:pt>
                <c:pt idx="16">
                  <c:v>  astar </c:v>
                </c:pt>
                <c:pt idx="17">
                  <c:v>  tpch6 </c:v>
                </c:pt>
                <c:pt idx="18">
                  <c:v>  cactusADM </c:v>
                </c:pt>
                <c:pt idx="19">
                  <c:v>  gcc </c:v>
                </c:pt>
                <c:pt idx="20">
                  <c:v>  soplex </c:v>
                </c:pt>
                <c:pt idx="21">
                  <c:v>  gobmk </c:v>
                </c:pt>
                <c:pt idx="22">
                  <c:v>  zeusmp </c:v>
                </c:pt>
                <c:pt idx="23">
                  <c:v>  GemsFDTD </c:v>
                </c:pt>
                <c:pt idx="25">
                  <c:v>GeoMean</c:v>
                </c:pt>
              </c:strCache>
            </c:strRef>
          </c:cat>
          <c:val>
            <c:numRef>
              <c:f>'Comp Ratios'!$E$2:$E$27</c:f>
              <c:numCache>
                <c:formatCode>General</c:formatCode>
                <c:ptCount val="26"/>
                <c:pt idx="0">
                  <c:v>1.0625469999999999</c:v>
                </c:pt>
                <c:pt idx="1">
                  <c:v>1.0124989999999998</c:v>
                </c:pt>
                <c:pt idx="2">
                  <c:v>1.0254189999999999</c:v>
                </c:pt>
                <c:pt idx="3">
                  <c:v>1.197889</c:v>
                </c:pt>
                <c:pt idx="4">
                  <c:v>1.133192</c:v>
                </c:pt>
                <c:pt idx="5">
                  <c:v>1.3750020000000001</c:v>
                </c:pt>
                <c:pt idx="6">
                  <c:v>1.7477379999999998</c:v>
                </c:pt>
                <c:pt idx="7">
                  <c:v>1.5346259999999998</c:v>
                </c:pt>
                <c:pt idx="8">
                  <c:v>1.3346989999999999</c:v>
                </c:pt>
                <c:pt idx="9">
                  <c:v>1.244637</c:v>
                </c:pt>
                <c:pt idx="10">
                  <c:v>1.5237679999999998</c:v>
                </c:pt>
                <c:pt idx="11">
                  <c:v>1.4469979999999998</c:v>
                </c:pt>
                <c:pt idx="12">
                  <c:v>1.26084</c:v>
                </c:pt>
                <c:pt idx="13">
                  <c:v>1.4752889999999999</c:v>
                </c:pt>
                <c:pt idx="14">
                  <c:v>1.744685</c:v>
                </c:pt>
                <c:pt idx="15">
                  <c:v>1.395392</c:v>
                </c:pt>
                <c:pt idx="16">
                  <c:v>1.979349</c:v>
                </c:pt>
                <c:pt idx="17">
                  <c:v>1.786778</c:v>
                </c:pt>
                <c:pt idx="18">
                  <c:v>1.973851</c:v>
                </c:pt>
                <c:pt idx="19">
                  <c:v>1.991919</c:v>
                </c:pt>
                <c:pt idx="20">
                  <c:v>1.9922410000000008</c:v>
                </c:pt>
                <c:pt idx="21">
                  <c:v>1.994691</c:v>
                </c:pt>
                <c:pt idx="22">
                  <c:v>1.9950470000000009</c:v>
                </c:pt>
                <c:pt idx="23">
                  <c:v>1.9965880000000009</c:v>
                </c:pt>
                <c:pt idx="25">
                  <c:v>1.5113190361374502</c:v>
                </c:pt>
              </c:numCache>
            </c:numRef>
          </c:val>
        </c:ser>
        <c:ser>
          <c:idx val="4"/>
          <c:order val="1"/>
          <c:tx>
            <c:strRef>
              <c:f>'Comp Ratios'!$F$1</c:f>
              <c:strCache>
                <c:ptCount val="1"/>
                <c:pt idx="0">
                  <c:v>BΔI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'Comp Ratios'!$A$2:$A$27</c:f>
              <c:strCache>
                <c:ptCount val="26"/>
                <c:pt idx="0">
                  <c:v>  lbm </c:v>
                </c:pt>
                <c:pt idx="1">
                  <c:v>  wrf </c:v>
                </c:pt>
                <c:pt idx="2">
                  <c:v>  hmmer </c:v>
                </c:pt>
                <c:pt idx="3">
                  <c:v>  sphinx3 </c:v>
                </c:pt>
                <c:pt idx="4">
                  <c:v>  tpch17 </c:v>
                </c:pt>
                <c:pt idx="5">
                  <c:v>  libquantum </c:v>
                </c:pt>
                <c:pt idx="6">
                  <c:v>  leslie3d </c:v>
                </c:pt>
                <c:pt idx="7">
                  <c:v>  gromacs </c:v>
                </c:pt>
                <c:pt idx="8">
                  <c:v>  sjeng </c:v>
                </c:pt>
                <c:pt idx="9">
                  <c:v>  mcf </c:v>
                </c:pt>
                <c:pt idx="10">
                  <c:v>  h264ref </c:v>
                </c:pt>
                <c:pt idx="11">
                  <c:v>  tpch2 </c:v>
                </c:pt>
                <c:pt idx="12">
                  <c:v>  omnetpp </c:v>
                </c:pt>
                <c:pt idx="13">
                  <c:v>  apache </c:v>
                </c:pt>
                <c:pt idx="14">
                  <c:v>  bzip2 </c:v>
                </c:pt>
                <c:pt idx="15">
                  <c:v>  xalancbmk </c:v>
                </c:pt>
                <c:pt idx="16">
                  <c:v>  astar </c:v>
                </c:pt>
                <c:pt idx="17">
                  <c:v>  tpch6 </c:v>
                </c:pt>
                <c:pt idx="18">
                  <c:v>  cactusADM </c:v>
                </c:pt>
                <c:pt idx="19">
                  <c:v>  gcc </c:v>
                </c:pt>
                <c:pt idx="20">
                  <c:v>  soplex </c:v>
                </c:pt>
                <c:pt idx="21">
                  <c:v>  gobmk </c:v>
                </c:pt>
                <c:pt idx="22">
                  <c:v>  zeusmp </c:v>
                </c:pt>
                <c:pt idx="23">
                  <c:v>  GemsFDTD </c:v>
                </c:pt>
                <c:pt idx="25">
                  <c:v>GeoMean</c:v>
                </c:pt>
              </c:strCache>
            </c:strRef>
          </c:cat>
          <c:val>
            <c:numRef>
              <c:f>'Comp Ratios'!$F$2:$F$27</c:f>
              <c:numCache>
                <c:formatCode>General</c:formatCode>
                <c:ptCount val="26"/>
                <c:pt idx="0">
                  <c:v>1.003927999999999</c:v>
                </c:pt>
                <c:pt idx="1">
                  <c:v>1.0124989999999998</c:v>
                </c:pt>
                <c:pt idx="2">
                  <c:v>1.0257499999999991</c:v>
                </c:pt>
                <c:pt idx="3">
                  <c:v>1.1021160000000001</c:v>
                </c:pt>
                <c:pt idx="4">
                  <c:v>1.183173</c:v>
                </c:pt>
                <c:pt idx="5">
                  <c:v>1.3500880000000008</c:v>
                </c:pt>
                <c:pt idx="6">
                  <c:v>1.4052099999999992</c:v>
                </c:pt>
                <c:pt idx="7">
                  <c:v>1.4278729999999991</c:v>
                </c:pt>
                <c:pt idx="8">
                  <c:v>1.4975349999999992</c:v>
                </c:pt>
                <c:pt idx="9">
                  <c:v>1.523574999999999</c:v>
                </c:pt>
                <c:pt idx="10">
                  <c:v>1.5350170000000001</c:v>
                </c:pt>
                <c:pt idx="11">
                  <c:v>1.5415989999999991</c:v>
                </c:pt>
                <c:pt idx="12">
                  <c:v>1.5793679999999999</c:v>
                </c:pt>
                <c:pt idx="13">
                  <c:v>1.5993009999999999</c:v>
                </c:pt>
                <c:pt idx="14">
                  <c:v>1.6017439999999998</c:v>
                </c:pt>
                <c:pt idx="15">
                  <c:v>1.6111989999999998</c:v>
                </c:pt>
                <c:pt idx="16">
                  <c:v>1.740526999999999</c:v>
                </c:pt>
                <c:pt idx="17">
                  <c:v>1.9257150000000001</c:v>
                </c:pt>
                <c:pt idx="18">
                  <c:v>1.9738450000000001</c:v>
                </c:pt>
                <c:pt idx="19">
                  <c:v>1.9920310000000001</c:v>
                </c:pt>
                <c:pt idx="20">
                  <c:v>1.9922450000000009</c:v>
                </c:pt>
                <c:pt idx="21">
                  <c:v>1.9946919999999999</c:v>
                </c:pt>
                <c:pt idx="22">
                  <c:v>1.9950470000000009</c:v>
                </c:pt>
                <c:pt idx="23">
                  <c:v>1.9965880000000009</c:v>
                </c:pt>
                <c:pt idx="25">
                  <c:v>1.5299172364914377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696192"/>
        <c:axId val="50697728"/>
      </c:barChart>
      <c:catAx>
        <c:axId val="506961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0697728"/>
        <c:crosses val="autoZero"/>
        <c:auto val="1"/>
        <c:lblAlgn val="ctr"/>
        <c:lblOffset val="100"/>
        <c:noMultiLvlLbl val="0"/>
      </c:catAx>
      <c:valAx>
        <c:axId val="50697728"/>
        <c:scaling>
          <c:orientation val="minMax"/>
          <c:max val="2.2000000000000002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Compression Ratio</a:t>
                </a:r>
              </a:p>
            </c:rich>
          </c:tx>
          <c:layout>
            <c:manualLayout>
              <c:xMode val="edge"/>
              <c:yMode val="edge"/>
              <c:x val="2.8492397502036405E-3"/>
              <c:y val="0.208275676605997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50696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5351762602950492"/>
          <c:y val="0.1631709048663999"/>
          <c:w val="0.7086676008426368"/>
          <c:h val="9.5840573173116228E-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124045774739929"/>
          <c:y val="0.11923595355665302"/>
          <c:w val="0.8484696848647364"/>
          <c:h val="0.51154989100938664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'Comp Ratios'!$B$1</c:f>
              <c:strCache>
                <c:ptCount val="1"/>
                <c:pt idx="0">
                  <c:v>ZCA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</c:spPr>
          <c:invertIfNegative val="0"/>
          <c:cat>
            <c:strRef>
              <c:f>'Comp Ratios'!$A$2:$A$27</c:f>
              <c:strCache>
                <c:ptCount val="26"/>
                <c:pt idx="0">
                  <c:v>  lbm </c:v>
                </c:pt>
                <c:pt idx="1">
                  <c:v>  wrf </c:v>
                </c:pt>
                <c:pt idx="2">
                  <c:v>  hmmer </c:v>
                </c:pt>
                <c:pt idx="3">
                  <c:v>  sphinx3 </c:v>
                </c:pt>
                <c:pt idx="4">
                  <c:v>  tpch17 </c:v>
                </c:pt>
                <c:pt idx="5">
                  <c:v>  libquantum </c:v>
                </c:pt>
                <c:pt idx="6">
                  <c:v>  leslie3d </c:v>
                </c:pt>
                <c:pt idx="7">
                  <c:v>  gromacs </c:v>
                </c:pt>
                <c:pt idx="8">
                  <c:v>  sjeng </c:v>
                </c:pt>
                <c:pt idx="9">
                  <c:v>  mcf </c:v>
                </c:pt>
                <c:pt idx="10">
                  <c:v>  h264ref </c:v>
                </c:pt>
                <c:pt idx="11">
                  <c:v>  tpch2 </c:v>
                </c:pt>
                <c:pt idx="12">
                  <c:v>  omnetpp </c:v>
                </c:pt>
                <c:pt idx="13">
                  <c:v>  apache </c:v>
                </c:pt>
                <c:pt idx="14">
                  <c:v>  bzip2 </c:v>
                </c:pt>
                <c:pt idx="15">
                  <c:v>  xalancbmk </c:v>
                </c:pt>
                <c:pt idx="16">
                  <c:v>  astar </c:v>
                </c:pt>
                <c:pt idx="17">
                  <c:v>  tpch6 </c:v>
                </c:pt>
                <c:pt idx="18">
                  <c:v>  cactusADM </c:v>
                </c:pt>
                <c:pt idx="19">
                  <c:v>  gcc </c:v>
                </c:pt>
                <c:pt idx="20">
                  <c:v>  soplex </c:v>
                </c:pt>
                <c:pt idx="21">
                  <c:v>  gobmk </c:v>
                </c:pt>
                <c:pt idx="22">
                  <c:v>  zeusmp </c:v>
                </c:pt>
                <c:pt idx="23">
                  <c:v>  GemsFDTD </c:v>
                </c:pt>
                <c:pt idx="25">
                  <c:v>GeoMean</c:v>
                </c:pt>
              </c:strCache>
            </c:strRef>
          </c:cat>
          <c:val>
            <c:numRef>
              <c:f>'Comp Ratios'!$B$2:$B$27</c:f>
              <c:numCache>
                <c:formatCode>General</c:formatCode>
                <c:ptCount val="26"/>
                <c:pt idx="0">
                  <c:v>1</c:v>
                </c:pt>
                <c:pt idx="1">
                  <c:v>1.0124629999999999</c:v>
                </c:pt>
                <c:pt idx="2">
                  <c:v>1.0001549999999999</c:v>
                </c:pt>
                <c:pt idx="3">
                  <c:v>1.005528999999999</c:v>
                </c:pt>
                <c:pt idx="4">
                  <c:v>1.0288349999999991</c:v>
                </c:pt>
                <c:pt idx="5">
                  <c:v>1</c:v>
                </c:pt>
                <c:pt idx="6">
                  <c:v>1.1561470000000009</c:v>
                </c:pt>
                <c:pt idx="7">
                  <c:v>1.091415</c:v>
                </c:pt>
                <c:pt idx="8">
                  <c:v>1.0241009999999999</c:v>
                </c:pt>
                <c:pt idx="9">
                  <c:v>1</c:v>
                </c:pt>
                <c:pt idx="10">
                  <c:v>1.0005120000000001</c:v>
                </c:pt>
                <c:pt idx="11">
                  <c:v>1.189838</c:v>
                </c:pt>
                <c:pt idx="12">
                  <c:v>1</c:v>
                </c:pt>
                <c:pt idx="13">
                  <c:v>1.1082920000000001</c:v>
                </c:pt>
                <c:pt idx="14">
                  <c:v>1.0549339999999998</c:v>
                </c:pt>
                <c:pt idx="15">
                  <c:v>1.0000009999999999</c:v>
                </c:pt>
                <c:pt idx="16">
                  <c:v>1.001293999999999</c:v>
                </c:pt>
                <c:pt idx="17">
                  <c:v>1.2793809999999999</c:v>
                </c:pt>
                <c:pt idx="18">
                  <c:v>1.9738450000000001</c:v>
                </c:pt>
                <c:pt idx="19">
                  <c:v>1.5235029999999998</c:v>
                </c:pt>
                <c:pt idx="20">
                  <c:v>1.5405770000000001</c:v>
                </c:pt>
                <c:pt idx="21">
                  <c:v>1.8009850000000001</c:v>
                </c:pt>
                <c:pt idx="22">
                  <c:v>1.9950560000000008</c:v>
                </c:pt>
                <c:pt idx="23">
                  <c:v>1.9965880000000009</c:v>
                </c:pt>
                <c:pt idx="25">
                  <c:v>1.2004522719153881</c:v>
                </c:pt>
              </c:numCache>
            </c:numRef>
          </c:val>
        </c:ser>
        <c:ser>
          <c:idx val="4"/>
          <c:order val="1"/>
          <c:tx>
            <c:strRef>
              <c:f>'Comp Ratios'!$C$1</c:f>
              <c:strCache>
                <c:ptCount val="1"/>
                <c:pt idx="0">
                  <c:v>FVC 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'Comp Ratios'!$A$2:$A$27</c:f>
              <c:strCache>
                <c:ptCount val="26"/>
                <c:pt idx="0">
                  <c:v>  lbm </c:v>
                </c:pt>
                <c:pt idx="1">
                  <c:v>  wrf </c:v>
                </c:pt>
                <c:pt idx="2">
                  <c:v>  hmmer </c:v>
                </c:pt>
                <c:pt idx="3">
                  <c:v>  sphinx3 </c:v>
                </c:pt>
                <c:pt idx="4">
                  <c:v>  tpch17 </c:v>
                </c:pt>
                <c:pt idx="5">
                  <c:v>  libquantum </c:v>
                </c:pt>
                <c:pt idx="6">
                  <c:v>  leslie3d </c:v>
                </c:pt>
                <c:pt idx="7">
                  <c:v>  gromacs </c:v>
                </c:pt>
                <c:pt idx="8">
                  <c:v>  sjeng </c:v>
                </c:pt>
                <c:pt idx="9">
                  <c:v>  mcf </c:v>
                </c:pt>
                <c:pt idx="10">
                  <c:v>  h264ref </c:v>
                </c:pt>
                <c:pt idx="11">
                  <c:v>  tpch2 </c:v>
                </c:pt>
                <c:pt idx="12">
                  <c:v>  omnetpp </c:v>
                </c:pt>
                <c:pt idx="13">
                  <c:v>  apache </c:v>
                </c:pt>
                <c:pt idx="14">
                  <c:v>  bzip2 </c:v>
                </c:pt>
                <c:pt idx="15">
                  <c:v>  xalancbmk </c:v>
                </c:pt>
                <c:pt idx="16">
                  <c:v>  astar </c:v>
                </c:pt>
                <c:pt idx="17">
                  <c:v>  tpch6 </c:v>
                </c:pt>
                <c:pt idx="18">
                  <c:v>  cactusADM </c:v>
                </c:pt>
                <c:pt idx="19">
                  <c:v>  gcc </c:v>
                </c:pt>
                <c:pt idx="20">
                  <c:v>  soplex </c:v>
                </c:pt>
                <c:pt idx="21">
                  <c:v>  gobmk </c:v>
                </c:pt>
                <c:pt idx="22">
                  <c:v>  zeusmp </c:v>
                </c:pt>
                <c:pt idx="23">
                  <c:v>  GemsFDTD </c:v>
                </c:pt>
                <c:pt idx="25">
                  <c:v>GeoMean</c:v>
                </c:pt>
              </c:strCache>
            </c:strRef>
          </c:cat>
          <c:val>
            <c:numRef>
              <c:f>'Comp Ratios'!$C$2:$C$27</c:f>
              <c:numCache>
                <c:formatCode>General</c:formatCode>
                <c:ptCount val="26"/>
                <c:pt idx="0">
                  <c:v>1.0297219999999991</c:v>
                </c:pt>
                <c:pt idx="1">
                  <c:v>1.0124989999999998</c:v>
                </c:pt>
                <c:pt idx="2">
                  <c:v>1.0011689999999998</c:v>
                </c:pt>
                <c:pt idx="3">
                  <c:v>1.016967</c:v>
                </c:pt>
                <c:pt idx="4">
                  <c:v>1.1456909999999998</c:v>
                </c:pt>
                <c:pt idx="5">
                  <c:v>1.498807</c:v>
                </c:pt>
                <c:pt idx="6">
                  <c:v>1.185713</c:v>
                </c:pt>
                <c:pt idx="7">
                  <c:v>1.1437609999999998</c:v>
                </c:pt>
                <c:pt idx="8">
                  <c:v>1.4156829999999998</c:v>
                </c:pt>
                <c:pt idx="9">
                  <c:v>1.3572909999999998</c:v>
                </c:pt>
                <c:pt idx="10">
                  <c:v>1.0142880000000001</c:v>
                </c:pt>
                <c:pt idx="11">
                  <c:v>1.4595829999999999</c:v>
                </c:pt>
                <c:pt idx="12">
                  <c:v>1.3573770000000001</c:v>
                </c:pt>
                <c:pt idx="13">
                  <c:v>1.3744989999999999</c:v>
                </c:pt>
                <c:pt idx="14">
                  <c:v>1.1967639999999999</c:v>
                </c:pt>
                <c:pt idx="15">
                  <c:v>1.3873549999999999</c:v>
                </c:pt>
                <c:pt idx="16">
                  <c:v>1.9380649999999999</c:v>
                </c:pt>
                <c:pt idx="17">
                  <c:v>1.7894079999999999</c:v>
                </c:pt>
                <c:pt idx="18">
                  <c:v>1.9738420000000001</c:v>
                </c:pt>
                <c:pt idx="19">
                  <c:v>1.985919</c:v>
                </c:pt>
                <c:pt idx="20">
                  <c:v>1.959838</c:v>
                </c:pt>
                <c:pt idx="21">
                  <c:v>1.9947120000000009</c:v>
                </c:pt>
                <c:pt idx="22">
                  <c:v>1.9950470000000009</c:v>
                </c:pt>
                <c:pt idx="23">
                  <c:v>1.9965880000000009</c:v>
                </c:pt>
                <c:pt idx="25">
                  <c:v>1.4212130698538061</c:v>
                </c:pt>
              </c:numCache>
            </c:numRef>
          </c:val>
        </c:ser>
        <c:ser>
          <c:idx val="0"/>
          <c:order val="2"/>
          <c:tx>
            <c:strRef>
              <c:f>'Comp Ratios'!$D$1</c:f>
              <c:strCache>
                <c:ptCount val="1"/>
                <c:pt idx="0">
                  <c:v>FPC</c:v>
                </c:pt>
              </c:strCache>
            </c:strRef>
          </c:tx>
          <c:invertIfNegative val="0"/>
          <c:cat>
            <c:strRef>
              <c:f>'Comp Ratios'!$A$2:$A$27</c:f>
              <c:strCache>
                <c:ptCount val="26"/>
                <c:pt idx="0">
                  <c:v>  lbm </c:v>
                </c:pt>
                <c:pt idx="1">
                  <c:v>  wrf </c:v>
                </c:pt>
                <c:pt idx="2">
                  <c:v>  hmmer </c:v>
                </c:pt>
                <c:pt idx="3">
                  <c:v>  sphinx3 </c:v>
                </c:pt>
                <c:pt idx="4">
                  <c:v>  tpch17 </c:v>
                </c:pt>
                <c:pt idx="5">
                  <c:v>  libquantum </c:v>
                </c:pt>
                <c:pt idx="6">
                  <c:v>  leslie3d </c:v>
                </c:pt>
                <c:pt idx="7">
                  <c:v>  gromacs </c:v>
                </c:pt>
                <c:pt idx="8">
                  <c:v>  sjeng </c:v>
                </c:pt>
                <c:pt idx="9">
                  <c:v>  mcf </c:v>
                </c:pt>
                <c:pt idx="10">
                  <c:v>  h264ref </c:v>
                </c:pt>
                <c:pt idx="11">
                  <c:v>  tpch2 </c:v>
                </c:pt>
                <c:pt idx="12">
                  <c:v>  omnetpp </c:v>
                </c:pt>
                <c:pt idx="13">
                  <c:v>  apache </c:v>
                </c:pt>
                <c:pt idx="14">
                  <c:v>  bzip2 </c:v>
                </c:pt>
                <c:pt idx="15">
                  <c:v>  xalancbmk </c:v>
                </c:pt>
                <c:pt idx="16">
                  <c:v>  astar </c:v>
                </c:pt>
                <c:pt idx="17">
                  <c:v>  tpch6 </c:v>
                </c:pt>
                <c:pt idx="18">
                  <c:v>  cactusADM </c:v>
                </c:pt>
                <c:pt idx="19">
                  <c:v>  gcc </c:v>
                </c:pt>
                <c:pt idx="20">
                  <c:v>  soplex </c:v>
                </c:pt>
                <c:pt idx="21">
                  <c:v>  gobmk </c:v>
                </c:pt>
                <c:pt idx="22">
                  <c:v>  zeusmp </c:v>
                </c:pt>
                <c:pt idx="23">
                  <c:v>  GemsFDTD </c:v>
                </c:pt>
                <c:pt idx="25">
                  <c:v>GeoMean</c:v>
                </c:pt>
              </c:strCache>
            </c:strRef>
          </c:cat>
          <c:val>
            <c:numRef>
              <c:f>'Comp Ratios'!$D$2:$D$27</c:f>
              <c:numCache>
                <c:formatCode>General</c:formatCode>
                <c:ptCount val="26"/>
                <c:pt idx="0">
                  <c:v>1.0040070000000001</c:v>
                </c:pt>
                <c:pt idx="1">
                  <c:v>1.0124989999999998</c:v>
                </c:pt>
                <c:pt idx="2">
                  <c:v>1.022467</c:v>
                </c:pt>
                <c:pt idx="3">
                  <c:v>1.056789</c:v>
                </c:pt>
                <c:pt idx="4">
                  <c:v>1.230748</c:v>
                </c:pt>
                <c:pt idx="5">
                  <c:v>1.312106</c:v>
                </c:pt>
                <c:pt idx="6">
                  <c:v>1.177354</c:v>
                </c:pt>
                <c:pt idx="7">
                  <c:v>1.4063629999999998</c:v>
                </c:pt>
                <c:pt idx="8">
                  <c:v>1.4705199999999998</c:v>
                </c:pt>
                <c:pt idx="9">
                  <c:v>1.523520999999999</c:v>
                </c:pt>
                <c:pt idx="10">
                  <c:v>1.5441510000000001</c:v>
                </c:pt>
                <c:pt idx="11">
                  <c:v>1.5994439999999999</c:v>
                </c:pt>
                <c:pt idx="12">
                  <c:v>1.57629</c:v>
                </c:pt>
                <c:pt idx="13">
                  <c:v>1.7268959999999998</c:v>
                </c:pt>
                <c:pt idx="14">
                  <c:v>1.2651009999999998</c:v>
                </c:pt>
                <c:pt idx="15">
                  <c:v>1.6748939999999999</c:v>
                </c:pt>
                <c:pt idx="16">
                  <c:v>1.9072119999999999</c:v>
                </c:pt>
                <c:pt idx="17">
                  <c:v>1.9167400000000001</c:v>
                </c:pt>
                <c:pt idx="18">
                  <c:v>1.973835</c:v>
                </c:pt>
                <c:pt idx="19">
                  <c:v>1.9920320000000009</c:v>
                </c:pt>
                <c:pt idx="20">
                  <c:v>1.9922490000000008</c:v>
                </c:pt>
                <c:pt idx="21">
                  <c:v>1.9946950000000001</c:v>
                </c:pt>
                <c:pt idx="22">
                  <c:v>1.9950450000000008</c:v>
                </c:pt>
                <c:pt idx="23">
                  <c:v>1.9965880000000009</c:v>
                </c:pt>
                <c:pt idx="25">
                  <c:v>1.5148592945785613</c:v>
                </c:pt>
              </c:numCache>
            </c:numRef>
          </c:val>
        </c:ser>
        <c:ser>
          <c:idx val="2"/>
          <c:order val="3"/>
          <c:tx>
            <c:strRef>
              <c:f>'Comp Ratios'!$F$1</c:f>
              <c:strCache>
                <c:ptCount val="1"/>
                <c:pt idx="0">
                  <c:v>BΔI</c:v>
                </c:pt>
              </c:strCache>
            </c:strRef>
          </c:tx>
          <c:invertIfNegative val="0"/>
          <c:cat>
            <c:strRef>
              <c:f>'Comp Ratios'!$A$2:$A$27</c:f>
              <c:strCache>
                <c:ptCount val="26"/>
                <c:pt idx="0">
                  <c:v>  lbm </c:v>
                </c:pt>
                <c:pt idx="1">
                  <c:v>  wrf </c:v>
                </c:pt>
                <c:pt idx="2">
                  <c:v>  hmmer </c:v>
                </c:pt>
                <c:pt idx="3">
                  <c:v>  sphinx3 </c:v>
                </c:pt>
                <c:pt idx="4">
                  <c:v>  tpch17 </c:v>
                </c:pt>
                <c:pt idx="5">
                  <c:v>  libquantum </c:v>
                </c:pt>
                <c:pt idx="6">
                  <c:v>  leslie3d </c:v>
                </c:pt>
                <c:pt idx="7">
                  <c:v>  gromacs </c:v>
                </c:pt>
                <c:pt idx="8">
                  <c:v>  sjeng </c:v>
                </c:pt>
                <c:pt idx="9">
                  <c:v>  mcf </c:v>
                </c:pt>
                <c:pt idx="10">
                  <c:v>  h264ref </c:v>
                </c:pt>
                <c:pt idx="11">
                  <c:v>  tpch2 </c:v>
                </c:pt>
                <c:pt idx="12">
                  <c:v>  omnetpp </c:v>
                </c:pt>
                <c:pt idx="13">
                  <c:v>  apache </c:v>
                </c:pt>
                <c:pt idx="14">
                  <c:v>  bzip2 </c:v>
                </c:pt>
                <c:pt idx="15">
                  <c:v>  xalancbmk </c:v>
                </c:pt>
                <c:pt idx="16">
                  <c:v>  astar </c:v>
                </c:pt>
                <c:pt idx="17">
                  <c:v>  tpch6 </c:v>
                </c:pt>
                <c:pt idx="18">
                  <c:v>  cactusADM </c:v>
                </c:pt>
                <c:pt idx="19">
                  <c:v>  gcc </c:v>
                </c:pt>
                <c:pt idx="20">
                  <c:v>  soplex </c:v>
                </c:pt>
                <c:pt idx="21">
                  <c:v>  gobmk </c:v>
                </c:pt>
                <c:pt idx="22">
                  <c:v>  zeusmp </c:v>
                </c:pt>
                <c:pt idx="23">
                  <c:v>  GemsFDTD </c:v>
                </c:pt>
                <c:pt idx="25">
                  <c:v>GeoMean</c:v>
                </c:pt>
              </c:strCache>
            </c:strRef>
          </c:cat>
          <c:val>
            <c:numRef>
              <c:f>'Comp Ratios'!$F$2:$F$27</c:f>
              <c:numCache>
                <c:formatCode>General</c:formatCode>
                <c:ptCount val="26"/>
                <c:pt idx="0">
                  <c:v>1.003927999999999</c:v>
                </c:pt>
                <c:pt idx="1">
                  <c:v>1.0124989999999998</c:v>
                </c:pt>
                <c:pt idx="2">
                  <c:v>1.0257499999999991</c:v>
                </c:pt>
                <c:pt idx="3">
                  <c:v>1.1021160000000001</c:v>
                </c:pt>
                <c:pt idx="4">
                  <c:v>1.183173</c:v>
                </c:pt>
                <c:pt idx="5">
                  <c:v>1.3500880000000008</c:v>
                </c:pt>
                <c:pt idx="6">
                  <c:v>1.4052099999999992</c:v>
                </c:pt>
                <c:pt idx="7">
                  <c:v>1.4278729999999991</c:v>
                </c:pt>
                <c:pt idx="8">
                  <c:v>1.4975349999999992</c:v>
                </c:pt>
                <c:pt idx="9">
                  <c:v>1.523574999999999</c:v>
                </c:pt>
                <c:pt idx="10">
                  <c:v>1.5350170000000001</c:v>
                </c:pt>
                <c:pt idx="11">
                  <c:v>1.5415989999999991</c:v>
                </c:pt>
                <c:pt idx="12">
                  <c:v>1.5793679999999999</c:v>
                </c:pt>
                <c:pt idx="13">
                  <c:v>1.5993009999999999</c:v>
                </c:pt>
                <c:pt idx="14">
                  <c:v>1.6017439999999998</c:v>
                </c:pt>
                <c:pt idx="15">
                  <c:v>1.6111989999999998</c:v>
                </c:pt>
                <c:pt idx="16">
                  <c:v>1.740526999999999</c:v>
                </c:pt>
                <c:pt idx="17">
                  <c:v>1.9257150000000001</c:v>
                </c:pt>
                <c:pt idx="18">
                  <c:v>1.9738450000000001</c:v>
                </c:pt>
                <c:pt idx="19">
                  <c:v>1.9920310000000001</c:v>
                </c:pt>
                <c:pt idx="20">
                  <c:v>1.9922450000000009</c:v>
                </c:pt>
                <c:pt idx="21">
                  <c:v>1.9946919999999999</c:v>
                </c:pt>
                <c:pt idx="22">
                  <c:v>1.9950470000000009</c:v>
                </c:pt>
                <c:pt idx="23">
                  <c:v>1.9965880000000009</c:v>
                </c:pt>
                <c:pt idx="25">
                  <c:v>1.5299172364914377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439808"/>
        <c:axId val="46441600"/>
      </c:barChart>
      <c:catAx>
        <c:axId val="464398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6441600"/>
        <c:crosses val="autoZero"/>
        <c:auto val="1"/>
        <c:lblAlgn val="ctr"/>
        <c:lblOffset val="100"/>
        <c:noMultiLvlLbl val="0"/>
      </c:catAx>
      <c:valAx>
        <c:axId val="46441600"/>
        <c:scaling>
          <c:orientation val="minMax"/>
          <c:max val="2.2000000000000002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Compression Ratio</a:t>
                </a:r>
              </a:p>
            </c:rich>
          </c:tx>
          <c:layout>
            <c:manualLayout>
              <c:xMode val="edge"/>
              <c:yMode val="edge"/>
              <c:x val="1.3043479749341535E-2"/>
              <c:y val="7.546821477823749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64398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518763268145986"/>
          <c:y val="0.12061279416344146"/>
          <c:w val="0.56527303038605869"/>
          <c:h val="8.9363879161704324E-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'L2 Real Final (2)'!$A$2</c:f>
              <c:strCache>
                <c:ptCount val="1"/>
                <c:pt idx="0">
                  <c:v>Baseline (no compr.)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'L2 Real Final (2)'!$B$1:$G$1</c:f>
              <c:strCache>
                <c:ptCount val="6"/>
                <c:pt idx="0">
                  <c:v>512kB</c:v>
                </c:pt>
                <c:pt idx="1">
                  <c:v>1MB</c:v>
                </c:pt>
                <c:pt idx="2">
                  <c:v>2MB</c:v>
                </c:pt>
                <c:pt idx="3">
                  <c:v>4MB</c:v>
                </c:pt>
                <c:pt idx="4">
                  <c:v>8MB</c:v>
                </c:pt>
                <c:pt idx="5">
                  <c:v>16MB</c:v>
                </c:pt>
              </c:strCache>
            </c:strRef>
          </c:cat>
          <c:val>
            <c:numRef>
              <c:f>'L2 Real Final (2)'!$B$2:$G$2</c:f>
              <c:numCache>
                <c:formatCode>General</c:formatCode>
                <c:ptCount val="6"/>
                <c:pt idx="0">
                  <c:v>1</c:v>
                </c:pt>
                <c:pt idx="1">
                  <c:v>1.0858743383473124</c:v>
                </c:pt>
                <c:pt idx="2">
                  <c:v>1.1498082105336758</c:v>
                </c:pt>
                <c:pt idx="3">
                  <c:v>1.1818548936555</c:v>
                </c:pt>
                <c:pt idx="4">
                  <c:v>1.2752649579707438</c:v>
                </c:pt>
                <c:pt idx="5">
                  <c:v>1.3788094006898959</c:v>
                </c:pt>
              </c:numCache>
            </c:numRef>
          </c:val>
        </c:ser>
        <c:ser>
          <c:idx val="1"/>
          <c:order val="1"/>
          <c:tx>
            <c:strRef>
              <c:f>'L2 Real Final (2)'!$A$3</c:f>
              <c:strCache>
                <c:ptCount val="1"/>
                <c:pt idx="0">
                  <c:v>BΔI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'L2 Real Final (2)'!$B$1:$G$1</c:f>
              <c:strCache>
                <c:ptCount val="6"/>
                <c:pt idx="0">
                  <c:v>512kB</c:v>
                </c:pt>
                <c:pt idx="1">
                  <c:v>1MB</c:v>
                </c:pt>
                <c:pt idx="2">
                  <c:v>2MB</c:v>
                </c:pt>
                <c:pt idx="3">
                  <c:v>4MB</c:v>
                </c:pt>
                <c:pt idx="4">
                  <c:v>8MB</c:v>
                </c:pt>
                <c:pt idx="5">
                  <c:v>16MB</c:v>
                </c:pt>
              </c:strCache>
            </c:strRef>
          </c:cat>
          <c:val>
            <c:numRef>
              <c:f>'L2 Real Final (2)'!$B$3:$G$3</c:f>
              <c:numCache>
                <c:formatCode>General</c:formatCode>
                <c:ptCount val="6"/>
                <c:pt idx="0">
                  <c:v>1.081725376616933</c:v>
                </c:pt>
                <c:pt idx="1">
                  <c:v>1.1424795633036346</c:v>
                </c:pt>
                <c:pt idx="2">
                  <c:v>1.2084973352241655</c:v>
                </c:pt>
                <c:pt idx="3">
                  <c:v>1.2400804947935673</c:v>
                </c:pt>
                <c:pt idx="4">
                  <c:v>1.346025446046704</c:v>
                </c:pt>
                <c:pt idx="5">
                  <c:v>1.4284732594114058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129920"/>
        <c:axId val="46131840"/>
      </c:barChart>
      <c:catAx>
        <c:axId val="46129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3200"/>
                </a:pPr>
                <a:r>
                  <a:rPr lang="en-US" sz="3200"/>
                  <a:t>L2 cache</a:t>
                </a:r>
                <a:r>
                  <a:rPr lang="en-US" sz="3200" baseline="0"/>
                  <a:t> size</a:t>
                </a:r>
                <a:endParaRPr lang="en-US" sz="3200"/>
              </a:p>
            </c:rich>
          </c:tx>
          <c:layout>
            <c:manualLayout>
              <c:xMode val="edge"/>
              <c:yMode val="edge"/>
              <c:x val="0.37439129017047457"/>
              <c:y val="0.82059727495919255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6131840"/>
        <c:crosses val="autoZero"/>
        <c:auto val="1"/>
        <c:lblAlgn val="ctr"/>
        <c:lblOffset val="100"/>
        <c:noMultiLvlLbl val="0"/>
      </c:catAx>
      <c:valAx>
        <c:axId val="46131840"/>
        <c:scaling>
          <c:orientation val="minMax"/>
          <c:max val="1.5"/>
          <c:min val="0.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/>
                  <a:t>Normalized IPC</a:t>
                </a:r>
              </a:p>
            </c:rich>
          </c:tx>
          <c:layout>
            <c:manualLayout>
              <c:xMode val="edge"/>
              <c:yMode val="edge"/>
              <c:x val="2.5462967604069658E-2"/>
              <c:y val="0.1189905691401808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6129920"/>
        <c:crosses val="autoZero"/>
        <c:crossBetween val="between"/>
        <c:majorUnit val="0.1"/>
      </c:valAx>
    </c:plotArea>
    <c:legend>
      <c:legendPos val="t"/>
      <c:layout>
        <c:manualLayout>
          <c:xMode val="edge"/>
          <c:yMode val="edge"/>
          <c:x val="0.26586243591570458"/>
          <c:y val="2.215012137406816E-2"/>
          <c:w val="0.64443218256988044"/>
          <c:h val="0.15991557428261446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Baseline (no compr.)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Sheet2!$B$1:$G$1</c:f>
              <c:strCache>
                <c:ptCount val="6"/>
                <c:pt idx="0">
                  <c:v>512kB</c:v>
                </c:pt>
                <c:pt idx="1">
                  <c:v>1MB</c:v>
                </c:pt>
                <c:pt idx="2">
                  <c:v>2MB</c:v>
                </c:pt>
                <c:pt idx="3">
                  <c:v>4MB</c:v>
                </c:pt>
                <c:pt idx="4">
                  <c:v>8MB</c:v>
                </c:pt>
                <c:pt idx="5">
                  <c:v>16MB</c:v>
                </c:pt>
              </c:strCache>
            </c:strRef>
          </c:cat>
          <c:val>
            <c:numRef>
              <c:f>Sheet2!$B$2:$G$2</c:f>
              <c:numCache>
                <c:formatCode>General</c:formatCode>
                <c:ptCount val="6"/>
                <c:pt idx="0">
                  <c:v>1</c:v>
                </c:pt>
                <c:pt idx="1">
                  <c:v>0.81899909033777241</c:v>
                </c:pt>
                <c:pt idx="2">
                  <c:v>0.59143356743430175</c:v>
                </c:pt>
                <c:pt idx="3">
                  <c:v>0.46593009367964056</c:v>
                </c:pt>
                <c:pt idx="4">
                  <c:v>0.37544383840381768</c:v>
                </c:pt>
                <c:pt idx="5">
                  <c:v>0.2752673247466062</c:v>
                </c:pt>
              </c:numCache>
            </c:numRef>
          </c:val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BΔI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Sheet2!$B$1:$G$1</c:f>
              <c:strCache>
                <c:ptCount val="6"/>
                <c:pt idx="0">
                  <c:v>512kB</c:v>
                </c:pt>
                <c:pt idx="1">
                  <c:v>1MB</c:v>
                </c:pt>
                <c:pt idx="2">
                  <c:v>2MB</c:v>
                </c:pt>
                <c:pt idx="3">
                  <c:v>4MB</c:v>
                </c:pt>
                <c:pt idx="4">
                  <c:v>8MB</c:v>
                </c:pt>
                <c:pt idx="5">
                  <c:v>16MB</c:v>
                </c:pt>
              </c:strCache>
            </c:strRef>
          </c:cat>
          <c:val>
            <c:numRef>
              <c:f>Sheet2!$B$3:$G$3</c:f>
              <c:numCache>
                <c:formatCode>General</c:formatCode>
                <c:ptCount val="6"/>
                <c:pt idx="0">
                  <c:v>0.84292379642649706</c:v>
                </c:pt>
                <c:pt idx="1">
                  <c:v>0.62368416080325251</c:v>
                </c:pt>
                <c:pt idx="2">
                  <c:v>0.46600238518116427</c:v>
                </c:pt>
                <c:pt idx="3">
                  <c:v>0.40552061366821762</c:v>
                </c:pt>
                <c:pt idx="4">
                  <c:v>0.30364478350790586</c:v>
                </c:pt>
                <c:pt idx="5">
                  <c:v>0.23665871711275777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140800"/>
        <c:axId val="46188032"/>
      </c:barChart>
      <c:catAx>
        <c:axId val="46140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3200"/>
                </a:pPr>
                <a:r>
                  <a:rPr lang="en-US" sz="3200"/>
                  <a:t>L2 cache</a:t>
                </a:r>
                <a:r>
                  <a:rPr lang="en-US" sz="3200" baseline="0"/>
                  <a:t> size</a:t>
                </a:r>
                <a:endParaRPr lang="en-US" sz="3200"/>
              </a:p>
            </c:rich>
          </c:tx>
          <c:layout>
            <c:manualLayout>
              <c:xMode val="edge"/>
              <c:yMode val="edge"/>
              <c:x val="0.37947451498632623"/>
              <c:y val="0.82474059752180096"/>
            </c:manualLayout>
          </c:layout>
          <c:overlay val="0"/>
        </c:title>
        <c:majorTickMark val="out"/>
        <c:minorTickMark val="none"/>
        <c:tickLblPos val="nextTo"/>
        <c:txPr>
          <a:bodyPr rot="-2700000"/>
          <a:lstStyle/>
          <a:p>
            <a:pPr>
              <a:defRPr sz="2000"/>
            </a:pPr>
            <a:endParaRPr lang="en-US"/>
          </a:p>
        </c:txPr>
        <c:crossAx val="46188032"/>
        <c:crosses val="autoZero"/>
        <c:auto val="1"/>
        <c:lblAlgn val="ctr"/>
        <c:lblOffset val="100"/>
        <c:noMultiLvlLbl val="0"/>
      </c:catAx>
      <c:valAx>
        <c:axId val="4618803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/>
                  <a:t>Normalized MPKI </a:t>
                </a:r>
              </a:p>
            </c:rich>
          </c:tx>
          <c:layout>
            <c:manualLayout>
              <c:xMode val="edge"/>
              <c:yMode val="edge"/>
              <c:x val="2.4247184946626473E-2"/>
              <c:y val="6.251275310990829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6140800"/>
        <c:crosses val="autoZero"/>
        <c:crossBetween val="between"/>
        <c:majorUnit val="0.2"/>
      </c:valAx>
    </c:plotArea>
    <c:legend>
      <c:legendPos val="t"/>
      <c:layout>
        <c:manualLayout>
          <c:xMode val="edge"/>
          <c:yMode val="edge"/>
          <c:x val="0.27983538241930284"/>
          <c:y val="5.8105446779937895E-3"/>
          <c:w val="0.71732237417691169"/>
          <c:h val="0.16674108095697948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53352017438498"/>
          <c:y val="9.1353968684948855E-2"/>
          <c:w val="0.84752758129810069"/>
          <c:h val="0.72784676402930304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'New Data (2)'!$I$1</c:f>
              <c:strCache>
                <c:ptCount val="1"/>
                <c:pt idx="0">
                  <c:v>ZCA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'New Data (2)'!$G$2:$H$9</c:f>
              <c:multiLvlStrCache>
                <c:ptCount val="7"/>
                <c:lvl>
                  <c:pt idx="0">
                    <c:v>LCLS - LCLS</c:v>
                  </c:pt>
                  <c:pt idx="1">
                    <c:v>LCLS - HCLS</c:v>
                  </c:pt>
                  <c:pt idx="2">
                    <c:v>HCLS - HCLS</c:v>
                  </c:pt>
                  <c:pt idx="3">
                    <c:v>LCLS - HCHS</c:v>
                  </c:pt>
                  <c:pt idx="4">
                    <c:v>HCLS - HCHS</c:v>
                  </c:pt>
                  <c:pt idx="5">
                    <c:v>HCHS - HCHS</c:v>
                  </c:pt>
                </c:lvl>
                <c:lvl>
                  <c:pt idx="0">
                    <c:v>Low Sensitivity</c:v>
                  </c:pt>
                  <c:pt idx="3">
                    <c:v>High Sensitivity</c:v>
                  </c:pt>
                  <c:pt idx="6">
                    <c:v>GeoMean</c:v>
                  </c:pt>
                </c:lvl>
              </c:multiLvlStrCache>
            </c:multiLvlStrRef>
          </c:cat>
          <c:val>
            <c:numRef>
              <c:f>'New Data (2)'!$I$2:$I$8</c:f>
              <c:numCache>
                <c:formatCode>0.00</c:formatCode>
                <c:ptCount val="7"/>
                <c:pt idx="0">
                  <c:v>1.0267857142857151</c:v>
                </c:pt>
                <c:pt idx="1">
                  <c:v>1.0153846153846136</c:v>
                </c:pt>
                <c:pt idx="2">
                  <c:v>1.0258620689655173</c:v>
                </c:pt>
                <c:pt idx="3">
                  <c:v>1.0181818181818183</c:v>
                </c:pt>
                <c:pt idx="4">
                  <c:v>1.1192660550458706</c:v>
                </c:pt>
                <c:pt idx="5">
                  <c:v>1.01</c:v>
                </c:pt>
                <c:pt idx="6">
                  <c:v>1.0352531694922329</c:v>
                </c:pt>
              </c:numCache>
            </c:numRef>
          </c:val>
        </c:ser>
        <c:ser>
          <c:idx val="4"/>
          <c:order val="1"/>
          <c:tx>
            <c:strRef>
              <c:f>'New Data (2)'!$J$1</c:f>
              <c:strCache>
                <c:ptCount val="1"/>
                <c:pt idx="0">
                  <c:v>FVC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'New Data (2)'!$G$2:$H$9</c:f>
              <c:multiLvlStrCache>
                <c:ptCount val="7"/>
                <c:lvl>
                  <c:pt idx="0">
                    <c:v>LCLS - LCLS</c:v>
                  </c:pt>
                  <c:pt idx="1">
                    <c:v>LCLS - HCLS</c:v>
                  </c:pt>
                  <c:pt idx="2">
                    <c:v>HCLS - HCLS</c:v>
                  </c:pt>
                  <c:pt idx="3">
                    <c:v>LCLS - HCHS</c:v>
                  </c:pt>
                  <c:pt idx="4">
                    <c:v>HCLS - HCHS</c:v>
                  </c:pt>
                  <c:pt idx="5">
                    <c:v>HCHS - HCHS</c:v>
                  </c:pt>
                </c:lvl>
                <c:lvl>
                  <c:pt idx="0">
                    <c:v>Low Sensitivity</c:v>
                  </c:pt>
                  <c:pt idx="3">
                    <c:v>High Sensitivity</c:v>
                  </c:pt>
                  <c:pt idx="6">
                    <c:v>GeoMean</c:v>
                  </c:pt>
                </c:lvl>
              </c:multiLvlStrCache>
            </c:multiLvlStrRef>
          </c:cat>
          <c:val>
            <c:numRef>
              <c:f>'New Data (2)'!$J$2:$J$8</c:f>
              <c:numCache>
                <c:formatCode>0.00</c:formatCode>
                <c:ptCount val="7"/>
                <c:pt idx="0">
                  <c:v>1.0276785714285721</c:v>
                </c:pt>
                <c:pt idx="1">
                  <c:v>1.0179487179487179</c:v>
                </c:pt>
                <c:pt idx="2">
                  <c:v>1.0344827586206897</c:v>
                </c:pt>
                <c:pt idx="3">
                  <c:v>1.0727272727272719</c:v>
                </c:pt>
                <c:pt idx="4">
                  <c:v>1.1467889908256881</c:v>
                </c:pt>
                <c:pt idx="5">
                  <c:v>1.08</c:v>
                </c:pt>
                <c:pt idx="6">
                  <c:v>1.0623896760213281</c:v>
                </c:pt>
              </c:numCache>
            </c:numRef>
          </c:val>
        </c:ser>
        <c:ser>
          <c:idx val="0"/>
          <c:order val="2"/>
          <c:tx>
            <c:strRef>
              <c:f>'New Data (2)'!$K$1</c:f>
              <c:strCache>
                <c:ptCount val="1"/>
                <c:pt idx="0">
                  <c:v>FPC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'New Data (2)'!$G$2:$H$9</c:f>
              <c:multiLvlStrCache>
                <c:ptCount val="7"/>
                <c:lvl>
                  <c:pt idx="0">
                    <c:v>LCLS - LCLS</c:v>
                  </c:pt>
                  <c:pt idx="1">
                    <c:v>LCLS - HCLS</c:v>
                  </c:pt>
                  <c:pt idx="2">
                    <c:v>HCLS - HCLS</c:v>
                  </c:pt>
                  <c:pt idx="3">
                    <c:v>LCLS - HCHS</c:v>
                  </c:pt>
                  <c:pt idx="4">
                    <c:v>HCLS - HCHS</c:v>
                  </c:pt>
                  <c:pt idx="5">
                    <c:v>HCHS - HCHS</c:v>
                  </c:pt>
                </c:lvl>
                <c:lvl>
                  <c:pt idx="0">
                    <c:v>Low Sensitivity</c:v>
                  </c:pt>
                  <c:pt idx="3">
                    <c:v>High Sensitivity</c:v>
                  </c:pt>
                  <c:pt idx="6">
                    <c:v>GeoMean</c:v>
                  </c:pt>
                </c:lvl>
              </c:multiLvlStrCache>
            </c:multiLvlStrRef>
          </c:cat>
          <c:val>
            <c:numRef>
              <c:f>'New Data (2)'!$K$2:$K$8</c:f>
              <c:numCache>
                <c:formatCode>0.00</c:formatCode>
                <c:ptCount val="7"/>
                <c:pt idx="0">
                  <c:v>1.03125</c:v>
                </c:pt>
                <c:pt idx="1">
                  <c:v>1.01965811965812</c:v>
                </c:pt>
                <c:pt idx="2">
                  <c:v>1.027586206896552</c:v>
                </c:pt>
                <c:pt idx="3">
                  <c:v>1.099999999999999</c:v>
                </c:pt>
                <c:pt idx="4">
                  <c:v>1.1495412844036696</c:v>
                </c:pt>
                <c:pt idx="5">
                  <c:v>1.175999999999999</c:v>
                </c:pt>
                <c:pt idx="6">
                  <c:v>1.0822482650485221</c:v>
                </c:pt>
              </c:numCache>
            </c:numRef>
          </c:val>
        </c:ser>
        <c:ser>
          <c:idx val="1"/>
          <c:order val="3"/>
          <c:tx>
            <c:strRef>
              <c:f>'New Data (2)'!$L$1</c:f>
              <c:strCache>
                <c:ptCount val="1"/>
                <c:pt idx="0">
                  <c:v>BΔI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800"/>
                    </a:pPr>
                    <a:r>
                      <a:rPr lang="en-US"/>
                      <a:t>4.5%</a:t>
                    </a:r>
                  </a:p>
                </c:rich>
              </c:tx>
              <c:numFmt formatCode="0.00%" sourceLinked="0"/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4.597701149425287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3.4%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4.3%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10.9%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16.5%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18.0%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/>
                      <a:t>9.5%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'New Data (2)'!$G$2:$H$9</c:f>
              <c:multiLvlStrCache>
                <c:ptCount val="7"/>
                <c:lvl>
                  <c:pt idx="0">
                    <c:v>LCLS - LCLS</c:v>
                  </c:pt>
                  <c:pt idx="1">
                    <c:v>LCLS - HCLS</c:v>
                  </c:pt>
                  <c:pt idx="2">
                    <c:v>HCLS - HCLS</c:v>
                  </c:pt>
                  <c:pt idx="3">
                    <c:v>LCLS - HCHS</c:v>
                  </c:pt>
                  <c:pt idx="4">
                    <c:v>HCLS - HCHS</c:v>
                  </c:pt>
                  <c:pt idx="5">
                    <c:v>HCHS - HCHS</c:v>
                  </c:pt>
                </c:lvl>
                <c:lvl>
                  <c:pt idx="0">
                    <c:v>Low Sensitivity</c:v>
                  </c:pt>
                  <c:pt idx="3">
                    <c:v>High Sensitivity</c:v>
                  </c:pt>
                  <c:pt idx="6">
                    <c:v>GeoMean</c:v>
                  </c:pt>
                </c:lvl>
              </c:multiLvlStrCache>
            </c:multiLvlStrRef>
          </c:cat>
          <c:val>
            <c:numRef>
              <c:f>'New Data (2)'!$L$2:$L$8</c:f>
              <c:numCache>
                <c:formatCode>0.00</c:formatCode>
                <c:ptCount val="7"/>
                <c:pt idx="0">
                  <c:v>1.044642857142857</c:v>
                </c:pt>
                <c:pt idx="1">
                  <c:v>1.0341880341880354</c:v>
                </c:pt>
                <c:pt idx="2">
                  <c:v>1.0431034482758619</c:v>
                </c:pt>
                <c:pt idx="3">
                  <c:v>1.1090909090909089</c:v>
                </c:pt>
                <c:pt idx="4">
                  <c:v>1.1651376146788999</c:v>
                </c:pt>
                <c:pt idx="5">
                  <c:v>1.1800000000000008</c:v>
                </c:pt>
                <c:pt idx="6">
                  <c:v>1.09442713108193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554304"/>
        <c:axId val="45568384"/>
      </c:barChart>
      <c:catAx>
        <c:axId val="45554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5568384"/>
        <c:crosses val="autoZero"/>
        <c:auto val="1"/>
        <c:lblAlgn val="ctr"/>
        <c:lblOffset val="100"/>
        <c:noMultiLvlLbl val="0"/>
      </c:catAx>
      <c:valAx>
        <c:axId val="45568384"/>
        <c:scaling>
          <c:orientation val="minMax"/>
          <c:max val="1.2"/>
          <c:min val="0.9500000000000005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200" dirty="0" smtClean="0"/>
                  <a:t>Normalized </a:t>
                </a:r>
                <a:r>
                  <a:rPr lang="en-US" sz="2200" dirty="0"/>
                  <a:t>Weighted Speedup</a:t>
                </a:r>
              </a:p>
            </c:rich>
          </c:tx>
          <c:layout>
            <c:manualLayout>
              <c:xMode val="edge"/>
              <c:yMode val="edge"/>
              <c:x val="2.121880421726945E-2"/>
              <c:y val="0.11554593175853024"/>
            </c:manualLayout>
          </c:layout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5554304"/>
        <c:crosses val="autoZero"/>
        <c:crossBetween val="between"/>
        <c:majorUnit val="5.0000000000000024E-2"/>
      </c:valAx>
    </c:plotArea>
    <c:legend>
      <c:legendPos val="t"/>
      <c:layout>
        <c:manualLayout>
          <c:xMode val="edge"/>
          <c:yMode val="edge"/>
          <c:x val="0.16032319053338676"/>
          <c:y val="0.11728427912028248"/>
          <c:w val="0.43965567863339122"/>
          <c:h val="9.7675953967292672E-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09871553666412"/>
          <c:y val="3.6535433070866166E-2"/>
          <c:w val="0.85881564583188175"/>
          <c:h val="0.6406144955564774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Sheet2!$C$1</c:f>
              <c:strCache>
                <c:ptCount val="1"/>
                <c:pt idx="0">
                  <c:v>B+Δ</c:v>
                </c:pt>
              </c:strCache>
            </c:strRef>
          </c:tx>
          <c:spPr>
            <a:solidFill>
              <a:srgbClr val="4F81BD"/>
            </a:solidFill>
          </c:spPr>
          <c:invertIfNegative val="0"/>
          <c:cat>
            <c:strRef>
              <c:f>Sheet2!$A$2:$A$27</c:f>
              <c:strCache>
                <c:ptCount val="26"/>
                <c:pt idx="0">
                  <c:v>  libquantum </c:v>
                </c:pt>
                <c:pt idx="1">
                  <c:v>  lbm </c:v>
                </c:pt>
                <c:pt idx="2">
                  <c:v>  wrf </c:v>
                </c:pt>
                <c:pt idx="3">
                  <c:v>  hmmer </c:v>
                </c:pt>
                <c:pt idx="4">
                  <c:v>  sphinx3 </c:v>
                </c:pt>
                <c:pt idx="5">
                  <c:v>  tpch17 </c:v>
                </c:pt>
                <c:pt idx="6">
                  <c:v>  mcf </c:v>
                </c:pt>
                <c:pt idx="7">
                  <c:v>  omnetpp </c:v>
                </c:pt>
                <c:pt idx="8">
                  <c:v>  sjeng </c:v>
                </c:pt>
                <c:pt idx="9">
                  <c:v>  xalancbmk </c:v>
                </c:pt>
                <c:pt idx="10">
                  <c:v>  tpch2 </c:v>
                </c:pt>
                <c:pt idx="11">
                  <c:v>  leslie3d </c:v>
                </c:pt>
                <c:pt idx="12">
                  <c:v>  apache </c:v>
                </c:pt>
                <c:pt idx="13">
                  <c:v>  astar </c:v>
                </c:pt>
                <c:pt idx="14">
                  <c:v>  gromacs </c:v>
                </c:pt>
                <c:pt idx="15">
                  <c:v>  h264ref </c:v>
                </c:pt>
                <c:pt idx="16">
                  <c:v>  bzip2 </c:v>
                </c:pt>
                <c:pt idx="17">
                  <c:v>  tpch6 </c:v>
                </c:pt>
                <c:pt idx="18">
                  <c:v>  cactusADM </c:v>
                </c:pt>
                <c:pt idx="19">
                  <c:v>  gcc </c:v>
                </c:pt>
                <c:pt idx="20">
                  <c:v>  soplex </c:v>
                </c:pt>
                <c:pt idx="21">
                  <c:v>  gobmk </c:v>
                </c:pt>
                <c:pt idx="22">
                  <c:v>  zeusmp </c:v>
                </c:pt>
                <c:pt idx="23">
                  <c:v>  GemsFDTD </c:v>
                </c:pt>
                <c:pt idx="25">
                  <c:v>GeoMean</c:v>
                </c:pt>
              </c:strCache>
            </c:strRef>
          </c:cat>
          <c:val>
            <c:numRef>
              <c:f>Sheet2!$C$2:$C$27</c:f>
              <c:numCache>
                <c:formatCode>General</c:formatCode>
                <c:ptCount val="26"/>
                <c:pt idx="0">
                  <c:v>1.0000089999999999</c:v>
                </c:pt>
                <c:pt idx="1">
                  <c:v>1.0012509999999999</c:v>
                </c:pt>
                <c:pt idx="2">
                  <c:v>1.0124989999999998</c:v>
                </c:pt>
                <c:pt idx="3">
                  <c:v>1.025563999999999</c:v>
                </c:pt>
                <c:pt idx="4">
                  <c:v>1.0871989999999998</c:v>
                </c:pt>
                <c:pt idx="5">
                  <c:v>1.103756</c:v>
                </c:pt>
                <c:pt idx="6">
                  <c:v>1.120903</c:v>
                </c:pt>
                <c:pt idx="7">
                  <c:v>1.134269</c:v>
                </c:pt>
                <c:pt idx="8">
                  <c:v>1.164428</c:v>
                </c:pt>
                <c:pt idx="9">
                  <c:v>1.2387079999999999</c:v>
                </c:pt>
                <c:pt idx="10">
                  <c:v>1.378549</c:v>
                </c:pt>
                <c:pt idx="11">
                  <c:v>1.389438</c:v>
                </c:pt>
                <c:pt idx="12">
                  <c:v>1.4070359999999991</c:v>
                </c:pt>
                <c:pt idx="13">
                  <c:v>1.456264999999999</c:v>
                </c:pt>
                <c:pt idx="14">
                  <c:v>1.461563999999999</c:v>
                </c:pt>
                <c:pt idx="15">
                  <c:v>1.528748</c:v>
                </c:pt>
                <c:pt idx="16">
                  <c:v>1.5393889999999999</c:v>
                </c:pt>
                <c:pt idx="17">
                  <c:v>1.563955</c:v>
                </c:pt>
                <c:pt idx="18">
                  <c:v>1.973849</c:v>
                </c:pt>
                <c:pt idx="19">
                  <c:v>1.9920360000000001</c:v>
                </c:pt>
                <c:pt idx="20">
                  <c:v>1.9922450000000009</c:v>
                </c:pt>
                <c:pt idx="21">
                  <c:v>1.9946900000000001</c:v>
                </c:pt>
                <c:pt idx="22">
                  <c:v>1.9950470000000009</c:v>
                </c:pt>
                <c:pt idx="23">
                  <c:v>1.9965880000000009</c:v>
                </c:pt>
                <c:pt idx="25">
                  <c:v>1.3961079850045259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308096"/>
        <c:axId val="100309632"/>
      </c:barChart>
      <c:catAx>
        <c:axId val="100308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309632"/>
        <c:crosses val="autoZero"/>
        <c:auto val="1"/>
        <c:lblAlgn val="ctr"/>
        <c:lblOffset val="100"/>
        <c:noMultiLvlLbl val="0"/>
      </c:catAx>
      <c:valAx>
        <c:axId val="100309632"/>
        <c:scaling>
          <c:orientation val="minMax"/>
          <c:max val="2.2000000000000002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Compression Ratio</a:t>
                </a:r>
              </a:p>
            </c:rich>
          </c:tx>
          <c:layout>
            <c:manualLayout>
              <c:xMode val="edge"/>
              <c:yMode val="edge"/>
              <c:x val="2.2370101967342593E-3"/>
              <c:y val="8.140396924068704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0308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78310454556025"/>
          <c:y val="0.1115768177298609"/>
          <c:w val="0.8529927066638805"/>
          <c:h val="0.648800860372225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'Perf. Bound - 2 (2)'!$O$1</c:f>
              <c:strCache>
                <c:ptCount val="1"/>
                <c:pt idx="0">
                  <c:v>512kB-2way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'Perf. Bound - 2 (2)'!$N$2:$N$27</c:f>
              <c:strCache>
                <c:ptCount val="26"/>
                <c:pt idx="0">
                  <c:v>  libquantum </c:v>
                </c:pt>
                <c:pt idx="1">
                  <c:v>  sjeng </c:v>
                </c:pt>
                <c:pt idx="2">
                  <c:v>  wrf </c:v>
                </c:pt>
                <c:pt idx="3">
                  <c:v>  GemsFDTD </c:v>
                </c:pt>
                <c:pt idx="4">
                  <c:v>  cactusADM </c:v>
                </c:pt>
                <c:pt idx="5">
                  <c:v>  gcc </c:v>
                </c:pt>
                <c:pt idx="6">
                  <c:v>  hmmer </c:v>
                </c:pt>
                <c:pt idx="7">
                  <c:v>  tpch6 </c:v>
                </c:pt>
                <c:pt idx="8">
                  <c:v>  lbm </c:v>
                </c:pt>
                <c:pt idx="9">
                  <c:v>  zeusmp </c:v>
                </c:pt>
                <c:pt idx="10">
                  <c:v>  leslie3d </c:v>
                </c:pt>
                <c:pt idx="11">
                  <c:v>  gobmk </c:v>
                </c:pt>
                <c:pt idx="12">
                  <c:v>  h264ref </c:v>
                </c:pt>
                <c:pt idx="13">
                  <c:v>  sphinx3 </c:v>
                </c:pt>
                <c:pt idx="14">
                  <c:v>  apache </c:v>
                </c:pt>
                <c:pt idx="15">
                  <c:v>  gromacs </c:v>
                </c:pt>
                <c:pt idx="16">
                  <c:v>  tpch17 </c:v>
                </c:pt>
                <c:pt idx="17">
                  <c:v>  tpch2 </c:v>
                </c:pt>
                <c:pt idx="18">
                  <c:v>  omnetpp </c:v>
                </c:pt>
                <c:pt idx="19">
                  <c:v>  mcf </c:v>
                </c:pt>
                <c:pt idx="20">
                  <c:v>  xalancbmk </c:v>
                </c:pt>
                <c:pt idx="21">
                  <c:v>  soplex </c:v>
                </c:pt>
                <c:pt idx="22">
                  <c:v>  bzip2 </c:v>
                </c:pt>
                <c:pt idx="23">
                  <c:v>  astar </c:v>
                </c:pt>
                <c:pt idx="25">
                  <c:v>GeoMean</c:v>
                </c:pt>
              </c:strCache>
            </c:strRef>
          </c:cat>
          <c:val>
            <c:numRef>
              <c:f>'Perf. Bound - 2 (2)'!$O$2:$O$27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5">
                  <c:v>1</c:v>
                </c:pt>
              </c:numCache>
            </c:numRef>
          </c:val>
        </c:ser>
        <c:ser>
          <c:idx val="1"/>
          <c:order val="1"/>
          <c:tx>
            <c:strRef>
              <c:f>'Perf. Bound - 2 (2)'!$P$1</c:f>
              <c:strCache>
                <c:ptCount val="1"/>
                <c:pt idx="0">
                  <c:v>512kB-4way-BΔI</c:v>
                </c:pt>
              </c:strCache>
            </c:strRef>
          </c:tx>
          <c:spPr>
            <a:solidFill>
              <a:srgbClr val="5872F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'Perf. Bound - 2 (2)'!$N$2:$N$27</c:f>
              <c:strCache>
                <c:ptCount val="26"/>
                <c:pt idx="0">
                  <c:v>  libquantum </c:v>
                </c:pt>
                <c:pt idx="1">
                  <c:v>  sjeng </c:v>
                </c:pt>
                <c:pt idx="2">
                  <c:v>  wrf </c:v>
                </c:pt>
                <c:pt idx="3">
                  <c:v>  GemsFDTD </c:v>
                </c:pt>
                <c:pt idx="4">
                  <c:v>  cactusADM </c:v>
                </c:pt>
                <c:pt idx="5">
                  <c:v>  gcc </c:v>
                </c:pt>
                <c:pt idx="6">
                  <c:v>  hmmer </c:v>
                </c:pt>
                <c:pt idx="7">
                  <c:v>  tpch6 </c:v>
                </c:pt>
                <c:pt idx="8">
                  <c:v>  lbm </c:v>
                </c:pt>
                <c:pt idx="9">
                  <c:v>  zeusmp </c:v>
                </c:pt>
                <c:pt idx="10">
                  <c:v>  leslie3d </c:v>
                </c:pt>
                <c:pt idx="11">
                  <c:v>  gobmk </c:v>
                </c:pt>
                <c:pt idx="12">
                  <c:v>  h264ref </c:v>
                </c:pt>
                <c:pt idx="13">
                  <c:v>  sphinx3 </c:v>
                </c:pt>
                <c:pt idx="14">
                  <c:v>  apache </c:v>
                </c:pt>
                <c:pt idx="15">
                  <c:v>  gromacs </c:v>
                </c:pt>
                <c:pt idx="16">
                  <c:v>  tpch17 </c:v>
                </c:pt>
                <c:pt idx="17">
                  <c:v>  tpch2 </c:v>
                </c:pt>
                <c:pt idx="18">
                  <c:v>  omnetpp </c:v>
                </c:pt>
                <c:pt idx="19">
                  <c:v>  mcf </c:v>
                </c:pt>
                <c:pt idx="20">
                  <c:v>  xalancbmk </c:v>
                </c:pt>
                <c:pt idx="21">
                  <c:v>  soplex </c:v>
                </c:pt>
                <c:pt idx="22">
                  <c:v>  bzip2 </c:v>
                </c:pt>
                <c:pt idx="23">
                  <c:v>  astar </c:v>
                </c:pt>
                <c:pt idx="25">
                  <c:v>GeoMean</c:v>
                </c:pt>
              </c:strCache>
            </c:strRef>
          </c:cat>
          <c:val>
            <c:numRef>
              <c:f>'Perf. Bound - 2 (2)'!$P$2:$P$27</c:f>
              <c:numCache>
                <c:formatCode>General</c:formatCode>
                <c:ptCount val="26"/>
                <c:pt idx="0">
                  <c:v>1.000811387472577</c:v>
                </c:pt>
                <c:pt idx="1">
                  <c:v>1.006595021529828</c:v>
                </c:pt>
                <c:pt idx="2">
                  <c:v>1.0242953575165632</c:v>
                </c:pt>
                <c:pt idx="3">
                  <c:v>1.0460095682991959</c:v>
                </c:pt>
                <c:pt idx="4">
                  <c:v>1.0207802193355187</c:v>
                </c:pt>
                <c:pt idx="5">
                  <c:v>1.0191200368091951</c:v>
                </c:pt>
                <c:pt idx="6">
                  <c:v>1.0521534163333797</c:v>
                </c:pt>
                <c:pt idx="7">
                  <c:v>1.0679470834950022</c:v>
                </c:pt>
                <c:pt idx="8">
                  <c:v>1.0006382761437909</c:v>
                </c:pt>
                <c:pt idx="9">
                  <c:v>1.0312232908385877</c:v>
                </c:pt>
                <c:pt idx="10">
                  <c:v>1.0654976852529234</c:v>
                </c:pt>
                <c:pt idx="11">
                  <c:v>1.116429623286866</c:v>
                </c:pt>
                <c:pt idx="12">
                  <c:v>1.0416431434257045</c:v>
                </c:pt>
                <c:pt idx="13">
                  <c:v>1.0344204574184033</c:v>
                </c:pt>
                <c:pt idx="14">
                  <c:v>1.1170125132389295</c:v>
                </c:pt>
                <c:pt idx="15">
                  <c:v>1.1265623896617483</c:v>
                </c:pt>
                <c:pt idx="16">
                  <c:v>1.2654480452081645</c:v>
                </c:pt>
                <c:pt idx="17">
                  <c:v>1.3028640150942297</c:v>
                </c:pt>
                <c:pt idx="18">
                  <c:v>1.0866958580484198</c:v>
                </c:pt>
                <c:pt idx="19">
                  <c:v>1.063242203762812</c:v>
                </c:pt>
                <c:pt idx="20">
                  <c:v>1.0352779894747761</c:v>
                </c:pt>
                <c:pt idx="21">
                  <c:v>1.1152016028049072</c:v>
                </c:pt>
                <c:pt idx="22">
                  <c:v>1.2419339383735095</c:v>
                </c:pt>
                <c:pt idx="23">
                  <c:v>1.3192678332065364</c:v>
                </c:pt>
                <c:pt idx="25">
                  <c:v>1.0879821791036985</c:v>
                </c:pt>
              </c:numCache>
            </c:numRef>
          </c:val>
        </c:ser>
        <c:ser>
          <c:idx val="2"/>
          <c:order val="2"/>
          <c:tx>
            <c:strRef>
              <c:f>'Perf. Bound - 2 (2)'!$Q$1</c:f>
              <c:strCache>
                <c:ptCount val="1"/>
                <c:pt idx="0">
                  <c:v>1MB-4way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c:spPr>
          <c:invertIfNegative val="0"/>
          <c:cat>
            <c:strRef>
              <c:f>'Perf. Bound - 2 (2)'!$N$2:$N$27</c:f>
              <c:strCache>
                <c:ptCount val="26"/>
                <c:pt idx="0">
                  <c:v>  libquantum </c:v>
                </c:pt>
                <c:pt idx="1">
                  <c:v>  sjeng </c:v>
                </c:pt>
                <c:pt idx="2">
                  <c:v>  wrf </c:v>
                </c:pt>
                <c:pt idx="3">
                  <c:v>  GemsFDTD </c:v>
                </c:pt>
                <c:pt idx="4">
                  <c:v>  cactusADM </c:v>
                </c:pt>
                <c:pt idx="5">
                  <c:v>  gcc </c:v>
                </c:pt>
                <c:pt idx="6">
                  <c:v>  hmmer </c:v>
                </c:pt>
                <c:pt idx="7">
                  <c:v>  tpch6 </c:v>
                </c:pt>
                <c:pt idx="8">
                  <c:v>  lbm </c:v>
                </c:pt>
                <c:pt idx="9">
                  <c:v>  zeusmp </c:v>
                </c:pt>
                <c:pt idx="10">
                  <c:v>  leslie3d </c:v>
                </c:pt>
                <c:pt idx="11">
                  <c:v>  gobmk </c:v>
                </c:pt>
                <c:pt idx="12">
                  <c:v>  h264ref </c:v>
                </c:pt>
                <c:pt idx="13">
                  <c:v>  sphinx3 </c:v>
                </c:pt>
                <c:pt idx="14">
                  <c:v>  apache </c:v>
                </c:pt>
                <c:pt idx="15">
                  <c:v>  gromacs </c:v>
                </c:pt>
                <c:pt idx="16">
                  <c:v>  tpch17 </c:v>
                </c:pt>
                <c:pt idx="17">
                  <c:v>  tpch2 </c:v>
                </c:pt>
                <c:pt idx="18">
                  <c:v>  omnetpp </c:v>
                </c:pt>
                <c:pt idx="19">
                  <c:v>  mcf </c:v>
                </c:pt>
                <c:pt idx="20">
                  <c:v>  xalancbmk </c:v>
                </c:pt>
                <c:pt idx="21">
                  <c:v>  soplex </c:v>
                </c:pt>
                <c:pt idx="22">
                  <c:v>  bzip2 </c:v>
                </c:pt>
                <c:pt idx="23">
                  <c:v>  astar </c:v>
                </c:pt>
                <c:pt idx="25">
                  <c:v>GeoMean</c:v>
                </c:pt>
              </c:strCache>
            </c:strRef>
          </c:cat>
          <c:val>
            <c:numRef>
              <c:f>'Perf. Bound - 2 (2)'!$Q$2:$Q$27</c:f>
              <c:numCache>
                <c:formatCode>General</c:formatCode>
                <c:ptCount val="26"/>
                <c:pt idx="0">
                  <c:v>1.00331566979535</c:v>
                </c:pt>
                <c:pt idx="1">
                  <c:v>1.0091713435579845</c:v>
                </c:pt>
                <c:pt idx="2">
                  <c:v>1.0248258586739598</c:v>
                </c:pt>
                <c:pt idx="3">
                  <c:v>1.0500398091976859</c:v>
                </c:pt>
                <c:pt idx="4">
                  <c:v>1.0234173714809869</c:v>
                </c:pt>
                <c:pt idx="5">
                  <c:v>1.0206838957108244</c:v>
                </c:pt>
                <c:pt idx="6">
                  <c:v>1.0679142179413712</c:v>
                </c:pt>
                <c:pt idx="7">
                  <c:v>1.0701457790588114</c:v>
                </c:pt>
                <c:pt idx="8">
                  <c:v>1.0454452614379084</c:v>
                </c:pt>
                <c:pt idx="9">
                  <c:v>1.0315786632598898</c:v>
                </c:pt>
                <c:pt idx="10">
                  <c:v>1.0828685305599286</c:v>
                </c:pt>
                <c:pt idx="11">
                  <c:v>1.1188925847686895</c:v>
                </c:pt>
                <c:pt idx="12">
                  <c:v>1.043589065997206</c:v>
                </c:pt>
                <c:pt idx="13">
                  <c:v>1.0758951970450932</c:v>
                </c:pt>
                <c:pt idx="14">
                  <c:v>1.120603516829932</c:v>
                </c:pt>
                <c:pt idx="15">
                  <c:v>1.205911040886942</c:v>
                </c:pt>
                <c:pt idx="16">
                  <c:v>1.2801868296620931</c:v>
                </c:pt>
                <c:pt idx="17">
                  <c:v>1.3066951843930261</c:v>
                </c:pt>
                <c:pt idx="18">
                  <c:v>1.0986354726203507</c:v>
                </c:pt>
                <c:pt idx="19">
                  <c:v>1.1448821395293525</c:v>
                </c:pt>
                <c:pt idx="20">
                  <c:v>1.0541277908303379</c:v>
                </c:pt>
                <c:pt idx="21">
                  <c:v>1.1166803811431911</c:v>
                </c:pt>
                <c:pt idx="22">
                  <c:v>1.3107367253911542</c:v>
                </c:pt>
                <c:pt idx="23">
                  <c:v>1.3647429627214447</c:v>
                </c:pt>
                <c:pt idx="25">
                  <c:v>1.1068219953645668</c:v>
                </c:pt>
              </c:numCache>
            </c:numRef>
          </c:val>
        </c:ser>
        <c:ser>
          <c:idx val="3"/>
          <c:order val="3"/>
          <c:tx>
            <c:strRef>
              <c:f>'Perf. Bound - 2 (2)'!$R$1</c:f>
              <c:strCache>
                <c:ptCount val="1"/>
                <c:pt idx="0">
                  <c:v>1MB-8way-BΔI</c:v>
                </c:pt>
              </c:strCache>
            </c:strRef>
          </c:tx>
          <c:spPr>
            <a:solidFill>
              <a:srgbClr val="7FDBF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c:spPr>
          <c:invertIfNegative val="0"/>
          <c:cat>
            <c:strRef>
              <c:f>'Perf. Bound - 2 (2)'!$N$2:$N$27</c:f>
              <c:strCache>
                <c:ptCount val="26"/>
                <c:pt idx="0">
                  <c:v>  libquantum </c:v>
                </c:pt>
                <c:pt idx="1">
                  <c:v>  sjeng </c:v>
                </c:pt>
                <c:pt idx="2">
                  <c:v>  wrf </c:v>
                </c:pt>
                <c:pt idx="3">
                  <c:v>  GemsFDTD </c:v>
                </c:pt>
                <c:pt idx="4">
                  <c:v>  cactusADM </c:v>
                </c:pt>
                <c:pt idx="5">
                  <c:v>  gcc </c:v>
                </c:pt>
                <c:pt idx="6">
                  <c:v>  hmmer </c:v>
                </c:pt>
                <c:pt idx="7">
                  <c:v>  tpch6 </c:v>
                </c:pt>
                <c:pt idx="8">
                  <c:v>  lbm </c:v>
                </c:pt>
                <c:pt idx="9">
                  <c:v>  zeusmp </c:v>
                </c:pt>
                <c:pt idx="10">
                  <c:v>  leslie3d </c:v>
                </c:pt>
                <c:pt idx="11">
                  <c:v>  gobmk </c:v>
                </c:pt>
                <c:pt idx="12">
                  <c:v>  h264ref </c:v>
                </c:pt>
                <c:pt idx="13">
                  <c:v>  sphinx3 </c:v>
                </c:pt>
                <c:pt idx="14">
                  <c:v>  apache </c:v>
                </c:pt>
                <c:pt idx="15">
                  <c:v>  gromacs </c:v>
                </c:pt>
                <c:pt idx="16">
                  <c:v>  tpch17 </c:v>
                </c:pt>
                <c:pt idx="17">
                  <c:v>  tpch2 </c:v>
                </c:pt>
                <c:pt idx="18">
                  <c:v>  omnetpp </c:v>
                </c:pt>
                <c:pt idx="19">
                  <c:v>  mcf </c:v>
                </c:pt>
                <c:pt idx="20">
                  <c:v>  xalancbmk </c:v>
                </c:pt>
                <c:pt idx="21">
                  <c:v>  soplex </c:v>
                </c:pt>
                <c:pt idx="22">
                  <c:v>  bzip2 </c:v>
                </c:pt>
                <c:pt idx="23">
                  <c:v>  astar </c:v>
                </c:pt>
                <c:pt idx="25">
                  <c:v>GeoMean</c:v>
                </c:pt>
              </c:strCache>
            </c:strRef>
          </c:cat>
          <c:val>
            <c:numRef>
              <c:f>'Perf. Bound - 2 (2)'!$R$2:$R$27</c:f>
              <c:numCache>
                <c:formatCode>General</c:formatCode>
                <c:ptCount val="26"/>
                <c:pt idx="0">
                  <c:v>1.0039667831992694</c:v>
                </c:pt>
                <c:pt idx="1">
                  <c:v>1.0127742633896164</c:v>
                </c:pt>
                <c:pt idx="2">
                  <c:v>1.0347179103306801</c:v>
                </c:pt>
                <c:pt idx="3">
                  <c:v>1.0581002909946655</c:v>
                </c:pt>
                <c:pt idx="4">
                  <c:v>1.0319493343045598</c:v>
                </c:pt>
                <c:pt idx="5">
                  <c:v>1.04144758014112</c:v>
                </c:pt>
                <c:pt idx="6">
                  <c:v>1.0807916046903538</c:v>
                </c:pt>
                <c:pt idx="7">
                  <c:v>1.096912587994014</c:v>
                </c:pt>
                <c:pt idx="8">
                  <c:v>1.0453814338235301</c:v>
                </c:pt>
                <c:pt idx="9">
                  <c:v>1.0811328732984857</c:v>
                </c:pt>
                <c:pt idx="10">
                  <c:v>1.1149940594986558</c:v>
                </c:pt>
                <c:pt idx="11">
                  <c:v>1.1401018118175112</c:v>
                </c:pt>
                <c:pt idx="12">
                  <c:v>1.0854944685349115</c:v>
                </c:pt>
                <c:pt idx="13">
                  <c:v>1.0840100881168651</c:v>
                </c:pt>
                <c:pt idx="14">
                  <c:v>1.1951801385763665</c:v>
                </c:pt>
                <c:pt idx="15">
                  <c:v>1.2504192853612033</c:v>
                </c:pt>
                <c:pt idx="16">
                  <c:v>1.3479298812132396</c:v>
                </c:pt>
                <c:pt idx="17">
                  <c:v>1.4208381042913421</c:v>
                </c:pt>
                <c:pt idx="18">
                  <c:v>1.2023115501132862</c:v>
                </c:pt>
                <c:pt idx="19">
                  <c:v>1.2183541166907881</c:v>
                </c:pt>
                <c:pt idx="20">
                  <c:v>1.109256695512574</c:v>
                </c:pt>
                <c:pt idx="21">
                  <c:v>1.3002158539348623</c:v>
                </c:pt>
                <c:pt idx="22">
                  <c:v>1.5808385692579361</c:v>
                </c:pt>
                <c:pt idx="23">
                  <c:v>2.0059504401695469</c:v>
                </c:pt>
                <c:pt idx="25">
                  <c:v>1.1729342776883978</c:v>
                </c:pt>
              </c:numCache>
            </c:numRef>
          </c:val>
        </c:ser>
        <c:ser>
          <c:idx val="4"/>
          <c:order val="4"/>
          <c:tx>
            <c:strRef>
              <c:f>'Perf. Bound - 2 (2)'!$S$1</c:f>
              <c:strCache>
                <c:ptCount val="1"/>
                <c:pt idx="0">
                  <c:v>2MB-8way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c:spPr>
          <c:invertIfNegative val="0"/>
          <c:cat>
            <c:strRef>
              <c:f>'Perf. Bound - 2 (2)'!$N$2:$N$27</c:f>
              <c:strCache>
                <c:ptCount val="26"/>
                <c:pt idx="0">
                  <c:v>  libquantum </c:v>
                </c:pt>
                <c:pt idx="1">
                  <c:v>  sjeng </c:v>
                </c:pt>
                <c:pt idx="2">
                  <c:v>  wrf </c:v>
                </c:pt>
                <c:pt idx="3">
                  <c:v>  GemsFDTD </c:v>
                </c:pt>
                <c:pt idx="4">
                  <c:v>  cactusADM </c:v>
                </c:pt>
                <c:pt idx="5">
                  <c:v>  gcc </c:v>
                </c:pt>
                <c:pt idx="6">
                  <c:v>  hmmer </c:v>
                </c:pt>
                <c:pt idx="7">
                  <c:v>  tpch6 </c:v>
                </c:pt>
                <c:pt idx="8">
                  <c:v>  lbm </c:v>
                </c:pt>
                <c:pt idx="9">
                  <c:v>  zeusmp </c:v>
                </c:pt>
                <c:pt idx="10">
                  <c:v>  leslie3d </c:v>
                </c:pt>
                <c:pt idx="11">
                  <c:v>  gobmk </c:v>
                </c:pt>
                <c:pt idx="12">
                  <c:v>  h264ref </c:v>
                </c:pt>
                <c:pt idx="13">
                  <c:v>  sphinx3 </c:v>
                </c:pt>
                <c:pt idx="14">
                  <c:v>  apache </c:v>
                </c:pt>
                <c:pt idx="15">
                  <c:v>  gromacs </c:v>
                </c:pt>
                <c:pt idx="16">
                  <c:v>  tpch17 </c:v>
                </c:pt>
                <c:pt idx="17">
                  <c:v>  tpch2 </c:v>
                </c:pt>
                <c:pt idx="18">
                  <c:v>  omnetpp </c:v>
                </c:pt>
                <c:pt idx="19">
                  <c:v>  mcf </c:v>
                </c:pt>
                <c:pt idx="20">
                  <c:v>  xalancbmk </c:v>
                </c:pt>
                <c:pt idx="21">
                  <c:v>  soplex </c:v>
                </c:pt>
                <c:pt idx="22">
                  <c:v>  bzip2 </c:v>
                </c:pt>
                <c:pt idx="23">
                  <c:v>  astar </c:v>
                </c:pt>
                <c:pt idx="25">
                  <c:v>GeoMean</c:v>
                </c:pt>
              </c:strCache>
            </c:strRef>
          </c:cat>
          <c:val>
            <c:numRef>
              <c:f>'Perf. Bound - 2 (2)'!$S$2:$S$27</c:f>
              <c:numCache>
                <c:formatCode>General</c:formatCode>
                <c:ptCount val="26"/>
                <c:pt idx="0">
                  <c:v>1.0063408428412595</c:v>
                </c:pt>
                <c:pt idx="1">
                  <c:v>1.0144766921476593</c:v>
                </c:pt>
                <c:pt idx="2">
                  <c:v>1.0347245582148556</c:v>
                </c:pt>
                <c:pt idx="3">
                  <c:v>1.0581002909946655</c:v>
                </c:pt>
                <c:pt idx="4">
                  <c:v>1.0319493343045598</c:v>
                </c:pt>
                <c:pt idx="5">
                  <c:v>1.0413917280374887</c:v>
                </c:pt>
                <c:pt idx="6">
                  <c:v>1.0867954529760759</c:v>
                </c:pt>
                <c:pt idx="7">
                  <c:v>1.0976331688930769</c:v>
                </c:pt>
                <c:pt idx="8">
                  <c:v>1.0507557189542482</c:v>
                </c:pt>
                <c:pt idx="9">
                  <c:v>1.0811328732984857</c:v>
                </c:pt>
                <c:pt idx="10">
                  <c:v>1.1290347124270592</c:v>
                </c:pt>
                <c:pt idx="11">
                  <c:v>1.1401864981721859</c:v>
                </c:pt>
                <c:pt idx="12">
                  <c:v>1.0858948641257562</c:v>
                </c:pt>
                <c:pt idx="13">
                  <c:v>1.1288516442520549</c:v>
                </c:pt>
                <c:pt idx="14">
                  <c:v>1.1970951027554804</c:v>
                </c:pt>
                <c:pt idx="15">
                  <c:v>1.3042621460348847</c:v>
                </c:pt>
                <c:pt idx="16">
                  <c:v>1.3810287164110253</c:v>
                </c:pt>
                <c:pt idx="17">
                  <c:v>1.4335054478939362</c:v>
                </c:pt>
                <c:pt idx="18">
                  <c:v>1.2521320740307029</c:v>
                </c:pt>
                <c:pt idx="19">
                  <c:v>1.3003707301599881</c:v>
                </c:pt>
                <c:pt idx="20">
                  <c:v>1.1460453748089106</c:v>
                </c:pt>
                <c:pt idx="21">
                  <c:v>1.302481723969328</c:v>
                </c:pt>
                <c:pt idx="22">
                  <c:v>1.7519403720586413</c:v>
                </c:pt>
                <c:pt idx="23">
                  <c:v>2.0929542078759518</c:v>
                </c:pt>
                <c:pt idx="25">
                  <c:v>1.1941909247622453</c:v>
                </c:pt>
              </c:numCache>
            </c:numRef>
          </c:val>
        </c:ser>
        <c:ser>
          <c:idx val="5"/>
          <c:order val="5"/>
          <c:tx>
            <c:strRef>
              <c:f>'Perf. Bound - 2 (2)'!$T$1</c:f>
              <c:strCache>
                <c:ptCount val="1"/>
                <c:pt idx="0">
                  <c:v>2MB-16way-BΔI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'Perf. Bound - 2 (2)'!$N$2:$N$27</c:f>
              <c:strCache>
                <c:ptCount val="26"/>
                <c:pt idx="0">
                  <c:v>  libquantum </c:v>
                </c:pt>
                <c:pt idx="1">
                  <c:v>  sjeng </c:v>
                </c:pt>
                <c:pt idx="2">
                  <c:v>  wrf </c:v>
                </c:pt>
                <c:pt idx="3">
                  <c:v>  GemsFDTD </c:v>
                </c:pt>
                <c:pt idx="4">
                  <c:v>  cactusADM </c:v>
                </c:pt>
                <c:pt idx="5">
                  <c:v>  gcc </c:v>
                </c:pt>
                <c:pt idx="6">
                  <c:v>  hmmer </c:v>
                </c:pt>
                <c:pt idx="7">
                  <c:v>  tpch6 </c:v>
                </c:pt>
                <c:pt idx="8">
                  <c:v>  lbm </c:v>
                </c:pt>
                <c:pt idx="9">
                  <c:v>  zeusmp </c:v>
                </c:pt>
                <c:pt idx="10">
                  <c:v>  leslie3d </c:v>
                </c:pt>
                <c:pt idx="11">
                  <c:v>  gobmk </c:v>
                </c:pt>
                <c:pt idx="12">
                  <c:v>  h264ref </c:v>
                </c:pt>
                <c:pt idx="13">
                  <c:v>  sphinx3 </c:v>
                </c:pt>
                <c:pt idx="14">
                  <c:v>  apache </c:v>
                </c:pt>
                <c:pt idx="15">
                  <c:v>  gromacs </c:v>
                </c:pt>
                <c:pt idx="16">
                  <c:v>  tpch17 </c:v>
                </c:pt>
                <c:pt idx="17">
                  <c:v>  tpch2 </c:v>
                </c:pt>
                <c:pt idx="18">
                  <c:v>  omnetpp </c:v>
                </c:pt>
                <c:pt idx="19">
                  <c:v>  mcf </c:v>
                </c:pt>
                <c:pt idx="20">
                  <c:v>  xalancbmk </c:v>
                </c:pt>
                <c:pt idx="21">
                  <c:v>  soplex </c:v>
                </c:pt>
                <c:pt idx="22">
                  <c:v>  bzip2 </c:v>
                </c:pt>
                <c:pt idx="23">
                  <c:v>  astar </c:v>
                </c:pt>
                <c:pt idx="25">
                  <c:v>GeoMean</c:v>
                </c:pt>
              </c:strCache>
            </c:strRef>
          </c:cat>
          <c:val>
            <c:numRef>
              <c:f>'Perf. Bound - 2 (2)'!$T$2:$T$27</c:f>
              <c:numCache>
                <c:formatCode>General</c:formatCode>
                <c:ptCount val="26"/>
                <c:pt idx="0">
                  <c:v>1.0129120796562132</c:v>
                </c:pt>
                <c:pt idx="1">
                  <c:v>1.0190926024481097</c:v>
                </c:pt>
                <c:pt idx="2">
                  <c:v>1.0357004676121724</c:v>
                </c:pt>
                <c:pt idx="3">
                  <c:v>1.0629901287281489</c:v>
                </c:pt>
                <c:pt idx="4">
                  <c:v>1.0708051744836991</c:v>
                </c:pt>
                <c:pt idx="5">
                  <c:v>1.0727593332854599</c:v>
                </c:pt>
                <c:pt idx="6">
                  <c:v>1.0967670294108327</c:v>
                </c:pt>
                <c:pt idx="7">
                  <c:v>1.1090774716848661</c:v>
                </c:pt>
                <c:pt idx="8">
                  <c:v>1.0507301879084958</c:v>
                </c:pt>
                <c:pt idx="9">
                  <c:v>1.1404530773452339</c:v>
                </c:pt>
                <c:pt idx="10">
                  <c:v>1.1332720749615202</c:v>
                </c:pt>
                <c:pt idx="11">
                  <c:v>1.1624119614771191</c:v>
                </c:pt>
                <c:pt idx="12">
                  <c:v>1.1840838748683717</c:v>
                </c:pt>
                <c:pt idx="13">
                  <c:v>1.1334887248644949</c:v>
                </c:pt>
                <c:pt idx="14">
                  <c:v>1.249095117019644</c:v>
                </c:pt>
                <c:pt idx="15">
                  <c:v>1.3225187133677001</c:v>
                </c:pt>
                <c:pt idx="16">
                  <c:v>1.3827816860800368</c:v>
                </c:pt>
                <c:pt idx="17">
                  <c:v>1.4524164452222006</c:v>
                </c:pt>
                <c:pt idx="18">
                  <c:v>1.4005626129681006</c:v>
                </c:pt>
                <c:pt idx="19">
                  <c:v>1.4207688190162766</c:v>
                </c:pt>
                <c:pt idx="20">
                  <c:v>1.359075187257895</c:v>
                </c:pt>
                <c:pt idx="21">
                  <c:v>1.6612166529521892</c:v>
                </c:pt>
                <c:pt idx="22">
                  <c:v>1.9382434670718529</c:v>
                </c:pt>
                <c:pt idx="23">
                  <c:v>2.6245969640981057</c:v>
                </c:pt>
                <c:pt idx="25">
                  <c:v>1.2597360233881838</c:v>
                </c:pt>
              </c:numCache>
            </c:numRef>
          </c:val>
        </c:ser>
        <c:ser>
          <c:idx val="6"/>
          <c:order val="6"/>
          <c:tx>
            <c:strRef>
              <c:f>'Perf. Bound - 2 (2)'!$U$1</c:f>
              <c:strCache>
                <c:ptCount val="1"/>
                <c:pt idx="0">
                  <c:v>4MB-16way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c:spPr>
          <c:invertIfNegative val="0"/>
          <c:cat>
            <c:strRef>
              <c:f>'Perf. Bound - 2 (2)'!$N$2:$N$27</c:f>
              <c:strCache>
                <c:ptCount val="26"/>
                <c:pt idx="0">
                  <c:v>  libquantum </c:v>
                </c:pt>
                <c:pt idx="1">
                  <c:v>  sjeng </c:v>
                </c:pt>
                <c:pt idx="2">
                  <c:v>  wrf </c:v>
                </c:pt>
                <c:pt idx="3">
                  <c:v>  GemsFDTD </c:v>
                </c:pt>
                <c:pt idx="4">
                  <c:v>  cactusADM </c:v>
                </c:pt>
                <c:pt idx="5">
                  <c:v>  gcc </c:v>
                </c:pt>
                <c:pt idx="6">
                  <c:v>  hmmer </c:v>
                </c:pt>
                <c:pt idx="7">
                  <c:v>  tpch6 </c:v>
                </c:pt>
                <c:pt idx="8">
                  <c:v>  lbm </c:v>
                </c:pt>
                <c:pt idx="9">
                  <c:v>  zeusmp </c:v>
                </c:pt>
                <c:pt idx="10">
                  <c:v>  leslie3d </c:v>
                </c:pt>
                <c:pt idx="11">
                  <c:v>  gobmk </c:v>
                </c:pt>
                <c:pt idx="12">
                  <c:v>  h264ref </c:v>
                </c:pt>
                <c:pt idx="13">
                  <c:v>  sphinx3 </c:v>
                </c:pt>
                <c:pt idx="14">
                  <c:v>  apache </c:v>
                </c:pt>
                <c:pt idx="15">
                  <c:v>  gromacs </c:v>
                </c:pt>
                <c:pt idx="16">
                  <c:v>  tpch17 </c:v>
                </c:pt>
                <c:pt idx="17">
                  <c:v>  tpch2 </c:v>
                </c:pt>
                <c:pt idx="18">
                  <c:v>  omnetpp </c:v>
                </c:pt>
                <c:pt idx="19">
                  <c:v>  mcf </c:v>
                </c:pt>
                <c:pt idx="20">
                  <c:v>  xalancbmk </c:v>
                </c:pt>
                <c:pt idx="21">
                  <c:v>  soplex </c:v>
                </c:pt>
                <c:pt idx="22">
                  <c:v>  bzip2 </c:v>
                </c:pt>
                <c:pt idx="23">
                  <c:v>  astar </c:v>
                </c:pt>
                <c:pt idx="25">
                  <c:v>GeoMean</c:v>
                </c:pt>
              </c:strCache>
            </c:strRef>
          </c:cat>
          <c:val>
            <c:numRef>
              <c:f>'Perf. Bound - 2 (2)'!$U$2:$U$27</c:f>
              <c:numCache>
                <c:formatCode>General</c:formatCode>
                <c:ptCount val="26"/>
                <c:pt idx="0">
                  <c:v>1.0189824600066122</c:v>
                </c:pt>
                <c:pt idx="1">
                  <c:v>1.0218911776089787</c:v>
                </c:pt>
                <c:pt idx="2">
                  <c:v>1.0360235547832202</c:v>
                </c:pt>
                <c:pt idx="3">
                  <c:v>1.067217654146146</c:v>
                </c:pt>
                <c:pt idx="4">
                  <c:v>1.0736615272550678</c:v>
                </c:pt>
                <c:pt idx="5">
                  <c:v>1.0739561640775235</c:v>
                </c:pt>
                <c:pt idx="6">
                  <c:v>1.102360294350933</c:v>
                </c:pt>
                <c:pt idx="7">
                  <c:v>1.1123681244572563</c:v>
                </c:pt>
                <c:pt idx="8">
                  <c:v>1.1201618668300661</c:v>
                </c:pt>
                <c:pt idx="9">
                  <c:v>1.1410873496414795</c:v>
                </c:pt>
                <c:pt idx="10">
                  <c:v>1.1453813333645477</c:v>
                </c:pt>
                <c:pt idx="11">
                  <c:v>1.1646890834584027</c:v>
                </c:pt>
                <c:pt idx="12">
                  <c:v>1.1882940345060928</c:v>
                </c:pt>
                <c:pt idx="13">
                  <c:v>1.2001899229825317</c:v>
                </c:pt>
                <c:pt idx="14">
                  <c:v>1.26234652649747</c:v>
                </c:pt>
                <c:pt idx="15">
                  <c:v>1.3644450427229715</c:v>
                </c:pt>
                <c:pt idx="16">
                  <c:v>1.4192134701879822</c:v>
                </c:pt>
                <c:pt idx="17">
                  <c:v>1.4773694557867219</c:v>
                </c:pt>
                <c:pt idx="18">
                  <c:v>1.50112013441613</c:v>
                </c:pt>
                <c:pt idx="19">
                  <c:v>1.5589698856089282</c:v>
                </c:pt>
                <c:pt idx="20">
                  <c:v>1.5671264875785218</c:v>
                </c:pt>
                <c:pt idx="21">
                  <c:v>1.6668694024065926</c:v>
                </c:pt>
                <c:pt idx="22">
                  <c:v>1.9946682545549119</c:v>
                </c:pt>
                <c:pt idx="23">
                  <c:v>2.7933557946600009</c:v>
                </c:pt>
                <c:pt idx="25">
                  <c:v>1.2941313903765412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66304"/>
        <c:axId val="45667840"/>
      </c:barChart>
      <c:catAx>
        <c:axId val="45666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5667840"/>
        <c:crosses val="autoZero"/>
        <c:auto val="1"/>
        <c:lblAlgn val="ctr"/>
        <c:lblOffset val="100"/>
        <c:noMultiLvlLbl val="0"/>
      </c:catAx>
      <c:valAx>
        <c:axId val="45667840"/>
        <c:scaling>
          <c:orientation val="minMax"/>
          <c:max val="2.1"/>
          <c:min val="0.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Normalized IPC</a:t>
                </a:r>
              </a:p>
            </c:rich>
          </c:tx>
          <c:layout>
            <c:manualLayout>
              <c:xMode val="edge"/>
              <c:yMode val="edge"/>
              <c:x val="4.8660952779132688E-3"/>
              <c:y val="0.249032018815648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5666304"/>
        <c:crosses val="autoZero"/>
        <c:crossBetween val="between"/>
        <c:majorUnit val="0.1"/>
      </c:valAx>
    </c:plotArea>
    <c:legend>
      <c:legendPos val="t"/>
      <c:layout>
        <c:manualLayout>
          <c:xMode val="edge"/>
          <c:yMode val="edge"/>
          <c:x val="0.14815564536733794"/>
          <c:y val="0.11165756086638218"/>
          <c:w val="0.21595760370701594"/>
          <c:h val="0.38040380724698808"/>
        </c:manualLayout>
      </c:layout>
      <c:overlay val="0"/>
      <c:spPr>
        <a:solidFill>
          <a:schemeClr val="bg1">
            <a:alpha val="41000"/>
          </a:schemeClr>
        </a:solidFill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4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2" y="0"/>
            <a:ext cx="3026834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5"/>
            <a:ext cx="3026834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2" y="8817905"/>
            <a:ext cx="3026834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4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0"/>
            <a:ext cx="3026834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5"/>
            <a:ext cx="3026834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5"/>
            <a:ext cx="3026834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is a joint</a:t>
            </a:r>
            <a:r>
              <a:rPr lang="en-US" baseline="0" dirty="0" smtClean="0"/>
              <a:t> work between CMU and Intel Labs Pittsburgh.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is a joint</a:t>
            </a:r>
            <a:r>
              <a:rPr lang="en-US" baseline="0" dirty="0" smtClean="0"/>
              <a:t> work between CMU and Intel Labs Pittsburgh.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813" y="228600"/>
            <a:ext cx="9144000" cy="33528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5200" b="1" dirty="0" smtClean="0">
                <a:latin typeface="Calibri" pitchFamily="34" charset="0"/>
                <a:cs typeface="Calibri" pitchFamily="34" charset="0"/>
              </a:rPr>
              <a:t>Base-Delta-Immediate Compression:</a:t>
            </a:r>
            <a:br>
              <a:rPr lang="en-US" sz="52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5200" b="1" dirty="0" smtClean="0">
                <a:latin typeface="Calibri" pitchFamily="34" charset="0"/>
                <a:cs typeface="Calibri" pitchFamily="34" charset="0"/>
              </a:rPr>
              <a:t> Practical Data Compression </a:t>
            </a:r>
            <a:br>
              <a:rPr lang="en-US" sz="52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5200" b="1" dirty="0" smtClean="0">
                <a:latin typeface="Calibri" pitchFamily="34" charset="0"/>
                <a:cs typeface="Calibri" pitchFamily="34" charset="0"/>
              </a:rPr>
              <a:t> for On-Chip Caches</a:t>
            </a:r>
            <a:endParaRPr lang="en-US" sz="5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733801"/>
            <a:ext cx="5410200" cy="1955406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Gennady Pekhimenko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l"/>
            <a:r>
              <a:rPr lang="en-US" dirty="0" err="1" smtClean="0">
                <a:solidFill>
                  <a:srgbClr val="C00000"/>
                </a:solidFill>
              </a:rPr>
              <a:t>Vivek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Seshadri</a:t>
            </a:r>
            <a:r>
              <a:rPr lang="en-US" baseline="30000" dirty="0">
                <a:solidFill>
                  <a:srgbClr val="9933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l"/>
            <a:r>
              <a:rPr lang="en-US" dirty="0" err="1" smtClean="0">
                <a:solidFill>
                  <a:srgbClr val="C00000"/>
                </a:solidFill>
              </a:rPr>
              <a:t>Onur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Mutlu</a:t>
            </a:r>
            <a:r>
              <a:rPr lang="en-US" baseline="30000" dirty="0">
                <a:solidFill>
                  <a:srgbClr val="9933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, Todd C. </a:t>
            </a:r>
            <a:r>
              <a:rPr lang="en-US" dirty="0" err="1" smtClean="0">
                <a:solidFill>
                  <a:srgbClr val="C00000"/>
                </a:solidFill>
              </a:rPr>
              <a:t>Mowry</a:t>
            </a:r>
            <a:r>
              <a:rPr lang="en-US" sz="2400" baseline="30000" dirty="0">
                <a:solidFill>
                  <a:srgbClr val="9933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 smtClean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</p:txBody>
      </p:sp>
      <p:pic>
        <p:nvPicPr>
          <p:cNvPr id="6" name="Picture 5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5414556"/>
            <a:ext cx="3786214" cy="1367244"/>
          </a:xfrm>
          <a:prstGeom prst="rect">
            <a:avLst/>
          </a:prstGeom>
        </p:spPr>
      </p:pic>
      <p:pic>
        <p:nvPicPr>
          <p:cNvPr id="1026" name="Picture 2" descr="C:\Users\gpekhime\Desktop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5461186"/>
            <a:ext cx="1219200" cy="1062606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181600" y="3733800"/>
            <a:ext cx="3979016" cy="1955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A55D6"/>
                </a:solidFill>
              </a:rPr>
              <a:t>Phillip B. Gibbons* </a:t>
            </a:r>
          </a:p>
          <a:p>
            <a:r>
              <a:rPr lang="en-US" dirty="0" smtClean="0">
                <a:solidFill>
                  <a:srgbClr val="2A55D6"/>
                </a:solidFill>
              </a:rPr>
              <a:t> Michael A. </a:t>
            </a:r>
            <a:r>
              <a:rPr lang="en-US" dirty="0" err="1" smtClean="0">
                <a:solidFill>
                  <a:srgbClr val="2A55D6"/>
                </a:solidFill>
              </a:rPr>
              <a:t>Kozuch</a:t>
            </a:r>
            <a:r>
              <a:rPr lang="en-US" dirty="0" smtClean="0">
                <a:solidFill>
                  <a:srgbClr val="2A55D6"/>
                </a:solidFill>
              </a:rPr>
              <a:t>*</a:t>
            </a:r>
            <a:endParaRPr lang="en-US" sz="2200" dirty="0" smtClean="0">
              <a:solidFill>
                <a:srgbClr val="2A55D6"/>
              </a:solidFill>
            </a:endParaRPr>
          </a:p>
          <a:p>
            <a:endParaRPr lang="en-US" sz="2200" dirty="0" smtClean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749837" y="54611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A55D6"/>
                </a:solidFill>
              </a:rPr>
              <a:t>*</a:t>
            </a:r>
            <a:endParaRPr lang="en-US" sz="3200" dirty="0">
              <a:solidFill>
                <a:srgbClr val="2A55D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934200" y="5181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05400" y="5181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76600" y="5181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47800" y="5188688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34200" y="3962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05400" y="3962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6600" y="3962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7800" y="3962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47800" y="27432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27432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05400" y="27432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600" y="27432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00"/>
            <a:ext cx="9144000" cy="1041400"/>
          </a:xfrm>
        </p:spPr>
        <p:txBody>
          <a:bodyPr>
            <a:normAutofit/>
          </a:bodyPr>
          <a:lstStyle/>
          <a:p>
            <a:r>
              <a:rPr lang="en-US" dirty="0" smtClean="0"/>
              <a:t>Key Data Patterns in Real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6200" y="1524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0x00000000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1524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0x00000000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1524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0x00000000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1524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0x00000000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1400" y="15240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2743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FF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2743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FF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2743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FF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2743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FF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7432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962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00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5000" y="3962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0B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3800" y="3962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03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2600" y="3962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04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39624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" y="51886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C04039</a:t>
            </a:r>
            <a:r>
              <a:rPr lang="en-US" sz="2400" b="1" dirty="0" smtClean="0">
                <a:solidFill>
                  <a:schemeClr val="tx1"/>
                </a:solidFill>
              </a:rPr>
              <a:t>C0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51886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C04039</a:t>
            </a:r>
            <a:r>
              <a:rPr lang="en-US" sz="2400" b="1" dirty="0" smtClean="0">
                <a:solidFill>
                  <a:schemeClr val="tx1"/>
                </a:solidFill>
              </a:rPr>
              <a:t>C8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33800" y="51886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C04039</a:t>
            </a:r>
            <a:r>
              <a:rPr lang="en-US" sz="2400" b="1" dirty="0" smtClean="0">
                <a:solidFill>
                  <a:schemeClr val="tx1"/>
                </a:solidFill>
              </a:rPr>
              <a:t>D0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2600" y="51886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C04039</a:t>
            </a:r>
            <a:r>
              <a:rPr lang="en-US" sz="2400" b="1" dirty="0" smtClean="0">
                <a:solidFill>
                  <a:schemeClr val="tx1"/>
                </a:solidFill>
              </a:rPr>
              <a:t>D8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91400" y="5188688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8197" y="9906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Font typeface="Arial" pitchFamily="34" charset="0"/>
              <a:buNone/>
            </a:pPr>
            <a:r>
              <a:rPr lang="en-US" b="1" dirty="0" smtClean="0">
                <a:solidFill>
                  <a:srgbClr val="0000FF"/>
                </a:solidFill>
              </a:rPr>
              <a:t>Zero Values</a:t>
            </a:r>
            <a:r>
              <a:rPr lang="en-US" dirty="0" smtClean="0"/>
              <a:t>: initialization,  sparse matrices, NULL pointers</a:t>
            </a:r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6200" y="22098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00FF"/>
                </a:solidFill>
              </a:rPr>
              <a:t>Repeated Values</a:t>
            </a:r>
            <a:r>
              <a:rPr lang="en-US" dirty="0"/>
              <a:t>: common initial values, adjacent pixels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6200" y="34290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00FF"/>
                </a:solidFill>
              </a:rPr>
              <a:t>Narrow Values</a:t>
            </a:r>
            <a:r>
              <a:rPr lang="en-US" dirty="0"/>
              <a:t>: small values stored in a big data type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6200" y="4648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00FF"/>
                </a:solidFill>
              </a:rPr>
              <a:t>Other Patterns</a:t>
            </a:r>
            <a:r>
              <a:rPr lang="en-US" b="1" dirty="0"/>
              <a:t>: </a:t>
            </a:r>
            <a:r>
              <a:rPr lang="en-US" dirty="0"/>
              <a:t>pointers to the same memory </a:t>
            </a:r>
            <a:r>
              <a:rPr lang="en-US" dirty="0" smtClean="0"/>
              <a:t>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7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37" grpId="0" animBg="1"/>
      <p:bldP spid="38" grpId="0" animBg="1"/>
      <p:bldP spid="39" grpId="0" animBg="1"/>
      <p:bldP spid="40" grpId="0" animBg="1"/>
      <p:bldP spid="36" grpId="0" animBg="1"/>
      <p:bldP spid="35" grpId="0" animBg="1"/>
      <p:bldP spid="34" grpId="0" animBg="1"/>
      <p:bldP spid="33" grpId="0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  <p:bldP spid="28" grpId="1" animBg="1"/>
      <p:bldP spid="29" grpId="1" animBg="1"/>
      <p:bldP spid="30" grpId="1" animBg="1"/>
      <p:bldP spid="31" grpId="1" animBg="1"/>
      <p:bldP spid="32" grpId="1" animBg="1"/>
      <p:bldP spid="45" grpId="0" build="p"/>
      <p:bldP spid="46" grpId="0" build="p"/>
      <p:bldP spid="47" grpId="0" build="p"/>
      <p:bldP spid="4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1845"/>
            <a:ext cx="8229600" cy="1143000"/>
          </a:xfrm>
        </p:spPr>
        <p:txBody>
          <a:bodyPr/>
          <a:lstStyle/>
          <a:p>
            <a:r>
              <a:rPr lang="en-US" dirty="0" smtClean="0"/>
              <a:t>How Common Are These Patterns?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198458"/>
              </p:ext>
            </p:extLst>
          </p:nvPr>
        </p:nvGraphicFramePr>
        <p:xfrm>
          <a:off x="457200" y="1600200"/>
          <a:ext cx="8305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700" y="11430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/>
              <a:t>SPEC2006, databases, web workloads, 2MB L2 cache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“Other Patterns” include Narrow Values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6290930"/>
            <a:ext cx="7531691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7" lvl="1" indent="0">
              <a:buFont typeface="Arial" pitchFamily="34" charset="0"/>
              <a:buNone/>
            </a:pPr>
            <a:r>
              <a:rPr lang="en-US" b="1" dirty="0" smtClean="0">
                <a:solidFill>
                  <a:srgbClr val="2A55D6"/>
                </a:solidFill>
              </a:rPr>
              <a:t>43% </a:t>
            </a:r>
            <a:r>
              <a:rPr lang="en-US" dirty="0" smtClean="0">
                <a:solidFill>
                  <a:srgbClr val="2A55D6"/>
                </a:solidFill>
              </a:rPr>
              <a:t>of the cache lines belong to key patterns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6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934200" y="5181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05400" y="5181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76600" y="5181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47800" y="5188688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34200" y="3962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05400" y="3962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6600" y="3962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7800" y="3962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47800" y="27432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27432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05400" y="27432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600" y="27432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00"/>
            <a:ext cx="9144000" cy="1041400"/>
          </a:xfrm>
        </p:spPr>
        <p:txBody>
          <a:bodyPr>
            <a:normAutofit/>
          </a:bodyPr>
          <a:lstStyle/>
          <a:p>
            <a:r>
              <a:rPr lang="en-US" dirty="0" smtClean="0"/>
              <a:t>Key Data Patterns in Real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6200" y="1524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0x00000000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1524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0x00000000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1524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0x00000000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1524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0x00000000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1400" y="15240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2743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FF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2743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FF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2743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FF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2743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FF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7432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962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00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5000" y="3962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0B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3800" y="3962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03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2600" y="3962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000000</a:t>
            </a:r>
            <a:r>
              <a:rPr lang="en-US" sz="2400" b="1" dirty="0" smtClean="0">
                <a:solidFill>
                  <a:schemeClr val="tx1"/>
                </a:solidFill>
              </a:rPr>
              <a:t>04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39624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" y="51886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C04039</a:t>
            </a:r>
            <a:r>
              <a:rPr lang="en-US" sz="2400" b="1" dirty="0" smtClean="0">
                <a:solidFill>
                  <a:schemeClr val="tx1"/>
                </a:solidFill>
              </a:rPr>
              <a:t>C0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51886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C04039</a:t>
            </a:r>
            <a:r>
              <a:rPr lang="en-US" sz="2400" b="1" dirty="0" smtClean="0">
                <a:solidFill>
                  <a:schemeClr val="tx1"/>
                </a:solidFill>
              </a:rPr>
              <a:t>C8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33800" y="51886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C04039</a:t>
            </a:r>
            <a:r>
              <a:rPr lang="en-US" sz="2400" b="1" dirty="0" smtClean="0">
                <a:solidFill>
                  <a:schemeClr val="tx1"/>
                </a:solidFill>
              </a:rPr>
              <a:t>D0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2600" y="51886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i="1" dirty="0" smtClean="0">
                <a:solidFill>
                  <a:schemeClr val="tx1"/>
                </a:solidFill>
              </a:rPr>
              <a:t>C04039</a:t>
            </a:r>
            <a:r>
              <a:rPr lang="en-US" sz="2400" b="1" dirty="0" smtClean="0">
                <a:solidFill>
                  <a:schemeClr val="tx1"/>
                </a:solidFill>
              </a:rPr>
              <a:t>D8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91400" y="5188688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8197" y="9906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Font typeface="Arial" pitchFamily="34" charset="0"/>
              <a:buNone/>
            </a:pPr>
            <a:r>
              <a:rPr lang="en-US" b="1" dirty="0" smtClean="0">
                <a:solidFill>
                  <a:srgbClr val="0000FF"/>
                </a:solidFill>
              </a:rPr>
              <a:t>Zero Values</a:t>
            </a:r>
            <a:r>
              <a:rPr lang="en-US" dirty="0" smtClean="0"/>
              <a:t>: initialization,  sparse matrices, NULL pointers</a:t>
            </a:r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6200" y="22098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00FF"/>
                </a:solidFill>
              </a:rPr>
              <a:t>Repeated Values</a:t>
            </a:r>
            <a:r>
              <a:rPr lang="en-US" dirty="0"/>
              <a:t>: common initial values, adjacent pixels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6200" y="34290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00FF"/>
                </a:solidFill>
              </a:rPr>
              <a:t>Narrow Values</a:t>
            </a:r>
            <a:r>
              <a:rPr lang="en-US" dirty="0"/>
              <a:t>: small values stored in a big data type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6200" y="4648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00FF"/>
                </a:solidFill>
              </a:rPr>
              <a:t>Other Patterns</a:t>
            </a:r>
            <a:r>
              <a:rPr lang="en-US" b="1" dirty="0"/>
              <a:t>: </a:t>
            </a:r>
            <a:r>
              <a:rPr lang="en-US" dirty="0"/>
              <a:t>pointers to the same memory </a:t>
            </a:r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6394" y="990600"/>
            <a:ext cx="89154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 algn="ctr">
              <a:buClr>
                <a:schemeClr val="tx1"/>
              </a:buClr>
              <a:buSzPct val="100000"/>
            </a:pPr>
            <a:r>
              <a:rPr lang="en-US" sz="4800" dirty="0" smtClean="0">
                <a:solidFill>
                  <a:srgbClr val="C00000"/>
                </a:solidFill>
              </a:rPr>
              <a:t>Low Dynamic Range:</a:t>
            </a:r>
          </a:p>
          <a:p>
            <a:pPr marL="571500" lvl="1" indent="-571500" algn="ctr">
              <a:buClr>
                <a:schemeClr val="tx1"/>
              </a:buClr>
              <a:buSzPct val="100000"/>
            </a:pPr>
            <a:r>
              <a:rPr lang="en-US" sz="4800" dirty="0" smtClean="0">
                <a:solidFill>
                  <a:srgbClr val="C00000"/>
                </a:solidFill>
              </a:rPr>
              <a:t> </a:t>
            </a:r>
          </a:p>
          <a:p>
            <a:pPr marL="571500" lvl="1" indent="-571500" algn="ctr">
              <a:buClr>
                <a:schemeClr val="tx1"/>
              </a:buClr>
              <a:buSzPct val="100000"/>
            </a:pPr>
            <a:r>
              <a:rPr lang="en-US" sz="3200" dirty="0" smtClean="0">
                <a:solidFill>
                  <a:schemeClr val="tx1"/>
                </a:solidFill>
              </a:rPr>
              <a:t>Differences between values are significantly smaller than the values themselves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 txBox="1">
            <a:spLocks/>
          </p:cNvSpPr>
          <p:nvPr/>
        </p:nvSpPr>
        <p:spPr>
          <a:xfrm>
            <a:off x="2667000" y="1436132"/>
            <a:ext cx="441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32-byte Uncompressed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 Line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Idea: </a:t>
            </a:r>
            <a:r>
              <a:rPr lang="en-US" dirty="0" err="1" smtClean="0"/>
              <a:t>Base+Delta</a:t>
            </a:r>
            <a:r>
              <a:rPr lang="en-US" dirty="0" smtClean="0"/>
              <a:t> (B+</a:t>
            </a:r>
            <a:r>
              <a:rPr lang="el-GR" dirty="0">
                <a:cs typeface="Calibri"/>
              </a:rPr>
              <a:t>Δ</a:t>
            </a:r>
            <a:r>
              <a:rPr lang="en-US" dirty="0" smtClean="0"/>
              <a:t>)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969532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0xC04039C0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1969532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0xC04039C8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1969532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0xC04039D0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2600" y="1969532"/>
            <a:ext cx="17526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0" y="1969532"/>
            <a:ext cx="17526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0xC04039F8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200" y="15885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05000" y="15885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200" y="1740932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137160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200" y="2502932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0xC04039C0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3036332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05000" y="3417332"/>
            <a:ext cx="838200" cy="45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905000" y="38745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05000" y="4026932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38745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050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43200" y="3417332"/>
            <a:ext cx="838200" cy="45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0x08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743200" y="38745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43200" y="4026932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81400" y="38745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432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581400" y="3417332"/>
            <a:ext cx="838200" cy="45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581400" y="38745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581400" y="4026932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19600" y="38745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814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419600" y="3417332"/>
            <a:ext cx="838200" cy="45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57800" y="3417332"/>
            <a:ext cx="838200" cy="45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0x38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3341132"/>
            <a:ext cx="6019800" cy="60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>
            <a:off x="6248400" y="3341132"/>
            <a:ext cx="155448" cy="609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77000" y="3264932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A55D6"/>
                </a:solidFill>
              </a:rPr>
              <a:t>12-byte </a:t>
            </a:r>
          </a:p>
          <a:p>
            <a:r>
              <a:rPr lang="en-US" dirty="0" smtClean="0"/>
              <a:t>Compressed Cache Line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2057400" y="4495800"/>
            <a:ext cx="25146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>
              <a:buClr>
                <a:schemeClr val="tx1"/>
              </a:buClr>
              <a:buSzPct val="100000"/>
            </a:pPr>
            <a:r>
              <a:rPr lang="en-US" sz="2800" b="1" dirty="0" smtClean="0">
                <a:solidFill>
                  <a:srgbClr val="2A55D6"/>
                </a:solidFill>
              </a:rPr>
              <a:t>20 bytes saved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4350" y="4419600"/>
            <a:ext cx="3810000" cy="1143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>
              <a:buClr>
                <a:schemeClr val="tx1"/>
              </a:buClr>
              <a:buSzPct val="100000"/>
            </a:pPr>
            <a:r>
              <a:rPr lang="en-US" sz="2800" b="1" dirty="0" smtClean="0">
                <a:solidFill>
                  <a:srgbClr val="009900"/>
                </a:solidFill>
                <a:sym typeface="Wingdings"/>
              </a:rPr>
              <a:t></a:t>
            </a:r>
            <a:r>
              <a:rPr lang="en-US" sz="2800" b="1" dirty="0" smtClean="0">
                <a:solidFill>
                  <a:schemeClr val="tx1"/>
                </a:solidFill>
              </a:rPr>
              <a:t> Fast Decompression: </a:t>
            </a:r>
            <a:r>
              <a:rPr lang="en-US" sz="2400" dirty="0" smtClean="0">
                <a:solidFill>
                  <a:schemeClr val="tx1"/>
                </a:solidFill>
              </a:rPr>
              <a:t>vector addition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830170" y="4427266"/>
            <a:ext cx="4076700" cy="1143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>
              <a:buClr>
                <a:schemeClr val="tx1"/>
              </a:buClr>
              <a:buSzPct val="100000"/>
            </a:pPr>
            <a:r>
              <a:rPr lang="en-US" sz="2800" b="1" dirty="0" smtClean="0">
                <a:solidFill>
                  <a:srgbClr val="009900"/>
                </a:solidFill>
                <a:sym typeface="Wingdings"/>
              </a:rPr>
              <a:t></a:t>
            </a:r>
            <a:r>
              <a:rPr lang="en-US" sz="2800" b="1" dirty="0" smtClean="0">
                <a:solidFill>
                  <a:schemeClr val="tx1"/>
                </a:solidFill>
              </a:rPr>
              <a:t> Simple Hardware: </a:t>
            </a:r>
          </a:p>
          <a:p>
            <a:pPr marL="571500" lvl="1" indent="-571500">
              <a:buClr>
                <a:schemeClr val="tx1"/>
              </a:buClr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arithmetic and comparison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905000" y="5715000"/>
            <a:ext cx="54102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>
              <a:buClr>
                <a:schemeClr val="tx1"/>
              </a:buClr>
              <a:buSzPct val="100000"/>
            </a:pPr>
            <a:r>
              <a:rPr lang="en-US" sz="2800" b="1" dirty="0">
                <a:solidFill>
                  <a:srgbClr val="009900"/>
                </a:solidFill>
                <a:sym typeface="Wingdings"/>
              </a:rPr>
              <a:t> </a:t>
            </a:r>
            <a:r>
              <a:rPr lang="en-US" sz="2800" b="1" dirty="0" smtClean="0">
                <a:solidFill>
                  <a:schemeClr val="tx1"/>
                </a:solidFill>
              </a:rPr>
              <a:t>Effective: </a:t>
            </a:r>
            <a:r>
              <a:rPr lang="en-US" sz="2400" dirty="0" smtClean="0">
                <a:solidFill>
                  <a:schemeClr val="tx1"/>
                </a:solidFill>
              </a:rPr>
              <a:t>good compression ratio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8" idx="2"/>
            <a:endCxn id="38" idx="0"/>
          </p:cNvCxnSpPr>
          <p:nvPr/>
        </p:nvCxnSpPr>
        <p:spPr>
          <a:xfrm>
            <a:off x="2819400" y="2502932"/>
            <a:ext cx="342900" cy="914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0"/>
            <a:endCxn id="32" idx="0"/>
          </p:cNvCxnSpPr>
          <p:nvPr/>
        </p:nvCxnSpPr>
        <p:spPr>
          <a:xfrm>
            <a:off x="990600" y="2502932"/>
            <a:ext cx="1333500" cy="914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2"/>
            <a:endCxn id="43" idx="0"/>
          </p:cNvCxnSpPr>
          <p:nvPr/>
        </p:nvCxnSpPr>
        <p:spPr>
          <a:xfrm flipH="1">
            <a:off x="4000500" y="2502932"/>
            <a:ext cx="647700" cy="914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4" idx="0"/>
          </p:cNvCxnSpPr>
          <p:nvPr/>
        </p:nvCxnSpPr>
        <p:spPr>
          <a:xfrm flipH="1">
            <a:off x="5676900" y="2502932"/>
            <a:ext cx="2552700" cy="914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2194E-6 L -3.33333E-6 0.127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/>
      <p:bldP spid="32" grpId="0" animBg="1"/>
      <p:bldP spid="37" grpId="0"/>
      <p:bldP spid="38" grpId="0" animBg="1"/>
      <p:bldP spid="42" grpId="0"/>
      <p:bldP spid="47" grpId="0"/>
      <p:bldP spid="53" grpId="0" animBg="1"/>
      <p:bldP spid="54" grpId="0" animBg="1"/>
      <p:bldP spid="55" grpId="0" animBg="1"/>
      <p:bldP spid="57" grpId="0" animBg="1"/>
      <p:bldP spid="58" grpId="0"/>
      <p:bldP spid="59" grpId="0" animBg="1"/>
      <p:bldP spid="59" grpId="1" animBg="1"/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1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983163"/>
          </a:xfrm>
        </p:spPr>
        <p:txBody>
          <a:bodyPr>
            <a:normAutofit fontScale="92500" lnSpcReduction="20000"/>
          </a:bodyPr>
          <a:lstStyle/>
          <a:p>
            <a:endParaRPr lang="en-US" sz="3000" dirty="0" smtClean="0"/>
          </a:p>
          <a:p>
            <a:r>
              <a:rPr lang="en-US" sz="3000" dirty="0" smtClean="0"/>
              <a:t>Uncompressible cache line (with a single base): </a:t>
            </a:r>
          </a:p>
          <a:p>
            <a:pPr marL="0" indent="0">
              <a:buNone/>
            </a:pPr>
            <a:r>
              <a:rPr lang="en-US" sz="3000" b="1" dirty="0"/>
              <a:t> </a:t>
            </a:r>
            <a:r>
              <a:rPr lang="en-US" sz="3000" b="1" dirty="0" smtClean="0"/>
              <a:t>  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3000" b="1" dirty="0" smtClean="0"/>
              <a:t>Key idea: </a:t>
            </a:r>
          </a:p>
          <a:p>
            <a:pPr marL="0" indent="0">
              <a:buNone/>
            </a:pPr>
            <a:r>
              <a:rPr lang="en-US" sz="3000" dirty="0" smtClean="0"/>
              <a:t>    Use more bases, e.g., two instead of one</a:t>
            </a:r>
          </a:p>
          <a:p>
            <a:r>
              <a:rPr lang="en-US" sz="3000" dirty="0" smtClean="0">
                <a:solidFill>
                  <a:srgbClr val="0033CC"/>
                </a:solidFill>
              </a:rPr>
              <a:t>Pro</a:t>
            </a:r>
            <a:r>
              <a:rPr lang="en-US" sz="3000" dirty="0" smtClean="0"/>
              <a:t>: </a:t>
            </a:r>
          </a:p>
          <a:p>
            <a:pPr lvl="1"/>
            <a:r>
              <a:rPr lang="en-US" sz="3000" dirty="0" smtClean="0"/>
              <a:t>More cache lines can be compressed</a:t>
            </a:r>
          </a:p>
          <a:p>
            <a:r>
              <a:rPr lang="en-US" sz="3000" dirty="0" smtClean="0">
                <a:solidFill>
                  <a:srgbClr val="C00000"/>
                </a:solidFill>
              </a:rPr>
              <a:t>Cons</a:t>
            </a:r>
            <a:r>
              <a:rPr lang="en-US" sz="3000" dirty="0" smtClean="0"/>
              <a:t>:</a:t>
            </a:r>
          </a:p>
          <a:p>
            <a:pPr lvl="1"/>
            <a:r>
              <a:rPr lang="en-US" sz="3000" dirty="0" smtClean="0"/>
              <a:t>Unclear how </a:t>
            </a:r>
            <a:r>
              <a:rPr lang="en-US" sz="3000" dirty="0"/>
              <a:t>to find these bases </a:t>
            </a:r>
            <a:r>
              <a:rPr lang="en-US" sz="3000" dirty="0" smtClean="0"/>
              <a:t>efficiently</a:t>
            </a:r>
          </a:p>
          <a:p>
            <a:pPr lvl="1"/>
            <a:r>
              <a:rPr lang="en-US" sz="3000" dirty="0" smtClean="0"/>
              <a:t>Higher overhead (due to additional bases)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2057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9900"/>
                </a:solidFill>
              </a:rPr>
              <a:t>0x000000</a:t>
            </a:r>
            <a:r>
              <a:rPr lang="en-US" sz="2400" dirty="0" smtClean="0">
                <a:solidFill>
                  <a:srgbClr val="009900"/>
                </a:solidFill>
              </a:rPr>
              <a:t>00</a:t>
            </a: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2057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0x09A4</a:t>
            </a:r>
            <a:r>
              <a:rPr lang="en-US" sz="2400" dirty="0" smtClean="0">
                <a:solidFill>
                  <a:srgbClr val="C00000"/>
                </a:solidFill>
              </a:rPr>
              <a:t>0178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2057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9900"/>
                </a:solidFill>
              </a:rPr>
              <a:t>0x000000</a:t>
            </a:r>
            <a:r>
              <a:rPr lang="en-US" sz="2400" dirty="0" smtClean="0">
                <a:solidFill>
                  <a:srgbClr val="009900"/>
                </a:solidFill>
              </a:rPr>
              <a:t>0B</a:t>
            </a: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2057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0x09A4</a:t>
            </a:r>
            <a:r>
              <a:rPr lang="en-US" sz="2400" dirty="0" smtClean="0">
                <a:solidFill>
                  <a:srgbClr val="C00000"/>
                </a:solidFill>
              </a:rPr>
              <a:t>A838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20574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B+</a:t>
            </a:r>
            <a:r>
              <a:rPr lang="el-GR" dirty="0" smtClean="0">
                <a:cs typeface="Calibri"/>
              </a:rPr>
              <a:t>Δ</a:t>
            </a:r>
            <a:r>
              <a:rPr lang="en-US" dirty="0" smtClean="0">
                <a:cs typeface="Calibri"/>
              </a:rPr>
              <a:t> with Multiple Arbitrary 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932122"/>
              </p:ext>
            </p:extLst>
          </p:nvPr>
        </p:nvGraphicFramePr>
        <p:xfrm>
          <a:off x="304800" y="990600"/>
          <a:ext cx="8077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990600" y="5638800"/>
            <a:ext cx="75438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 algn="ctr">
              <a:buClr>
                <a:schemeClr val="tx1"/>
              </a:buClr>
              <a:buSzPct val="100000"/>
            </a:pPr>
            <a:r>
              <a:rPr lang="en-US" sz="2800" b="1" dirty="0" smtClean="0">
                <a:solidFill>
                  <a:srgbClr val="009900"/>
                </a:solidFill>
                <a:sym typeface="Wingdings"/>
              </a:rPr>
              <a:t></a:t>
            </a:r>
            <a:r>
              <a:rPr lang="en-US" sz="2800" b="1" dirty="0" smtClean="0">
                <a:solidFill>
                  <a:schemeClr val="tx1"/>
                </a:solidFill>
              </a:rPr>
              <a:t> 2 bases – </a:t>
            </a:r>
            <a:r>
              <a:rPr lang="en-US" sz="2800" dirty="0" smtClean="0">
                <a:solidFill>
                  <a:schemeClr val="tx1"/>
                </a:solidFill>
              </a:rPr>
              <a:t>the best option based on evaluations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124200" y="2667000"/>
            <a:ext cx="381000" cy="597408"/>
          </a:xfrm>
          <a:prstGeom prst="downArrow">
            <a:avLst>
              <a:gd name="adj1" fmla="val 2864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40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to Find Two Bases Efficiently?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5855"/>
            <a:ext cx="8686800" cy="50292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First </a:t>
            </a:r>
            <a:r>
              <a:rPr lang="en-US" sz="2800" b="1" dirty="0" smtClean="0"/>
              <a:t>base </a:t>
            </a:r>
            <a:r>
              <a:rPr lang="en-US" sz="2800" b="1" dirty="0" smtClean="0"/>
              <a:t>- first element </a:t>
            </a:r>
            <a:r>
              <a:rPr lang="en-US" dirty="0" smtClean="0"/>
              <a:t>in the cache line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1371600" lvl="2" indent="-514350"/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Second </a:t>
            </a:r>
            <a:r>
              <a:rPr lang="en-US" sz="2800" b="1" dirty="0" smtClean="0"/>
              <a:t>base </a:t>
            </a:r>
            <a:r>
              <a:rPr lang="en-US" sz="2800" b="1" dirty="0" smtClean="0"/>
              <a:t>- </a:t>
            </a:r>
            <a:r>
              <a:rPr lang="en-US" sz="2800" dirty="0" smtClean="0"/>
              <a:t>implicit base of </a:t>
            </a:r>
            <a:r>
              <a:rPr lang="en-US" sz="2800" b="1" dirty="0" smtClean="0"/>
              <a:t>0</a:t>
            </a:r>
            <a:r>
              <a:rPr lang="en-US" sz="2800" dirty="0" smtClean="0"/>
              <a:t> 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 smtClean="0"/>
          </a:p>
          <a:p>
            <a:pPr marL="1428750" lvl="2" indent="-514350">
              <a:buFont typeface="+mj-lt"/>
              <a:buAutoNum type="arabicPeriod"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Advantages over 2 arbitrary bases:</a:t>
            </a:r>
            <a:endParaRPr lang="en-US" dirty="0"/>
          </a:p>
          <a:p>
            <a:pPr lvl="1"/>
            <a:r>
              <a:rPr lang="en-US" dirty="0"/>
              <a:t>Better compression ratio</a:t>
            </a:r>
          </a:p>
          <a:p>
            <a:pPr lvl="1"/>
            <a:r>
              <a:rPr lang="en-US" dirty="0"/>
              <a:t>Simpler compression logic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183728" y="1600200"/>
            <a:ext cx="312420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 algn="ctr">
              <a:buClr>
                <a:schemeClr val="tx1"/>
              </a:buClr>
              <a:buSzPct val="100000"/>
            </a:pPr>
            <a:r>
              <a:rPr lang="en-US" sz="2800" b="1" dirty="0" smtClean="0">
                <a:solidFill>
                  <a:srgbClr val="009900"/>
                </a:solidFill>
                <a:sym typeface="Wingdings"/>
              </a:rPr>
              <a:t>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Base+Delta</a:t>
            </a:r>
            <a:r>
              <a:rPr lang="en-US" sz="2800" b="1" dirty="0" smtClean="0">
                <a:solidFill>
                  <a:schemeClr val="tx1"/>
                </a:solidFill>
              </a:rPr>
              <a:t> part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3000" y="2971800"/>
            <a:ext cx="312420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 algn="ctr">
              <a:buClr>
                <a:schemeClr val="tx1"/>
              </a:buClr>
              <a:buSzPct val="100000"/>
            </a:pPr>
            <a:r>
              <a:rPr lang="en-US" sz="2800" b="1" dirty="0" smtClean="0">
                <a:solidFill>
                  <a:srgbClr val="009900"/>
                </a:solidFill>
                <a:sym typeface="Wingdings"/>
              </a:rPr>
              <a:t></a:t>
            </a:r>
            <a:r>
              <a:rPr lang="en-US" sz="2800" b="1" dirty="0" smtClean="0">
                <a:solidFill>
                  <a:schemeClr val="tx1"/>
                </a:solidFill>
              </a:rPr>
              <a:t> Immediate part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6800" y="5486399"/>
            <a:ext cx="6705600" cy="10315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 algn="ctr">
              <a:buClr>
                <a:schemeClr val="tx1"/>
              </a:buClr>
              <a:buSzPct val="100000"/>
            </a:pPr>
            <a:r>
              <a:rPr lang="en-US" sz="2800" b="1" dirty="0" smtClean="0">
                <a:solidFill>
                  <a:srgbClr val="2A55D6"/>
                </a:solidFill>
              </a:rPr>
              <a:t>Base-Delta-Immediate (B</a:t>
            </a:r>
            <a:r>
              <a:rPr lang="el-GR" sz="2800" b="1" dirty="0" smtClean="0">
                <a:solidFill>
                  <a:srgbClr val="2A55D6"/>
                </a:solidFill>
              </a:rPr>
              <a:t>Δ</a:t>
            </a:r>
            <a:r>
              <a:rPr lang="en-US" sz="2800" b="1" dirty="0" smtClean="0">
                <a:solidFill>
                  <a:srgbClr val="2A55D6"/>
                </a:solidFill>
              </a:rPr>
              <a:t>I)</a:t>
            </a:r>
            <a:r>
              <a:rPr lang="en-US" sz="2800" b="1" dirty="0" smtClean="0">
                <a:solidFill>
                  <a:schemeClr val="tx1"/>
                </a:solidFill>
              </a:rPr>
              <a:t> Compression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B+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Garamond" pitchFamily="18" charset="0"/>
                <a:cs typeface="Calibri"/>
              </a:rPr>
              <a:t> </a:t>
            </a:r>
            <a:r>
              <a:rPr lang="en-US" dirty="0" smtClean="0">
                <a:cs typeface="Calibri"/>
              </a:rPr>
              <a:t>(with two arbitrary bases)</a:t>
            </a:r>
            <a:r>
              <a:rPr lang="en-US" dirty="0" smtClean="0"/>
              <a:t> vs. B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90076"/>
              </p:ext>
            </p:extLst>
          </p:nvPr>
        </p:nvGraphicFramePr>
        <p:xfrm>
          <a:off x="228600" y="990600"/>
          <a:ext cx="8839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57200" y="5562600"/>
            <a:ext cx="82296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 algn="ctr">
              <a:buClr>
                <a:schemeClr val="tx1"/>
              </a:buClr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Average compression ratio is close, but </a:t>
            </a:r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r>
              <a:rPr lang="el-GR" sz="2800" b="1" dirty="0" smtClean="0">
                <a:solidFill>
                  <a:schemeClr val="tx1"/>
                </a:solidFill>
              </a:rPr>
              <a:t>Δ</a:t>
            </a:r>
            <a:r>
              <a:rPr lang="en-US" sz="2800" b="1" dirty="0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is </a:t>
            </a:r>
            <a:r>
              <a:rPr lang="en-US" sz="2800" b="1" dirty="0" smtClean="0">
                <a:solidFill>
                  <a:schemeClr val="tx1"/>
                </a:solidFill>
              </a:rPr>
              <a:t>simpler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9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l-GR" dirty="0">
                <a:cs typeface="Calibri"/>
              </a:rPr>
              <a:t>Δ</a:t>
            </a:r>
            <a:r>
              <a:rPr lang="en-US" dirty="0">
                <a:cs typeface="Calibri"/>
              </a:rPr>
              <a:t>I </a:t>
            </a:r>
            <a:r>
              <a:rPr lang="en-US" dirty="0" smtClean="0">
                <a:cs typeface="Calibri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46783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Decompressor</a:t>
            </a:r>
            <a:r>
              <a:rPr lang="en-US" b="1" dirty="0" smtClean="0"/>
              <a:t> Design</a:t>
            </a:r>
          </a:p>
          <a:p>
            <a:pPr lvl="1"/>
            <a:r>
              <a:rPr lang="en-US" sz="2800" dirty="0" smtClean="0"/>
              <a:t>Low latency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Compressor Design</a:t>
            </a:r>
          </a:p>
          <a:p>
            <a:pPr lvl="1"/>
            <a:r>
              <a:rPr lang="en-US" sz="2800" dirty="0" smtClean="0"/>
              <a:t>Low cost and complexity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B</a:t>
            </a:r>
            <a:r>
              <a:rPr lang="el-GR" b="1" dirty="0">
                <a:cs typeface="Calibri"/>
              </a:rPr>
              <a:t>Δ</a:t>
            </a:r>
            <a:r>
              <a:rPr lang="en-US" b="1" dirty="0" smtClean="0">
                <a:cs typeface="Calibri"/>
              </a:rPr>
              <a:t>I Cache Organization</a:t>
            </a:r>
          </a:p>
          <a:p>
            <a:pPr lvl="1"/>
            <a:r>
              <a:rPr lang="en-US" sz="2800" dirty="0" smtClean="0">
                <a:cs typeface="Calibri"/>
              </a:rPr>
              <a:t>Modest complexity</a:t>
            </a:r>
          </a:p>
          <a:p>
            <a:pPr lvl="1"/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2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5000" y="1752600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0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7526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l-GR" dirty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I </a:t>
            </a:r>
            <a:r>
              <a:rPr lang="en-US" dirty="0" err="1" smtClean="0">
                <a:latin typeface="Calibri"/>
                <a:cs typeface="Calibri"/>
              </a:rPr>
              <a:t>Decompressor</a:t>
            </a:r>
            <a:r>
              <a:rPr lang="en-US" dirty="0" smtClean="0">
                <a:latin typeface="Calibri"/>
                <a:cs typeface="Calibri"/>
              </a:rPr>
              <a:t>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1752600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1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000" y="1752600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2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1752600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3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11430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Compressed Cache Line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6200" y="4572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0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5000" y="4572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1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33800" y="4572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2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2600" y="4572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3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2438400" y="841169"/>
            <a:ext cx="685800" cy="3581400"/>
          </a:xfrm>
          <a:prstGeom prst="bentConnector2">
            <a:avLst/>
          </a:prstGeom>
          <a:ln w="31750">
            <a:solidFill>
              <a:srgbClr val="00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</p:cNvCxnSpPr>
          <p:nvPr/>
        </p:nvCxnSpPr>
        <p:spPr>
          <a:xfrm>
            <a:off x="2286000" y="2286000"/>
            <a:ext cx="0" cy="9601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1200" y="2971800"/>
            <a:ext cx="0" cy="274320"/>
          </a:xfrm>
          <a:prstGeom prst="straightConnector1">
            <a:avLst/>
          </a:prstGeom>
          <a:ln w="317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828800" y="3200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+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1" idx="4"/>
            <a:endCxn id="15" idx="0"/>
          </p:cNvCxnSpPr>
          <p:nvPr/>
        </p:nvCxnSpPr>
        <p:spPr>
          <a:xfrm flipH="1">
            <a:off x="990600" y="3810000"/>
            <a:ext cx="11430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8000" y="2286000"/>
            <a:ext cx="0" cy="9601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90800" y="3200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+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743200" y="2971800"/>
            <a:ext cx="0" cy="274320"/>
          </a:xfrm>
          <a:prstGeom prst="straightConnector1">
            <a:avLst/>
          </a:prstGeom>
          <a:ln w="317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4"/>
            <a:endCxn id="17" idx="0"/>
          </p:cNvCxnSpPr>
          <p:nvPr/>
        </p:nvCxnSpPr>
        <p:spPr>
          <a:xfrm flipH="1">
            <a:off x="2819400" y="3810000"/>
            <a:ext cx="762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51816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Uncompressed Cache Line</a:t>
            </a:r>
            <a:endParaRPr lang="en-US" sz="28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810000" y="2286000"/>
            <a:ext cx="0" cy="9601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352800" y="3200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+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05200" y="2971800"/>
            <a:ext cx="0" cy="274320"/>
          </a:xfrm>
          <a:prstGeom prst="straightConnector1">
            <a:avLst/>
          </a:prstGeom>
          <a:ln w="317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8" idx="4"/>
            <a:endCxn id="18" idx="0"/>
          </p:cNvCxnSpPr>
          <p:nvPr/>
        </p:nvCxnSpPr>
        <p:spPr>
          <a:xfrm>
            <a:off x="3657600" y="3810000"/>
            <a:ext cx="9906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72000" y="2286000"/>
            <a:ext cx="0" cy="9601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67200" y="2971800"/>
            <a:ext cx="0" cy="274320"/>
          </a:xfrm>
          <a:prstGeom prst="straightConnector1">
            <a:avLst/>
          </a:prstGeom>
          <a:ln w="317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114800" y="3200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+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5" idx="4"/>
            <a:endCxn id="19" idx="0"/>
          </p:cNvCxnSpPr>
          <p:nvPr/>
        </p:nvCxnSpPr>
        <p:spPr>
          <a:xfrm>
            <a:off x="4419600" y="3810000"/>
            <a:ext cx="20574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6200" y="1752600"/>
            <a:ext cx="18288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5000" y="1752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0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76400" y="2438400"/>
            <a:ext cx="6858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38400" y="2438400"/>
            <a:ext cx="6858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00400" y="2438400"/>
            <a:ext cx="6858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62400" y="2438400"/>
            <a:ext cx="6858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67000" y="1752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1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429000" y="1752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2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91000" y="1752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3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52600" y="37338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0</a:t>
            </a:r>
            <a:endParaRPr lang="en-US" sz="2800" b="1" baseline="-25000" dirty="0">
              <a:solidFill>
                <a:srgbClr val="2A55D6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67000" y="3657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1</a:t>
            </a:r>
            <a:endParaRPr lang="en-US" sz="2800" b="1" baseline="-25000" dirty="0">
              <a:solidFill>
                <a:srgbClr val="2A55D6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76600" y="3657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2</a:t>
            </a:r>
            <a:endParaRPr lang="en-US" sz="2800" b="1" baseline="-25000" dirty="0">
              <a:solidFill>
                <a:srgbClr val="2A55D6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91000" y="3657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3</a:t>
            </a:r>
            <a:endParaRPr lang="en-US" sz="2800" b="1" baseline="-25000" dirty="0">
              <a:solidFill>
                <a:srgbClr val="2A55D6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200" y="4572000"/>
            <a:ext cx="7315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947745" y="3108960"/>
            <a:ext cx="3810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 algn="ctr">
              <a:buClr>
                <a:schemeClr val="tx1"/>
              </a:buClr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Vector addition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889 L -3.33333E-6 0.1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4.44444E-6 L 0.01667 0.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4.44444E-6 L 0.01667 0.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4.44444E-6 L 0.01667 0.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4.44444E-6 L 0.01667 0.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0555 L -0.125 0.1055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1667 L -0.03333 0.133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667 L 0.1 0.1166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2 0.1166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56" grpId="0"/>
      <p:bldP spid="70" grpId="0"/>
      <p:bldP spid="71" grpId="0"/>
      <p:bldP spid="72" grpId="0"/>
      <p:bldP spid="73" grpId="0"/>
      <p:bldP spid="74" grpId="0"/>
      <p:bldP spid="75" grpId="0"/>
      <p:bldP spid="78" grpId="0"/>
      <p:bldP spid="79" grpId="0"/>
      <p:bldP spid="80" grpId="0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400"/>
            <a:ext cx="8229600" cy="889000"/>
          </a:xfrm>
        </p:spPr>
        <p:txBody>
          <a:bodyPr/>
          <a:lstStyle/>
          <a:p>
            <a:pPr algn="l"/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41019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Off-chip memory latency is high</a:t>
            </a:r>
          </a:p>
          <a:p>
            <a:pPr lvl="1"/>
            <a:r>
              <a:rPr lang="en-US" sz="3400" dirty="0" smtClean="0">
                <a:latin typeface="Calibri" pitchFamily="34" charset="0"/>
                <a:cs typeface="Calibri" pitchFamily="34" charset="0"/>
              </a:rPr>
              <a:t>Large caches can help,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but </a:t>
            </a:r>
            <a:r>
              <a:rPr lang="en-US" sz="3400" dirty="0" smtClean="0">
                <a:latin typeface="Calibri" pitchFamily="34" charset="0"/>
                <a:cs typeface="Calibri" pitchFamily="34" charset="0"/>
              </a:rPr>
              <a:t>at significant cost </a:t>
            </a:r>
          </a:p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Compressing data in cache enables larger cache at low cost</a:t>
            </a:r>
          </a:p>
          <a:p>
            <a:r>
              <a:rPr lang="en-US" sz="40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Problem</a:t>
            </a:r>
            <a:r>
              <a:rPr lang="en-US" sz="4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 Decompression is on the execution critical path </a:t>
            </a:r>
          </a:p>
          <a:p>
            <a:r>
              <a:rPr lang="en-US" sz="4000" b="1" u="sng" dirty="0" smtClean="0">
                <a:latin typeface="Calibri" pitchFamily="34" charset="0"/>
                <a:cs typeface="Calibri" pitchFamily="34" charset="0"/>
              </a:rPr>
              <a:t>Goal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: Design a new compression scheme that has </a:t>
            </a:r>
          </a:p>
          <a:p>
            <a:pPr marL="0" indent="0">
              <a:buNone/>
            </a:pPr>
            <a:r>
              <a:rPr lang="en-US" sz="3100" dirty="0" smtClean="0">
                <a:latin typeface="Calibri" pitchFamily="34" charset="0"/>
                <a:cs typeface="Calibri" pitchFamily="34" charset="0"/>
              </a:rPr>
              <a:t>  1. low decompression latency,  2. low cost, 3. high compression ratio  </a:t>
            </a:r>
            <a:endParaRPr lang="en-US" sz="3600" b="1" u="sng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4000" b="1" u="sng" dirty="0" smtClean="0">
                <a:latin typeface="Calibri" pitchFamily="34" charset="0"/>
                <a:cs typeface="Calibri" pitchFamily="34" charset="0"/>
              </a:rPr>
              <a:t>Observation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Many cache lines have low dynamic range data</a:t>
            </a:r>
          </a:p>
          <a:p>
            <a:r>
              <a:rPr lang="en-US" sz="3900" b="1" u="sng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Key Idea</a:t>
            </a:r>
            <a:r>
              <a:rPr lang="en-US" sz="39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: Encode </a:t>
            </a:r>
            <a:r>
              <a:rPr lang="en-US" sz="39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cachelines</a:t>
            </a:r>
            <a:r>
              <a:rPr lang="en-US" sz="39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as a base </a:t>
            </a:r>
            <a:r>
              <a:rPr lang="en-US" sz="39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39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multiple differences</a:t>
            </a:r>
          </a:p>
          <a:p>
            <a:r>
              <a:rPr lang="en-US" sz="4000" b="1" u="sng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Solution</a:t>
            </a:r>
            <a:r>
              <a:rPr lang="en-US" sz="4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: Base-Delta-Immediate compression with low decompression latency and high compression ratio </a:t>
            </a:r>
            <a:endParaRPr lang="en-US" sz="4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3400" dirty="0" smtClean="0">
                <a:latin typeface="Calibri" pitchFamily="34" charset="0"/>
                <a:cs typeface="Calibri" pitchFamily="34" charset="0"/>
              </a:rPr>
              <a:t>Outperforms three state-of-the-art compression mechanisms </a:t>
            </a:r>
            <a:endParaRPr lang="en-US" sz="3400" b="1" u="sng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u="sng" dirty="0" smtClean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l-GR" dirty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I Compressor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85344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32-byte Uncompressed Cache Line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133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-byte 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-byte 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2133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-byte 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-byte 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400" y="2133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-byte 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-byte 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133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-byte 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-byte 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2133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-byte 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-byte 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7400" y="2133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-byte 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-byte </a:t>
            </a:r>
            <a:r>
              <a:rPr lang="el-GR" dirty="0" smtClean="0">
                <a:solidFill>
                  <a:schemeClr val="tx1"/>
                </a:solidFill>
              </a:rPr>
              <a:t>Δ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400" y="2133600"/>
            <a:ext cx="685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Zero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2133600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Rep.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Values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685800" y="18288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28800" y="18288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71800" y="18288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14800" y="18288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57800" y="18288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18288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360000">
            <a:off x="7315200" y="1828800"/>
            <a:ext cx="3810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18288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81000" y="3733800"/>
            <a:ext cx="8077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Compression Selection Logic (based on </a:t>
            </a:r>
            <a:r>
              <a:rPr lang="en-US" sz="2800" dirty="0" err="1" smtClean="0">
                <a:solidFill>
                  <a:schemeClr val="tx1"/>
                </a:solidFill>
              </a:rPr>
              <a:t>compr</a:t>
            </a:r>
            <a:r>
              <a:rPr lang="en-US" sz="2800" dirty="0" smtClean="0">
                <a:solidFill>
                  <a:schemeClr val="tx1"/>
                </a:solidFill>
              </a:rPr>
              <a:t>. size)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8" idx="2"/>
          </p:cNvCxnSpPr>
          <p:nvPr/>
        </p:nvCxnSpPr>
        <p:spPr>
          <a:xfrm>
            <a:off x="685800" y="3048000"/>
            <a:ext cx="45720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</p:cNvCxnSpPr>
          <p:nvPr/>
        </p:nvCxnSpPr>
        <p:spPr>
          <a:xfrm>
            <a:off x="1828800" y="3048000"/>
            <a:ext cx="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71800" y="3048000"/>
            <a:ext cx="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14800" y="3048000"/>
            <a:ext cx="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57800" y="3048000"/>
            <a:ext cx="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00800" y="3048000"/>
            <a:ext cx="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391400" y="3048000"/>
            <a:ext cx="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001000" y="3048000"/>
            <a:ext cx="15240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144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CFlag</a:t>
            </a:r>
            <a:r>
              <a:rPr lang="en-US" sz="160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526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CFlag</a:t>
            </a:r>
            <a:r>
              <a:rPr lang="en-US" sz="160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718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CFlag</a:t>
            </a:r>
            <a:r>
              <a:rPr lang="en-US" sz="160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CFlag</a:t>
            </a:r>
            <a:r>
              <a:rPr lang="en-US" sz="160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578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CFlag</a:t>
            </a:r>
            <a:r>
              <a:rPr lang="en-US" sz="160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246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CFlag</a:t>
            </a:r>
            <a:r>
              <a:rPr lang="en-US" sz="160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CFlag</a:t>
            </a:r>
            <a:r>
              <a:rPr lang="en-US" sz="160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772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CFlag</a:t>
            </a:r>
            <a:r>
              <a:rPr lang="en-US" sz="160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62000" y="4114800"/>
            <a:ext cx="2667000" cy="1143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Compression Flag &amp; Compressed Cache 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4400" y="3124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CFlag</a:t>
            </a:r>
            <a:r>
              <a:rPr lang="en-US" sz="160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9600" y="4267200"/>
            <a:ext cx="0" cy="609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4876800"/>
            <a:ext cx="4648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Compressed Cache Line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/>
          <p:nvPr/>
        </p:nvCxnSpPr>
        <p:spPr>
          <a:xfrm flipH="1">
            <a:off x="8458200" y="1600200"/>
            <a:ext cx="228600" cy="2438400"/>
          </a:xfrm>
          <a:prstGeom prst="bentConnector3">
            <a:avLst>
              <a:gd name="adj1" fmla="val -10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625 0.1555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78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mph" presetSubtype="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1" grpId="0" animBg="1"/>
      <p:bldP spid="45" grpId="0"/>
      <p:bldP spid="45" grpId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 animBg="1"/>
      <p:bldP spid="54" grpId="1" animBg="1"/>
      <p:bldP spid="55" grpId="0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l-GR" dirty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I Compression Unit: 8-byte B</a:t>
            </a:r>
            <a:r>
              <a:rPr lang="en-US" baseline="-25000" dirty="0" smtClean="0">
                <a:latin typeface="Calibri"/>
                <a:cs typeface="Calibri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1-byte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472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32-byte Uncompressed Cache Line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676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0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1676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1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1676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2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676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3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676400"/>
            <a:ext cx="7315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solidFill>
                <a:srgbClr val="2A55D6"/>
              </a:solidFill>
            </a:endParaRPr>
          </a:p>
        </p:txBody>
      </p:sp>
      <p:cxnSp>
        <p:nvCxnSpPr>
          <p:cNvPr id="12" name="Elbow Connector 20"/>
          <p:cNvCxnSpPr/>
          <p:nvPr/>
        </p:nvCxnSpPr>
        <p:spPr>
          <a:xfrm>
            <a:off x="990600" y="2209800"/>
            <a:ext cx="6019800" cy="457200"/>
          </a:xfrm>
          <a:prstGeom prst="bentConnector3">
            <a:avLst>
              <a:gd name="adj1" fmla="val -298"/>
            </a:avLst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" y="1295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1295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" y="1447800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7165" y="114300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bytes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00200" y="2209800"/>
            <a:ext cx="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52800" y="2209800"/>
            <a:ext cx="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81600" y="2209800"/>
            <a:ext cx="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2209800"/>
            <a:ext cx="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71600" y="26670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219200" y="29718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-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24200" y="26670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71800" y="29718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-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800600" y="29718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-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953000" y="26670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29400" y="29718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-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781800" y="26670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2209800"/>
            <a:ext cx="6858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</a:t>
            </a:r>
            <a:r>
              <a:rPr lang="en-US" sz="2800" b="1" dirty="0" smtClean="0">
                <a:solidFill>
                  <a:srgbClr val="009900"/>
                </a:solidFill>
              </a:rPr>
              <a:t>=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9600" y="16764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0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9600" y="22098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0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0600" y="22098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2098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72000" y="22098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24600" y="22098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95400" y="16764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0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24200" y="16764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1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53000" y="16764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2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81800" y="1676400"/>
            <a:ext cx="6096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A55D6"/>
                </a:solidFill>
              </a:rPr>
              <a:t>V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3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    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9600" y="3810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b="1" dirty="0" smtClean="0">
                <a:solidFill>
                  <a:srgbClr val="2A55D6"/>
                </a:solidFill>
              </a:rPr>
              <a:t>Δ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0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38400" y="3810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b="1" dirty="0" smtClean="0">
                <a:solidFill>
                  <a:srgbClr val="2A55D6"/>
                </a:solidFill>
              </a:rPr>
              <a:t>Δ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1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67200" y="3810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b="1" dirty="0" smtClean="0">
                <a:solidFill>
                  <a:srgbClr val="2A55D6"/>
                </a:solidFill>
              </a:rPr>
              <a:t>Δ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2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96000" y="38100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b="1" dirty="0" smtClean="0">
                <a:solidFill>
                  <a:srgbClr val="2A55D6"/>
                </a:solidFill>
              </a:rPr>
              <a:t>Δ</a:t>
            </a:r>
            <a:r>
              <a:rPr lang="en-US" sz="2800" b="1" baseline="-25000" dirty="0" smtClean="0">
                <a:solidFill>
                  <a:srgbClr val="2A55D6"/>
                </a:solidFill>
              </a:rPr>
              <a:t>3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9600" y="3810000"/>
            <a:ext cx="7315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solidFill>
                <a:srgbClr val="2A55D6"/>
              </a:solidFill>
            </a:endParaRPr>
          </a:p>
        </p:txBody>
      </p:sp>
      <p:cxnSp>
        <p:nvCxnSpPr>
          <p:cNvPr id="68" name="Straight Arrow Connector 67"/>
          <p:cNvCxnSpPr>
            <a:stCxn id="38" idx="4"/>
          </p:cNvCxnSpPr>
          <p:nvPr/>
        </p:nvCxnSpPr>
        <p:spPr>
          <a:xfrm>
            <a:off x="1485900" y="35052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4"/>
          </p:cNvCxnSpPr>
          <p:nvPr/>
        </p:nvCxnSpPr>
        <p:spPr>
          <a:xfrm>
            <a:off x="3238500" y="35052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4"/>
          </p:cNvCxnSpPr>
          <p:nvPr/>
        </p:nvCxnSpPr>
        <p:spPr>
          <a:xfrm>
            <a:off x="5067300" y="35052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4"/>
          </p:cNvCxnSpPr>
          <p:nvPr/>
        </p:nvCxnSpPr>
        <p:spPr>
          <a:xfrm>
            <a:off x="6896100" y="35052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85800" y="45720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Within 1-byte range?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14600" y="45720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Within 1-byte range?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43400" y="45720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Within 1-byte range?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72200" y="45720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Within 1-byte range?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endCxn id="80" idx="0"/>
          </p:cNvCxnSpPr>
          <p:nvPr/>
        </p:nvCxnSpPr>
        <p:spPr>
          <a:xfrm>
            <a:off x="1524000" y="4343400"/>
            <a:ext cx="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52800" y="4343400"/>
            <a:ext cx="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81600" y="4343400"/>
            <a:ext cx="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010400" y="4343400"/>
            <a:ext cx="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447800" y="5257800"/>
            <a:ext cx="5715000" cy="45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every element within 1-byte range?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286000" y="5943600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0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200" y="59436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48000" y="5943600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1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810000" y="5943600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2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572000" y="5943600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3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57200" y="5943600"/>
            <a:ext cx="18288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990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0</a:t>
            </a:r>
            <a:endParaRPr lang="en-US" sz="2800" baseline="-25000" dirty="0">
              <a:solidFill>
                <a:srgbClr val="0099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286000" y="5943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0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48000" y="5943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1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810000" y="5943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2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5943600"/>
            <a:ext cx="762000" cy="5334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A55D6"/>
                </a:solidFill>
              </a:rPr>
              <a:t>Δ</a:t>
            </a:r>
            <a:r>
              <a:rPr lang="en-US" sz="2800" baseline="-25000" dirty="0" smtClean="0">
                <a:solidFill>
                  <a:srgbClr val="2A55D6"/>
                </a:solidFill>
              </a:rPr>
              <a:t>3</a:t>
            </a:r>
            <a:endParaRPr lang="en-US" sz="2800" baseline="-25000" dirty="0">
              <a:solidFill>
                <a:srgbClr val="2A55D6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934200" y="5715000"/>
            <a:ext cx="0" cy="457200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72200" y="6172200"/>
            <a:ext cx="762000" cy="0"/>
          </a:xfrm>
          <a:prstGeom prst="straightConnector1">
            <a:avLst/>
          </a:prstGeom>
          <a:ln w="762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867400" y="572666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A55D6"/>
                </a:solidFill>
              </a:rPr>
              <a:t>Yes</a:t>
            </a:r>
            <a:endParaRPr lang="en-US" b="1" dirty="0">
              <a:solidFill>
                <a:srgbClr val="2A55D6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40618" y="57266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6934200" y="6172200"/>
            <a:ext cx="838200" cy="0"/>
          </a:xfrm>
          <a:prstGeom prst="straightConnector1">
            <a:avLst/>
          </a:prstGeom>
          <a:ln w="762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5 L -0.01667 0.0777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667 L 0.65833 0.011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" y="-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0833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5.55112E-17 0.0833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5.55112E-17 0.08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5.55112E-17 0.0833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8" grpId="1"/>
      <p:bldP spid="48" grpId="2"/>
      <p:bldP spid="49" grpId="1"/>
      <p:bldP spid="50" grpId="0"/>
      <p:bldP spid="51" grpId="0"/>
      <p:bldP spid="52" grpId="0"/>
      <p:bldP spid="53" grpId="0"/>
      <p:bldP spid="53" grpId="1"/>
      <p:bldP spid="55" grpId="0"/>
      <p:bldP spid="55" grpId="1"/>
      <p:bldP spid="56" grpId="0"/>
      <p:bldP spid="56" grpId="1"/>
      <p:bldP spid="57" grpId="0"/>
      <p:bldP spid="57" grpId="1"/>
      <p:bldP spid="58" grpId="0" animBg="1"/>
      <p:bldP spid="59" grpId="0" animBg="1"/>
      <p:bldP spid="60" grpId="0" animBg="1"/>
      <p:bldP spid="61" grpId="0" animBg="1"/>
      <p:bldP spid="62" grpId="0" animBg="1"/>
      <p:bldP spid="80" grpId="0" animBg="1"/>
      <p:bldP spid="81" grpId="0" animBg="1"/>
      <p:bldP spid="82" grpId="0" animBg="1"/>
      <p:bldP spid="83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/>
      <p:bldP spid="115" grpId="0"/>
      <p:bldP spid="1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l-GR" dirty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I Cache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06988" y="6340475"/>
            <a:ext cx="2133600" cy="365125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05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1905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4478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14478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3622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3622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914400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 Storage: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1219200" cy="1371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1447800"/>
            <a:ext cx="5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1916668"/>
            <a:ext cx="5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2819400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1" y="2819400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3581400" y="1916668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81400" y="1459468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2373868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1459468"/>
            <a:ext cx="5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1928336"/>
            <a:ext cx="5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2831068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1" y="2831068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5715000" y="1447800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0" y="1905000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00" y="2362200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715000" y="1143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848600" y="1143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15000" y="1295400"/>
            <a:ext cx="2133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24600" y="99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bytes</a:t>
            </a:r>
            <a:endParaRPr lang="en-US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3581400" y="1447800"/>
            <a:ext cx="4267200" cy="1371600"/>
          </a:xfrm>
          <a:prstGeom prst="rect">
            <a:avLst/>
          </a:prstGeom>
          <a:noFill/>
          <a:ln w="57150">
            <a:solidFill>
              <a:srgbClr val="649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1400" y="914400"/>
            <a:ext cx="186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Storage: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81000" y="1143000"/>
            <a:ext cx="8077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Conventional</a:t>
            </a:r>
            <a:r>
              <a:rPr lang="en-US" sz="2800" dirty="0" smtClean="0">
                <a:solidFill>
                  <a:schemeClr val="tx1"/>
                </a:solidFill>
              </a:rPr>
              <a:t> 2-way cache with </a:t>
            </a:r>
            <a:r>
              <a:rPr lang="en-US" sz="2800" b="1" dirty="0" smtClean="0">
                <a:solidFill>
                  <a:schemeClr val="tx1"/>
                </a:solidFill>
              </a:rPr>
              <a:t>32</a:t>
            </a:r>
            <a:r>
              <a:rPr lang="en-US" sz="2800" dirty="0" smtClean="0">
                <a:solidFill>
                  <a:schemeClr val="tx1"/>
                </a:solidFill>
              </a:rPr>
              <a:t>-byte cache lines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4800" y="3352800"/>
            <a:ext cx="8077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r>
              <a:rPr lang="el-GR" sz="2800" b="1" dirty="0" smtClean="0">
                <a:solidFill>
                  <a:schemeClr val="tx1"/>
                </a:solidFill>
              </a:rPr>
              <a:t>Δ</a:t>
            </a:r>
            <a:r>
              <a:rPr lang="en-US" sz="2800" b="1" dirty="0" smtClean="0">
                <a:solidFill>
                  <a:schemeClr val="tx1"/>
                </a:solidFill>
              </a:rPr>
              <a:t>I: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r>
              <a:rPr lang="en-US" sz="2800" dirty="0" smtClean="0">
                <a:solidFill>
                  <a:schemeClr val="tx1"/>
                </a:solidFill>
              </a:rPr>
              <a:t>-way cache with </a:t>
            </a:r>
            <a:r>
              <a:rPr lang="en-US" sz="2800" b="1" dirty="0" smtClean="0">
                <a:solidFill>
                  <a:schemeClr val="tx1"/>
                </a:solidFill>
              </a:rPr>
              <a:t>8</a:t>
            </a:r>
            <a:r>
              <a:rPr lang="en-US" sz="2800" dirty="0" smtClean="0">
                <a:solidFill>
                  <a:schemeClr val="tx1"/>
                </a:solidFill>
              </a:rPr>
              <a:t>-byte segmented data</a:t>
            </a:r>
          </a:p>
        </p:txBody>
      </p:sp>
      <p:cxnSp>
        <p:nvCxnSpPr>
          <p:cNvPr id="49" name="Shape 48"/>
          <p:cNvCxnSpPr>
            <a:stCxn id="5" idx="0"/>
            <a:endCxn id="26" idx="3"/>
          </p:cNvCxnSpPr>
          <p:nvPr/>
        </p:nvCxnSpPr>
        <p:spPr>
          <a:xfrm rot="16200000" flipH="1">
            <a:off x="2195375" y="700225"/>
            <a:ext cx="208002" cy="2617553"/>
          </a:xfrm>
          <a:prstGeom prst="curvedConnector4">
            <a:avLst>
              <a:gd name="adj1" fmla="val -109903"/>
              <a:gd name="adj2" fmla="val 9983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5400000" flipH="1" flipV="1">
            <a:off x="3549134" y="184666"/>
            <a:ext cx="216932" cy="4114800"/>
          </a:xfrm>
          <a:prstGeom prst="curvedConnector4">
            <a:avLst>
              <a:gd name="adj1" fmla="val -86899"/>
              <a:gd name="adj2" fmla="val 99896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61734" y="48768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71334" y="48768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1734" y="44196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271334" y="44196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1734" y="5334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271334" y="5334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3134" y="3962400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 Storage: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5534" y="5791200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195135" y="5791200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28800" y="5802868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1" y="5802868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20" name="Rectangle 119"/>
          <p:cNvSpPr/>
          <p:nvPr/>
        </p:nvSpPr>
        <p:spPr>
          <a:xfrm>
            <a:off x="1905000" y="44196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514600" y="44196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05000" y="48768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514600" y="48768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905000" y="5334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514600" y="5334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200" y="4419600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6200" y="4888468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9" name="Rectangle 128"/>
          <p:cNvSpPr/>
          <p:nvPr/>
        </p:nvSpPr>
        <p:spPr>
          <a:xfrm>
            <a:off x="1905000" y="4419600"/>
            <a:ext cx="12192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81000" y="6172200"/>
            <a:ext cx="3276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9900"/>
                </a:solidFill>
                <a:sym typeface="Wingdings"/>
              </a:rPr>
              <a:t>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Twice as many tags</a:t>
            </a:r>
            <a:r>
              <a:rPr lang="en-US" sz="2800" dirty="0" smtClean="0">
                <a:solidFill>
                  <a:srgbClr val="009900"/>
                </a:solidFill>
                <a:sym typeface="Wingdings"/>
              </a:rPr>
              <a:t> </a:t>
            </a:r>
            <a:endParaRPr lang="en-US" sz="2800" dirty="0" smtClean="0">
              <a:solidFill>
                <a:srgbClr val="0099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724400" y="5029200"/>
            <a:ext cx="39624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9900"/>
                </a:solidFill>
                <a:sym typeface="Wingdings"/>
              </a:rPr>
              <a:t></a:t>
            </a:r>
            <a:r>
              <a:rPr lang="en-US" sz="2800" b="1" dirty="0" smtClean="0">
                <a:solidFill>
                  <a:schemeClr val="tx1"/>
                </a:solidFill>
                <a:sym typeface="Wingdings"/>
              </a:rPr>
              <a:t>C 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  <a:sym typeface="Wingdings"/>
              </a:rPr>
              <a:t>Compr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. encoding bits</a:t>
            </a:r>
            <a:endParaRPr lang="en-US" sz="2800" dirty="0" smtClean="0">
              <a:solidFill>
                <a:srgbClr val="0099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295400" y="5334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733800" y="50292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733800" y="5029200"/>
            <a:ext cx="22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baseline="-25000" dirty="0" smtClean="0">
                <a:solidFill>
                  <a:schemeClr val="tx1"/>
                </a:solidFill>
              </a:rPr>
              <a:t>C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097447" y="4431268"/>
            <a:ext cx="5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097447" y="4900136"/>
            <a:ext cx="5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7315200" y="42672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581400" y="4419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114800" y="4419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648200" y="4419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181600" y="4419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715000" y="4419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48400" y="4419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781800" y="4419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315200" y="4419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581400" y="48768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581400" y="48768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114800" y="48768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648200" y="48768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181600" y="48768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48768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248400" y="48768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781800" y="48768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315200" y="48768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581400" y="53340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114800" y="53340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648200" y="53340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181600" y="53340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715000" y="53340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248400" y="53340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781800" y="53340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315200" y="53340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7848600" y="4191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315200" y="4191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7239000" y="3886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 bytes</a:t>
            </a:r>
            <a:endParaRPr lang="en-US" sz="1600" baseline="-25000" dirty="0"/>
          </a:p>
        </p:txBody>
      </p:sp>
      <p:sp>
        <p:nvSpPr>
          <p:cNvPr id="150" name="Rectangle 149"/>
          <p:cNvSpPr/>
          <p:nvPr/>
        </p:nvSpPr>
        <p:spPr>
          <a:xfrm>
            <a:off x="3581400" y="4419600"/>
            <a:ext cx="4267200" cy="1371600"/>
          </a:xfrm>
          <a:prstGeom prst="rect">
            <a:avLst/>
          </a:prstGeom>
          <a:noFill/>
          <a:ln w="57150">
            <a:solidFill>
              <a:srgbClr val="649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3" name="Shape 182"/>
          <p:cNvCxnSpPr>
            <a:stCxn id="104" idx="2"/>
            <a:endCxn id="164" idx="1"/>
          </p:cNvCxnSpPr>
          <p:nvPr/>
        </p:nvCxnSpPr>
        <p:spPr>
          <a:xfrm rot="16200000" flipH="1">
            <a:off x="3531267" y="2921667"/>
            <a:ext cx="228600" cy="4138866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638800" y="4800600"/>
            <a:ext cx="18288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752600" y="6172200"/>
            <a:ext cx="65532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9900"/>
                </a:solidFill>
                <a:sym typeface="Wingdings"/>
              </a:rPr>
              <a:t>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Tags map to multiple adjacent segments</a:t>
            </a:r>
            <a:endParaRPr lang="en-US" sz="2800" dirty="0" smtClean="0">
              <a:solidFill>
                <a:srgbClr val="0099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421878" y="6172200"/>
            <a:ext cx="49530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2.3% overhead for 2 MB cache</a:t>
            </a:r>
          </a:p>
        </p:txBody>
      </p:sp>
    </p:spTree>
    <p:extLst>
      <p:ext uri="{BB962C8B-B14F-4D97-AF65-F5344CB8AC3E}">
        <p14:creationId xmlns:p14="http://schemas.microsoft.com/office/powerpoint/2010/main" val="21528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43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4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275 -0.04444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43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/>
      <p:bldP spid="15" grpId="0"/>
      <p:bldP spid="17" grpId="0"/>
      <p:bldP spid="18" grpId="0" animBg="1"/>
      <p:bldP spid="18" grpId="1" animBg="1"/>
      <p:bldP spid="20" grpId="0" animBg="1"/>
      <p:bldP spid="22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0" grpId="1" animBg="1"/>
      <p:bldP spid="31" grpId="0" animBg="1"/>
      <p:bldP spid="38" grpId="0"/>
      <p:bldP spid="39" grpId="0" animBg="1"/>
      <p:bldP spid="40" grpId="0"/>
      <p:bldP spid="42" grpId="0" animBg="1"/>
      <p:bldP spid="42" grpId="1" animBg="1"/>
      <p:bldP spid="43" grpId="0" animBg="1"/>
      <p:bldP spid="101" grpId="1" animBg="1"/>
      <p:bldP spid="102" grpId="0" animBg="1"/>
      <p:bldP spid="102" grpId="1" animBg="1"/>
      <p:bldP spid="103" grpId="0" animBg="1"/>
      <p:bldP spid="104" grpId="0" animBg="1"/>
      <p:bldP spid="105" grpId="0" animBg="1"/>
      <p:bldP spid="106" grpId="0" animBg="1"/>
      <p:bldP spid="107" grpId="0"/>
      <p:bldP spid="109" grpId="0"/>
      <p:bldP spid="110" grpId="0"/>
      <p:bldP spid="118" grpId="0"/>
      <p:bldP spid="119" grpId="0"/>
      <p:bldP spid="120" grpId="0" animBg="1"/>
      <p:bldP spid="121" grpId="0" animBg="1"/>
      <p:bldP spid="122" grpId="0" animBg="1"/>
      <p:bldP spid="124" grpId="0" animBg="1"/>
      <p:bldP spid="125" grpId="0" animBg="1"/>
      <p:bldP spid="126" grpId="0" animBg="1"/>
      <p:bldP spid="127" grpId="0"/>
      <p:bldP spid="128" grpId="0"/>
      <p:bldP spid="129" grpId="1" animBg="1"/>
      <p:bldP spid="129" grpId="2" animBg="1"/>
      <p:bldP spid="130" grpId="0" animBg="1"/>
      <p:bldP spid="130" grpId="1" animBg="1"/>
      <p:bldP spid="131" grpId="0" animBg="1"/>
      <p:bldP spid="131" grpId="1" animBg="1"/>
      <p:bldP spid="134" grpId="1" animBg="1"/>
      <p:bldP spid="134" grpId="2" animBg="1"/>
      <p:bldP spid="135" grpId="0" animBg="1"/>
      <p:bldP spid="135" grpId="1" animBg="1"/>
      <p:bldP spid="144" grpId="0"/>
      <p:bldP spid="145" grpId="0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9" grpId="0"/>
      <p:bldP spid="150" grpId="0" animBg="1"/>
      <p:bldP spid="190" grpId="0" animBg="1"/>
      <p:bldP spid="191" grpId="0" animBg="1"/>
      <p:bldP spid="191" grpId="1" animBg="1"/>
      <p:bldP spid="192" grpId="0" animBg="1"/>
      <p:bldP spid="19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Qualitative Comparison with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Zero-based designs</a:t>
            </a:r>
          </a:p>
          <a:p>
            <a:pPr lvl="1"/>
            <a:r>
              <a:rPr lang="en-US" dirty="0" smtClean="0"/>
              <a:t>ZCA </a:t>
            </a:r>
            <a:r>
              <a:rPr lang="en-US" sz="2400" i="1" dirty="0" smtClean="0"/>
              <a:t>[</a:t>
            </a:r>
            <a:r>
              <a:rPr lang="en-US" sz="2400" i="1" dirty="0" err="1" smtClean="0"/>
              <a:t>Dusser</a:t>
            </a:r>
            <a:r>
              <a:rPr lang="en-US" sz="2400" i="1" dirty="0" smtClean="0"/>
              <a:t>+, ICS’09</a:t>
            </a:r>
            <a:r>
              <a:rPr lang="en-US" sz="2400" i="1" dirty="0"/>
              <a:t>]</a:t>
            </a:r>
            <a:r>
              <a:rPr lang="en-US" dirty="0" smtClean="0"/>
              <a:t>: zero-content augmented cache</a:t>
            </a:r>
          </a:p>
          <a:p>
            <a:pPr lvl="1"/>
            <a:r>
              <a:rPr lang="en-US" dirty="0" smtClean="0"/>
              <a:t>ZVC </a:t>
            </a:r>
            <a:r>
              <a:rPr lang="en-US" sz="2400" i="1" dirty="0" smtClean="0"/>
              <a:t>[Islam+, PACT’09]</a:t>
            </a:r>
            <a:r>
              <a:rPr lang="en-US" dirty="0" smtClean="0"/>
              <a:t>: zero-value cancelling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Limited applicability (only zero values)</a:t>
            </a:r>
            <a:endParaRPr lang="en-US" dirty="0" smtClean="0"/>
          </a:p>
          <a:p>
            <a:r>
              <a:rPr lang="en-US" b="1" dirty="0" smtClean="0"/>
              <a:t>FVC</a:t>
            </a:r>
            <a:r>
              <a:rPr lang="en-US" dirty="0" smtClean="0"/>
              <a:t> </a:t>
            </a:r>
            <a:r>
              <a:rPr lang="en-US" sz="2400" i="1" dirty="0"/>
              <a:t>[</a:t>
            </a:r>
            <a:r>
              <a:rPr lang="en-US" sz="2400" i="1" dirty="0" smtClean="0"/>
              <a:t>Yang+, MICRO’00</a:t>
            </a:r>
            <a:r>
              <a:rPr lang="en-US" sz="2400" i="1" dirty="0"/>
              <a:t>]</a:t>
            </a:r>
            <a:r>
              <a:rPr lang="en-US" dirty="0" smtClean="0"/>
              <a:t>: </a:t>
            </a:r>
            <a:r>
              <a:rPr lang="en-US" sz="3200" dirty="0" smtClean="0"/>
              <a:t>frequent value compression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High decompression latency and complexity</a:t>
            </a:r>
            <a:endParaRPr lang="en-US" dirty="0" smtClean="0"/>
          </a:p>
          <a:p>
            <a:r>
              <a:rPr lang="en-US" b="1" dirty="0" smtClean="0"/>
              <a:t>Pattern-based compression designs</a:t>
            </a:r>
          </a:p>
          <a:p>
            <a:pPr lvl="1"/>
            <a:r>
              <a:rPr lang="en-US" dirty="0" smtClean="0"/>
              <a:t>FPC </a:t>
            </a:r>
            <a:r>
              <a:rPr lang="en-US" sz="2400" i="1" dirty="0" smtClean="0"/>
              <a:t>[</a:t>
            </a:r>
            <a:r>
              <a:rPr lang="en-US" sz="2400" i="1" dirty="0" err="1" smtClean="0"/>
              <a:t>Alameldeen</a:t>
            </a:r>
            <a:r>
              <a:rPr lang="en-US" sz="2400" i="1" dirty="0" smtClean="0"/>
              <a:t>+, ISCA’04</a:t>
            </a:r>
            <a:r>
              <a:rPr lang="en-US" sz="2400" i="1" dirty="0"/>
              <a:t>]</a:t>
            </a:r>
            <a:r>
              <a:rPr lang="en-US" dirty="0" smtClean="0"/>
              <a:t>: frequent pattern compression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High decompression latency (5 cycles) and complexity</a:t>
            </a:r>
          </a:p>
          <a:p>
            <a:pPr lvl="1"/>
            <a:r>
              <a:rPr lang="en-US" dirty="0" smtClean="0"/>
              <a:t>C-pack </a:t>
            </a:r>
            <a:r>
              <a:rPr lang="en-US" sz="2200" i="1" dirty="0"/>
              <a:t>[</a:t>
            </a:r>
            <a:r>
              <a:rPr lang="en-US" sz="2200" i="1" dirty="0" smtClean="0"/>
              <a:t>Chen+, T-VLSI Systems’10</a:t>
            </a:r>
            <a:r>
              <a:rPr lang="en-US" sz="2200" i="1" dirty="0"/>
              <a:t>]</a:t>
            </a:r>
            <a:r>
              <a:rPr lang="en-US" dirty="0" smtClean="0"/>
              <a:t>: practical implementation of FPC-like algorithm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High decompression latency (8 cycles)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0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Motivation &amp; Background</a:t>
            </a: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Key Idea &amp; Our Mechanism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r>
              <a:rPr lang="en-US" sz="4000" dirty="0" smtClean="0">
                <a:solidFill>
                  <a:srgbClr val="009900"/>
                </a:solidFill>
                <a:cs typeface="Calibri"/>
              </a:rPr>
              <a:t>Evaluation</a:t>
            </a:r>
          </a:p>
          <a:p>
            <a:r>
              <a:rPr lang="en-US" sz="4000" dirty="0" smtClean="0">
                <a:cs typeface="Calibri"/>
              </a:rPr>
              <a:t>Conclusion</a:t>
            </a:r>
            <a:r>
              <a:rPr lang="en-US" sz="4000" dirty="0" smtClean="0"/>
              <a:t> </a:t>
            </a:r>
          </a:p>
          <a:p>
            <a:endParaRPr lang="en-US" dirty="0" smtClean="0"/>
          </a:p>
          <a:p>
            <a:endParaRPr lang="en-US" dirty="0" smtClean="0">
              <a:solidFill>
                <a:srgbClr val="009900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7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197"/>
            <a:ext cx="822960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18644" cy="5334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Simulator</a:t>
            </a:r>
          </a:p>
          <a:p>
            <a:pPr lvl="1"/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kern="0" dirty="0"/>
              <a:t>x</a:t>
            </a: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86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event-driven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simulator based on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Simics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2000" i="1" kern="0" dirty="0" smtClean="0"/>
              <a:t>[Magnusson+, Computer’02]</a:t>
            </a:r>
            <a:endParaRPr lang="en-US" sz="2800" b="1" dirty="0" smtClean="0"/>
          </a:p>
          <a:p>
            <a:r>
              <a:rPr lang="en-US" b="1" dirty="0" smtClean="0"/>
              <a:t>Workloads</a:t>
            </a:r>
          </a:p>
          <a:p>
            <a:pPr lvl="1"/>
            <a:r>
              <a:rPr lang="en-US" sz="2800" kern="0" dirty="0" smtClean="0"/>
              <a:t>SPEC2006 benchmarks, TPC, Apache web server</a:t>
            </a:r>
          </a:p>
          <a:p>
            <a:pPr lvl="1"/>
            <a:r>
              <a:rPr lang="en-US" sz="2800" kern="0" dirty="0" smtClean="0"/>
              <a:t>1 – 4 core simulations for 1 billion representative instructions</a:t>
            </a:r>
          </a:p>
          <a:p>
            <a:r>
              <a:rPr lang="en-US" b="1" kern="0" dirty="0" smtClean="0"/>
              <a:t>System Parameters</a:t>
            </a:r>
          </a:p>
          <a:p>
            <a:pPr lvl="1"/>
            <a:r>
              <a:rPr lang="en-US" sz="2800" kern="0" dirty="0" smtClean="0"/>
              <a:t>L1/L2/L3 cache latencies from CACTI </a:t>
            </a:r>
            <a:r>
              <a:rPr lang="en-US" sz="2200" i="1" kern="0" dirty="0" smtClean="0"/>
              <a:t>[</a:t>
            </a:r>
            <a:r>
              <a:rPr lang="en-US" sz="2200" i="1" kern="0" dirty="0" err="1" smtClean="0"/>
              <a:t>Thoziyoor</a:t>
            </a:r>
            <a:r>
              <a:rPr lang="en-US" sz="2200" i="1" kern="0" dirty="0" smtClean="0"/>
              <a:t>+, ISCA’08]</a:t>
            </a:r>
          </a:p>
          <a:p>
            <a:pPr lvl="1"/>
            <a:r>
              <a:rPr lang="en-US" sz="2800" kern="0" dirty="0" smtClean="0"/>
              <a:t>4GHz, x86 in-order core, </a:t>
            </a:r>
            <a:r>
              <a:rPr lang="en-US" sz="2800" b="1" kern="0" dirty="0" smtClean="0"/>
              <a:t>512kB - 16MB </a:t>
            </a:r>
            <a:r>
              <a:rPr lang="en-US" sz="2800" kern="0" dirty="0" smtClean="0"/>
              <a:t>L2, simple memory model (</a:t>
            </a:r>
            <a:r>
              <a:rPr lang="en-US" sz="2800" b="1" kern="0" dirty="0" smtClean="0"/>
              <a:t>300</a:t>
            </a:r>
            <a:r>
              <a:rPr lang="en-US" sz="2800" kern="0" dirty="0" smtClean="0"/>
              <a:t>-cycle latency for row-misses)</a:t>
            </a:r>
          </a:p>
          <a:p>
            <a:pPr lvl="1"/>
            <a:endParaRPr lang="en-US" kern="0" dirty="0" smtClean="0"/>
          </a:p>
          <a:p>
            <a:pPr lvl="1"/>
            <a:endParaRPr lang="en-US" kern="0" dirty="0" smtClean="0"/>
          </a:p>
          <a:p>
            <a:pPr lvl="1"/>
            <a:endParaRPr lang="en-US" kern="0" dirty="0" smtClean="0"/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Compression Ratio: B</a:t>
            </a:r>
            <a:r>
              <a:rPr lang="el-GR" dirty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I vs. Prior Work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5257800"/>
            <a:ext cx="8229600" cy="94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49A6D"/>
                </a:solidFill>
              </a:rPr>
              <a:t>B</a:t>
            </a:r>
            <a:r>
              <a:rPr lang="el-GR" b="1" dirty="0">
                <a:solidFill>
                  <a:srgbClr val="649A6D"/>
                </a:solidFill>
                <a:cs typeface="Calibri"/>
              </a:rPr>
              <a:t>Δ</a:t>
            </a:r>
            <a:r>
              <a:rPr lang="en-US" b="1" dirty="0" smtClean="0">
                <a:solidFill>
                  <a:srgbClr val="649A6D"/>
                </a:solidFill>
                <a:cs typeface="Calibri"/>
              </a:rPr>
              <a:t>I </a:t>
            </a:r>
            <a:r>
              <a:rPr lang="en-US" dirty="0" smtClean="0">
                <a:solidFill>
                  <a:srgbClr val="649A6D"/>
                </a:solidFill>
                <a:cs typeface="Calibri"/>
              </a:rPr>
              <a:t>achieves the highest compression ratio</a:t>
            </a:r>
            <a:endParaRPr lang="en-US" dirty="0">
              <a:solidFill>
                <a:srgbClr val="649A6D"/>
              </a:solidFill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447697"/>
              </p:ext>
            </p:extLst>
          </p:nvPr>
        </p:nvGraphicFramePr>
        <p:xfrm>
          <a:off x="152400" y="990600"/>
          <a:ext cx="876299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291192" y="1952708"/>
            <a:ext cx="762000" cy="4722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49A6D"/>
                </a:solidFill>
              </a:rPr>
              <a:t>1.53</a:t>
            </a:r>
            <a:endParaRPr lang="en-US" b="1" dirty="0"/>
          </a:p>
        </p:txBody>
      </p:sp>
      <p:sp>
        <p:nvSpPr>
          <p:cNvPr id="3" name="Down Arrow 2"/>
          <p:cNvSpPr/>
          <p:nvPr/>
        </p:nvSpPr>
        <p:spPr>
          <a:xfrm>
            <a:off x="8608184" y="2286000"/>
            <a:ext cx="128016" cy="457201"/>
          </a:xfrm>
          <a:prstGeom prst="downArrow">
            <a:avLst/>
          </a:prstGeom>
          <a:solidFill>
            <a:srgbClr val="649A6D"/>
          </a:solidFill>
          <a:ln>
            <a:solidFill>
              <a:srgbClr val="649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884183"/>
            <a:ext cx="7848600" cy="6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000" dirty="0" smtClean="0"/>
              <a:t>SPEC2006, databases, web workloads, 2MB L2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6" grpId="0">
        <p:bldAsOne/>
      </p:bldGraphic>
      <p:bldP spid="7" grpId="0" animBg="1"/>
      <p:bldP spid="3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15" y="0"/>
            <a:ext cx="8229600" cy="1143000"/>
          </a:xfrm>
        </p:spPr>
        <p:txBody>
          <a:bodyPr/>
          <a:lstStyle/>
          <a:p>
            <a:r>
              <a:rPr lang="en-US" dirty="0" smtClean="0"/>
              <a:t>Single-Core: IPC and MPKI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53160"/>
              </p:ext>
            </p:extLst>
          </p:nvPr>
        </p:nvGraphicFramePr>
        <p:xfrm>
          <a:off x="-65370" y="1143000"/>
          <a:ext cx="4601977" cy="447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45442" y="2972024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8.1%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2771969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5.2%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97591" y="2543145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5.1%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864752" y="232511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4.9%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08704" y="2107313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5.6%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1787" y="1828800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.6%</a:t>
            </a:r>
            <a:endParaRPr lang="en-US" sz="20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004346"/>
              </p:ext>
            </p:extLst>
          </p:nvPr>
        </p:nvGraphicFramePr>
        <p:xfrm>
          <a:off x="4783104" y="1345667"/>
          <a:ext cx="4064843" cy="405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15852" y="1925007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16%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718812" y="2307368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24%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45304" y="2593972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21%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602505" y="2786642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13%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022609" y="295269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19%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449537" y="3094166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14%</a:t>
            </a:r>
            <a:endParaRPr lang="en-US" sz="20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52431" y="5410200"/>
            <a:ext cx="8763000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A55D6"/>
                </a:solidFill>
              </a:rPr>
              <a:t>B</a:t>
            </a:r>
            <a:r>
              <a:rPr lang="el-GR" b="1" dirty="0">
                <a:solidFill>
                  <a:srgbClr val="2A55D6"/>
                </a:solidFill>
                <a:cs typeface="Calibri"/>
              </a:rPr>
              <a:t>Δ</a:t>
            </a:r>
            <a:r>
              <a:rPr lang="en-US" b="1" dirty="0" smtClean="0">
                <a:solidFill>
                  <a:srgbClr val="2A55D6"/>
                </a:solidFill>
                <a:cs typeface="Calibri"/>
              </a:rPr>
              <a:t>I </a:t>
            </a:r>
            <a:r>
              <a:rPr lang="en-US" dirty="0" smtClean="0">
                <a:solidFill>
                  <a:srgbClr val="2A55D6"/>
                </a:solidFill>
                <a:cs typeface="Calibri"/>
              </a:rPr>
              <a:t>achieves the performance of a 2X-size cache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3429000"/>
            <a:ext cx="0" cy="65532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00199" y="3429000"/>
            <a:ext cx="538815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77139" y="3176516"/>
            <a:ext cx="538815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334036" y="3186752"/>
            <a:ext cx="0" cy="90780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342065" y="5958681"/>
            <a:ext cx="8763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2A55D6"/>
                </a:solidFill>
                <a:cs typeface="Calibri"/>
              </a:rPr>
              <a:t>Performance improves due to the decrease in MPKI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P spid="3" grpId="0"/>
      <p:bldP spid="8" grpId="0"/>
      <p:bldP spid="9" grpId="0"/>
      <p:bldP spid="10" grpId="0"/>
      <p:bldP spid="11" grpId="0"/>
      <p:bldP spid="12" grpId="0"/>
      <p:bldGraphic spid="13" grpId="0" uiExpand="1">
        <p:bldSub>
          <a:bldChart bld="series"/>
        </p:bldSub>
      </p:bldGraphic>
      <p:bldP spid="14" grpId="0"/>
      <p:bldP spid="19" grpId="0"/>
      <p:bldP spid="20" grpId="0"/>
      <p:bldP spid="21" grpId="0"/>
      <p:bldP spid="22" grpId="0"/>
      <p:bldP spid="23" grpId="0"/>
      <p:bldP spid="24" grpId="0" build="p"/>
      <p:bldP spid="2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dirty="0" smtClean="0"/>
              <a:t>Multi-Core Workloads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Application classification based on </a:t>
            </a:r>
          </a:p>
          <a:p>
            <a:pPr lvl="1">
              <a:buNone/>
            </a:pPr>
            <a:r>
              <a:rPr lang="en-US" sz="2800" b="1" dirty="0" smtClean="0"/>
              <a:t>Compressibility</a:t>
            </a:r>
            <a:r>
              <a:rPr lang="en-US" sz="2800" dirty="0" smtClean="0"/>
              <a:t>: effective cache size increase</a:t>
            </a:r>
          </a:p>
          <a:p>
            <a:pPr lvl="1">
              <a:buNone/>
            </a:pPr>
            <a:r>
              <a:rPr lang="en-US" sz="2400" dirty="0" smtClean="0"/>
              <a:t>(Low </a:t>
            </a:r>
            <a:r>
              <a:rPr lang="en-US" sz="2400" dirty="0" err="1" smtClean="0"/>
              <a:t>Compr</a:t>
            </a:r>
            <a:r>
              <a:rPr lang="en-US" sz="2400" dirty="0" smtClean="0"/>
              <a:t>. (</a:t>
            </a:r>
            <a:r>
              <a:rPr lang="en-US" sz="2400" b="1" i="1" dirty="0" smtClean="0"/>
              <a:t>LC</a:t>
            </a:r>
            <a:r>
              <a:rPr lang="en-US" sz="2400" dirty="0" smtClean="0"/>
              <a:t>) &lt; 1.40, High </a:t>
            </a:r>
            <a:r>
              <a:rPr lang="en-US" sz="2400" dirty="0" err="1" smtClean="0"/>
              <a:t>Compr</a:t>
            </a:r>
            <a:r>
              <a:rPr lang="en-US" sz="2400" dirty="0" smtClean="0"/>
              <a:t>. (</a:t>
            </a:r>
            <a:r>
              <a:rPr lang="en-US" sz="2400" b="1" i="1" dirty="0" smtClean="0"/>
              <a:t>HC</a:t>
            </a:r>
            <a:r>
              <a:rPr lang="en-US" sz="2400" dirty="0" smtClean="0"/>
              <a:t>) &gt;= 1.40)</a:t>
            </a:r>
          </a:p>
          <a:p>
            <a:pPr lvl="1">
              <a:buNone/>
            </a:pPr>
            <a:r>
              <a:rPr lang="en-US" sz="2800" b="1" dirty="0" smtClean="0"/>
              <a:t>Sensitivity</a:t>
            </a:r>
            <a:r>
              <a:rPr lang="en-US" sz="2800" dirty="0" smtClean="0"/>
              <a:t>: performance gain with more cache </a:t>
            </a:r>
          </a:p>
          <a:p>
            <a:pPr lvl="1">
              <a:buNone/>
            </a:pPr>
            <a:r>
              <a:rPr lang="en-US" sz="2400" dirty="0" smtClean="0"/>
              <a:t>(Low Sens. (</a:t>
            </a:r>
            <a:r>
              <a:rPr lang="en-US" sz="2400" b="1" i="1" dirty="0" smtClean="0"/>
              <a:t>LS</a:t>
            </a:r>
            <a:r>
              <a:rPr lang="en-US" sz="2400" dirty="0" smtClean="0"/>
              <a:t>) &lt; 1.10, High Sens. (</a:t>
            </a:r>
            <a:r>
              <a:rPr lang="en-US" sz="2400" b="1" i="1" dirty="0" smtClean="0"/>
              <a:t>HS</a:t>
            </a:r>
            <a:r>
              <a:rPr lang="en-US" sz="2400" dirty="0" smtClean="0"/>
              <a:t>) &gt;= 1.10; 512kB -&gt; 2MB)</a:t>
            </a:r>
          </a:p>
          <a:p>
            <a:pPr lvl="1">
              <a:buNone/>
            </a:pPr>
            <a:r>
              <a:rPr lang="en-US" sz="2400" dirty="0" smtClean="0"/>
              <a:t> </a:t>
            </a:r>
          </a:p>
          <a:p>
            <a:r>
              <a:rPr lang="en-US" sz="2800" dirty="0" smtClean="0"/>
              <a:t>Three classes of applications:</a:t>
            </a:r>
          </a:p>
          <a:p>
            <a:pPr lvl="1"/>
            <a:r>
              <a:rPr lang="en-US" sz="2400" dirty="0" smtClean="0"/>
              <a:t>LCLS, HCLS, HCHS,  </a:t>
            </a:r>
            <a:r>
              <a:rPr lang="en-US" sz="2400" b="1" dirty="0" smtClean="0"/>
              <a:t>no LCHS</a:t>
            </a:r>
            <a:r>
              <a:rPr lang="en-US" sz="2400" dirty="0"/>
              <a:t> </a:t>
            </a:r>
            <a:r>
              <a:rPr lang="en-US" sz="2400" dirty="0" smtClean="0"/>
              <a:t>applications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For 2-core - </a:t>
            </a:r>
            <a:r>
              <a:rPr lang="en-US" sz="2800" b="1" dirty="0" smtClean="0"/>
              <a:t>random</a:t>
            </a:r>
            <a:r>
              <a:rPr lang="en-US" sz="2800" dirty="0" smtClean="0"/>
              <a:t> mixes of each possible class pairs  (20 each, 120 total workloads)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7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dirty="0" smtClean="0"/>
              <a:t>Multi-Core: Weighted Speedup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5903201"/>
            <a:ext cx="8458200" cy="6499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A55D6"/>
                </a:solidFill>
              </a:rPr>
              <a:t>B</a:t>
            </a:r>
            <a:r>
              <a:rPr lang="el-GR" b="1" dirty="0">
                <a:solidFill>
                  <a:srgbClr val="2A55D6"/>
                </a:solidFill>
                <a:cs typeface="Calibri"/>
              </a:rPr>
              <a:t>Δ</a:t>
            </a:r>
            <a:r>
              <a:rPr lang="en-US" b="1" dirty="0" smtClean="0">
                <a:solidFill>
                  <a:srgbClr val="2A55D6"/>
                </a:solidFill>
                <a:cs typeface="Calibri"/>
              </a:rPr>
              <a:t>I </a:t>
            </a:r>
            <a:r>
              <a:rPr lang="en-US" dirty="0" smtClean="0">
                <a:solidFill>
                  <a:srgbClr val="2A55D6"/>
                </a:solidFill>
                <a:cs typeface="Calibri"/>
              </a:rPr>
              <a:t>performance improvement is the highest (</a:t>
            </a:r>
            <a:r>
              <a:rPr lang="en-US" b="1" dirty="0" smtClean="0">
                <a:solidFill>
                  <a:srgbClr val="2A55D6"/>
                </a:solidFill>
                <a:cs typeface="Calibri"/>
              </a:rPr>
              <a:t>9.5</a:t>
            </a:r>
            <a:r>
              <a:rPr lang="en-US" dirty="0" smtClean="0">
                <a:solidFill>
                  <a:srgbClr val="2A55D6"/>
                </a:solidFill>
                <a:cs typeface="Calibri"/>
              </a:rPr>
              <a:t>%)</a:t>
            </a:r>
            <a:endParaRPr lang="en-US" dirty="0">
              <a:solidFill>
                <a:srgbClr val="2A55D6"/>
              </a:solidFill>
            </a:endParaRPr>
          </a:p>
          <a:p>
            <a:endParaRPr lang="en-US" b="1" dirty="0">
              <a:solidFill>
                <a:srgbClr val="2A55D6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033210"/>
              </p:ext>
            </p:extLst>
          </p:nvPr>
        </p:nvGraphicFramePr>
        <p:xfrm>
          <a:off x="-152400" y="838200"/>
          <a:ext cx="8991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7696200" y="2362200"/>
            <a:ext cx="1143000" cy="3352800"/>
          </a:xfrm>
          <a:prstGeom prst="roundRect">
            <a:avLst/>
          </a:prstGeom>
          <a:noFill/>
          <a:ln w="57150">
            <a:solidFill>
              <a:srgbClr val="2A5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19200" y="2819400"/>
            <a:ext cx="3200400" cy="2895600"/>
          </a:xfrm>
          <a:prstGeom prst="roundRect">
            <a:avLst/>
          </a:prstGeom>
          <a:noFill/>
          <a:ln w="57150">
            <a:solidFill>
              <a:srgbClr val="2A5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9600" y="990600"/>
            <a:ext cx="3352800" cy="4724400"/>
          </a:xfrm>
          <a:prstGeom prst="roundRect">
            <a:avLst/>
          </a:prstGeom>
          <a:noFill/>
          <a:ln w="57150">
            <a:solidFill>
              <a:srgbClr val="2A5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7560" y="5891284"/>
            <a:ext cx="8648700" cy="966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2A55D6"/>
                </a:solidFill>
              </a:rPr>
              <a:t>If at least one application is </a:t>
            </a:r>
            <a:r>
              <a:rPr lang="en-US" b="1" dirty="0" smtClean="0">
                <a:solidFill>
                  <a:srgbClr val="2A55D6"/>
                </a:solidFill>
              </a:rPr>
              <a:t>sensitive</a:t>
            </a:r>
            <a:r>
              <a:rPr lang="en-US" dirty="0" smtClean="0">
                <a:solidFill>
                  <a:srgbClr val="2A55D6"/>
                </a:solidFill>
              </a:rPr>
              <a:t>, then the performance improves</a:t>
            </a:r>
            <a:endParaRPr lang="en-US" dirty="0">
              <a:solidFill>
                <a:srgbClr val="2A55D6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3075"/>
            <a:ext cx="2133600" cy="365125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Graphic spid="6" grpId="0">
        <p:bldAsOne/>
      </p:bldGraphic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build="p"/>
      <p:bldP spid="11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Motivation for Cache Compression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153400" cy="68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Significant redundancy in 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52400" y="2057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b="1" dirty="0" smtClean="0">
                <a:solidFill>
                  <a:schemeClr val="tx1"/>
                </a:solidFill>
              </a:rPr>
              <a:t>000000</a:t>
            </a:r>
            <a:r>
              <a:rPr lang="en-US" sz="2400" dirty="0" smtClean="0">
                <a:solidFill>
                  <a:schemeClr val="tx1"/>
                </a:solidFill>
              </a:rPr>
              <a:t>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3200400"/>
            <a:ext cx="8382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How can we exploit this redundancy?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Cache compression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helps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Provides effect of a larger cache without making it physically larger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057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b="1" dirty="0" smtClean="0">
                <a:solidFill>
                  <a:schemeClr val="tx1"/>
                </a:solidFill>
              </a:rPr>
              <a:t>000000</a:t>
            </a:r>
            <a:r>
              <a:rPr lang="en-US" sz="2400" dirty="0" smtClean="0">
                <a:solidFill>
                  <a:schemeClr val="tx1"/>
                </a:solidFill>
              </a:rPr>
              <a:t>0B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2057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b="1" dirty="0" smtClean="0">
                <a:solidFill>
                  <a:schemeClr val="tx1"/>
                </a:solidFill>
              </a:rPr>
              <a:t>000000</a:t>
            </a:r>
            <a:r>
              <a:rPr lang="en-US" sz="2400" dirty="0" smtClean="0">
                <a:solidFill>
                  <a:schemeClr val="tx1"/>
                </a:solidFill>
              </a:rPr>
              <a:t>03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2057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0x</a:t>
            </a:r>
            <a:r>
              <a:rPr lang="en-US" sz="2400" b="1" dirty="0" smtClean="0">
                <a:solidFill>
                  <a:schemeClr val="tx1"/>
                </a:solidFill>
              </a:rPr>
              <a:t>000000</a:t>
            </a:r>
            <a:r>
              <a:rPr lang="en-US" sz="2400" dirty="0" smtClean="0">
                <a:solidFill>
                  <a:schemeClr val="tx1"/>
                </a:solidFill>
              </a:rPr>
              <a:t>04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7600" y="20574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Other Results in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6783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IPC comparison against </a:t>
            </a:r>
            <a:r>
              <a:rPr lang="en-US" sz="2800" b="1" dirty="0" smtClean="0"/>
              <a:t>upper </a:t>
            </a:r>
            <a:r>
              <a:rPr lang="en-US" sz="2800" dirty="0" smtClean="0"/>
              <a:t>bounds</a:t>
            </a:r>
          </a:p>
          <a:p>
            <a:pPr lvl="1"/>
            <a:r>
              <a:rPr lang="en-US" sz="2400" dirty="0" smtClean="0"/>
              <a:t>B</a:t>
            </a:r>
            <a:r>
              <a:rPr lang="el-GR" sz="2400" dirty="0" smtClean="0"/>
              <a:t>Δ</a:t>
            </a:r>
            <a:r>
              <a:rPr lang="en-US" sz="2400" dirty="0" smtClean="0"/>
              <a:t>I almost achieves performance of the 2X-size cache</a:t>
            </a:r>
          </a:p>
          <a:p>
            <a:r>
              <a:rPr lang="en-US" sz="2800" dirty="0" smtClean="0"/>
              <a:t>Sensitivity study of having </a:t>
            </a:r>
            <a:r>
              <a:rPr lang="en-US" sz="2800" b="1" dirty="0" smtClean="0"/>
              <a:t>more </a:t>
            </a:r>
            <a:r>
              <a:rPr lang="en-US" sz="2800" dirty="0" smtClean="0"/>
              <a:t>than 2X tags</a:t>
            </a:r>
          </a:p>
          <a:p>
            <a:pPr lvl="1"/>
            <a:r>
              <a:rPr lang="en-US" sz="2400" dirty="0" smtClean="0"/>
              <a:t>Up to 1.98 average compression ratio</a:t>
            </a:r>
          </a:p>
          <a:p>
            <a:r>
              <a:rPr lang="en-US" sz="2800" dirty="0" smtClean="0"/>
              <a:t>Effect on </a:t>
            </a:r>
            <a:r>
              <a:rPr lang="en-US" sz="2800" b="1" dirty="0" smtClean="0"/>
              <a:t>bandwidth</a:t>
            </a:r>
            <a:r>
              <a:rPr lang="en-US" sz="2800" dirty="0" smtClean="0"/>
              <a:t> consumption</a:t>
            </a:r>
          </a:p>
          <a:p>
            <a:pPr lvl="1"/>
            <a:r>
              <a:rPr lang="en-US" sz="2400" dirty="0" smtClean="0"/>
              <a:t>2.31X decrease on average</a:t>
            </a:r>
          </a:p>
          <a:p>
            <a:r>
              <a:rPr lang="en-US" sz="2800" dirty="0" smtClean="0"/>
              <a:t>Detailed quantitative comparison with prior work</a:t>
            </a:r>
          </a:p>
          <a:p>
            <a:r>
              <a:rPr lang="en-US" sz="2800" b="1" dirty="0" smtClean="0"/>
              <a:t>Cost analysis </a:t>
            </a:r>
            <a:r>
              <a:rPr lang="en-US" sz="2800" dirty="0" smtClean="0"/>
              <a:t>of the proposed changes</a:t>
            </a:r>
          </a:p>
          <a:p>
            <a:pPr lvl="1"/>
            <a:r>
              <a:rPr lang="en-US" sz="2400" dirty="0" smtClean="0"/>
              <a:t>2.3% L2 cache area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255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8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new </a:t>
            </a:r>
            <a:r>
              <a:rPr lang="en-US" sz="2800" b="1" dirty="0" smtClean="0">
                <a:solidFill>
                  <a:srgbClr val="2A55D6"/>
                </a:solidFill>
              </a:rPr>
              <a:t>Base-Delta-Immediate</a:t>
            </a:r>
            <a:r>
              <a:rPr lang="en-US" sz="2800" dirty="0" smtClean="0"/>
              <a:t> </a:t>
            </a:r>
            <a:r>
              <a:rPr lang="en-US" sz="2800" dirty="0" smtClean="0"/>
              <a:t>compression </a:t>
            </a:r>
            <a:r>
              <a:rPr lang="en-US" sz="2800" dirty="0" smtClean="0"/>
              <a:t>mechanism </a:t>
            </a:r>
            <a:endParaRPr lang="en-US" sz="2800" dirty="0" smtClean="0"/>
          </a:p>
          <a:p>
            <a:r>
              <a:rPr lang="en-US" sz="2800" u="sng" dirty="0" smtClean="0"/>
              <a:t>Key insight</a:t>
            </a:r>
            <a:r>
              <a:rPr lang="en-US" sz="2800" dirty="0" smtClean="0"/>
              <a:t>: </a:t>
            </a:r>
            <a:r>
              <a:rPr lang="en-US" sz="2800" dirty="0"/>
              <a:t>many cache lines can be efficiently </a:t>
            </a:r>
            <a:r>
              <a:rPr lang="en-US" sz="2800" dirty="0" smtClean="0"/>
              <a:t>represented </a:t>
            </a:r>
            <a:r>
              <a:rPr lang="en-US" sz="2800" dirty="0"/>
              <a:t>using </a:t>
            </a:r>
            <a:r>
              <a:rPr lang="en-US" sz="2800" b="1" dirty="0">
                <a:solidFill>
                  <a:srgbClr val="FF0000"/>
                </a:solidFill>
              </a:rPr>
              <a:t>base + delta </a:t>
            </a:r>
            <a:r>
              <a:rPr lang="en-US" sz="2800" b="1" dirty="0" smtClean="0">
                <a:solidFill>
                  <a:srgbClr val="FF0000"/>
                </a:solidFill>
              </a:rPr>
              <a:t>encoding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u="sng" dirty="0" smtClean="0"/>
              <a:t>Key properties</a:t>
            </a:r>
            <a:r>
              <a:rPr lang="en-US" sz="2800" dirty="0" smtClean="0">
                <a:solidFill>
                  <a:srgbClr val="2A55D6"/>
                </a:solidFill>
              </a:rPr>
              <a:t>:</a:t>
            </a:r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2A55D6"/>
                </a:solidFill>
              </a:rPr>
              <a:t>Low</a:t>
            </a:r>
            <a:r>
              <a:rPr lang="en-US" sz="2400" dirty="0" smtClean="0"/>
              <a:t> latency decompression </a:t>
            </a:r>
          </a:p>
          <a:p>
            <a:pPr lvl="1"/>
            <a:r>
              <a:rPr lang="en-US" sz="2400" b="1" dirty="0" smtClean="0">
                <a:solidFill>
                  <a:srgbClr val="2A55D6"/>
                </a:solidFill>
              </a:rPr>
              <a:t>Simple</a:t>
            </a:r>
            <a:r>
              <a:rPr lang="en-US" sz="2400" dirty="0" smtClean="0"/>
              <a:t> hardware implementation</a:t>
            </a:r>
          </a:p>
          <a:p>
            <a:pPr lvl="1"/>
            <a:r>
              <a:rPr lang="en-US" sz="2400" b="1" dirty="0" smtClean="0">
                <a:solidFill>
                  <a:srgbClr val="2A55D6"/>
                </a:solidFill>
              </a:rPr>
              <a:t>High compression ratio</a:t>
            </a:r>
            <a:r>
              <a:rPr lang="en-US" sz="2400" dirty="0" smtClean="0">
                <a:solidFill>
                  <a:srgbClr val="2A55D6"/>
                </a:solidFill>
              </a:rPr>
              <a:t> </a:t>
            </a:r>
            <a:r>
              <a:rPr lang="en-US" sz="2400" dirty="0" smtClean="0"/>
              <a:t>with high </a:t>
            </a:r>
            <a:r>
              <a:rPr lang="en-US" sz="2400" dirty="0" smtClean="0"/>
              <a:t>coverage </a:t>
            </a:r>
            <a:endParaRPr lang="en-US" sz="2400" dirty="0" smtClean="0"/>
          </a:p>
          <a:p>
            <a:r>
              <a:rPr lang="en-US" sz="2800" b="1" dirty="0" smtClean="0">
                <a:solidFill>
                  <a:srgbClr val="2A55D6"/>
                </a:solidFill>
              </a:rPr>
              <a:t>Improves</a:t>
            </a:r>
            <a:r>
              <a:rPr lang="en-US" sz="2800" dirty="0" smtClean="0"/>
              <a:t> </a:t>
            </a:r>
            <a:r>
              <a:rPr lang="en-US" sz="2800" i="1" dirty="0" smtClean="0"/>
              <a:t>cache hit ratio </a:t>
            </a:r>
            <a:r>
              <a:rPr lang="en-US" sz="2800" dirty="0" smtClean="0"/>
              <a:t>and </a:t>
            </a:r>
            <a:r>
              <a:rPr lang="en-US" sz="2800" i="1" dirty="0" smtClean="0"/>
              <a:t>performance</a:t>
            </a:r>
            <a:r>
              <a:rPr lang="en-US" sz="2800" dirty="0" smtClean="0"/>
              <a:t> of both single-core and multi-core workloads</a:t>
            </a:r>
          </a:p>
          <a:p>
            <a:pPr lvl="1"/>
            <a:r>
              <a:rPr lang="en-US" sz="2400" dirty="0" smtClean="0"/>
              <a:t>Outperforms state-of-the-art cache compression techniques: FVC and FPC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24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813" y="228600"/>
            <a:ext cx="9144000" cy="33528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5200" b="1" dirty="0" smtClean="0">
                <a:latin typeface="Calibri" pitchFamily="34" charset="0"/>
                <a:cs typeface="Calibri" pitchFamily="34" charset="0"/>
              </a:rPr>
              <a:t>Base-Delta-Immediate Compression:</a:t>
            </a:r>
            <a:br>
              <a:rPr lang="en-US" sz="52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5200" b="1" dirty="0" smtClean="0">
                <a:latin typeface="Calibri" pitchFamily="34" charset="0"/>
                <a:cs typeface="Calibri" pitchFamily="34" charset="0"/>
              </a:rPr>
              <a:t> Practical Data Compression </a:t>
            </a:r>
            <a:br>
              <a:rPr lang="en-US" sz="52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5200" b="1" dirty="0" smtClean="0">
                <a:latin typeface="Calibri" pitchFamily="34" charset="0"/>
                <a:cs typeface="Calibri" pitchFamily="34" charset="0"/>
              </a:rPr>
              <a:t> for On-Chip Caches</a:t>
            </a:r>
            <a:endParaRPr lang="en-US" sz="5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733801"/>
            <a:ext cx="5410200" cy="1955406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Gennady Pekhimenko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</a:p>
          <a:p>
            <a:pPr algn="l"/>
            <a:r>
              <a:rPr lang="en-US" dirty="0" err="1" smtClean="0">
                <a:solidFill>
                  <a:srgbClr val="C00000"/>
                </a:solidFill>
              </a:rPr>
              <a:t>Vivek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Seshadri</a:t>
            </a:r>
            <a:r>
              <a:rPr lang="en-US" baseline="30000" dirty="0">
                <a:solidFill>
                  <a:srgbClr val="9933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</a:p>
          <a:p>
            <a:pPr algn="l"/>
            <a:r>
              <a:rPr lang="en-US" dirty="0" err="1" smtClean="0">
                <a:solidFill>
                  <a:srgbClr val="C00000"/>
                </a:solidFill>
              </a:rPr>
              <a:t>Onur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Mutlu</a:t>
            </a:r>
            <a:r>
              <a:rPr lang="en-US" baseline="30000" dirty="0">
                <a:solidFill>
                  <a:srgbClr val="9933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, Todd C. </a:t>
            </a:r>
            <a:r>
              <a:rPr lang="en-US" dirty="0" err="1" smtClean="0">
                <a:solidFill>
                  <a:srgbClr val="C00000"/>
                </a:solidFill>
              </a:rPr>
              <a:t>Mowry</a:t>
            </a:r>
            <a:r>
              <a:rPr lang="en-US" sz="2400" baseline="30000" dirty="0">
                <a:solidFill>
                  <a:srgbClr val="9933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 smtClean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</p:txBody>
      </p:sp>
      <p:pic>
        <p:nvPicPr>
          <p:cNvPr id="6" name="Picture 5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5414556"/>
            <a:ext cx="3786214" cy="1367244"/>
          </a:xfrm>
          <a:prstGeom prst="rect">
            <a:avLst/>
          </a:prstGeom>
        </p:spPr>
      </p:pic>
      <p:pic>
        <p:nvPicPr>
          <p:cNvPr id="1026" name="Picture 2" descr="C:\Users\gpekhime\Desktop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5461186"/>
            <a:ext cx="1219200" cy="1062606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181600" y="3733800"/>
            <a:ext cx="3979016" cy="1955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A55D6"/>
                </a:solidFill>
              </a:rPr>
              <a:t>Phillip B. Gibbons*, </a:t>
            </a:r>
          </a:p>
          <a:p>
            <a:r>
              <a:rPr lang="en-US" dirty="0" smtClean="0">
                <a:solidFill>
                  <a:srgbClr val="2A55D6"/>
                </a:solidFill>
              </a:rPr>
              <a:t>Michael A. </a:t>
            </a:r>
            <a:r>
              <a:rPr lang="en-US" dirty="0" err="1" smtClean="0">
                <a:solidFill>
                  <a:srgbClr val="2A55D6"/>
                </a:solidFill>
              </a:rPr>
              <a:t>Kozuch</a:t>
            </a:r>
            <a:r>
              <a:rPr lang="en-US" dirty="0" smtClean="0">
                <a:solidFill>
                  <a:srgbClr val="2A55D6"/>
                </a:solidFill>
              </a:rPr>
              <a:t>*</a:t>
            </a:r>
            <a:endParaRPr lang="en-US" sz="2200" dirty="0" smtClean="0">
              <a:solidFill>
                <a:srgbClr val="2A55D6"/>
              </a:solidFill>
            </a:endParaRPr>
          </a:p>
          <a:p>
            <a:endParaRPr lang="en-US" sz="2200" dirty="0" smtClean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749837" y="54611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A55D6"/>
                </a:solidFill>
              </a:rPr>
              <a:t>*</a:t>
            </a:r>
            <a:endParaRPr lang="en-US" sz="3200" dirty="0">
              <a:solidFill>
                <a:srgbClr val="2A55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B+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/>
              <a:t>: Compression Ratio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5410200"/>
            <a:ext cx="8305800" cy="457200"/>
          </a:xfrm>
        </p:spPr>
        <p:txBody>
          <a:bodyPr>
            <a:noAutofit/>
          </a:bodyPr>
          <a:lstStyle/>
          <a:p>
            <a:pPr marL="344487" lvl="1" indent="0">
              <a:buNone/>
            </a:pPr>
            <a:r>
              <a:rPr lang="en-US" sz="2800" dirty="0" smtClean="0">
                <a:solidFill>
                  <a:srgbClr val="2A55D6"/>
                </a:solidFill>
              </a:rPr>
              <a:t>Good average compression ratio (</a:t>
            </a:r>
            <a:r>
              <a:rPr lang="en-US" sz="2800" b="1" dirty="0" smtClean="0">
                <a:solidFill>
                  <a:srgbClr val="2A55D6"/>
                </a:solidFill>
              </a:rPr>
              <a:t>1.40</a:t>
            </a:r>
            <a:r>
              <a:rPr lang="en-US" sz="2800" dirty="0" smtClean="0">
                <a:solidFill>
                  <a:srgbClr val="2A55D6"/>
                </a:solidFill>
              </a:rPr>
              <a:t>)</a:t>
            </a:r>
          </a:p>
          <a:p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740478"/>
              </p:ext>
            </p:extLst>
          </p:nvPr>
        </p:nvGraphicFramePr>
        <p:xfrm>
          <a:off x="228600" y="1066800"/>
          <a:ext cx="8610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867400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7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some benchmarks have low compression ratio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33600" y="1219200"/>
            <a:ext cx="6629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/>
              <a:t>SPEC2006, databases, web workloads, L2 2MB cache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9200" y="3048000"/>
            <a:ext cx="1981200" cy="2362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5400"/>
            <a:ext cx="883920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Single-Core: Effect on Cache Capacity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81000" y="5791200"/>
            <a:ext cx="8610600" cy="639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A55D6"/>
                </a:solidFill>
              </a:rPr>
              <a:t>B</a:t>
            </a:r>
            <a:r>
              <a:rPr lang="el-GR" b="1" dirty="0">
                <a:solidFill>
                  <a:srgbClr val="2A55D6"/>
                </a:solidFill>
                <a:cs typeface="Calibri"/>
              </a:rPr>
              <a:t>Δ</a:t>
            </a:r>
            <a:r>
              <a:rPr lang="en-US" b="1" dirty="0" smtClean="0">
                <a:solidFill>
                  <a:srgbClr val="2A55D6"/>
                </a:solidFill>
                <a:cs typeface="Calibri"/>
              </a:rPr>
              <a:t>I </a:t>
            </a:r>
            <a:r>
              <a:rPr lang="en-US" dirty="0" smtClean="0">
                <a:solidFill>
                  <a:srgbClr val="2A55D6"/>
                </a:solidFill>
                <a:cs typeface="Calibri"/>
              </a:rPr>
              <a:t>achieves performance close to the upper bound</a:t>
            </a:r>
            <a:endParaRPr lang="en-US" dirty="0">
              <a:solidFill>
                <a:srgbClr val="2A55D6"/>
              </a:solidFill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157928"/>
              </p:ext>
            </p:extLst>
          </p:nvPr>
        </p:nvGraphicFramePr>
        <p:xfrm>
          <a:off x="228600" y="914400"/>
          <a:ext cx="8610600" cy="480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1000" y="37014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1.3%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77200" y="3470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1.7%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296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2.3%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1066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Fixed</a:t>
            </a:r>
            <a:r>
              <a:rPr lang="en-US" sz="2000" dirty="0" smtClean="0"/>
              <a:t> L2 cache latency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39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Graphic spid="18" grpId="0" uiExpand="1">
        <p:bldSub>
          <a:bldChart bld="series"/>
        </p:bldSub>
      </p:bldGraphic>
      <p:bldP spid="5" grpId="0"/>
      <p:bldP spid="5" grpId="1"/>
      <p:bldP spid="24" grpId="0"/>
      <p:bldP spid="24" grpId="1"/>
      <p:bldP spid="25" grpId="0"/>
      <p:bldP spid="25" grpId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dirty="0" err="1" smtClean="0"/>
              <a:t>Multiprogrammed</a:t>
            </a:r>
            <a:r>
              <a:rPr lang="en-US" dirty="0" smtClean="0"/>
              <a:t> Workloads -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83076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16" y="3576144"/>
            <a:ext cx="5022818" cy="225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53" y="3608983"/>
            <a:ext cx="769963" cy="225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07" y="144585"/>
            <a:ext cx="8610600" cy="756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 Compression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971800" y="1114096"/>
            <a:ext cx="2057400" cy="7909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CPU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2286000"/>
            <a:ext cx="3276600" cy="1066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L1 Data Cache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Uncompressed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2200" y="3733800"/>
            <a:ext cx="3276600" cy="1066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L2 Cache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Compressed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200" y="5105400"/>
            <a:ext cx="3276600" cy="1066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Uncompressed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000500" y="1905000"/>
            <a:ext cx="0" cy="38100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4000500" y="3352800"/>
            <a:ext cx="0" cy="38100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4000500" y="4800600"/>
            <a:ext cx="0" cy="30480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1"/>
            <a:endCxn id="5" idx="1"/>
          </p:cNvCxnSpPr>
          <p:nvPr/>
        </p:nvCxnSpPr>
        <p:spPr>
          <a:xfrm rot="10800000" flipH="1">
            <a:off x="2362200" y="1509548"/>
            <a:ext cx="609600" cy="1309852"/>
          </a:xfrm>
          <a:prstGeom prst="bentConnector3">
            <a:avLst>
              <a:gd name="adj1" fmla="val -375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304800" y="1509548"/>
            <a:ext cx="1828800" cy="852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 L1</a:t>
            </a:r>
            <a:endParaRPr lang="en-US" sz="2400" dirty="0"/>
          </a:p>
        </p:txBody>
      </p:sp>
      <p:cxnSp>
        <p:nvCxnSpPr>
          <p:cNvPr id="33" name="Elbow Connector 32"/>
          <p:cNvCxnSpPr>
            <a:stCxn id="7" idx="3"/>
            <a:endCxn id="6" idx="3"/>
          </p:cNvCxnSpPr>
          <p:nvPr/>
        </p:nvCxnSpPr>
        <p:spPr>
          <a:xfrm flipV="1">
            <a:off x="5638800" y="2819400"/>
            <a:ext cx="12700" cy="1447800"/>
          </a:xfrm>
          <a:prstGeom prst="bentConnector3">
            <a:avLst>
              <a:gd name="adj1" fmla="val 7882764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2133599" y="4795345"/>
            <a:ext cx="1601185" cy="30480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Miss</a:t>
            </a:r>
            <a:endParaRPr lang="en-US" sz="2000" dirty="0"/>
          </a:p>
        </p:txBody>
      </p:sp>
      <p:cxnSp>
        <p:nvCxnSpPr>
          <p:cNvPr id="51" name="Elbow Connector 50"/>
          <p:cNvCxnSpPr/>
          <p:nvPr/>
        </p:nvCxnSpPr>
        <p:spPr>
          <a:xfrm flipV="1">
            <a:off x="5638800" y="4414345"/>
            <a:ext cx="12700" cy="1371600"/>
          </a:xfrm>
          <a:prstGeom prst="bentConnector3">
            <a:avLst>
              <a:gd name="adj1" fmla="val 701379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7" idx="1"/>
            <a:endCxn id="8" idx="1"/>
          </p:cNvCxnSpPr>
          <p:nvPr/>
        </p:nvCxnSpPr>
        <p:spPr>
          <a:xfrm rot="10800000" flipV="1">
            <a:off x="2362200" y="4267200"/>
            <a:ext cx="12700" cy="1371600"/>
          </a:xfrm>
          <a:prstGeom prst="bentConnector3">
            <a:avLst>
              <a:gd name="adj1" fmla="val 1123448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2102068" y="3390900"/>
            <a:ext cx="1601185" cy="30480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Miss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6629400" y="2971800"/>
            <a:ext cx="19812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 L2</a:t>
            </a:r>
          </a:p>
          <a:p>
            <a:pPr algn="ctr"/>
            <a:r>
              <a:rPr lang="en-US" sz="2400" dirty="0" smtClean="0"/>
              <a:t>Decompress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6553200" y="4623895"/>
            <a:ext cx="1676400" cy="78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Compress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2400" y="4414345"/>
            <a:ext cx="1828800" cy="1078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Writeback</a:t>
            </a:r>
            <a:endParaRPr lang="en-US" sz="2400" dirty="0" smtClean="0"/>
          </a:p>
          <a:p>
            <a:pPr algn="ctr"/>
            <a:r>
              <a:rPr lang="en-US" sz="2400" dirty="0" smtClean="0"/>
              <a:t>Decompress</a:t>
            </a:r>
            <a:endParaRPr lang="en-US" sz="2400" dirty="0"/>
          </a:p>
        </p:txBody>
      </p:sp>
      <p:cxnSp>
        <p:nvCxnSpPr>
          <p:cNvPr id="127" name="Elbow Connector 126"/>
          <p:cNvCxnSpPr/>
          <p:nvPr/>
        </p:nvCxnSpPr>
        <p:spPr>
          <a:xfrm rot="10800000" flipV="1">
            <a:off x="2349500" y="2832540"/>
            <a:ext cx="12700" cy="1371600"/>
          </a:xfrm>
          <a:prstGeom prst="bentConnector3">
            <a:avLst>
              <a:gd name="adj1" fmla="val 1123448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52400" y="2908573"/>
            <a:ext cx="1828800" cy="1078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Writeback</a:t>
            </a:r>
            <a:endParaRPr lang="en-US" sz="2400" dirty="0" smtClean="0"/>
          </a:p>
          <a:p>
            <a:pPr algn="ctr"/>
            <a:r>
              <a:rPr lang="en-US" sz="2400" dirty="0" smtClean="0"/>
              <a:t>Compress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54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3" grpId="0" animBg="1"/>
      <p:bldP spid="46" grpId="0" animBg="1"/>
      <p:bldP spid="75" grpId="0" animBg="1"/>
      <p:bldP spid="40" grpId="0" animBg="1"/>
      <p:bldP spid="81" grpId="0" animBg="1"/>
      <p:bldP spid="82" grpId="0" animBg="1"/>
      <p:bldP spid="1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Base+Delta</a:t>
            </a:r>
            <a:r>
              <a:rPr lang="en-US" dirty="0" smtClean="0"/>
              <a:t> Compression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843880"/>
          </a:xfrm>
        </p:spPr>
        <p:txBody>
          <a:bodyPr/>
          <a:lstStyle/>
          <a:p>
            <a:r>
              <a:rPr lang="en-US" dirty="0" smtClean="0"/>
              <a:t>Narrow values (taken from h264ref):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860953" cy="326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on Cache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0"/>
            <a:ext cx="8686800" cy="2514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Key requirements:</a:t>
            </a:r>
          </a:p>
          <a:p>
            <a:pPr lvl="1"/>
            <a:r>
              <a:rPr lang="en-US" b="1" dirty="0" smtClean="0"/>
              <a:t>Fast</a:t>
            </a:r>
            <a:r>
              <a:rPr lang="en-US" dirty="0" smtClean="0"/>
              <a:t> (low decompression latency)</a:t>
            </a:r>
          </a:p>
          <a:p>
            <a:pPr lvl="1"/>
            <a:r>
              <a:rPr lang="en-US" b="1" dirty="0" smtClean="0"/>
              <a:t>Simple</a:t>
            </a:r>
            <a:r>
              <a:rPr lang="en-US" dirty="0" smtClean="0"/>
              <a:t> (avoid complex hardware changes)</a:t>
            </a:r>
          </a:p>
          <a:p>
            <a:pPr lvl="1"/>
            <a:r>
              <a:rPr lang="en-US" b="1" dirty="0" smtClean="0"/>
              <a:t>Effective</a:t>
            </a:r>
            <a:r>
              <a:rPr lang="en-US" dirty="0" smtClean="0"/>
              <a:t> (good compression ratio)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0806" y="1828800"/>
            <a:ext cx="990600" cy="685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9609" y="1479644"/>
            <a:ext cx="1407994" cy="13841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L2 Cache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1411406" y="2171700"/>
            <a:ext cx="5468203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02006" y="1905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8606" y="2471383"/>
            <a:ext cx="1905000" cy="241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Uncompressed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69206" y="2560661"/>
            <a:ext cx="1447800" cy="34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Compressed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73606" y="2438400"/>
            <a:ext cx="1804915" cy="457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Decompression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2506" y="2594213"/>
            <a:ext cx="2019299" cy="34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Uncompressed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481349" y="1905000"/>
            <a:ext cx="838201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L1 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14594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Hit</a:t>
            </a:r>
            <a:endParaRPr lang="en-US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-4.44444E-6 L 0.43316 -0.00555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649" y="-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4.19981E-6 L -0.40833 4.19981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41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-3.66327E-6 L -0.3092 0.0007 " pathEditMode="relative" rAng="0" ptsTypes="AA">
                                          <p:cBhvr>
                                            <p:cTn id="49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69" y="23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48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833 -0.00509 L -0.1809 -0.01018 " pathEditMode="relative" rAng="0" ptsTypes="AA">
                                          <p:cBhvr>
                                            <p:cTn id="57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628" y="-25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2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10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2" nodeType="withEffect" p14:presetBounceEnd="6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6000">
                                          <p:cBhvr>
                                            <p:cTn id="82" dur="5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6" grpId="2" animBg="1"/>
          <p:bldP spid="13" grpId="0" animBg="1"/>
          <p:bldP spid="13" grpId="1" animBg="1"/>
          <p:bldP spid="15" grpId="0" animBg="1"/>
          <p:bldP spid="15" grpId="1" animBg="1"/>
          <p:bldP spid="15" grpId="2" animBg="1"/>
          <p:bldP spid="16" grpId="0" animBg="1"/>
          <p:bldP spid="16" grpId="2" animBg="1"/>
          <p:bldP spid="17" grpId="0" animBg="1"/>
          <p:bldP spid="17" grpId="1" animBg="1"/>
          <p:bldP spid="21" grpId="0" animBg="1"/>
          <p:bldP spid="21" grpId="1" animBg="1"/>
          <p:bldP spid="21" grpId="2" animBg="1"/>
          <p:bldP spid="18" grpId="0" animBg="1"/>
          <p:bldP spid="18" grpId="1" animBg="1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-4.44444E-6 L 0.43316 -0.00555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649" y="-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4.19981E-6 L -0.40833 4.19981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41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-3.66327E-6 L -0.3092 0.0007 " pathEditMode="relative" rAng="0" ptsTypes="AA">
                                          <p:cBhvr>
                                            <p:cTn id="49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69" y="23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48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833 -0.00509 L -0.1809 -0.01018 " pathEditMode="relative" rAng="0" ptsTypes="AA">
                                          <p:cBhvr>
                                            <p:cTn id="57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628" y="-25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2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10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5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6" grpId="2" animBg="1"/>
          <p:bldP spid="13" grpId="0" animBg="1"/>
          <p:bldP spid="13" grpId="1" animBg="1"/>
          <p:bldP spid="15" grpId="0" animBg="1"/>
          <p:bldP spid="15" grpId="1" animBg="1"/>
          <p:bldP spid="15" grpId="2" animBg="1"/>
          <p:bldP spid="16" grpId="0" animBg="1"/>
          <p:bldP spid="16" grpId="2" animBg="1"/>
          <p:bldP spid="17" grpId="0" animBg="1"/>
          <p:bldP spid="17" grpId="1" animBg="1"/>
          <p:bldP spid="21" grpId="0" animBg="1"/>
          <p:bldP spid="21" grpId="1" animBg="1"/>
          <p:bldP spid="21" grpId="2" animBg="1"/>
          <p:bldP spid="18" grpId="0" animBg="1"/>
          <p:bldP spid="18" grpId="1" animBg="1"/>
          <p:bldP spid="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4280"/>
            <a:ext cx="8610600" cy="756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Shortcomings of Prior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56118"/>
              </p:ext>
            </p:extLst>
          </p:nvPr>
        </p:nvGraphicFramePr>
        <p:xfrm>
          <a:off x="228600" y="1371600"/>
          <a:ext cx="8534400" cy="187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209800"/>
                <a:gridCol w="1752600"/>
                <a:gridCol w="2133600"/>
              </a:tblGrid>
              <a:tr h="10767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Compression</a:t>
                      </a:r>
                    </a:p>
                    <a:p>
                      <a:r>
                        <a:rPr lang="en-US" sz="2400" dirty="0" smtClean="0"/>
                        <a:t>Mechanisms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Decompression</a:t>
                      </a:r>
                    </a:p>
                    <a:p>
                      <a:r>
                        <a:rPr lang="en-US" sz="2400" dirty="0" smtClean="0"/>
                        <a:t>Latency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Compression</a:t>
                      </a:r>
                    </a:p>
                    <a:p>
                      <a:r>
                        <a:rPr lang="en-US" sz="2400" dirty="0" smtClean="0"/>
                        <a:t>Ratio</a:t>
                      </a:r>
                      <a:endParaRPr lang="en-US" sz="2400" dirty="0"/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Zero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1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4280"/>
            <a:ext cx="8610600" cy="756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Shortcomings of Prior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64030"/>
              </p:ext>
            </p:extLst>
          </p:nvPr>
        </p:nvGraphicFramePr>
        <p:xfrm>
          <a:off x="228600" y="1371600"/>
          <a:ext cx="8534400" cy="267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209800"/>
                <a:gridCol w="1752600"/>
                <a:gridCol w="2133600"/>
              </a:tblGrid>
              <a:tr h="10767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Compression</a:t>
                      </a:r>
                    </a:p>
                    <a:p>
                      <a:r>
                        <a:rPr lang="en-US" sz="2400" dirty="0" smtClean="0"/>
                        <a:t>Mechanisms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Decompression</a:t>
                      </a:r>
                    </a:p>
                    <a:p>
                      <a:r>
                        <a:rPr lang="en-US" sz="2400" dirty="0" smtClean="0"/>
                        <a:t>Latency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Compression</a:t>
                      </a:r>
                    </a:p>
                    <a:p>
                      <a:r>
                        <a:rPr lang="en-US" sz="2400" dirty="0" smtClean="0"/>
                        <a:t>Ratio</a:t>
                      </a:r>
                      <a:endParaRPr lang="en-US" sz="2400" dirty="0"/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Zero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Frequent Value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3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4280"/>
            <a:ext cx="8610600" cy="756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Shortcomings of Prior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48198"/>
              </p:ext>
            </p:extLst>
          </p:nvPr>
        </p:nvGraphicFramePr>
        <p:xfrm>
          <a:off x="228600" y="1371600"/>
          <a:ext cx="8534400" cy="3469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209800"/>
                <a:gridCol w="1752600"/>
                <a:gridCol w="2133600"/>
              </a:tblGrid>
              <a:tr h="10767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Compression</a:t>
                      </a:r>
                    </a:p>
                    <a:p>
                      <a:r>
                        <a:rPr lang="en-US" sz="2400" dirty="0" smtClean="0"/>
                        <a:t>Mechanisms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Decompression</a:t>
                      </a:r>
                    </a:p>
                    <a:p>
                      <a:r>
                        <a:rPr lang="en-US" sz="2400" dirty="0" smtClean="0"/>
                        <a:t>Latency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Compression</a:t>
                      </a:r>
                    </a:p>
                    <a:p>
                      <a:r>
                        <a:rPr lang="en-US" sz="2400" dirty="0" smtClean="0"/>
                        <a:t>Ratio</a:t>
                      </a:r>
                      <a:endParaRPr lang="en-US" sz="2400" dirty="0"/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Zero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Frequent Value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Frequent Pattern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r>
                        <a:rPr lang="en-US" sz="40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/</a:t>
                      </a:r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4280"/>
            <a:ext cx="8610600" cy="756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Shortcomings of Prior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96038"/>
              </p:ext>
            </p:extLst>
          </p:nvPr>
        </p:nvGraphicFramePr>
        <p:xfrm>
          <a:off x="228600" y="1371600"/>
          <a:ext cx="8534400" cy="4292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209800"/>
                <a:gridCol w="1752600"/>
                <a:gridCol w="2133600"/>
              </a:tblGrid>
              <a:tr h="10767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Compression</a:t>
                      </a:r>
                    </a:p>
                    <a:p>
                      <a:r>
                        <a:rPr lang="en-US" sz="2400" dirty="0" smtClean="0"/>
                        <a:t>Mechanisms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Decompression</a:t>
                      </a:r>
                    </a:p>
                    <a:p>
                      <a:r>
                        <a:rPr lang="en-US" sz="2400" dirty="0" smtClean="0"/>
                        <a:t>Latency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Compression</a:t>
                      </a:r>
                    </a:p>
                    <a:p>
                      <a:r>
                        <a:rPr lang="en-US" sz="2400" dirty="0" smtClean="0"/>
                        <a:t>Ratio</a:t>
                      </a:r>
                      <a:endParaRPr lang="en-US" sz="2400" dirty="0"/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Zero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Frequent Value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Frequent Pattern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r>
                        <a:rPr lang="en-US" sz="40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/</a:t>
                      </a:r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</a:tr>
              <a:tr h="79760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Our proposal: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r>
                        <a:rPr lang="el-GR" sz="2400" b="1" dirty="0" smtClean="0">
                          <a:solidFill>
                            <a:srgbClr val="0000FF"/>
                          </a:solidFill>
                        </a:rPr>
                        <a:t>Δ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00990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Motivation &amp; Background</a:t>
            </a:r>
          </a:p>
          <a:p>
            <a:r>
              <a:rPr lang="en-US" sz="4000" dirty="0" smtClean="0">
                <a:solidFill>
                  <a:srgbClr val="009900"/>
                </a:solidFill>
              </a:rPr>
              <a:t>Key Idea &amp; Our Mechanism</a:t>
            </a:r>
            <a:endParaRPr lang="en-US" sz="4000" dirty="0" smtClean="0">
              <a:solidFill>
                <a:srgbClr val="009900"/>
              </a:solidFill>
              <a:cs typeface="Calibri"/>
            </a:endParaRPr>
          </a:p>
          <a:p>
            <a:r>
              <a:rPr lang="en-US" sz="4000" dirty="0" smtClean="0">
                <a:cs typeface="Calibri"/>
              </a:rPr>
              <a:t>Evaluation</a:t>
            </a:r>
          </a:p>
          <a:p>
            <a:r>
              <a:rPr lang="en-US" sz="4000" dirty="0" smtClean="0">
                <a:cs typeface="Calibri"/>
              </a:rPr>
              <a:t>Conclusion</a:t>
            </a:r>
            <a:r>
              <a:rPr lang="en-US" sz="4000" dirty="0" smtClean="0"/>
              <a:t> </a:t>
            </a:r>
          </a:p>
          <a:p>
            <a:endParaRPr lang="en-US" dirty="0" smtClean="0"/>
          </a:p>
          <a:p>
            <a:endParaRPr lang="en-US" dirty="0" smtClean="0">
              <a:solidFill>
                <a:srgbClr val="009900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1751</Words>
  <Application>Microsoft Office PowerPoint</Application>
  <PresentationFormat>On-screen Show (4:3)</PresentationFormat>
  <Paragraphs>646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SAFARI_Template</vt:lpstr>
      <vt:lpstr>1_Edge</vt:lpstr>
      <vt:lpstr>Office Theme</vt:lpstr>
      <vt:lpstr>Base-Delta-Immediate Compression:  Practical Data Compression   for On-Chip Caches</vt:lpstr>
      <vt:lpstr>Executive Summary</vt:lpstr>
      <vt:lpstr>Motivation for Cache Compression</vt:lpstr>
      <vt:lpstr>Background on Cache Compression</vt:lpstr>
      <vt:lpstr>Shortcomings of Prior Work</vt:lpstr>
      <vt:lpstr>Shortcomings of Prior Work</vt:lpstr>
      <vt:lpstr>Shortcomings of Prior Work</vt:lpstr>
      <vt:lpstr>Shortcomings of Prior Work</vt:lpstr>
      <vt:lpstr>Outline</vt:lpstr>
      <vt:lpstr>Key Data Patterns in Real Applications</vt:lpstr>
      <vt:lpstr>How Common Are These Patterns?</vt:lpstr>
      <vt:lpstr>Key Data Patterns in Real Applications</vt:lpstr>
      <vt:lpstr>Key Idea: Base+Delta (B+Δ) Encoding</vt:lpstr>
      <vt:lpstr>Can We Do Better?</vt:lpstr>
      <vt:lpstr>B+Δ with Multiple Arbitrary Bases</vt:lpstr>
      <vt:lpstr>How to Find Two Bases Efficiently?</vt:lpstr>
      <vt:lpstr>B+Δ (with two arbitrary bases) vs. BΔI</vt:lpstr>
      <vt:lpstr>BΔI Implementation</vt:lpstr>
      <vt:lpstr>BΔI Decompressor Design</vt:lpstr>
      <vt:lpstr>BΔI Compressor Design</vt:lpstr>
      <vt:lpstr>BΔI Compression Unit: 8-byte B0 1-byte Δ </vt:lpstr>
      <vt:lpstr>BΔI Cache Organization</vt:lpstr>
      <vt:lpstr>Qualitative Comparison with Prior Work</vt:lpstr>
      <vt:lpstr>Outline</vt:lpstr>
      <vt:lpstr>Methodology</vt:lpstr>
      <vt:lpstr>Compression Ratio: BΔI vs. Prior Work </vt:lpstr>
      <vt:lpstr>Single-Core: IPC and MPKI</vt:lpstr>
      <vt:lpstr>Multi-Core Workloads</vt:lpstr>
      <vt:lpstr>Multi-Core: Weighted Speedup</vt:lpstr>
      <vt:lpstr>Other Results in Paper</vt:lpstr>
      <vt:lpstr>Conclusion</vt:lpstr>
      <vt:lpstr>Base-Delta-Immediate Compression:  Practical Data Compression   for On-Chip Caches</vt:lpstr>
      <vt:lpstr>Backup Slides</vt:lpstr>
      <vt:lpstr>B+Δ: Compression Ratio</vt:lpstr>
      <vt:lpstr>Single-Core: Effect on Cache Capacity</vt:lpstr>
      <vt:lpstr>Multiprogrammed Workloads - I</vt:lpstr>
      <vt:lpstr>Cache Compression Flow</vt:lpstr>
      <vt:lpstr>Example of Base+Delta Compression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2012-09-24T21:56:58Z</dcterms:modified>
</cp:coreProperties>
</file>