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9ca900661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9ca900661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9cd8ca35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9cd8ca35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9ca900661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9ca900661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595959"/>
                </a:solidFill>
              </a:rPr>
              <a:t>Develop a single indicator that captures current healthcare outcomes at the municipality level (i.e. number of deaths and number of hospitalizations) and future medical needs (i.e. subjective health conditions) to help policy makers identify the burden of disease.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9cd8ca350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9cd8ca350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9cd8ca350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9cd8ca350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9ca900661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9ca900661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9cd8ca350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9cd8ca350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9ca900661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9ca900661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9ca900661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9ca900661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9ca900661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9ca900661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9ca900661d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9ca900661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9ca900661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9ca900661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9cc3a0a4f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9cc3a0a4f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9c9a50cb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9c9a50cb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9c9a50cb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9c9a50cb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9ca900661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9ca900661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ca900661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ca900661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9cc3a0a4f9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9cc3a0a4f9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9cd8ca350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9cd8ca350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500">
                <a:latin typeface="Calibri"/>
                <a:ea typeface="Calibri"/>
                <a:cs typeface="Calibri"/>
                <a:sym typeface="Calibri"/>
              </a:rPr>
              <a:t>Closing the Health Gap in Brazil:</a:t>
            </a:r>
            <a:endParaRPr b="1" sz="2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2500">
                <a:latin typeface="Calibri"/>
                <a:ea typeface="Calibri"/>
                <a:cs typeface="Calibri"/>
                <a:sym typeface="Calibri"/>
              </a:rPr>
              <a:t>Data-led Infrastructure Expansion</a:t>
            </a:r>
            <a:endParaRPr sz="5700"/>
          </a:p>
        </p:txBody>
      </p:sp>
      <p:sp>
        <p:nvSpPr>
          <p:cNvPr id="60" name="Google Shape;60;p13"/>
          <p:cNvSpPr txBox="1"/>
          <p:nvPr>
            <p:ph idx="1" type="subTitle"/>
          </p:nvPr>
        </p:nvSpPr>
        <p:spPr>
          <a:xfrm>
            <a:off x="510450" y="3373175"/>
            <a:ext cx="8520600" cy="126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400">
                <a:latin typeface="Calibri"/>
                <a:ea typeface="Calibri"/>
                <a:cs typeface="Calibri"/>
                <a:sym typeface="Calibri"/>
              </a:rPr>
              <a:t>Shreya Chaturvedi   Kwang Jun Lee   Luisa Leite</a:t>
            </a:r>
            <a:endParaRPr b="1" sz="1400">
              <a:latin typeface="Calibri"/>
              <a:ea typeface="Calibri"/>
              <a:cs typeface="Calibri"/>
              <a:sym typeface="Calibri"/>
            </a:endParaRPr>
          </a:p>
          <a:p>
            <a:pPr indent="0" lvl="0" marL="0" rtl="0" algn="l">
              <a:spcBef>
                <a:spcPts val="0"/>
              </a:spcBef>
              <a:spcAft>
                <a:spcPts val="0"/>
              </a:spcAft>
              <a:buNone/>
            </a:pPr>
            <a:r>
              <a:rPr b="1" lang="en" sz="1400">
                <a:latin typeface="Calibri"/>
                <a:ea typeface="Calibri"/>
                <a:cs typeface="Calibri"/>
                <a:sym typeface="Calibri"/>
              </a:rPr>
              <a:t>Bharath Ram   Masato Takahashi   Carlos Viquez</a:t>
            </a:r>
            <a:endParaRPr b="1" sz="1400">
              <a:latin typeface="Calibri"/>
              <a:ea typeface="Calibri"/>
              <a:cs typeface="Calibri"/>
              <a:sym typeface="Calibri"/>
            </a:endParaRPr>
          </a:p>
          <a:p>
            <a:pPr indent="0" lvl="0" marL="0" rtl="0" algn="l">
              <a:spcBef>
                <a:spcPts val="0"/>
              </a:spcBef>
              <a:spcAft>
                <a:spcPts val="0"/>
              </a:spcAft>
              <a:buNone/>
            </a:pPr>
            <a:r>
              <a:t/>
            </a:r>
            <a:endParaRPr b="1" sz="1400">
              <a:latin typeface="Calibri"/>
              <a:ea typeface="Calibri"/>
              <a:cs typeface="Calibri"/>
              <a:sym typeface="Calibri"/>
            </a:endParaRPr>
          </a:p>
          <a:p>
            <a:pPr indent="0" lvl="0" marL="0" rtl="0" algn="l">
              <a:spcBef>
                <a:spcPts val="0"/>
              </a:spcBef>
              <a:spcAft>
                <a:spcPts val="0"/>
              </a:spcAft>
              <a:buNone/>
            </a:pPr>
            <a:r>
              <a:t/>
            </a:r>
            <a:endParaRPr b="1" sz="1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400">
                <a:latin typeface="Calibri"/>
                <a:ea typeface="Calibri"/>
                <a:cs typeface="Calibri"/>
                <a:sym typeface="Calibri"/>
              </a:rPr>
              <a:t>December 2022</a:t>
            </a:r>
            <a:endParaRPr b="1" sz="1400">
              <a:latin typeface="Calibri"/>
              <a:ea typeface="Calibri"/>
              <a:cs typeface="Calibri"/>
              <a:sym typeface="Calibri"/>
            </a:endParaRPr>
          </a:p>
        </p:txBody>
      </p:sp>
      <p:sp>
        <p:nvSpPr>
          <p:cNvPr id="61" name="Google Shape;61;p13"/>
          <p:cNvSpPr/>
          <p:nvPr/>
        </p:nvSpPr>
        <p:spPr>
          <a:xfrm>
            <a:off x="6611825" y="0"/>
            <a:ext cx="2532300" cy="13602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Overall TBD: Formatting, Notes</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a:t>S</a:t>
            </a:r>
            <a:r>
              <a:rPr lang="en"/>
              <a:t>ubjective health conditions for municipalities</a:t>
            </a:r>
            <a:endParaRPr/>
          </a:p>
        </p:txBody>
      </p:sp>
      <p:sp>
        <p:nvSpPr>
          <p:cNvPr id="123" name="Google Shape;123;p22"/>
          <p:cNvSpPr txBox="1"/>
          <p:nvPr>
            <p:ph idx="1" type="body"/>
          </p:nvPr>
        </p:nvSpPr>
        <p:spPr>
          <a:xfrm>
            <a:off x="311700" y="39961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State of health (measured on a 1-5 scale) varies greatly across states</a:t>
            </a:r>
            <a:endParaRPr/>
          </a:p>
        </p:txBody>
      </p:sp>
      <p:pic>
        <p:nvPicPr>
          <p:cNvPr id="124" name="Google Shape;124;p22"/>
          <p:cNvPicPr preferRelativeResize="0"/>
          <p:nvPr/>
        </p:nvPicPr>
        <p:blipFill>
          <a:blip r:embed="rId3">
            <a:alphaModFix/>
          </a:blip>
          <a:stretch>
            <a:fillRect/>
          </a:stretch>
        </p:blipFill>
        <p:spPr>
          <a:xfrm>
            <a:off x="928175" y="1152475"/>
            <a:ext cx="5943600" cy="2333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Defining Burden of Disease: MPHI</a:t>
            </a:r>
            <a:endParaRPr/>
          </a:p>
        </p:txBody>
      </p:sp>
      <p:sp>
        <p:nvSpPr>
          <p:cNvPr id="130" name="Google Shape;130;p2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1600">
                <a:solidFill>
                  <a:srgbClr val="000000"/>
                </a:solidFill>
                <a:latin typeface="Arial"/>
                <a:ea typeface="Arial"/>
                <a:cs typeface="Arial"/>
                <a:sym typeface="Arial"/>
              </a:rPr>
              <a:t>We recognize the burden of disease to be determined by current and future medical needs</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as well as fiscal capacity. We think this way because our ultimate goal is to link the burden of</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disease with the necessary investment decision, which must be made in a forward-looking way.</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Every investment decision, however, has to be financed in one way or the other. In this regard, it</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is also important to take fiscal capacity into account.</a:t>
            </a:r>
            <a:endParaRPr sz="16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31" name="Google Shape;131;p23"/>
          <p:cNvPicPr preferRelativeResize="0"/>
          <p:nvPr/>
        </p:nvPicPr>
        <p:blipFill>
          <a:blip r:embed="rId3">
            <a:alphaModFix/>
          </a:blip>
          <a:stretch>
            <a:fillRect/>
          </a:stretch>
        </p:blipFill>
        <p:spPr>
          <a:xfrm>
            <a:off x="4572000" y="1321775"/>
            <a:ext cx="4032750" cy="2781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 </a:t>
            </a:r>
            <a:endParaRPr/>
          </a:p>
        </p:txBody>
      </p:sp>
      <p:pic>
        <p:nvPicPr>
          <p:cNvPr id="137" name="Google Shape;137;p24"/>
          <p:cNvPicPr preferRelativeResize="0"/>
          <p:nvPr/>
        </p:nvPicPr>
        <p:blipFill>
          <a:blip r:embed="rId3">
            <a:alphaModFix/>
          </a:blip>
          <a:stretch>
            <a:fillRect/>
          </a:stretch>
        </p:blipFill>
        <p:spPr>
          <a:xfrm>
            <a:off x="1673875" y="1170550"/>
            <a:ext cx="5572125" cy="214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a:t>Predicting subjective health conditions for municipalities</a:t>
            </a:r>
            <a:endParaRPr/>
          </a:p>
          <a:p>
            <a:pPr indent="0" lvl="0" marL="0" rtl="0" algn="l">
              <a:spcBef>
                <a:spcPts val="0"/>
              </a:spcBef>
              <a:spcAft>
                <a:spcPts val="0"/>
              </a:spcAft>
              <a:buNone/>
            </a:pPr>
            <a:r>
              <a:t/>
            </a:r>
            <a:endParaRPr/>
          </a:p>
        </p:txBody>
      </p:sp>
      <p:sp>
        <p:nvSpPr>
          <p:cNvPr id="143" name="Google Shape;14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4" name="Google Shape;144;p25"/>
          <p:cNvSpPr/>
          <p:nvPr/>
        </p:nvSpPr>
        <p:spPr>
          <a:xfrm>
            <a:off x="568900" y="1512425"/>
            <a:ext cx="1817700" cy="1387500"/>
          </a:xfrm>
          <a:prstGeom prst="rect">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STEP 1: </a:t>
            </a:r>
            <a:endParaRPr sz="1300">
              <a:solidFill>
                <a:schemeClr val="dk1"/>
              </a:solidFill>
            </a:endParaRPr>
          </a:p>
          <a:p>
            <a:pPr indent="0" lvl="0" marL="0" rtl="0" algn="l">
              <a:lnSpc>
                <a:spcPct val="115000"/>
              </a:lnSpc>
              <a:spcBef>
                <a:spcPts val="0"/>
              </a:spcBef>
              <a:spcAft>
                <a:spcPts val="1200"/>
              </a:spcAft>
              <a:buNone/>
            </a:pPr>
            <a:r>
              <a:rPr lang="en" sz="1300">
                <a:solidFill>
                  <a:schemeClr val="dk1"/>
                </a:solidFill>
              </a:rPr>
              <a:t>Aggregate</a:t>
            </a:r>
            <a:r>
              <a:rPr b="1" lang="en" sz="1300">
                <a:solidFill>
                  <a:schemeClr val="dk1"/>
                </a:solidFill>
              </a:rPr>
              <a:t> </a:t>
            </a:r>
            <a:r>
              <a:rPr lang="en" sz="1300">
                <a:solidFill>
                  <a:schemeClr val="dk1"/>
                </a:solidFill>
              </a:rPr>
              <a:t>Census</a:t>
            </a:r>
            <a:r>
              <a:rPr b="1" lang="en" sz="1300">
                <a:solidFill>
                  <a:schemeClr val="dk1"/>
                </a:solidFill>
              </a:rPr>
              <a:t> </a:t>
            </a:r>
            <a:r>
              <a:rPr lang="en" sz="1300">
                <a:solidFill>
                  <a:schemeClr val="dk1"/>
                </a:solidFill>
              </a:rPr>
              <a:t>Data</a:t>
            </a:r>
            <a:endParaRPr sz="1300">
              <a:solidFill>
                <a:schemeClr val="dk1"/>
              </a:solidFill>
            </a:endParaRPr>
          </a:p>
        </p:txBody>
      </p:sp>
      <p:sp>
        <p:nvSpPr>
          <p:cNvPr id="145" name="Google Shape;145;p25"/>
          <p:cNvSpPr/>
          <p:nvPr/>
        </p:nvSpPr>
        <p:spPr>
          <a:xfrm>
            <a:off x="3316025" y="1512425"/>
            <a:ext cx="1817700" cy="1387500"/>
          </a:xfrm>
          <a:prstGeom prst="rect">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STEP 2:</a:t>
            </a:r>
            <a:endParaRPr sz="1300">
              <a:solidFill>
                <a:schemeClr val="dk1"/>
              </a:solidFill>
            </a:endParaRPr>
          </a:p>
          <a:p>
            <a:pPr indent="0" lvl="0" marL="0" rtl="0" algn="l">
              <a:lnSpc>
                <a:spcPct val="115000"/>
              </a:lnSpc>
              <a:spcBef>
                <a:spcPts val="0"/>
              </a:spcBef>
              <a:spcAft>
                <a:spcPts val="1200"/>
              </a:spcAft>
              <a:buNone/>
            </a:pPr>
            <a:r>
              <a:rPr lang="en" sz="1300">
                <a:solidFill>
                  <a:schemeClr val="dk1"/>
                </a:solidFill>
              </a:rPr>
              <a:t>Regress PNS Score on Census Data</a:t>
            </a:r>
            <a:endParaRPr sz="1300">
              <a:solidFill>
                <a:schemeClr val="dk1"/>
              </a:solidFill>
            </a:endParaRPr>
          </a:p>
        </p:txBody>
      </p:sp>
      <p:sp>
        <p:nvSpPr>
          <p:cNvPr id="146" name="Google Shape;146;p25"/>
          <p:cNvSpPr/>
          <p:nvPr/>
        </p:nvSpPr>
        <p:spPr>
          <a:xfrm>
            <a:off x="6063150" y="1512425"/>
            <a:ext cx="1817700" cy="1387500"/>
          </a:xfrm>
          <a:prstGeom prst="rect">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1"/>
                </a:solidFill>
              </a:rPr>
              <a:t>STEP 3:</a:t>
            </a:r>
            <a:endParaRPr sz="1300">
              <a:solidFill>
                <a:schemeClr val="dk1"/>
              </a:solidFill>
            </a:endParaRPr>
          </a:p>
          <a:p>
            <a:pPr indent="0" lvl="0" marL="0" rtl="0" algn="l">
              <a:lnSpc>
                <a:spcPct val="115000"/>
              </a:lnSpc>
              <a:spcBef>
                <a:spcPts val="0"/>
              </a:spcBef>
              <a:spcAft>
                <a:spcPts val="1200"/>
              </a:spcAft>
              <a:buNone/>
            </a:pPr>
            <a:r>
              <a:rPr lang="en" sz="1300">
                <a:solidFill>
                  <a:schemeClr val="dk1"/>
                </a:solidFill>
              </a:rPr>
              <a:t>Predict health score  based on the relationship at the state level</a:t>
            </a:r>
            <a:endParaRPr sz="13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just">
              <a:lnSpc>
                <a:spcPct val="100000"/>
              </a:lnSpc>
              <a:spcBef>
                <a:spcPts val="0"/>
              </a:spcBef>
              <a:spcAft>
                <a:spcPts val="0"/>
              </a:spcAft>
              <a:buNone/>
            </a:pPr>
            <a:r>
              <a:rPr lang="en"/>
              <a:t>Regress PNS Score on Census Data: 3 Approaches</a:t>
            </a:r>
            <a:endParaRPr/>
          </a:p>
        </p:txBody>
      </p:sp>
      <p:sp>
        <p:nvSpPr>
          <p:cNvPr id="152" name="Google Shape;152;p26"/>
          <p:cNvSpPr txBox="1"/>
          <p:nvPr>
            <p:ph idx="1" type="body"/>
          </p:nvPr>
        </p:nvSpPr>
        <p:spPr>
          <a:xfrm>
            <a:off x="311700" y="1152475"/>
            <a:ext cx="4260300" cy="3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Simple model: We use the arbitrarily chosen following four variables as independent variables: room density, sewage, water, average age.</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Kitchen-sink model: We decide to include the following 14 variables on the right-hand side of the regression equation: room density (almost all potential independent variables)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LASSO model: The third model is a regression-based machine learning model, and appropriate independent variables will be automatically chosen from the pool of 21 potential independent variables.</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p>
        </p:txBody>
      </p:sp>
      <p:pic>
        <p:nvPicPr>
          <p:cNvPr id="153" name="Google Shape;153;p26"/>
          <p:cNvPicPr preferRelativeResize="0"/>
          <p:nvPr/>
        </p:nvPicPr>
        <p:blipFill>
          <a:blip r:embed="rId3">
            <a:alphaModFix/>
          </a:blip>
          <a:stretch>
            <a:fillRect/>
          </a:stretch>
        </p:blipFill>
        <p:spPr>
          <a:xfrm>
            <a:off x="4724400" y="1170125"/>
            <a:ext cx="4267200" cy="212595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MPHI</a:t>
            </a:r>
            <a:endParaRPr/>
          </a:p>
        </p:txBody>
      </p:sp>
      <p:sp>
        <p:nvSpPr>
          <p:cNvPr id="159" name="Google Shape;159;p27"/>
          <p:cNvSpPr/>
          <p:nvPr/>
        </p:nvSpPr>
        <p:spPr>
          <a:xfrm>
            <a:off x="568900" y="1512425"/>
            <a:ext cx="2854200" cy="1770000"/>
          </a:xfrm>
          <a:prstGeom prst="rect">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STEP 1: </a:t>
            </a:r>
            <a:endParaRPr>
              <a:solidFill>
                <a:schemeClr val="dk1"/>
              </a:solidFill>
            </a:endParaRPr>
          </a:p>
          <a:p>
            <a:pPr indent="0" lvl="0" marL="0" rtl="0" algn="l">
              <a:lnSpc>
                <a:spcPct val="115000"/>
              </a:lnSpc>
              <a:spcBef>
                <a:spcPts val="0"/>
              </a:spcBef>
              <a:spcAft>
                <a:spcPts val="1200"/>
              </a:spcAft>
              <a:buNone/>
            </a:pPr>
            <a:r>
              <a:rPr lang="en">
                <a:solidFill>
                  <a:schemeClr val="dk1"/>
                </a:solidFill>
              </a:rPr>
              <a:t>Standardize all four indicators: </a:t>
            </a:r>
            <a:r>
              <a:rPr lang="en"/>
              <a:t>deaths per capita; hospitalizations per capita; the subjective health conditions; and average income (inverted)</a:t>
            </a:r>
            <a:endParaRPr>
              <a:solidFill>
                <a:schemeClr val="dk1"/>
              </a:solidFill>
            </a:endParaRPr>
          </a:p>
        </p:txBody>
      </p:sp>
      <p:sp>
        <p:nvSpPr>
          <p:cNvPr id="160" name="Google Shape;160;p27"/>
          <p:cNvSpPr/>
          <p:nvPr/>
        </p:nvSpPr>
        <p:spPr>
          <a:xfrm>
            <a:off x="4459025" y="1512425"/>
            <a:ext cx="2739000" cy="1770000"/>
          </a:xfrm>
          <a:prstGeom prst="rect">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STEP 2:</a:t>
            </a:r>
            <a:endParaRPr>
              <a:solidFill>
                <a:schemeClr val="dk1"/>
              </a:solidFill>
            </a:endParaRPr>
          </a:p>
          <a:p>
            <a:pPr indent="0" lvl="0" marL="0" rtl="0" algn="l">
              <a:lnSpc>
                <a:spcPct val="115000"/>
              </a:lnSpc>
              <a:spcBef>
                <a:spcPts val="0"/>
              </a:spcBef>
              <a:spcAft>
                <a:spcPts val="0"/>
              </a:spcAft>
              <a:buNone/>
            </a:pPr>
            <a:r>
              <a:rPr lang="en"/>
              <a:t>Aggregate the three</a:t>
            </a:r>
            <a:endParaRPr/>
          </a:p>
          <a:p>
            <a:pPr indent="0" lvl="0" marL="0" rtl="0" algn="l">
              <a:lnSpc>
                <a:spcPct val="115000"/>
              </a:lnSpc>
              <a:spcBef>
                <a:spcPts val="0"/>
              </a:spcBef>
              <a:spcAft>
                <a:spcPts val="0"/>
              </a:spcAft>
              <a:buNone/>
            </a:pPr>
            <a:r>
              <a:rPr lang="en"/>
              <a:t>(standardized) indicators by taking a simple average.</a:t>
            </a:r>
            <a:endParaRPr sz="13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MPHI</a:t>
            </a:r>
            <a:endParaRPr/>
          </a:p>
        </p:txBody>
      </p:sp>
      <p:sp>
        <p:nvSpPr>
          <p:cNvPr id="166" name="Google Shape;166;p28"/>
          <p:cNvSpPr txBox="1"/>
          <p:nvPr>
            <p:ph idx="1" type="body"/>
          </p:nvPr>
        </p:nvSpPr>
        <p:spPr>
          <a:xfrm>
            <a:off x="311700" y="1152475"/>
            <a:ext cx="3908700" cy="3771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t/>
            </a:r>
            <a:endParaRPr sz="1532">
              <a:solidFill>
                <a:srgbClr val="000000"/>
              </a:solidFill>
              <a:latin typeface="Arial"/>
              <a:ea typeface="Arial"/>
              <a:cs typeface="Arial"/>
              <a:sym typeface="Arial"/>
            </a:endParaRPr>
          </a:p>
          <a:p>
            <a:pPr indent="-325913" lvl="0" marL="457200" rtl="0" algn="l">
              <a:lnSpc>
                <a:spcPct val="95000"/>
              </a:lnSpc>
              <a:spcBef>
                <a:spcPts val="0"/>
              </a:spcBef>
              <a:spcAft>
                <a:spcPts val="0"/>
              </a:spcAft>
              <a:buClr>
                <a:srgbClr val="000000"/>
              </a:buClr>
              <a:buSzPts val="1533"/>
              <a:buFont typeface="Arial"/>
              <a:buChar char="●"/>
            </a:pPr>
            <a:r>
              <a:rPr lang="en" sz="1532">
                <a:solidFill>
                  <a:srgbClr val="000000"/>
                </a:solidFill>
                <a:latin typeface="Arial"/>
                <a:ea typeface="Arial"/>
                <a:cs typeface="Arial"/>
                <a:sym typeface="Arial"/>
              </a:rPr>
              <a:t>The burden of disease is identified to be higher in municipalities that are located in the north-east region or in the coastal region.</a:t>
            </a:r>
            <a:endParaRPr sz="1532">
              <a:solidFill>
                <a:srgbClr val="000000"/>
              </a:solidFill>
              <a:latin typeface="Arial"/>
              <a:ea typeface="Arial"/>
              <a:cs typeface="Arial"/>
              <a:sym typeface="Arial"/>
            </a:endParaRPr>
          </a:p>
          <a:p>
            <a:pPr indent="0" lvl="0" marL="0" rtl="0" algn="l">
              <a:lnSpc>
                <a:spcPct val="95000"/>
              </a:lnSpc>
              <a:spcBef>
                <a:spcPts val="0"/>
              </a:spcBef>
              <a:spcAft>
                <a:spcPts val="0"/>
              </a:spcAft>
              <a:buNone/>
            </a:pPr>
            <a:r>
              <a:t/>
            </a:r>
            <a:endParaRPr sz="2365"/>
          </a:p>
        </p:txBody>
      </p:sp>
      <p:pic>
        <p:nvPicPr>
          <p:cNvPr id="167" name="Google Shape;167;p28"/>
          <p:cNvPicPr preferRelativeResize="0"/>
          <p:nvPr/>
        </p:nvPicPr>
        <p:blipFill>
          <a:blip r:embed="rId3">
            <a:alphaModFix/>
          </a:blip>
          <a:stretch>
            <a:fillRect/>
          </a:stretch>
        </p:blipFill>
        <p:spPr>
          <a:xfrm>
            <a:off x="5294350" y="661263"/>
            <a:ext cx="3537940"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State of Health Infrastructure</a:t>
            </a:r>
            <a:endParaRPr/>
          </a:p>
        </p:txBody>
      </p:sp>
      <p:sp>
        <p:nvSpPr>
          <p:cNvPr id="173" name="Google Shape;173;p29"/>
          <p:cNvSpPr txBox="1"/>
          <p:nvPr>
            <p:ph idx="1" type="body"/>
          </p:nvPr>
        </p:nvSpPr>
        <p:spPr>
          <a:xfrm>
            <a:off x="4712700" y="1280425"/>
            <a:ext cx="4220400" cy="15960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sz="1400"/>
              <a:t>“Catch-up </a:t>
            </a:r>
            <a:r>
              <a:rPr lang="en" sz="1400"/>
              <a:t> </a:t>
            </a:r>
            <a:r>
              <a:rPr lang="en" sz="1400"/>
              <a:t>Municipalities</a:t>
            </a:r>
            <a:r>
              <a:rPr lang="en" sz="1400"/>
              <a:t>”: </a:t>
            </a:r>
            <a:endParaRPr sz="1400"/>
          </a:p>
          <a:p>
            <a:pPr indent="-317500" lvl="1" marL="914400" rtl="0" algn="l">
              <a:spcBef>
                <a:spcPts val="0"/>
              </a:spcBef>
              <a:spcAft>
                <a:spcPts val="0"/>
              </a:spcAft>
              <a:buSzPts val="1400"/>
              <a:buChar char="○"/>
            </a:pPr>
            <a:r>
              <a:rPr lang="en"/>
              <a:t>groups of municipalities with high  burden of disease</a:t>
            </a:r>
            <a:endParaRPr>
              <a:solidFill>
                <a:srgbClr val="000000"/>
              </a:solidFill>
              <a:latin typeface="Arial"/>
              <a:ea typeface="Arial"/>
              <a:cs typeface="Arial"/>
              <a:sym typeface="Arial"/>
            </a:endParaRPr>
          </a:p>
          <a:p>
            <a:pPr indent="-317500" lvl="1" marL="914400" rtl="0" algn="l">
              <a:spcBef>
                <a:spcPts val="0"/>
              </a:spcBef>
              <a:spcAft>
                <a:spcPts val="0"/>
              </a:spcAft>
              <a:buSzPts val="1400"/>
              <a:buChar char="○"/>
            </a:pPr>
            <a:r>
              <a:rPr lang="en"/>
              <a:t>MPHI lower than the 75th percentile</a:t>
            </a:r>
            <a:endParaRPr/>
          </a:p>
          <a:p>
            <a:pPr indent="-317500" lvl="1" marL="914400" rtl="0" algn="l">
              <a:spcBef>
                <a:spcPts val="0"/>
              </a:spcBef>
              <a:spcAft>
                <a:spcPts val="0"/>
              </a:spcAft>
              <a:buSzPts val="1400"/>
              <a:buChar char="○"/>
            </a:pPr>
            <a:r>
              <a:rPr lang="en"/>
              <a:t>Fewer Health Professionals, Lower Medical Equipment, More Hospitals</a:t>
            </a:r>
            <a:endParaRPr/>
          </a:p>
        </p:txBody>
      </p:sp>
      <p:pic>
        <p:nvPicPr>
          <p:cNvPr id="174" name="Google Shape;174;p29"/>
          <p:cNvPicPr preferRelativeResize="0"/>
          <p:nvPr/>
        </p:nvPicPr>
        <p:blipFill>
          <a:blip r:embed="rId3">
            <a:alphaModFix/>
          </a:blip>
          <a:stretch>
            <a:fillRect/>
          </a:stretch>
        </p:blipFill>
        <p:spPr>
          <a:xfrm>
            <a:off x="95250" y="2876550"/>
            <a:ext cx="8953500" cy="2057400"/>
          </a:xfrm>
          <a:prstGeom prst="rect">
            <a:avLst/>
          </a:prstGeom>
          <a:noFill/>
          <a:ln>
            <a:noFill/>
          </a:ln>
        </p:spPr>
      </p:pic>
      <p:sp>
        <p:nvSpPr>
          <p:cNvPr id="175" name="Google Shape;175;p29"/>
          <p:cNvSpPr txBox="1"/>
          <p:nvPr>
            <p:ph idx="1" type="body"/>
          </p:nvPr>
        </p:nvSpPr>
        <p:spPr>
          <a:xfrm>
            <a:off x="311700" y="1280425"/>
            <a:ext cx="4401000" cy="1596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“Frontier Municipalities”: </a:t>
            </a:r>
            <a:endParaRPr sz="1400"/>
          </a:p>
          <a:p>
            <a:pPr indent="-317500" lvl="1" marL="914400" rtl="0" algn="l">
              <a:spcBef>
                <a:spcPts val="0"/>
              </a:spcBef>
              <a:spcAft>
                <a:spcPts val="0"/>
              </a:spcAft>
              <a:buSzPts val="1400"/>
              <a:buChar char="○"/>
            </a:pPr>
            <a:r>
              <a:rPr lang="en"/>
              <a:t>groups of municipalities with low burden of disease</a:t>
            </a:r>
            <a:endParaRPr/>
          </a:p>
          <a:p>
            <a:pPr indent="-317500" lvl="1" marL="914400" rtl="0" algn="l">
              <a:spcBef>
                <a:spcPts val="0"/>
              </a:spcBef>
              <a:spcAft>
                <a:spcPts val="0"/>
              </a:spcAft>
              <a:buSzPts val="1400"/>
              <a:buChar char="○"/>
            </a:pPr>
            <a:r>
              <a:rPr lang="en"/>
              <a:t>MPHI lower than the 25th percentile</a:t>
            </a:r>
            <a:endParaRPr/>
          </a:p>
          <a:p>
            <a:pPr indent="-317500" lvl="1" marL="914400" rtl="0" algn="l">
              <a:spcBef>
                <a:spcPts val="0"/>
              </a:spcBef>
              <a:spcAft>
                <a:spcPts val="0"/>
              </a:spcAft>
              <a:buSzPts val="1400"/>
              <a:buChar char="○"/>
            </a:pPr>
            <a:r>
              <a:rPr lang="en"/>
              <a:t>More </a:t>
            </a:r>
            <a:r>
              <a:rPr lang="en"/>
              <a:t> Health Professionals, More Medical Equipment, Fewer  Hospitals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Expanding Healthcare Infrastructure</a:t>
            </a:r>
            <a:endParaRPr/>
          </a:p>
        </p:txBody>
      </p:sp>
      <p:sp>
        <p:nvSpPr>
          <p:cNvPr id="181" name="Google Shape;18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rgbClr val="012169"/>
                </a:solidFill>
                <a:latin typeface="Arial"/>
                <a:ea typeface="Arial"/>
                <a:cs typeface="Arial"/>
                <a:sym typeface="Arial"/>
              </a:rPr>
              <a:t>I</a:t>
            </a:r>
            <a:r>
              <a:rPr lang="en">
                <a:solidFill>
                  <a:srgbClr val="012169"/>
                </a:solidFill>
                <a:latin typeface="Arial"/>
                <a:ea typeface="Arial"/>
                <a:cs typeface="Arial"/>
                <a:sym typeface="Arial"/>
              </a:rPr>
              <a:t>ncrease the number of medical workers and the amount of medical equipment in municipalities with high burden of disease as identified by our MPHI</a:t>
            </a:r>
            <a:endParaRPr>
              <a:solidFill>
                <a:srgbClr val="012169"/>
              </a:solidFill>
              <a:latin typeface="Arial"/>
              <a:ea typeface="Arial"/>
              <a:cs typeface="Arial"/>
              <a:sym typeface="Arial"/>
            </a:endParaRPr>
          </a:p>
          <a:p>
            <a:pPr indent="0" lvl="0" marL="0" rtl="0" algn="l">
              <a:spcBef>
                <a:spcPts val="0"/>
              </a:spcBef>
              <a:spcAft>
                <a:spcPts val="0"/>
              </a:spcAft>
              <a:buNone/>
            </a:pPr>
            <a:r>
              <a:t/>
            </a:r>
            <a:endParaRPr/>
          </a:p>
        </p:txBody>
      </p:sp>
      <p:pic>
        <p:nvPicPr>
          <p:cNvPr id="182" name="Google Shape;182;p30"/>
          <p:cNvPicPr preferRelativeResize="0"/>
          <p:nvPr/>
        </p:nvPicPr>
        <p:blipFill>
          <a:blip r:embed="rId3">
            <a:alphaModFix/>
          </a:blip>
          <a:stretch>
            <a:fillRect/>
          </a:stretch>
        </p:blipFill>
        <p:spPr>
          <a:xfrm>
            <a:off x="1908663" y="2084625"/>
            <a:ext cx="5326674" cy="2707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Risks and Limitations</a:t>
            </a:r>
            <a:endParaRPr/>
          </a:p>
        </p:txBody>
      </p:sp>
      <p:sp>
        <p:nvSpPr>
          <p:cNvPr id="188" name="Google Shape;18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300"/>
              <a:t>Major causes of deaths or hospitalizations vary a lot among municipalities. This might imply that municipalities have different medical needs, and such needs are better met with a tailormade strategy for health infrastructure expansion.</a:t>
            </a:r>
            <a:endParaRPr sz="1300"/>
          </a:p>
          <a:p>
            <a:pPr indent="0" lvl="0" marL="0" marR="0" rtl="0" algn="l">
              <a:lnSpc>
                <a:spcPct val="115000"/>
              </a:lnSpc>
              <a:spcBef>
                <a:spcPts val="1200"/>
              </a:spcBef>
              <a:spcAft>
                <a:spcPts val="0"/>
              </a:spcAft>
              <a:buNone/>
            </a:pPr>
            <a:r>
              <a:rPr lang="en" sz="1300"/>
              <a:t>Worth considering whether expanding infrastructure in each municipality will be effective, or it is more cost effective if the government makes a major investment in regional hubs across the country. While the availability of data does not allow us to do a deep dive into developing an investment plan that incorporates this aspect, i.e., the accessibility to other municipalities which heavily depends on whether a municipality is in an urban or rural area, we think this is an interesting avenue for future analysis.</a:t>
            </a:r>
            <a:endParaRPr sz="13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68" name="Google Shape;68;p14"/>
          <p:cNvSpPr/>
          <p:nvPr/>
        </p:nvSpPr>
        <p:spPr>
          <a:xfrm>
            <a:off x="7375175" y="0"/>
            <a:ext cx="1768800" cy="13602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TBD</a:t>
            </a:r>
            <a:endParaRPr sz="2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Next Steps</a:t>
            </a:r>
            <a:endParaRPr/>
          </a:p>
        </p:txBody>
      </p:sp>
      <p:sp>
        <p:nvSpPr>
          <p:cNvPr id="194" name="Google Shape;19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have done so far: A Recap</a:t>
            </a:r>
            <a:endParaRPr/>
          </a:p>
          <a:p>
            <a:pPr indent="0" lvl="0" marL="0" rtl="0" algn="just">
              <a:lnSpc>
                <a:spcPct val="100000"/>
              </a:lnSpc>
              <a:spcBef>
                <a:spcPts val="1200"/>
              </a:spcBef>
              <a:spcAft>
                <a:spcPts val="0"/>
              </a:spcAft>
              <a:buNone/>
            </a:pPr>
            <a:r>
              <a:rPr lang="en" sz="1800"/>
              <a:t>Other information that needs to be collected/analyzed to repeat this analysis in the future</a:t>
            </a:r>
            <a:endParaRPr sz="12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
        <p:nvSpPr>
          <p:cNvPr id="195" name="Google Shape;195;p32"/>
          <p:cNvSpPr/>
          <p:nvPr/>
        </p:nvSpPr>
        <p:spPr>
          <a:xfrm>
            <a:off x="7375175" y="0"/>
            <a:ext cx="1768800" cy="13602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TBD</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75" name="Google Shape;75;p15"/>
          <p:cNvSpPr/>
          <p:nvPr/>
        </p:nvSpPr>
        <p:spPr>
          <a:xfrm>
            <a:off x="7375175" y="0"/>
            <a:ext cx="1768800" cy="13602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TBD</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a:t>
            </a:r>
            <a:r>
              <a:rPr lang="en"/>
              <a:t>Reduce the unequal access to medical facilities and doctors among municipalities</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Devise a strategy to expand the physical and human healthcare infrastructure in Brazil by</a:t>
            </a:r>
            <a:endParaRPr/>
          </a:p>
          <a:p>
            <a:pPr indent="0" lvl="0" marL="0" rtl="0" algn="l">
              <a:spcBef>
                <a:spcPts val="1200"/>
              </a:spcBef>
              <a:spcAft>
                <a:spcPts val="0"/>
              </a:spcAft>
              <a:buNone/>
            </a:pPr>
            <a:r>
              <a:rPr lang="en"/>
              <a:t>Assess the current situation of the healthcare system </a:t>
            </a:r>
            <a:endParaRPr/>
          </a:p>
          <a:p>
            <a:pPr indent="0" lvl="0" marL="0" rtl="0" algn="l">
              <a:spcBef>
                <a:spcPts val="1200"/>
              </a:spcBef>
              <a:spcAft>
                <a:spcPts val="0"/>
              </a:spcAft>
              <a:buNone/>
            </a:pPr>
            <a:r>
              <a:rPr lang="en"/>
              <a:t>Design a machine learning algorithm that will allow us to rank municipalities based on their current disease burden</a:t>
            </a:r>
            <a:endParaRPr/>
          </a:p>
          <a:p>
            <a:pPr indent="0" lvl="0" marL="0" rtl="0" algn="just">
              <a:lnSpc>
                <a:spcPct val="100000"/>
              </a:lnSpc>
              <a:spcBef>
                <a:spcPts val="1200"/>
              </a:spcBef>
              <a:spcAft>
                <a:spcPts val="0"/>
              </a:spcAft>
              <a:buNone/>
            </a:pPr>
            <a:r>
              <a:rPr lang="en"/>
              <a:t>Compare the demand for medical services at each municipality with the actual provision of healthcare infrastructure</a:t>
            </a:r>
            <a:endParaRPr/>
          </a:p>
          <a:p>
            <a:pPr indent="0" lvl="0" marL="0" rtl="0" algn="l">
              <a:spcBef>
                <a:spcPts val="0"/>
              </a:spcBef>
              <a:spcAft>
                <a:spcPts val="0"/>
              </a:spcAft>
              <a:buNone/>
            </a:pPr>
            <a:r>
              <a:t/>
            </a:r>
            <a:endParaRPr/>
          </a:p>
          <a:p>
            <a:pPr indent="0" lvl="0" marL="0" rtl="0" algn="just">
              <a:lnSpc>
                <a:spcPct val="100000"/>
              </a:lnSpc>
              <a:spcBef>
                <a:spcPts val="1200"/>
              </a:spcBef>
              <a:spcAft>
                <a:spcPts val="0"/>
              </a:spcAft>
              <a:buNone/>
            </a:pPr>
            <a:r>
              <a:t/>
            </a:r>
            <a:endParaRPr b="1"/>
          </a:p>
          <a:p>
            <a:pPr indent="0" lvl="0" marL="0" rtl="0" algn="just">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Scenario</a:t>
            </a:r>
            <a:endParaRPr/>
          </a:p>
        </p:txBody>
      </p:sp>
      <p:sp>
        <p:nvSpPr>
          <p:cNvPr id="87" name="Google Shape;87;p17"/>
          <p:cNvSpPr txBox="1"/>
          <p:nvPr>
            <p:ph idx="1" type="body"/>
          </p:nvPr>
        </p:nvSpPr>
        <p:spPr>
          <a:xfrm>
            <a:off x="311700" y="1017725"/>
            <a:ext cx="42603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Life Expectancy</a:t>
            </a:r>
            <a:endParaRPr/>
          </a:p>
        </p:txBody>
      </p:sp>
      <p:sp>
        <p:nvSpPr>
          <p:cNvPr id="88" name="Google Shape;88;p17"/>
          <p:cNvSpPr txBox="1"/>
          <p:nvPr>
            <p:ph idx="1" type="body"/>
          </p:nvPr>
        </p:nvSpPr>
        <p:spPr>
          <a:xfrm>
            <a:off x="4661775" y="1017725"/>
            <a:ext cx="42603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Infant Mor</a:t>
            </a:r>
            <a:r>
              <a:rPr lang="en"/>
              <a:t>t</a:t>
            </a:r>
            <a:r>
              <a:rPr lang="en"/>
              <a:t>ality</a:t>
            </a:r>
            <a:endParaRPr/>
          </a:p>
        </p:txBody>
      </p:sp>
      <p:pic>
        <p:nvPicPr>
          <p:cNvPr id="89" name="Google Shape;89;p17"/>
          <p:cNvPicPr preferRelativeResize="0"/>
          <p:nvPr/>
        </p:nvPicPr>
        <p:blipFill rotWithShape="1">
          <a:blip r:embed="rId3">
            <a:alphaModFix/>
          </a:blip>
          <a:srcRect b="0" l="0" r="50816" t="0"/>
          <a:stretch/>
        </p:blipFill>
        <p:spPr>
          <a:xfrm>
            <a:off x="893150" y="1519400"/>
            <a:ext cx="3049725" cy="2409825"/>
          </a:xfrm>
          <a:prstGeom prst="rect">
            <a:avLst/>
          </a:prstGeom>
          <a:noFill/>
          <a:ln>
            <a:noFill/>
          </a:ln>
        </p:spPr>
      </p:pic>
      <p:pic>
        <p:nvPicPr>
          <p:cNvPr id="90" name="Google Shape;90;p17"/>
          <p:cNvPicPr preferRelativeResize="0"/>
          <p:nvPr/>
        </p:nvPicPr>
        <p:blipFill rotWithShape="1">
          <a:blip r:embed="rId3">
            <a:alphaModFix/>
          </a:blip>
          <a:srcRect b="0" l="50816" r="0" t="0"/>
          <a:stretch/>
        </p:blipFill>
        <p:spPr>
          <a:xfrm>
            <a:off x="5195175" y="1595600"/>
            <a:ext cx="3049725" cy="2409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Scenario</a:t>
            </a:r>
            <a:endParaRPr/>
          </a:p>
        </p:txBody>
      </p:sp>
      <p:sp>
        <p:nvSpPr>
          <p:cNvPr id="96" name="Google Shape;96;p18"/>
          <p:cNvSpPr txBox="1"/>
          <p:nvPr>
            <p:ph idx="1" type="body"/>
          </p:nvPr>
        </p:nvSpPr>
        <p:spPr>
          <a:xfrm>
            <a:off x="311700" y="1152475"/>
            <a:ext cx="7095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Cause of Hospitalization Within Municipalities</a:t>
            </a:r>
            <a:endParaRPr/>
          </a:p>
        </p:txBody>
      </p:sp>
      <p:pic>
        <p:nvPicPr>
          <p:cNvPr id="97" name="Google Shape;97;p18"/>
          <p:cNvPicPr preferRelativeResize="0"/>
          <p:nvPr/>
        </p:nvPicPr>
        <p:blipFill>
          <a:blip r:embed="rId3">
            <a:alphaModFix/>
          </a:blip>
          <a:stretch>
            <a:fillRect/>
          </a:stretch>
        </p:blipFill>
        <p:spPr>
          <a:xfrm>
            <a:off x="1665775" y="1806600"/>
            <a:ext cx="5943600" cy="2371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Scenario</a:t>
            </a:r>
            <a:endParaRPr/>
          </a:p>
        </p:txBody>
      </p:sp>
      <p:sp>
        <p:nvSpPr>
          <p:cNvPr id="103" name="Google Shape;103;p19"/>
          <p:cNvSpPr txBox="1"/>
          <p:nvPr>
            <p:ph idx="1" type="body"/>
          </p:nvPr>
        </p:nvSpPr>
        <p:spPr>
          <a:xfrm>
            <a:off x="311700" y="1152475"/>
            <a:ext cx="8232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Distribution Within Municipalities</a:t>
            </a:r>
            <a:endParaRPr/>
          </a:p>
        </p:txBody>
      </p:sp>
      <p:pic>
        <p:nvPicPr>
          <p:cNvPr id="104" name="Google Shape;104;p19"/>
          <p:cNvPicPr preferRelativeResize="0"/>
          <p:nvPr/>
        </p:nvPicPr>
        <p:blipFill>
          <a:blip r:embed="rId3">
            <a:alphaModFix/>
          </a:blip>
          <a:stretch>
            <a:fillRect/>
          </a:stretch>
        </p:blipFill>
        <p:spPr>
          <a:xfrm>
            <a:off x="1562100" y="1571575"/>
            <a:ext cx="5518649" cy="3283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Population Analysis: Deaths and Hospitalization</a:t>
            </a:r>
            <a:endParaRPr/>
          </a:p>
        </p:txBody>
      </p:sp>
      <p:pic>
        <p:nvPicPr>
          <p:cNvPr id="110" name="Google Shape;110;p20"/>
          <p:cNvPicPr preferRelativeResize="0"/>
          <p:nvPr/>
        </p:nvPicPr>
        <p:blipFill>
          <a:blip r:embed="rId3">
            <a:alphaModFix/>
          </a:blip>
          <a:stretch>
            <a:fillRect/>
          </a:stretch>
        </p:blipFill>
        <p:spPr>
          <a:xfrm>
            <a:off x="28575" y="1289550"/>
            <a:ext cx="9086850" cy="3610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Population Analysis: Health Care Access</a:t>
            </a:r>
            <a:endParaRPr/>
          </a:p>
        </p:txBody>
      </p:sp>
      <p:pic>
        <p:nvPicPr>
          <p:cNvPr id="116" name="Google Shape;116;p21"/>
          <p:cNvPicPr preferRelativeResize="0"/>
          <p:nvPr/>
        </p:nvPicPr>
        <p:blipFill>
          <a:blip r:embed="rId3">
            <a:alphaModFix/>
          </a:blip>
          <a:stretch>
            <a:fillRect/>
          </a:stretch>
        </p:blipFill>
        <p:spPr>
          <a:xfrm>
            <a:off x="882900" y="1148275"/>
            <a:ext cx="5533856" cy="3416400"/>
          </a:xfrm>
          <a:prstGeom prst="rect">
            <a:avLst/>
          </a:prstGeom>
          <a:noFill/>
          <a:ln>
            <a:noFill/>
          </a:ln>
        </p:spPr>
      </p:pic>
      <p:sp>
        <p:nvSpPr>
          <p:cNvPr id="117" name="Google Shape;117;p21"/>
          <p:cNvSpPr txBox="1"/>
          <p:nvPr/>
        </p:nvSpPr>
        <p:spPr>
          <a:xfrm>
            <a:off x="6026775" y="1772850"/>
            <a:ext cx="30000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No clear relationship</a:t>
            </a:r>
            <a:endParaRPr/>
          </a:p>
          <a:p>
            <a:pPr indent="0" lvl="0" marL="0" rtl="0" algn="l">
              <a:lnSpc>
                <a:spcPct val="115000"/>
              </a:lnSpc>
              <a:spcBef>
                <a:spcPts val="0"/>
              </a:spcBef>
              <a:spcAft>
                <a:spcPts val="0"/>
              </a:spcAft>
              <a:buNone/>
            </a:pPr>
            <a:r>
              <a:rPr lang="en"/>
              <a:t>between the size of the</a:t>
            </a:r>
            <a:endParaRPr/>
          </a:p>
          <a:p>
            <a:pPr indent="0" lvl="0" marL="0" rtl="0" algn="l">
              <a:lnSpc>
                <a:spcPct val="115000"/>
              </a:lnSpc>
              <a:spcBef>
                <a:spcPts val="0"/>
              </a:spcBef>
              <a:spcAft>
                <a:spcPts val="0"/>
              </a:spcAft>
              <a:buNone/>
            </a:pPr>
            <a:r>
              <a:rPr lang="en"/>
              <a:t>population and the medical</a:t>
            </a:r>
            <a:endParaRPr/>
          </a:p>
          <a:p>
            <a:pPr indent="0" lvl="0" marL="0" rtl="0" algn="l">
              <a:lnSpc>
                <a:spcPct val="115000"/>
              </a:lnSpc>
              <a:spcBef>
                <a:spcPts val="0"/>
              </a:spcBef>
              <a:spcAft>
                <a:spcPts val="0"/>
              </a:spcAft>
              <a:buNone/>
            </a:pPr>
            <a:r>
              <a:rPr lang="en"/>
              <a:t>Infrastructure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Thus, our solution needs to be more than just expanding medical</a:t>
            </a:r>
            <a:endParaRPr/>
          </a:p>
          <a:p>
            <a:pPr indent="0" lvl="0" marL="0" rtl="0" algn="l">
              <a:lnSpc>
                <a:spcPct val="115000"/>
              </a:lnSpc>
              <a:spcBef>
                <a:spcPts val="0"/>
              </a:spcBef>
              <a:spcAft>
                <a:spcPts val="0"/>
              </a:spcAft>
              <a:buNone/>
            </a:pPr>
            <a:r>
              <a:rPr lang="en"/>
              <a:t>infrastructure in areas with</a:t>
            </a:r>
            <a:endParaRPr/>
          </a:p>
          <a:p>
            <a:pPr indent="0" lvl="0" marL="0" rtl="0" algn="l">
              <a:lnSpc>
                <a:spcPct val="115000"/>
              </a:lnSpc>
              <a:spcBef>
                <a:spcPts val="0"/>
              </a:spcBef>
              <a:spcAft>
                <a:spcPts val="0"/>
              </a:spcAft>
              <a:buNone/>
            </a:pPr>
            <a:r>
              <a:rPr lang="en"/>
              <a:t>population.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