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0" r:id="rId4"/>
    <p:sldId id="258" r:id="rId5"/>
    <p:sldId id="259"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98F635-8DBA-4564-8B2B-468B75DEB96C}" type="datetimeFigureOut">
              <a:rPr lang="en-IN" smtClean="0"/>
              <a:t>07-05-2020</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E5261D99-E89C-4EED-BA44-5A4FE06E91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5948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8F635-8DBA-4564-8B2B-468B75DEB96C}"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61D99-E89C-4EED-BA44-5A4FE06E917E}"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7131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8F635-8DBA-4564-8B2B-468B75DEB96C}"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61D99-E89C-4EED-BA44-5A4FE06E917E}"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0079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A98F635-8DBA-4564-8B2B-468B75DEB96C}" type="datetimeFigureOut">
              <a:rPr lang="en-IN" smtClean="0"/>
              <a:t>07-05-2020</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E5261D99-E89C-4EED-BA44-5A4FE06E917E}"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4887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A98F635-8DBA-4564-8B2B-468B75DEB96C}"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61D99-E89C-4EED-BA44-5A4FE06E91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7269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8F635-8DBA-4564-8B2B-468B75DEB96C}" type="datetimeFigureOut">
              <a:rPr lang="en-IN" smtClean="0"/>
              <a:t>07-05-2020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61D99-E89C-4EED-BA44-5A4FE06E91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9024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8F635-8DBA-4564-8B2B-468B75DEB96C}" type="datetimeFigureOut">
              <a:rPr lang="en-IN" smtClean="0"/>
              <a:t>07-05-2020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261D99-E89C-4EED-BA44-5A4FE06E917E}"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4002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8F635-8DBA-4564-8B2B-468B75DEB96C}" type="datetimeFigureOut">
              <a:rPr lang="en-IN" smtClean="0"/>
              <a:t>07-05-2020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261D99-E89C-4EED-BA44-5A4FE06E917E}"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6728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8F635-8DBA-4564-8B2B-468B75DEB96C}" type="datetimeFigureOut">
              <a:rPr lang="en-IN" smtClean="0"/>
              <a:t>07-05-2020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261D99-E89C-4EED-BA44-5A4FE06E917E}" type="slidenum">
              <a:rPr lang="en-IN" smtClean="0"/>
              <a:t>‹#›</a:t>
            </a:fld>
            <a:endParaRPr lang="en-IN"/>
          </a:p>
        </p:txBody>
      </p:sp>
    </p:spTree>
    <p:extLst>
      <p:ext uri="{BB962C8B-B14F-4D97-AF65-F5344CB8AC3E}">
        <p14:creationId xmlns:p14="http://schemas.microsoft.com/office/powerpoint/2010/main" val="302371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8F635-8DBA-4564-8B2B-468B75DEB96C}" type="datetimeFigureOut">
              <a:rPr lang="en-IN" smtClean="0"/>
              <a:t>07-05-2020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61D99-E89C-4EED-BA44-5A4FE06E91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149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A98F635-8DBA-4564-8B2B-468B75DEB96C}" type="datetimeFigureOut">
              <a:rPr lang="en-IN" smtClean="0"/>
              <a:t>07-05-2020</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E5261D99-E89C-4EED-BA44-5A4FE06E917E}"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98601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98F635-8DBA-4564-8B2B-468B75DEB96C}" type="datetimeFigureOut">
              <a:rPr lang="en-IN" smtClean="0"/>
              <a:t>07-05-2020</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E5261D99-E89C-4EED-BA44-5A4FE06E917E}" type="slidenum">
              <a:rPr lang="en-IN" smtClean="0"/>
              <a:t>‹#›</a:t>
            </a:fld>
            <a:endParaRPr lang="en-IN"/>
          </a:p>
        </p:txBody>
      </p:sp>
    </p:spTree>
    <p:extLst>
      <p:ext uri="{BB962C8B-B14F-4D97-AF65-F5344CB8AC3E}">
        <p14:creationId xmlns:p14="http://schemas.microsoft.com/office/powerpoint/2010/main" val="6859180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D710-4303-4AA7-BFE3-657D4DA16B7C}"/>
              </a:ext>
            </a:extLst>
          </p:cNvPr>
          <p:cNvSpPr>
            <a:spLocks noGrp="1"/>
          </p:cNvSpPr>
          <p:nvPr>
            <p:ph type="ctrTitle"/>
          </p:nvPr>
        </p:nvSpPr>
        <p:spPr/>
        <p:txBody>
          <a:bodyPr>
            <a:normAutofit fontScale="90000"/>
          </a:bodyPr>
          <a:lstStyle/>
          <a:p>
            <a:pPr defTabSz="914342">
              <a:lnSpc>
                <a:spcPct val="85000"/>
              </a:lnSpc>
            </a:pPr>
            <a:br>
              <a:rPr lang="en-US" b="1" dirty="0"/>
            </a:br>
            <a:br>
              <a:rPr lang="en-US" b="1" dirty="0"/>
            </a:br>
            <a:br>
              <a:rPr lang="en-US" b="1" dirty="0"/>
            </a:br>
            <a:r>
              <a:rPr lang="en-US" b="1" dirty="0"/>
              <a:t>     </a:t>
            </a:r>
            <a:r>
              <a:rPr lang="en-US" sz="4000" b="1" dirty="0">
                <a:latin typeface="Arial" panose="020B0604020202020204" pitchFamily="34" charset="0"/>
                <a:cs typeface="Arial" panose="020B0604020202020204" pitchFamily="34" charset="0"/>
              </a:rPr>
              <a:t>CERTIFICATION MANAGEMENT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				SYSTEM</a:t>
            </a:r>
            <a:br>
              <a:rPr lang="en-US" b="1"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	</a:t>
            </a:r>
            <a:br>
              <a:rPr lang="en-US" sz="4400" dirty="0">
                <a:solidFill>
                  <a:schemeClr val="bg1"/>
                </a:solidFill>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DA3DA06-86BA-4D15-8078-1EDD8E4E063F}"/>
              </a:ext>
            </a:extLst>
          </p:cNvPr>
          <p:cNvSpPr>
            <a:spLocks noGrp="1"/>
          </p:cNvSpPr>
          <p:nvPr>
            <p:ph type="subTitle" idx="1"/>
          </p:nvPr>
        </p:nvSpPr>
        <p:spPr>
          <a:xfrm>
            <a:off x="6228521" y="3856383"/>
            <a:ext cx="4518991" cy="1484243"/>
          </a:xfrm>
        </p:spPr>
        <p:txBody>
          <a:bodyPr>
            <a:normAutofit fontScale="85000" lnSpcReduction="20000"/>
          </a:bodyPr>
          <a:lstStyle/>
          <a:p>
            <a:r>
              <a:rPr lang="en-IN" b="1" dirty="0">
                <a:latin typeface="Arial" panose="020B0604020202020204" pitchFamily="34" charset="0"/>
                <a:cs typeface="Arial" panose="020B0604020202020204" pitchFamily="34" charset="0"/>
              </a:rPr>
              <a:t>Submitted by-</a:t>
            </a:r>
          </a:p>
          <a:p>
            <a:r>
              <a:rPr lang="en-IN" b="1" dirty="0">
                <a:latin typeface="Arial" panose="020B0604020202020204" pitchFamily="34" charset="0"/>
                <a:cs typeface="Arial" panose="020B0604020202020204" pitchFamily="34" charset="0"/>
              </a:rPr>
              <a:t>SHREYA ANAND</a:t>
            </a:r>
          </a:p>
          <a:p>
            <a:r>
              <a:rPr lang="en-US" b="1" dirty="0">
                <a:latin typeface="Arial" panose="020B0604020202020204" pitchFamily="34" charset="0"/>
                <a:cs typeface="Arial" panose="020B0604020202020204" pitchFamily="34" charset="0"/>
              </a:rPr>
              <a:t>Course : SFDX-Pune-Batch1</a:t>
            </a:r>
          </a:p>
          <a:p>
            <a:r>
              <a:rPr lang="en-US" b="1">
                <a:latin typeface="Arial" panose="020B0604020202020204" pitchFamily="34" charset="0"/>
                <a:cs typeface="Arial" panose="020B0604020202020204" pitchFamily="34" charset="0"/>
              </a:rPr>
              <a:t>Emp ID:  46022592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31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2711-4904-4F3B-90B3-4C7C148D11B0}"/>
              </a:ext>
            </a:extLst>
          </p:cNvPr>
          <p:cNvSpPr>
            <a:spLocks noGrp="1"/>
          </p:cNvSpPr>
          <p:nvPr>
            <p:ph type="ctrTitle"/>
          </p:nvPr>
        </p:nvSpPr>
        <p:spPr>
          <a:xfrm>
            <a:off x="1128403" y="945913"/>
            <a:ext cx="8637073" cy="3109252"/>
          </a:xfrm>
        </p:spPr>
        <p:txBody>
          <a:bodyPr/>
          <a:lstStyle/>
          <a:p>
            <a:r>
              <a:rPr lang="en-IN" dirty="0"/>
              <a:t>    	THANK YOU!!</a:t>
            </a:r>
          </a:p>
        </p:txBody>
      </p:sp>
      <p:sp>
        <p:nvSpPr>
          <p:cNvPr id="3" name="Subtitle 2">
            <a:extLst>
              <a:ext uri="{FF2B5EF4-FFF2-40B4-BE49-F238E27FC236}">
                <a16:creationId xmlns:a16="http://schemas.microsoft.com/office/drawing/2014/main" id="{54F7CE75-3B21-4B46-981C-B8D37EAB5904}"/>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79938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FEA1-1C60-4E97-8CC6-86DB17C693D1}"/>
              </a:ext>
            </a:extLst>
          </p:cNvPr>
          <p:cNvSpPr>
            <a:spLocks noGrp="1"/>
          </p:cNvSpPr>
          <p:nvPr>
            <p:ph type="title"/>
          </p:nvPr>
        </p:nvSpPr>
        <p:spPr/>
        <p:txBody>
          <a:bodyPr/>
          <a:lstStyle/>
          <a:p>
            <a:r>
              <a:rPr lang="en-IN" b="1" dirty="0"/>
              <a:t>				</a:t>
            </a:r>
            <a:r>
              <a:rPr lang="en-IN" b="1" u="sng" dirty="0"/>
              <a:t>ABSTRACT</a:t>
            </a:r>
          </a:p>
        </p:txBody>
      </p:sp>
      <p:sp>
        <p:nvSpPr>
          <p:cNvPr id="3" name="Content Placeholder 2">
            <a:extLst>
              <a:ext uri="{FF2B5EF4-FFF2-40B4-BE49-F238E27FC236}">
                <a16:creationId xmlns:a16="http://schemas.microsoft.com/office/drawing/2014/main" id="{BFF7DD6F-568F-4F31-A3C7-EF8C2E8A60F6}"/>
              </a:ext>
            </a:extLst>
          </p:cNvPr>
          <p:cNvSpPr>
            <a:spLocks noGrp="1"/>
          </p:cNvSpPr>
          <p:nvPr>
            <p:ph idx="1"/>
          </p:nvPr>
        </p:nvSpPr>
        <p:spPr>
          <a:xfrm>
            <a:off x="1130270" y="2002558"/>
            <a:ext cx="9603275" cy="3801893"/>
          </a:xfrm>
        </p:spPr>
        <p:txBody>
          <a:bodyPr>
            <a:normAutofit/>
          </a:bodyPr>
          <a:lstStyle/>
          <a:p>
            <a:pPr marL="0" indent="0" algn="just">
              <a:buNone/>
            </a:pPr>
            <a:r>
              <a:rPr lang="en-IN" sz="1600" dirty="0">
                <a:latin typeface="Verdana" panose="020B0604030504040204" pitchFamily="34" charset="0"/>
                <a:ea typeface="Verdana" panose="020B0604030504040204" pitchFamily="34" charset="0"/>
              </a:rPr>
              <a:t>The Certification Management System is a Salesforce-based solution for managing all the certification requests of an organization. The two users of this app are the App Users and App Admin. The application allows the app users to raise new certification requests on behalf of the employees of the organization. It also helps:</a:t>
            </a:r>
          </a:p>
          <a:p>
            <a:pPr algn="just"/>
            <a:r>
              <a:rPr lang="en-IN" sz="1600" dirty="0">
                <a:latin typeface="Verdana" panose="020B0604030504040204" pitchFamily="34" charset="0"/>
                <a:ea typeface="Verdana" panose="020B0604030504040204" pitchFamily="34" charset="0"/>
              </a:rPr>
              <a:t>keep a check that the raised request is  within the set guidelines of the company.</a:t>
            </a:r>
          </a:p>
          <a:p>
            <a:pPr algn="just"/>
            <a:r>
              <a:rPr lang="en-IN" sz="1600" dirty="0">
                <a:latin typeface="Verdana" panose="020B0604030504040204" pitchFamily="34" charset="0"/>
                <a:ea typeface="Verdana" panose="020B0604030504040204" pitchFamily="34" charset="0"/>
              </a:rPr>
              <a:t>assign any available vouchers to the request.</a:t>
            </a:r>
          </a:p>
          <a:p>
            <a:pPr algn="just"/>
            <a:r>
              <a:rPr lang="en-IN" sz="1600" dirty="0">
                <a:latin typeface="Verdana" panose="020B0604030504040204" pitchFamily="34" charset="0"/>
                <a:ea typeface="Verdana" panose="020B0604030504040204" pitchFamily="34" charset="0"/>
              </a:rPr>
              <a:t>send approval request to the app admin.</a:t>
            </a:r>
          </a:p>
          <a:p>
            <a:pPr algn="just"/>
            <a:r>
              <a:rPr lang="en-IN" sz="1600" dirty="0">
                <a:latin typeface="Verdana" panose="020B0604030504040204" pitchFamily="34" charset="0"/>
                <a:ea typeface="Verdana" panose="020B0604030504040204" pitchFamily="34" charset="0"/>
              </a:rPr>
              <a:t>update the final result of the certification.</a:t>
            </a:r>
          </a:p>
          <a:p>
            <a:pPr marL="0" indent="0" algn="just">
              <a:buNone/>
            </a:pPr>
            <a:r>
              <a:rPr lang="en-IN" sz="1600" dirty="0">
                <a:latin typeface="Verdana" panose="020B0604030504040204" pitchFamily="34" charset="0"/>
                <a:ea typeface="Verdana" panose="020B0604030504040204" pitchFamily="34" charset="0"/>
              </a:rPr>
              <a:t> All the certification, voucher and employee details can be viewed, added and modified on this Salesforce application.</a:t>
            </a:r>
          </a:p>
          <a:p>
            <a:pPr marL="0" indent="0">
              <a:buNone/>
            </a:pPr>
            <a:endParaRPr lang="en-IN" dirty="0"/>
          </a:p>
        </p:txBody>
      </p:sp>
    </p:spTree>
    <p:extLst>
      <p:ext uri="{BB962C8B-B14F-4D97-AF65-F5344CB8AC3E}">
        <p14:creationId xmlns:p14="http://schemas.microsoft.com/office/powerpoint/2010/main" val="298516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71FD-A8F3-4D72-9ED9-12492EBD8BDC}"/>
              </a:ext>
            </a:extLst>
          </p:cNvPr>
          <p:cNvSpPr>
            <a:spLocks noGrp="1"/>
          </p:cNvSpPr>
          <p:nvPr>
            <p:ph type="title"/>
          </p:nvPr>
        </p:nvSpPr>
        <p:spPr>
          <a:xfrm>
            <a:off x="1130270" y="953325"/>
            <a:ext cx="9603275" cy="583927"/>
          </a:xfrm>
        </p:spPr>
        <p:txBody>
          <a:bodyPr/>
          <a:lstStyle/>
          <a:p>
            <a:r>
              <a:rPr lang="en-IN" dirty="0"/>
              <a:t>		   </a:t>
            </a:r>
            <a:r>
              <a:rPr lang="en-IN" b="1" u="sng" dirty="0"/>
              <a:t>TECHNOLOGY USED</a:t>
            </a:r>
          </a:p>
        </p:txBody>
      </p:sp>
      <p:sp>
        <p:nvSpPr>
          <p:cNvPr id="3" name="Content Placeholder 2">
            <a:extLst>
              <a:ext uri="{FF2B5EF4-FFF2-40B4-BE49-F238E27FC236}">
                <a16:creationId xmlns:a16="http://schemas.microsoft.com/office/drawing/2014/main" id="{5FB7BA33-1A73-4886-A650-1F9841BF3CD4}"/>
              </a:ext>
            </a:extLst>
          </p:cNvPr>
          <p:cNvSpPr>
            <a:spLocks noGrp="1"/>
          </p:cNvSpPr>
          <p:nvPr>
            <p:ph idx="1"/>
          </p:nvPr>
        </p:nvSpPr>
        <p:spPr>
          <a:xfrm>
            <a:off x="1130270" y="1696279"/>
            <a:ext cx="9603275" cy="3485321"/>
          </a:xfrm>
        </p:spPr>
        <p:txBody>
          <a:bodyPr>
            <a:normAutofit fontScale="92500" lnSpcReduction="20000"/>
          </a:bodyPr>
          <a:lstStyle/>
          <a:p>
            <a:r>
              <a:rPr lang="en-IN" dirty="0"/>
              <a:t>CRM tool - Salesforce</a:t>
            </a:r>
          </a:p>
          <a:p>
            <a:pPr marL="0" indent="0">
              <a:buNone/>
            </a:pPr>
            <a:r>
              <a:rPr lang="en-IN" dirty="0"/>
              <a:t>	- Lightning Web Components (LWC)</a:t>
            </a:r>
          </a:p>
          <a:p>
            <a:pPr marL="0" indent="0" algn="just">
              <a:buNone/>
            </a:pPr>
            <a:r>
              <a:rPr lang="en-IN" dirty="0"/>
              <a:t>	- Salesforce Lightning experience</a:t>
            </a:r>
          </a:p>
          <a:p>
            <a:pPr algn="just"/>
            <a:r>
              <a:rPr lang="en-IN" dirty="0"/>
              <a:t>HTML</a:t>
            </a:r>
          </a:p>
          <a:p>
            <a:pPr algn="just"/>
            <a:r>
              <a:rPr lang="en-IN" dirty="0"/>
              <a:t>CSS</a:t>
            </a:r>
          </a:p>
          <a:p>
            <a:pPr algn="just"/>
            <a:r>
              <a:rPr lang="en-IN" dirty="0"/>
              <a:t>JAVA SCRIPT</a:t>
            </a:r>
          </a:p>
          <a:p>
            <a:pPr algn="just"/>
            <a:r>
              <a:rPr lang="en-IN" dirty="0"/>
              <a:t>XML</a:t>
            </a:r>
          </a:p>
          <a:p>
            <a:pPr algn="just"/>
            <a:r>
              <a:rPr lang="en-IN" dirty="0"/>
              <a:t>APEX</a:t>
            </a:r>
          </a:p>
        </p:txBody>
      </p:sp>
    </p:spTree>
    <p:extLst>
      <p:ext uri="{BB962C8B-B14F-4D97-AF65-F5344CB8AC3E}">
        <p14:creationId xmlns:p14="http://schemas.microsoft.com/office/powerpoint/2010/main" val="335991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3194-9718-41C6-B7E5-2D2EBFAA71FC}"/>
              </a:ext>
            </a:extLst>
          </p:cNvPr>
          <p:cNvSpPr>
            <a:spLocks noGrp="1"/>
          </p:cNvSpPr>
          <p:nvPr>
            <p:ph type="title"/>
          </p:nvPr>
        </p:nvSpPr>
        <p:spPr>
          <a:xfrm>
            <a:off x="1130270" y="953325"/>
            <a:ext cx="9603275" cy="848972"/>
          </a:xfrm>
        </p:spPr>
        <p:txBody>
          <a:bodyPr/>
          <a:lstStyle/>
          <a:p>
            <a:r>
              <a:rPr lang="en-IN" dirty="0"/>
              <a:t>				</a:t>
            </a:r>
            <a:r>
              <a:rPr lang="en-IN" b="1" u="sng" dirty="0"/>
              <a:t>SCOPE</a:t>
            </a:r>
          </a:p>
        </p:txBody>
      </p:sp>
      <p:sp>
        <p:nvSpPr>
          <p:cNvPr id="3" name="Content Placeholder 2">
            <a:extLst>
              <a:ext uri="{FF2B5EF4-FFF2-40B4-BE49-F238E27FC236}">
                <a16:creationId xmlns:a16="http://schemas.microsoft.com/office/drawing/2014/main" id="{6F764CBA-DFDB-4104-8C0A-75F9A3925044}"/>
              </a:ext>
            </a:extLst>
          </p:cNvPr>
          <p:cNvSpPr>
            <a:spLocks noGrp="1"/>
          </p:cNvSpPr>
          <p:nvPr>
            <p:ph idx="1"/>
          </p:nvPr>
        </p:nvSpPr>
        <p:spPr>
          <a:xfrm>
            <a:off x="1130270" y="1948070"/>
            <a:ext cx="9603275" cy="3856382"/>
          </a:xfrm>
        </p:spPr>
        <p:txBody>
          <a:bodyPr>
            <a:noAutofit/>
          </a:bodyPr>
          <a:lstStyle/>
          <a:p>
            <a:pPr marL="0" indent="0">
              <a:buNone/>
            </a:pPr>
            <a:r>
              <a:rPr lang="en-IN" sz="1400" b="1" dirty="0"/>
              <a:t>     </a:t>
            </a:r>
            <a:r>
              <a:rPr lang="en-IN" sz="1400" b="1" u="sng" dirty="0"/>
              <a:t>In the scope</a:t>
            </a:r>
            <a:r>
              <a:rPr lang="en-IN" sz="1400" b="1" dirty="0"/>
              <a:t>: </a:t>
            </a:r>
            <a:endParaRPr lang="en-IN" sz="1400" dirty="0"/>
          </a:p>
          <a:p>
            <a:pPr marL="0" indent="0">
              <a:buNone/>
            </a:pPr>
            <a:r>
              <a:rPr lang="en-IN" sz="1400" dirty="0"/>
              <a:t>	Following is the functionality provided by the system:</a:t>
            </a:r>
          </a:p>
          <a:p>
            <a:pPr marL="0" indent="0">
              <a:buNone/>
            </a:pPr>
            <a:r>
              <a:rPr lang="en-IN" sz="1400" dirty="0"/>
              <a:t>	There are two categories of people who would access the system: App Admin and App User. Each 	of these would have some exclusive privileges.</a:t>
            </a:r>
          </a:p>
          <a:p>
            <a:pPr marL="0" indent="0">
              <a:buNone/>
            </a:pPr>
            <a:r>
              <a:rPr lang="en-IN" sz="1400" dirty="0"/>
              <a:t>	 1. The App User can:</a:t>
            </a:r>
          </a:p>
          <a:p>
            <a:pPr marL="0" indent="0">
              <a:buNone/>
            </a:pPr>
            <a:r>
              <a:rPr lang="en-IN" sz="1400" dirty="0"/>
              <a:t> 		a. View all employee details</a:t>
            </a:r>
          </a:p>
          <a:p>
            <a:pPr marL="0" indent="0">
              <a:buNone/>
            </a:pPr>
            <a:r>
              <a:rPr lang="en-IN" sz="1400" dirty="0"/>
              <a:t>		b. View all certification details available.</a:t>
            </a:r>
          </a:p>
          <a:p>
            <a:pPr marL="0" indent="0">
              <a:buNone/>
            </a:pPr>
            <a:r>
              <a:rPr lang="en-IN" sz="1400" dirty="0"/>
              <a:t>		c. View all voucher details and if they are active or not.</a:t>
            </a:r>
          </a:p>
          <a:p>
            <a:pPr marL="0" indent="0">
              <a:buNone/>
            </a:pPr>
            <a:r>
              <a:rPr lang="en-IN" sz="1400" dirty="0"/>
              <a:t> 		d. Raise certification requests for employees and modify them.</a:t>
            </a:r>
          </a:p>
          <a:p>
            <a:pPr marL="0" indent="0">
              <a:buNone/>
            </a:pPr>
            <a:r>
              <a:rPr lang="en-IN" sz="1400" dirty="0"/>
              <a:t>		e. Update the status of approved certification to the final result (passed/failed). </a:t>
            </a:r>
          </a:p>
          <a:p>
            <a:endParaRPr lang="en-IN" sz="1400" dirty="0"/>
          </a:p>
        </p:txBody>
      </p:sp>
    </p:spTree>
    <p:extLst>
      <p:ext uri="{BB962C8B-B14F-4D97-AF65-F5344CB8AC3E}">
        <p14:creationId xmlns:p14="http://schemas.microsoft.com/office/powerpoint/2010/main" val="192690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A217-D249-47B5-975E-303FC2DC826D}"/>
              </a:ext>
            </a:extLst>
          </p:cNvPr>
          <p:cNvSpPr>
            <a:spLocks noGrp="1"/>
          </p:cNvSpPr>
          <p:nvPr>
            <p:ph type="title"/>
          </p:nvPr>
        </p:nvSpPr>
        <p:spPr>
          <a:xfrm>
            <a:off x="1130270" y="953324"/>
            <a:ext cx="9603275" cy="2261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A49C914D-16B6-495F-83AD-EFC39D8D7E7E}"/>
              </a:ext>
            </a:extLst>
          </p:cNvPr>
          <p:cNvSpPr>
            <a:spLocks noGrp="1"/>
          </p:cNvSpPr>
          <p:nvPr>
            <p:ph idx="1"/>
          </p:nvPr>
        </p:nvSpPr>
        <p:spPr>
          <a:xfrm>
            <a:off x="1130270" y="1272209"/>
            <a:ext cx="9603275" cy="4267200"/>
          </a:xfrm>
        </p:spPr>
        <p:txBody>
          <a:bodyPr>
            <a:normAutofit/>
          </a:bodyPr>
          <a:lstStyle/>
          <a:p>
            <a:pPr marL="0" indent="0">
              <a:buNone/>
            </a:pPr>
            <a:r>
              <a:rPr lang="en-IN" sz="1400" dirty="0"/>
              <a:t>	2. The App Admin can:</a:t>
            </a:r>
          </a:p>
          <a:p>
            <a:pPr marL="0" indent="0">
              <a:buNone/>
            </a:pPr>
            <a:r>
              <a:rPr lang="en-IN" sz="1400" dirty="0"/>
              <a:t> 		a. Add, edit and track certification details. </a:t>
            </a:r>
          </a:p>
          <a:p>
            <a:pPr marL="0" indent="0">
              <a:buNone/>
            </a:pPr>
            <a:r>
              <a:rPr lang="en-IN" sz="1400" dirty="0"/>
              <a:t>		b. Add, edit and track voucher details. </a:t>
            </a:r>
          </a:p>
          <a:p>
            <a:pPr marL="0" indent="0">
              <a:buNone/>
            </a:pPr>
            <a:r>
              <a:rPr lang="en-IN" sz="1400" dirty="0"/>
              <a:t>		c. View the employee details. </a:t>
            </a:r>
          </a:p>
          <a:p>
            <a:pPr marL="0" indent="0">
              <a:buNone/>
            </a:pPr>
            <a:r>
              <a:rPr lang="en-IN" sz="1400" dirty="0"/>
              <a:t>		d. Approve or reject the certification requests for employees.</a:t>
            </a:r>
          </a:p>
          <a:p>
            <a:pPr marL="0" indent="0">
              <a:buNone/>
            </a:pPr>
            <a:endParaRPr lang="en-IN" sz="1400" dirty="0"/>
          </a:p>
          <a:p>
            <a:pPr marL="457200" lvl="1" indent="0">
              <a:buNone/>
            </a:pPr>
            <a:r>
              <a:rPr lang="en-IN" sz="1600" b="1" u="sng" dirty="0"/>
              <a:t>Out of the scope</a:t>
            </a:r>
            <a:r>
              <a:rPr lang="en-IN" sz="1400" b="1" dirty="0"/>
              <a:t>: </a:t>
            </a:r>
          </a:p>
          <a:p>
            <a:pPr marL="0" indent="0">
              <a:buNone/>
            </a:pPr>
            <a:r>
              <a:rPr lang="en-IN" sz="1400" dirty="0"/>
              <a:t>	The following functionalities have not been covered under the application: </a:t>
            </a:r>
          </a:p>
          <a:p>
            <a:pPr marL="0" indent="0">
              <a:buNone/>
            </a:pPr>
            <a:r>
              <a:rPr lang="en-IN" sz="1400" dirty="0"/>
              <a:t>	1. The application does not cover the calculation of certification cost and voucher discount. </a:t>
            </a:r>
          </a:p>
          <a:p>
            <a:pPr marL="0" indent="0">
              <a:buNone/>
            </a:pPr>
            <a:r>
              <a:rPr lang="en-IN" sz="1400" dirty="0"/>
              <a:t>	2. The process of email sent by employees to the App User in mail is not included. </a:t>
            </a:r>
          </a:p>
          <a:p>
            <a:pPr marL="0" indent="0">
              <a:buNone/>
            </a:pPr>
            <a:r>
              <a:rPr lang="en-IN" sz="1400" dirty="0"/>
              <a:t>	3. No log of payments are included.</a:t>
            </a:r>
          </a:p>
          <a:p>
            <a:pPr marL="0" indent="0">
              <a:buNone/>
            </a:pPr>
            <a:endParaRPr lang="en-IN" sz="1400" dirty="0"/>
          </a:p>
        </p:txBody>
      </p:sp>
    </p:spTree>
    <p:extLst>
      <p:ext uri="{BB962C8B-B14F-4D97-AF65-F5344CB8AC3E}">
        <p14:creationId xmlns:p14="http://schemas.microsoft.com/office/powerpoint/2010/main" val="87777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FC60-D976-463E-8E9C-59D8C29D8669}"/>
              </a:ext>
            </a:extLst>
          </p:cNvPr>
          <p:cNvSpPr>
            <a:spLocks noGrp="1"/>
          </p:cNvSpPr>
          <p:nvPr>
            <p:ph type="title"/>
          </p:nvPr>
        </p:nvSpPr>
        <p:spPr>
          <a:xfrm>
            <a:off x="1130270" y="953325"/>
            <a:ext cx="9603275" cy="689946"/>
          </a:xfrm>
        </p:spPr>
        <p:txBody>
          <a:bodyPr/>
          <a:lstStyle/>
          <a:p>
            <a:r>
              <a:rPr lang="en-IN" dirty="0"/>
              <a:t>			 </a:t>
            </a:r>
            <a:r>
              <a:rPr lang="en-IN" b="1" u="sng" dirty="0"/>
              <a:t>PROCEDURE</a:t>
            </a:r>
          </a:p>
        </p:txBody>
      </p:sp>
      <p:sp>
        <p:nvSpPr>
          <p:cNvPr id="3" name="Content Placeholder 2">
            <a:extLst>
              <a:ext uri="{FF2B5EF4-FFF2-40B4-BE49-F238E27FC236}">
                <a16:creationId xmlns:a16="http://schemas.microsoft.com/office/drawing/2014/main" id="{6479FB16-28AB-429F-AB3B-9E9AAAC8A77A}"/>
              </a:ext>
            </a:extLst>
          </p:cNvPr>
          <p:cNvSpPr>
            <a:spLocks noGrp="1"/>
          </p:cNvSpPr>
          <p:nvPr>
            <p:ph idx="1"/>
          </p:nvPr>
        </p:nvSpPr>
        <p:spPr>
          <a:xfrm>
            <a:off x="1130270" y="1643271"/>
            <a:ext cx="9603275" cy="3823074"/>
          </a:xfrm>
        </p:spPr>
        <p:txBody>
          <a:bodyPr>
            <a:normAutofit lnSpcReduction="10000"/>
          </a:bodyPr>
          <a:lstStyle/>
          <a:p>
            <a:pPr marL="0" indent="0">
              <a:buNone/>
            </a:pPr>
            <a:r>
              <a:rPr lang="en-IN" sz="1600" dirty="0"/>
              <a:t>In the Salesforce CRM tool –</a:t>
            </a:r>
          </a:p>
          <a:p>
            <a:r>
              <a:rPr lang="en-IN" sz="1600" dirty="0"/>
              <a:t>Create the four objects – Employee, Voucher, Certification and Certification Request.</a:t>
            </a:r>
          </a:p>
          <a:p>
            <a:r>
              <a:rPr lang="en-IN" sz="1600" dirty="0"/>
              <a:t>Add the fields to the objects with appropriate data types.</a:t>
            </a:r>
          </a:p>
          <a:p>
            <a:r>
              <a:rPr lang="en-IN" sz="1600" dirty="0"/>
              <a:t>Create the tabs for their respective objects.</a:t>
            </a:r>
          </a:p>
          <a:p>
            <a:r>
              <a:rPr lang="en-IN" sz="1600" dirty="0"/>
              <a:t>Create two profiles- App User and App Admin</a:t>
            </a:r>
          </a:p>
          <a:p>
            <a:r>
              <a:rPr lang="en-IN" sz="1600" dirty="0"/>
              <a:t>Assign the profiles the permissions they need(required object and their tabs)</a:t>
            </a:r>
          </a:p>
          <a:p>
            <a:r>
              <a:rPr lang="en-IN" sz="1600" dirty="0"/>
              <a:t>Create some users and assign them these profiles.</a:t>
            </a:r>
          </a:p>
          <a:p>
            <a:r>
              <a:rPr lang="en-IN" sz="1600" dirty="0"/>
              <a:t>Click on the tabs and create records from Employees records either from the System Administrator profile or from the App User profile.</a:t>
            </a:r>
          </a:p>
          <a:p>
            <a:r>
              <a:rPr lang="en-IN" sz="1600" dirty="0"/>
              <a:t>Create records for Voucher and Certification from the App Admin profile.</a:t>
            </a:r>
          </a:p>
          <a:p>
            <a:endParaRPr lang="en-IN" sz="1600" dirty="0"/>
          </a:p>
          <a:p>
            <a:pPr marL="0" indent="0">
              <a:buNone/>
            </a:pPr>
            <a:endParaRPr lang="en-IN" dirty="0"/>
          </a:p>
        </p:txBody>
      </p:sp>
    </p:spTree>
    <p:extLst>
      <p:ext uri="{BB962C8B-B14F-4D97-AF65-F5344CB8AC3E}">
        <p14:creationId xmlns:p14="http://schemas.microsoft.com/office/powerpoint/2010/main" val="368770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D733-A787-4DDB-9DE7-5867034C4D52}"/>
              </a:ext>
            </a:extLst>
          </p:cNvPr>
          <p:cNvSpPr>
            <a:spLocks noGrp="1"/>
          </p:cNvSpPr>
          <p:nvPr>
            <p:ph type="title"/>
          </p:nvPr>
        </p:nvSpPr>
        <p:spPr>
          <a:xfrm>
            <a:off x="1130270" y="953324"/>
            <a:ext cx="9603275" cy="199615"/>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AF423EE-9BAE-418D-A482-6B882797C44C}"/>
              </a:ext>
            </a:extLst>
          </p:cNvPr>
          <p:cNvSpPr>
            <a:spLocks noGrp="1"/>
          </p:cNvSpPr>
          <p:nvPr>
            <p:ph idx="1"/>
          </p:nvPr>
        </p:nvSpPr>
        <p:spPr>
          <a:xfrm>
            <a:off x="1130270" y="1298713"/>
            <a:ext cx="9603275" cy="4439478"/>
          </a:xfrm>
        </p:spPr>
        <p:txBody>
          <a:bodyPr>
            <a:normAutofit/>
          </a:bodyPr>
          <a:lstStyle/>
          <a:p>
            <a:r>
              <a:rPr lang="en-IN" sz="1600" dirty="0"/>
              <a:t>Create a validation rule for voucher id to be of exactly 10 characters long and to show error if otherwise.</a:t>
            </a:r>
          </a:p>
          <a:p>
            <a:r>
              <a:rPr lang="en-IN" sz="1600" dirty="0"/>
              <a:t>Create a certification request record from App user profile. Make sure the status of the request is Draft.</a:t>
            </a:r>
          </a:p>
          <a:p>
            <a:r>
              <a:rPr lang="en-IN" sz="1600" dirty="0"/>
              <a:t>Create a queue of all users that have the App Admin profile together.</a:t>
            </a:r>
          </a:p>
          <a:p>
            <a:r>
              <a:rPr lang="en-IN" sz="1600" dirty="0"/>
              <a:t>Create three Email templates – Approval request submission template, Approval acceptance template, Approval rejection template.</a:t>
            </a:r>
          </a:p>
          <a:p>
            <a:r>
              <a:rPr lang="en-IN" sz="1600" dirty="0"/>
              <a:t>Create an approval process for the certification request. The approval request is submitted to the queue of admins. </a:t>
            </a:r>
          </a:p>
          <a:p>
            <a:r>
              <a:rPr lang="en-IN" sz="1600" dirty="0"/>
              <a:t> Fill in all the initial and final submission and rejection actions and the change of value of the Status field.</a:t>
            </a:r>
          </a:p>
          <a:p>
            <a:r>
              <a:rPr lang="en-IN" sz="1600" dirty="0"/>
              <a:t>Create a process to automate approval submission.</a:t>
            </a:r>
          </a:p>
        </p:txBody>
      </p:sp>
    </p:spTree>
    <p:extLst>
      <p:ext uri="{BB962C8B-B14F-4D97-AF65-F5344CB8AC3E}">
        <p14:creationId xmlns:p14="http://schemas.microsoft.com/office/powerpoint/2010/main" val="2743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9505-42B2-4A50-A28C-536648F0E8DE}"/>
              </a:ext>
            </a:extLst>
          </p:cNvPr>
          <p:cNvSpPr>
            <a:spLocks noGrp="1"/>
          </p:cNvSpPr>
          <p:nvPr>
            <p:ph type="title"/>
          </p:nvPr>
        </p:nvSpPr>
        <p:spPr>
          <a:xfrm>
            <a:off x="1130270" y="953325"/>
            <a:ext cx="9603275" cy="133354"/>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8C59CE6A-4B14-4552-8E18-3080125D2B3C}"/>
              </a:ext>
            </a:extLst>
          </p:cNvPr>
          <p:cNvSpPr>
            <a:spLocks noGrp="1"/>
          </p:cNvSpPr>
          <p:nvPr>
            <p:ph idx="1"/>
          </p:nvPr>
        </p:nvSpPr>
        <p:spPr>
          <a:xfrm>
            <a:off x="1130270" y="1086680"/>
            <a:ext cx="9603275" cy="4379666"/>
          </a:xfrm>
        </p:spPr>
        <p:txBody>
          <a:bodyPr>
            <a:normAutofit/>
          </a:bodyPr>
          <a:lstStyle/>
          <a:p>
            <a:pPr algn="just"/>
            <a:r>
              <a:rPr lang="en-IN" sz="1600" dirty="0"/>
              <a:t>Add the actions as email alert to the employees and app users for submission, acceptance and rejection of request.</a:t>
            </a:r>
          </a:p>
          <a:p>
            <a:pPr algn="just"/>
            <a:r>
              <a:rPr lang="en-IN" sz="1600" dirty="0"/>
              <a:t>Set up your domain.</a:t>
            </a:r>
          </a:p>
          <a:p>
            <a:pPr algn="just"/>
            <a:r>
              <a:rPr lang="en-IN" sz="1600" dirty="0"/>
              <a:t>Make two triggers- one on the certification request object and other on the voucher object. The triggers make sure that all set guidelines for raising certification request and voucher are being followed.</a:t>
            </a:r>
          </a:p>
          <a:p>
            <a:pPr algn="just"/>
            <a:r>
              <a:rPr lang="en-IN" sz="1600" dirty="0"/>
              <a:t>Create a classic app called Certification Management App and give permission for the app to the App admin and App user and System administrator and allow all these custom apps into it.</a:t>
            </a:r>
          </a:p>
          <a:p>
            <a:pPr algn="just"/>
            <a:r>
              <a:rPr lang="en-IN" sz="1600" dirty="0"/>
              <a:t>Upgrade the custom app to the lightning app.</a:t>
            </a:r>
          </a:p>
          <a:p>
            <a:pPr algn="just"/>
            <a:r>
              <a:rPr lang="en-IN" sz="1600" dirty="0"/>
              <a:t>Make all the three reports and their charts.</a:t>
            </a:r>
          </a:p>
          <a:p>
            <a:pPr algn="just"/>
            <a:r>
              <a:rPr lang="en-IN" sz="1600" dirty="0"/>
              <a:t>Make the dashboard and add all the components.</a:t>
            </a:r>
          </a:p>
          <a:p>
            <a:endParaRPr lang="en-IN" sz="1600" dirty="0"/>
          </a:p>
        </p:txBody>
      </p:sp>
    </p:spTree>
    <p:extLst>
      <p:ext uri="{BB962C8B-B14F-4D97-AF65-F5344CB8AC3E}">
        <p14:creationId xmlns:p14="http://schemas.microsoft.com/office/powerpoint/2010/main" val="51635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817E-B47E-4426-806D-3B77D55520B1}"/>
              </a:ext>
            </a:extLst>
          </p:cNvPr>
          <p:cNvSpPr>
            <a:spLocks noGrp="1"/>
          </p:cNvSpPr>
          <p:nvPr>
            <p:ph type="title"/>
          </p:nvPr>
        </p:nvSpPr>
        <p:spPr>
          <a:xfrm>
            <a:off x="1130270" y="953325"/>
            <a:ext cx="9603275" cy="133354"/>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185D1C9-8A9D-4895-8EA7-F53991397B27}"/>
              </a:ext>
            </a:extLst>
          </p:cNvPr>
          <p:cNvSpPr>
            <a:spLocks noGrp="1"/>
          </p:cNvSpPr>
          <p:nvPr>
            <p:ph idx="1"/>
          </p:nvPr>
        </p:nvSpPr>
        <p:spPr>
          <a:xfrm>
            <a:off x="1130270" y="1272210"/>
            <a:ext cx="9603275" cy="4194136"/>
          </a:xfrm>
        </p:spPr>
        <p:txBody>
          <a:bodyPr>
            <a:normAutofit/>
          </a:bodyPr>
          <a:lstStyle/>
          <a:p>
            <a:r>
              <a:rPr lang="en-IN" sz="1600" dirty="0"/>
              <a:t>To enhance the UI use Lightning Web Component.</a:t>
            </a:r>
          </a:p>
          <a:p>
            <a:r>
              <a:rPr lang="en-IN" sz="1600" dirty="0"/>
              <a:t> Create LWC components in the VS code and authorize your org.</a:t>
            </a:r>
          </a:p>
          <a:p>
            <a:r>
              <a:rPr lang="en-IN" sz="1600" dirty="0"/>
              <a:t>Edit the record page of the App and add these LWC components into it.</a:t>
            </a:r>
          </a:p>
          <a:p>
            <a:r>
              <a:rPr lang="en-IN" sz="1600" dirty="0"/>
              <a:t>Edit the Home page and Add all the components  into it.</a:t>
            </a:r>
          </a:p>
          <a:p>
            <a:r>
              <a:rPr lang="en-IN" sz="1600" dirty="0"/>
              <a:t>Make sure everything functions well. </a:t>
            </a:r>
          </a:p>
        </p:txBody>
      </p:sp>
    </p:spTree>
    <p:extLst>
      <p:ext uri="{BB962C8B-B14F-4D97-AF65-F5344CB8AC3E}">
        <p14:creationId xmlns:p14="http://schemas.microsoft.com/office/powerpoint/2010/main" val="38863458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712</TotalTime>
  <Words>839</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Verdana</vt:lpstr>
      <vt:lpstr>Gallery</vt:lpstr>
      <vt:lpstr>        CERTIFICATION MANAGEMENT      SYSTEM   </vt:lpstr>
      <vt:lpstr>    ABSTRACT</vt:lpstr>
      <vt:lpstr>     TECHNOLOGY USED</vt:lpstr>
      <vt:lpstr>    SCOPE</vt:lpstr>
      <vt:lpstr> </vt:lpstr>
      <vt:lpstr>    PROCEDURE</vt:lpstr>
      <vt:lpstr> </vt:lpstr>
      <vt:lpstr> </vt:lpstr>
      <vt:lpstr>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 MANAGEMENT      SYSTEM</dc:title>
  <dc:creator>HP</dc:creator>
  <cp:lastModifiedBy>HP</cp:lastModifiedBy>
  <cp:revision>20</cp:revision>
  <dcterms:created xsi:type="dcterms:W3CDTF">2020-05-06T09:45:41Z</dcterms:created>
  <dcterms:modified xsi:type="dcterms:W3CDTF">2020-05-07T12:28:57Z</dcterms:modified>
</cp:coreProperties>
</file>