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Montserrat" charset="1" panose="00000500000000000000"/>
      <p:regular r:id="rId12"/>
    </p:embeddedFont>
    <p:embeddedFont>
      <p:font typeface="Michroma" charset="1" panose="00000000000000000000"/>
      <p:regular r:id="rId13"/>
    </p:embeddedFont>
    <p:embeddedFont>
      <p:font typeface="Montserrat Bold" charset="1" panose="000008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Relationship Id="rId5" Target="../media/image28.svg" Type="http://schemas.openxmlformats.org/officeDocument/2006/relationships/image"/><Relationship Id="rId6" Target="../media/image29.png" Type="http://schemas.openxmlformats.org/officeDocument/2006/relationships/image"/><Relationship Id="rId7" Target="../media/image3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799953" y="1028700"/>
            <a:ext cx="14688093" cy="5440079"/>
            <a:chOff x="0" y="0"/>
            <a:chExt cx="6268847" cy="2321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7592" y="0"/>
              <a:ext cx="6306439" cy="2348484"/>
            </a:xfrm>
            <a:custGeom>
              <a:avLst/>
              <a:gdLst/>
              <a:ahLst/>
              <a:cxnLst/>
              <a:rect r="r" b="b" t="t" l="l"/>
              <a:pathLst>
                <a:path h="2348484" w="6306439">
                  <a:moveTo>
                    <a:pt x="6020689" y="1272159"/>
                  </a:moveTo>
                  <a:cubicBezTo>
                    <a:pt x="6177915" y="1239012"/>
                    <a:pt x="6306439" y="1080389"/>
                    <a:pt x="6306439" y="919734"/>
                  </a:cubicBezTo>
                  <a:lnTo>
                    <a:pt x="6306439" y="292100"/>
                  </a:lnTo>
                  <a:cubicBezTo>
                    <a:pt x="6306439" y="131445"/>
                    <a:pt x="6174994" y="0"/>
                    <a:pt x="6014339" y="0"/>
                  </a:cubicBezTo>
                  <a:lnTo>
                    <a:pt x="248539" y="0"/>
                  </a:lnTo>
                  <a:cubicBezTo>
                    <a:pt x="87884" y="0"/>
                    <a:pt x="0" y="124079"/>
                    <a:pt x="53086" y="275590"/>
                  </a:cubicBezTo>
                  <a:lnTo>
                    <a:pt x="692912" y="2099945"/>
                  </a:lnTo>
                  <a:cubicBezTo>
                    <a:pt x="746125" y="2251583"/>
                    <a:pt x="918210" y="2348484"/>
                    <a:pt x="1075436" y="2315337"/>
                  </a:cubicBezTo>
                  <a:lnTo>
                    <a:pt x="6020689" y="1272159"/>
                  </a:lnTo>
                  <a:close/>
                </a:path>
              </a:pathLst>
            </a:custGeom>
            <a:blipFill>
              <a:blip r:embed="rId2"/>
              <a:stretch>
                <a:fillRect l="0" t="-26104" r="0" b="-2610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true" flipV="true" rot="0">
            <a:off x="1300227" y="7093001"/>
            <a:ext cx="999453" cy="999453"/>
          </a:xfrm>
          <a:custGeom>
            <a:avLst/>
            <a:gdLst/>
            <a:ahLst/>
            <a:cxnLst/>
            <a:rect r="r" b="b" t="t" l="l"/>
            <a:pathLst>
              <a:path h="999453" w="999453">
                <a:moveTo>
                  <a:pt x="999453" y="999453"/>
                </a:moveTo>
                <a:lnTo>
                  <a:pt x="0" y="999453"/>
                </a:lnTo>
                <a:lnTo>
                  <a:pt x="0" y="0"/>
                </a:lnTo>
                <a:lnTo>
                  <a:pt x="999453" y="0"/>
                </a:lnTo>
                <a:lnTo>
                  <a:pt x="999453" y="999453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541001" y="6498640"/>
            <a:ext cx="7205998" cy="488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59"/>
              </a:lnSpc>
              <a:spcBef>
                <a:spcPct val="0"/>
              </a:spcBef>
            </a:pPr>
            <a:r>
              <a:rPr lang="en-US" sz="2899" spc="962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899" spc="962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REAL ESTATE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25102" y="7016801"/>
            <a:ext cx="12837795" cy="145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9"/>
              </a:lnSpc>
              <a:spcBef>
                <a:spcPct val="0"/>
              </a:spcBef>
            </a:pPr>
            <a:r>
              <a:rPr lang="en-US" sz="4199" spc="125">
                <a:solidFill>
                  <a:srgbClr val="E1C3CF"/>
                </a:solidFill>
                <a:latin typeface="Michroma"/>
                <a:ea typeface="Michroma"/>
                <a:cs typeface="Michroma"/>
                <a:sym typeface="Michroma"/>
              </a:rPr>
              <a:t>Developer and City-wise </a:t>
            </a:r>
            <a:r>
              <a:rPr lang="en-US" sz="4199" spc="125" strike="noStrike" u="none">
                <a:solidFill>
                  <a:srgbClr val="E1C3CF"/>
                </a:solidFill>
                <a:latin typeface="Michroma"/>
                <a:ea typeface="Michroma"/>
                <a:cs typeface="Michroma"/>
                <a:sym typeface="Michroma"/>
              </a:rPr>
              <a:t>Sales Performance 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10717111">
            <a:off x="16046103" y="5132644"/>
            <a:ext cx="889905" cy="887680"/>
          </a:xfrm>
          <a:custGeom>
            <a:avLst/>
            <a:gdLst/>
            <a:ahLst/>
            <a:cxnLst/>
            <a:rect r="r" b="b" t="t" l="l"/>
            <a:pathLst>
              <a:path h="887680" w="889905">
                <a:moveTo>
                  <a:pt x="0" y="887680"/>
                </a:moveTo>
                <a:lnTo>
                  <a:pt x="889905" y="887680"/>
                </a:lnTo>
                <a:lnTo>
                  <a:pt x="889905" y="0"/>
                </a:lnTo>
                <a:lnTo>
                  <a:pt x="0" y="0"/>
                </a:lnTo>
                <a:lnTo>
                  <a:pt x="0" y="88768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0717111">
            <a:off x="16224269" y="5736124"/>
            <a:ext cx="513002" cy="533682"/>
          </a:xfrm>
          <a:custGeom>
            <a:avLst/>
            <a:gdLst/>
            <a:ahLst/>
            <a:cxnLst/>
            <a:rect r="r" b="b" t="t" l="l"/>
            <a:pathLst>
              <a:path h="533682" w="513002">
                <a:moveTo>
                  <a:pt x="0" y="0"/>
                </a:moveTo>
                <a:lnTo>
                  <a:pt x="513002" y="0"/>
                </a:lnTo>
                <a:lnTo>
                  <a:pt x="513002" y="533683"/>
                </a:lnTo>
                <a:lnTo>
                  <a:pt x="0" y="53368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2746999" y="8986572"/>
            <a:ext cx="4512301" cy="541807"/>
            <a:chOff x="0" y="0"/>
            <a:chExt cx="1188425" cy="14269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88425" cy="142698"/>
            </a:xfrm>
            <a:custGeom>
              <a:avLst/>
              <a:gdLst/>
              <a:ahLst/>
              <a:cxnLst/>
              <a:rect r="r" b="b" t="t" l="l"/>
              <a:pathLst>
                <a:path h="142698" w="1188425">
                  <a:moveTo>
                    <a:pt x="71349" y="0"/>
                  </a:moveTo>
                  <a:lnTo>
                    <a:pt x="1117076" y="0"/>
                  </a:lnTo>
                  <a:cubicBezTo>
                    <a:pt x="1135999" y="0"/>
                    <a:pt x="1154147" y="7517"/>
                    <a:pt x="1167527" y="20898"/>
                  </a:cubicBezTo>
                  <a:cubicBezTo>
                    <a:pt x="1180908" y="34278"/>
                    <a:pt x="1188425" y="52426"/>
                    <a:pt x="1188425" y="71349"/>
                  </a:cubicBezTo>
                  <a:lnTo>
                    <a:pt x="1188425" y="71349"/>
                  </a:lnTo>
                  <a:cubicBezTo>
                    <a:pt x="1188425" y="90272"/>
                    <a:pt x="1180908" y="108420"/>
                    <a:pt x="1167527" y="121800"/>
                  </a:cubicBezTo>
                  <a:cubicBezTo>
                    <a:pt x="1154147" y="135181"/>
                    <a:pt x="1135999" y="142698"/>
                    <a:pt x="1117076" y="142698"/>
                  </a:cubicBezTo>
                  <a:lnTo>
                    <a:pt x="71349" y="142698"/>
                  </a:lnTo>
                  <a:cubicBezTo>
                    <a:pt x="52426" y="142698"/>
                    <a:pt x="34278" y="135181"/>
                    <a:pt x="20898" y="121800"/>
                  </a:cubicBezTo>
                  <a:cubicBezTo>
                    <a:pt x="7517" y="108420"/>
                    <a:pt x="0" y="90272"/>
                    <a:pt x="0" y="71349"/>
                  </a:cubicBezTo>
                  <a:lnTo>
                    <a:pt x="0" y="71349"/>
                  </a:lnTo>
                  <a:cubicBezTo>
                    <a:pt x="0" y="52426"/>
                    <a:pt x="7517" y="34278"/>
                    <a:pt x="20898" y="20898"/>
                  </a:cubicBezTo>
                  <a:cubicBezTo>
                    <a:pt x="34278" y="7517"/>
                    <a:pt x="52426" y="0"/>
                    <a:pt x="713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DE1D9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188425" cy="190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2518163" y="9022525"/>
            <a:ext cx="4969974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pc="75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Shreya Pandey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531788" y="3362898"/>
            <a:ext cx="5914001" cy="7183999"/>
            <a:chOff x="0" y="0"/>
            <a:chExt cx="5181854" cy="6294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7084" y="-27432"/>
              <a:ext cx="5219065" cy="6322187"/>
            </a:xfrm>
            <a:custGeom>
              <a:avLst/>
              <a:gdLst/>
              <a:ahLst/>
              <a:cxnLst/>
              <a:rect r="r" b="b" t="t" l="l"/>
              <a:pathLst>
                <a:path h="6322187" w="5219065">
                  <a:moveTo>
                    <a:pt x="5218811" y="938784"/>
                  </a:moveTo>
                  <a:cubicBezTo>
                    <a:pt x="5218811" y="778129"/>
                    <a:pt x="5090414" y="618617"/>
                    <a:pt x="4933442" y="584454"/>
                  </a:cubicBezTo>
                  <a:lnTo>
                    <a:pt x="2410333" y="34290"/>
                  </a:lnTo>
                  <a:cubicBezTo>
                    <a:pt x="2253361" y="0"/>
                    <a:pt x="2082419" y="96393"/>
                    <a:pt x="2030603" y="248539"/>
                  </a:cubicBezTo>
                  <a:lnTo>
                    <a:pt x="51943" y="6045708"/>
                  </a:lnTo>
                  <a:cubicBezTo>
                    <a:pt x="0" y="6197727"/>
                    <a:pt x="89027" y="6322187"/>
                    <a:pt x="249682" y="6322187"/>
                  </a:cubicBezTo>
                  <a:lnTo>
                    <a:pt x="4926965" y="6322187"/>
                  </a:lnTo>
                  <a:cubicBezTo>
                    <a:pt x="5087620" y="6322187"/>
                    <a:pt x="5219065" y="6190742"/>
                    <a:pt x="5219065" y="6030087"/>
                  </a:cubicBezTo>
                  <a:lnTo>
                    <a:pt x="5218811" y="938784"/>
                  </a:lnTo>
                  <a:close/>
                </a:path>
              </a:pathLst>
            </a:custGeom>
            <a:blipFill>
              <a:blip r:embed="rId2"/>
              <a:stretch>
                <a:fillRect l="-37867" t="0" r="-37867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562237" y="942975"/>
            <a:ext cx="7719330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 spc="131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Executiv</a:t>
            </a:r>
            <a:r>
              <a:rPr lang="en-US" sz="4399" spc="131" strike="noStrike" u="none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e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62237" y="2573910"/>
            <a:ext cx="11651775" cy="148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4000"/>
              </a:lnSpc>
              <a:buFont typeface="Arial"/>
              <a:buChar char="•"/>
            </a:pPr>
            <a:r>
              <a:rPr lang="en-US" b="true" sz="2500" spc="75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La</a:t>
            </a: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test date: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 05-Oct-2025 | </a:t>
            </a: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Cut-off: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 05-Oct-2024</a:t>
            </a:r>
          </a:p>
          <a:p>
            <a:pPr algn="l" marL="539751" indent="-269876" lvl="1">
              <a:lnSpc>
                <a:spcPts val="4000"/>
              </a:lnSpc>
              <a:buFont typeface="Arial"/>
              <a:buChar char="•"/>
            </a:pP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annual sales value (last 12 months, 1–3 BHK): ₹ 2,872.83 Cr</a:t>
            </a:r>
          </a:p>
          <a:p>
            <a:pPr algn="l" marL="539751" indent="-269876" lvl="1">
              <a:lnSpc>
                <a:spcPts val="4000"/>
              </a:lnSpc>
              <a:buFont typeface="Arial"/>
              <a:buChar char="•"/>
            </a:pP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Total Jun’25 quarter sales value (all cities): ₹ 717.8 Cr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50161" y="2230517"/>
            <a:ext cx="1515083" cy="594670"/>
          </a:xfrm>
          <a:custGeom>
            <a:avLst/>
            <a:gdLst/>
            <a:ahLst/>
            <a:cxnLst/>
            <a:rect r="r" b="b" t="t" l="l"/>
            <a:pathLst>
              <a:path h="594670" w="1515083">
                <a:moveTo>
                  <a:pt x="0" y="0"/>
                </a:moveTo>
                <a:lnTo>
                  <a:pt x="1515083" y="0"/>
                </a:lnTo>
                <a:lnTo>
                  <a:pt x="1515083" y="594670"/>
                </a:lnTo>
                <a:lnTo>
                  <a:pt x="0" y="5946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663022" y="8284147"/>
            <a:ext cx="1349895" cy="1343145"/>
          </a:xfrm>
          <a:custGeom>
            <a:avLst/>
            <a:gdLst/>
            <a:ahLst/>
            <a:cxnLst/>
            <a:rect r="r" b="b" t="t" l="l"/>
            <a:pathLst>
              <a:path h="1343145" w="1349895">
                <a:moveTo>
                  <a:pt x="0" y="0"/>
                </a:moveTo>
                <a:lnTo>
                  <a:pt x="1349895" y="0"/>
                </a:lnTo>
                <a:lnTo>
                  <a:pt x="1349895" y="1343146"/>
                </a:lnTo>
                <a:lnTo>
                  <a:pt x="0" y="13431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826797" y="4462522"/>
            <a:ext cx="10542987" cy="249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2500" spc="75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High-l</a:t>
            </a: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evel concentration:</a:t>
            </a:r>
          </a:p>
          <a:p>
            <a:pPr algn="l" marL="539751" indent="-269876" lvl="1">
              <a:lnSpc>
                <a:spcPts val="4000"/>
              </a:lnSpc>
              <a:buFont typeface="Arial"/>
              <a:buChar char="•"/>
            </a:pP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Top 5 developers 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contribute</a:t>
            </a: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~70.7% 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of annual sales value (Builder 6, 3, 12, 1, 4).</a:t>
            </a:r>
          </a:p>
          <a:p>
            <a:pPr algn="l" marL="539751" indent="-269876" lvl="1">
              <a:lnSpc>
                <a:spcPts val="4000"/>
              </a:lnSpc>
              <a:buFont typeface="Arial"/>
              <a:buChar char="•"/>
            </a:pP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Top 3 cities 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(NCR, Goa, Hyderabad) contribute</a:t>
            </a:r>
            <a:r>
              <a:rPr lang="en-US" b="true" sz="2500" spc="75" strike="noStrike" u="none">
                <a:solidFill>
                  <a:srgbClr val="FF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~84.5% </a:t>
            </a:r>
            <a:r>
              <a:rPr lang="en-US" sz="2500" spc="75" strike="noStrike" u="none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of Jun’25 quarterly sales.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2108" y="942975"/>
            <a:ext cx="15823783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 spc="131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Devel</a:t>
            </a:r>
            <a:r>
              <a:rPr lang="en-US" sz="4399" spc="131" strike="noStrike" u="none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oper share: last 12 months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672750" y="3962718"/>
            <a:ext cx="4855847" cy="2323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4" indent="-205107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Top 3 developers (6, 3, 12) = 51.19% of market by value.</a:t>
            </a:r>
          </a:p>
          <a:p>
            <a:pPr algn="l" marL="410214" indent="-205107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Top 5 developers = 70.70% of market by value.</a:t>
            </a:r>
          </a:p>
          <a:p>
            <a:pPr algn="l" marL="410214" indent="-205107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Two developers recorded zero sales last 12 months: Builder 9, Builder 11.</a:t>
            </a:r>
          </a:p>
          <a:p>
            <a:pPr algn="l" marL="0" indent="0" lvl="0">
              <a:lnSpc>
                <a:spcPts val="2660"/>
              </a:lnSpc>
              <a:spcBef>
                <a:spcPct val="0"/>
              </a:spcBef>
            </a:pP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60676" y="1265880"/>
            <a:ext cx="12541913" cy="9484995"/>
          </a:xfrm>
          <a:prstGeom prst="rect">
            <a:avLst/>
          </a:prstGeom>
        </p:spPr>
      </p:pic>
      <p:sp>
        <p:nvSpPr>
          <p:cNvPr name="Freeform 5" id="5"/>
          <p:cNvSpPr/>
          <p:nvPr/>
        </p:nvSpPr>
        <p:spPr>
          <a:xfrm flipH="false" flipV="false" rot="0">
            <a:off x="16826523" y="6596965"/>
            <a:ext cx="865555" cy="865555"/>
          </a:xfrm>
          <a:custGeom>
            <a:avLst/>
            <a:gdLst/>
            <a:ahLst/>
            <a:cxnLst/>
            <a:rect r="r" b="b" t="t" l="l"/>
            <a:pathLst>
              <a:path h="865555" w="865555">
                <a:moveTo>
                  <a:pt x="0" y="0"/>
                </a:moveTo>
                <a:lnTo>
                  <a:pt x="865554" y="0"/>
                </a:lnTo>
                <a:lnTo>
                  <a:pt x="865554" y="865555"/>
                </a:lnTo>
                <a:lnTo>
                  <a:pt x="0" y="8655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95923" y="4858655"/>
            <a:ext cx="865555" cy="865555"/>
          </a:xfrm>
          <a:custGeom>
            <a:avLst/>
            <a:gdLst/>
            <a:ahLst/>
            <a:cxnLst/>
            <a:rect r="r" b="b" t="t" l="l"/>
            <a:pathLst>
              <a:path h="865555" w="865555">
                <a:moveTo>
                  <a:pt x="0" y="0"/>
                </a:moveTo>
                <a:lnTo>
                  <a:pt x="865554" y="0"/>
                </a:lnTo>
                <a:lnTo>
                  <a:pt x="865554" y="865554"/>
                </a:lnTo>
                <a:lnTo>
                  <a:pt x="0" y="8655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376917" y="1341632"/>
            <a:ext cx="10780782" cy="9194855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true" flipV="false" rot="0">
            <a:off x="797814" y="871900"/>
            <a:ext cx="2118906" cy="728374"/>
          </a:xfrm>
          <a:custGeom>
            <a:avLst/>
            <a:gdLst/>
            <a:ahLst/>
            <a:cxnLst/>
            <a:rect r="r" b="b" t="t" l="l"/>
            <a:pathLst>
              <a:path h="728374" w="2118906">
                <a:moveTo>
                  <a:pt x="2118906" y="0"/>
                </a:moveTo>
                <a:lnTo>
                  <a:pt x="0" y="0"/>
                </a:lnTo>
                <a:lnTo>
                  <a:pt x="0" y="728374"/>
                </a:lnTo>
                <a:lnTo>
                  <a:pt x="2118906" y="728374"/>
                </a:lnTo>
                <a:lnTo>
                  <a:pt x="21189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3051533" y="942975"/>
            <a:ext cx="12184934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 spc="131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City</a:t>
            </a:r>
            <a:r>
              <a:rPr lang="en-US" sz="4399" spc="131" strike="noStrike" u="none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 share: Jun’25 quarter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936875"/>
            <a:ext cx="6411355" cy="436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NCR dominates — nearly 44% of quarter sales.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Three cities (NCR + Goa + Hyderabad) account for ~84.</a:t>
            </a:r>
            <a:r>
              <a:rPr lang="en-US" sz="2500" spc="75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5% of quarter sales — extremely concentrated.</a:t>
            </a:r>
          </a:p>
          <a:p>
            <a:pPr algn="l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 spc="75">
                <a:solidFill>
                  <a:srgbClr val="FFFDFD"/>
                </a:solidFill>
                <a:latin typeface="Montserrat"/>
                <a:ea typeface="Montserrat"/>
                <a:cs typeface="Montserrat"/>
                <a:sym typeface="Montserrat"/>
              </a:rPr>
              <a:t>Secondary cities (Bangalore, Vizag, Pune) are marginal contributors (&lt;1% each) in Jun’25.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9266" y="942975"/>
            <a:ext cx="8329468" cy="75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59"/>
              </a:lnSpc>
              <a:spcBef>
                <a:spcPct val="0"/>
              </a:spcBef>
            </a:pPr>
            <a:r>
              <a:rPr lang="en-US" sz="4399" spc="131" strike="noStrike" u="none">
                <a:solidFill>
                  <a:srgbClr val="920445"/>
                </a:solidFill>
                <a:latin typeface="Michroma"/>
                <a:ea typeface="Michroma"/>
                <a:cs typeface="Michroma"/>
                <a:sym typeface="Michroma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095734" y="2571646"/>
            <a:ext cx="12885562" cy="3891280"/>
            <a:chOff x="0" y="0"/>
            <a:chExt cx="17180749" cy="518837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054281" y="-47625"/>
              <a:ext cx="16126468" cy="52359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>
                  <a:solidFill>
                    <a:srgbClr val="FF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Hig</a:t>
              </a:r>
              <a:r>
                <a:rPr lang="en-US" sz="2799" strike="noStrike" u="none">
                  <a:solidFill>
                    <a:srgbClr val="FF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h concentration risk at developer level (Top-5 ≈ 70.7%) and city level (Top-3 ≈ 84.5% for Jun’25).</a:t>
              </a:r>
            </a:p>
            <a:p>
              <a:pPr algn="l">
                <a:lnSpc>
                  <a:spcPts val="3919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strike="noStrike" u="none">
                  <a:solidFill>
                    <a:srgbClr val="FF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Some builders show no activity in last 12 months (Builder 9, 11) — verify validity (inactive projects or missing data).</a:t>
              </a:r>
            </a:p>
            <a:p>
              <a:pPr algn="l">
                <a:lnSpc>
                  <a:spcPts val="3919"/>
                </a:lnSpc>
              </a:pPr>
            </a:p>
            <a:p>
              <a:pPr algn="l">
                <a:lnSpc>
                  <a:spcPts val="3919"/>
                </a:lnSpc>
              </a:pPr>
              <a:r>
                <a:rPr lang="en-US" sz="2799" strike="noStrike" u="none">
                  <a:solidFill>
                    <a:srgbClr val="FF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City performance suggests NCR is the single largest market, with Goa and Hyderabad also contributing materially for Jun’25.</a:t>
              </a:r>
            </a:p>
          </p:txBody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0168" cy="530168"/>
            </a:xfrm>
            <a:custGeom>
              <a:avLst/>
              <a:gdLst/>
              <a:ahLst/>
              <a:cxnLst/>
              <a:rect r="r" b="b" t="t" l="l"/>
              <a:pathLst>
                <a:path h="530168" w="530168">
                  <a:moveTo>
                    <a:pt x="0" y="0"/>
                  </a:moveTo>
                  <a:lnTo>
                    <a:pt x="530168" y="0"/>
                  </a:lnTo>
                  <a:lnTo>
                    <a:pt x="530168" y="530168"/>
                  </a:lnTo>
                  <a:lnTo>
                    <a:pt x="0" y="5301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2025893"/>
              <a:ext cx="530168" cy="530168"/>
            </a:xfrm>
            <a:custGeom>
              <a:avLst/>
              <a:gdLst/>
              <a:ahLst/>
              <a:cxnLst/>
              <a:rect r="r" b="b" t="t" l="l"/>
              <a:pathLst>
                <a:path h="530168" w="530168">
                  <a:moveTo>
                    <a:pt x="0" y="0"/>
                  </a:moveTo>
                  <a:lnTo>
                    <a:pt x="530168" y="0"/>
                  </a:lnTo>
                  <a:lnTo>
                    <a:pt x="530168" y="530169"/>
                  </a:lnTo>
                  <a:lnTo>
                    <a:pt x="0" y="5301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4054662"/>
              <a:ext cx="530168" cy="530168"/>
            </a:xfrm>
            <a:custGeom>
              <a:avLst/>
              <a:gdLst/>
              <a:ahLst/>
              <a:cxnLst/>
              <a:rect r="r" b="b" t="t" l="l"/>
              <a:pathLst>
                <a:path h="530168" w="530168">
                  <a:moveTo>
                    <a:pt x="0" y="0"/>
                  </a:moveTo>
                  <a:lnTo>
                    <a:pt x="530168" y="0"/>
                  </a:lnTo>
                  <a:lnTo>
                    <a:pt x="530168" y="530168"/>
                  </a:lnTo>
                  <a:lnTo>
                    <a:pt x="0" y="5301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5981295" y="6722081"/>
            <a:ext cx="1120921" cy="1151138"/>
          </a:xfrm>
          <a:custGeom>
            <a:avLst/>
            <a:gdLst/>
            <a:ahLst/>
            <a:cxnLst/>
            <a:rect r="r" b="b" t="t" l="l"/>
            <a:pathLst>
              <a:path h="1151138" w="1120921">
                <a:moveTo>
                  <a:pt x="0" y="0"/>
                </a:moveTo>
                <a:lnTo>
                  <a:pt x="1120921" y="0"/>
                </a:lnTo>
                <a:lnTo>
                  <a:pt x="1120921" y="1151138"/>
                </a:lnTo>
                <a:lnTo>
                  <a:pt x="0" y="11511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85784" y="1497543"/>
            <a:ext cx="1040537" cy="1074103"/>
          </a:xfrm>
          <a:custGeom>
            <a:avLst/>
            <a:gdLst/>
            <a:ahLst/>
            <a:cxnLst/>
            <a:rect r="r" b="b" t="t" l="l"/>
            <a:pathLst>
              <a:path h="1074103" w="1040537">
                <a:moveTo>
                  <a:pt x="0" y="0"/>
                </a:moveTo>
                <a:lnTo>
                  <a:pt x="1040537" y="0"/>
                </a:lnTo>
                <a:lnTo>
                  <a:pt x="1040537" y="1074103"/>
                </a:lnTo>
                <a:lnTo>
                  <a:pt x="0" y="10741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E1C3CF">
                <a:alpha val="93500"/>
              </a:srgbClr>
            </a:gs>
            <a:gs pos="50000">
              <a:srgbClr val="3F4D84">
                <a:alpha val="85000"/>
              </a:srgbClr>
            </a:gs>
            <a:gs pos="100000">
              <a:srgbClr val="071A4D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9766" y="4685347"/>
            <a:ext cx="9908467" cy="82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719"/>
              </a:lnSpc>
              <a:spcBef>
                <a:spcPct val="0"/>
              </a:spcBef>
            </a:pPr>
            <a:r>
              <a:rPr lang="en-US" sz="4799" spc="143" strike="noStrike" u="none">
                <a:solidFill>
                  <a:srgbClr val="5B032B"/>
                </a:solidFill>
                <a:latin typeface="Michroma"/>
                <a:ea typeface="Michroma"/>
                <a:cs typeface="Michroma"/>
                <a:sym typeface="Michroma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263577" y="8214434"/>
            <a:ext cx="1459972" cy="475154"/>
          </a:xfrm>
          <a:custGeom>
            <a:avLst/>
            <a:gdLst/>
            <a:ahLst/>
            <a:cxnLst/>
            <a:rect r="r" b="b" t="t" l="l"/>
            <a:pathLst>
              <a:path h="475154" w="1459972">
                <a:moveTo>
                  <a:pt x="0" y="0"/>
                </a:moveTo>
                <a:lnTo>
                  <a:pt x="1459972" y="0"/>
                </a:lnTo>
                <a:lnTo>
                  <a:pt x="1459972" y="475154"/>
                </a:lnTo>
                <a:lnTo>
                  <a:pt x="0" y="475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64451" y="2021592"/>
            <a:ext cx="1293723" cy="1685632"/>
          </a:xfrm>
          <a:custGeom>
            <a:avLst/>
            <a:gdLst/>
            <a:ahLst/>
            <a:cxnLst/>
            <a:rect r="r" b="b" t="t" l="l"/>
            <a:pathLst>
              <a:path h="1685632" w="1293723">
                <a:moveTo>
                  <a:pt x="0" y="0"/>
                </a:moveTo>
                <a:lnTo>
                  <a:pt x="1293723" y="0"/>
                </a:lnTo>
                <a:lnTo>
                  <a:pt x="1293723" y="1685632"/>
                </a:lnTo>
                <a:lnTo>
                  <a:pt x="0" y="16856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4502161" y="6712433"/>
            <a:ext cx="982803" cy="977889"/>
          </a:xfrm>
          <a:custGeom>
            <a:avLst/>
            <a:gdLst/>
            <a:ahLst/>
            <a:cxnLst/>
            <a:rect r="r" b="b" t="t" l="l"/>
            <a:pathLst>
              <a:path h="977889" w="982803">
                <a:moveTo>
                  <a:pt x="0" y="0"/>
                </a:moveTo>
                <a:lnTo>
                  <a:pt x="982803" y="0"/>
                </a:lnTo>
                <a:lnTo>
                  <a:pt x="982803" y="977889"/>
                </a:lnTo>
                <a:lnTo>
                  <a:pt x="0" y="9778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DAG07omOppI</dc:identifier>
  <dcterms:modified xsi:type="dcterms:W3CDTF">2011-08-01T06:04:30Z</dcterms:modified>
  <cp:revision>1</cp:revision>
  <dc:title>Real Estate Presentation</dc:title>
</cp:coreProperties>
</file>