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7" r:id="rId1"/>
  </p:sldMasterIdLst>
  <p:notesMasterIdLst>
    <p:notesMasterId r:id="rId27"/>
  </p:notesMasterIdLst>
  <p:sldIdLst>
    <p:sldId id="256" r:id="rId2"/>
    <p:sldId id="257" r:id="rId3"/>
    <p:sldId id="258" r:id="rId4"/>
    <p:sldId id="275" r:id="rId5"/>
    <p:sldId id="260" r:id="rId6"/>
    <p:sldId id="261" r:id="rId7"/>
    <p:sldId id="281" r:id="rId8"/>
    <p:sldId id="282" r:id="rId9"/>
    <p:sldId id="283" r:id="rId10"/>
    <p:sldId id="284" r:id="rId11"/>
    <p:sldId id="285" r:id="rId12"/>
    <p:sldId id="280" r:id="rId13"/>
    <p:sldId id="286" r:id="rId14"/>
    <p:sldId id="287" r:id="rId15"/>
    <p:sldId id="288" r:id="rId16"/>
    <p:sldId id="289" r:id="rId17"/>
    <p:sldId id="290" r:id="rId18"/>
    <p:sldId id="291" r:id="rId19"/>
    <p:sldId id="292" r:id="rId20"/>
    <p:sldId id="293" r:id="rId21"/>
    <p:sldId id="262" r:id="rId22"/>
    <p:sldId id="263" r:id="rId23"/>
    <p:sldId id="276" r:id="rId24"/>
    <p:sldId id="278"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43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C8E9-D0C6-4919-966C-12257E0E2055}" type="datetimeFigureOut">
              <a:rPr lang="en-US" smtClean="0"/>
              <a:t>11/19/2023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11BF-1D92-4F83-8D7F-99B586CD5FEB}" type="slidenum">
              <a:rPr lang="en-US" smtClean="0"/>
              <a:t>‹#›</a:t>
            </a:fld>
            <a:endParaRPr lang="en-US"/>
          </a:p>
        </p:txBody>
      </p:sp>
    </p:spTree>
    <p:extLst>
      <p:ext uri="{BB962C8B-B14F-4D97-AF65-F5344CB8AC3E}">
        <p14:creationId xmlns:p14="http://schemas.microsoft.com/office/powerpoint/2010/main" val="18553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9FC8C-A288-4267-9BDE-5A2DB23183D2}"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942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83541-16FD-48CB-89B7-FC9FD2F1887D}"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28438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83541-16FD-48CB-89B7-FC9FD2F1887D}"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835475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83541-16FD-48CB-89B7-FC9FD2F1887D}"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65072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83541-16FD-48CB-89B7-FC9FD2F1887D}"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029044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83541-16FD-48CB-89B7-FC9FD2F1887D}"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165728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02D46-579D-43AC-A2A3-1E0B40D46DB5}"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866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D1E19-18F2-401E-9530-6DE512DFBEF8}"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748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41473-53C9-45E5-98AD-4ADB875ED25F}"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5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FB48C-BD64-4DC2-86EA-E3E1ED1BBCF6}" type="datetime1">
              <a:rPr lang="en-US" smtClean="0"/>
              <a:t>11/19/2023</a:t>
            </a:fld>
            <a:endParaRPr lang="en-US"/>
          </a:p>
        </p:txBody>
      </p:sp>
      <p:sp>
        <p:nvSpPr>
          <p:cNvPr id="5" name="Footer Placeholder 4"/>
          <p:cNvSpPr>
            <a:spLocks noGrp="1"/>
          </p:cNvSpPr>
          <p:nvPr>
            <p:ph type="ftr" sz="quarter" idx="11"/>
          </p:nvPr>
        </p:nvSpPr>
        <p:spPr/>
        <p:txBody>
          <a:bodyPr/>
          <a:lstStyle/>
          <a:p>
            <a:r>
              <a:rPr lang="en-US"/>
              <a:t>AY 2020-2021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387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B83541-16FD-48CB-89B7-FC9FD2F1887D}" type="datetime1">
              <a:rPr lang="en-US" smtClean="0"/>
              <a:t>11/19/2023</a:t>
            </a:fld>
            <a:endParaRPr lang="en-US"/>
          </a:p>
        </p:txBody>
      </p:sp>
      <p:sp>
        <p:nvSpPr>
          <p:cNvPr id="6" name="Footer Placeholder 5"/>
          <p:cNvSpPr>
            <a:spLocks noGrp="1"/>
          </p:cNvSpPr>
          <p:nvPr>
            <p:ph type="ftr" sz="quarter" idx="11"/>
          </p:nvPr>
        </p:nvSpPr>
        <p:spPr/>
        <p:txBody>
          <a:bodyPr/>
          <a:lstStyle/>
          <a:p>
            <a:r>
              <a:rPr lang="en-US"/>
              <a:t>AY 2020-2021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369079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2894E-0AFD-41E7-B361-D6F629FE241E}" type="datetime1">
              <a:rPr lang="en-US" smtClean="0"/>
              <a:t>11/19/2023</a:t>
            </a:fld>
            <a:endParaRPr lang="en-US"/>
          </a:p>
        </p:txBody>
      </p:sp>
      <p:sp>
        <p:nvSpPr>
          <p:cNvPr id="8" name="Footer Placeholder 7"/>
          <p:cNvSpPr>
            <a:spLocks noGrp="1"/>
          </p:cNvSpPr>
          <p:nvPr>
            <p:ph type="ftr" sz="quarter" idx="11"/>
          </p:nvPr>
        </p:nvSpPr>
        <p:spPr/>
        <p:txBody>
          <a:bodyPr/>
          <a:lstStyle/>
          <a:p>
            <a:r>
              <a:rPr lang="en-US"/>
              <a:t>AY 2020-2021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461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1038F-06C8-4041-AC85-7E22559CFB6F}" type="datetime1">
              <a:rPr lang="en-US" smtClean="0"/>
              <a:t>11/19/2023</a:t>
            </a:fld>
            <a:endParaRPr lang="en-US"/>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897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F1CFB-2B69-4EA8-AD6E-4C2A83198412}" type="datetime1">
              <a:rPr lang="en-US" smtClean="0"/>
              <a:t>11/19/2023</a:t>
            </a:fld>
            <a:endParaRPr lang="en-US"/>
          </a:p>
        </p:txBody>
      </p:sp>
      <p:sp>
        <p:nvSpPr>
          <p:cNvPr id="3" name="Footer Placeholder 2"/>
          <p:cNvSpPr>
            <a:spLocks noGrp="1"/>
          </p:cNvSpPr>
          <p:nvPr>
            <p:ph type="ftr" sz="quarter" idx="11"/>
          </p:nvPr>
        </p:nvSpPr>
        <p:spPr/>
        <p:txBody>
          <a:bodyPr/>
          <a:lstStyle/>
          <a:p>
            <a:r>
              <a:rPr lang="en-US"/>
              <a:t>AY 2020-2021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566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809BF2-263F-4681-A026-290D3F2E9093}" type="datetime1">
              <a:rPr lang="en-US" smtClean="0"/>
              <a:t>11/19/2023</a:t>
            </a:fld>
            <a:endParaRPr lang="en-US"/>
          </a:p>
        </p:txBody>
      </p:sp>
      <p:sp>
        <p:nvSpPr>
          <p:cNvPr id="6" name="Footer Placeholder 5"/>
          <p:cNvSpPr>
            <a:spLocks noGrp="1"/>
          </p:cNvSpPr>
          <p:nvPr>
            <p:ph type="ftr" sz="quarter" idx="11"/>
          </p:nvPr>
        </p:nvSpPr>
        <p:spPr/>
        <p:txBody>
          <a:bodyPr/>
          <a:lstStyle/>
          <a:p>
            <a:r>
              <a:rPr lang="en-US"/>
              <a:t>AY 2020-2021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696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83541-16FD-48CB-89B7-FC9FD2F1887D}" type="datetime1">
              <a:rPr lang="en-US" smtClean="0"/>
              <a:t>11/19/2023</a:t>
            </a:fld>
            <a:endParaRPr lang="en-US"/>
          </a:p>
        </p:txBody>
      </p:sp>
      <p:sp>
        <p:nvSpPr>
          <p:cNvPr id="6" name="Footer Placeholder 5"/>
          <p:cNvSpPr>
            <a:spLocks noGrp="1"/>
          </p:cNvSpPr>
          <p:nvPr>
            <p:ph type="ftr" sz="quarter" idx="11"/>
          </p:nvPr>
        </p:nvSpPr>
        <p:spPr/>
        <p:txBody>
          <a:bodyPr/>
          <a:lstStyle/>
          <a:p>
            <a:r>
              <a:rPr lang="en-US"/>
              <a:t>AY 2020-2021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572660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B83541-16FD-48CB-89B7-FC9FD2F1887D}" type="datetime1">
              <a:rPr lang="en-US" smtClean="0"/>
              <a:t>11/19/2023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AY 2020-2021</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369140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ublisher.uthm.edu.my/periodicals/index.php/aitcs/article/view/7554" TargetMode="External"/><Relationship Id="rId2" Type="http://schemas.openxmlformats.org/officeDocument/2006/relationships/hyperlink" Target="https://scholarworks.calstate.edu/downloads/nz806608w" TargetMode="External"/><Relationship Id="rId1" Type="http://schemas.openxmlformats.org/officeDocument/2006/relationships/slideLayout" Target="../slideLayouts/slideLayout2.xml"/><Relationship Id="rId4" Type="http://schemas.openxmlformats.org/officeDocument/2006/relationships/hyperlink" Target="http://rochi.utcluj.ro/ijusi/articles/IJUSI-15-1-Abu-Ras.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researchgate.net/profile/Anupam-Kumar-Yadav/publication/366781253_Recent_Developments_in_Engineering_Technology_2020-21/links/63b1f03ec3c99660ebbf1bbc/Recent-Developments-in-Engineering-Technology-2020-21.pdf#page=46" TargetMode="External"/><Relationship Id="rId2" Type="http://schemas.openxmlformats.org/officeDocument/2006/relationships/hyperlink" Target="https://www.academia.edu/35510672/Canteen_Ordering_System_with_Daily_Update_of_Calorie_Consumption_Report_using_Cloud_Comput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ifisheriessciences.com/journal/index.php/journal/article/view/802" TargetMode="External"/><Relationship Id="rId2" Type="http://schemas.openxmlformats.org/officeDocument/2006/relationships/hyperlink" Target="https://www.ijeast.com/papers/199-202,%20Tesma611,IJEAST.pd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msjournals.com/index.php/SAMRIDDHI/article/view/1968" TargetMode="External"/><Relationship Id="rId2" Type="http://schemas.openxmlformats.org/officeDocument/2006/relationships/hyperlink" Target="https://d1wqtxts1xzle7.cloudfront.net/64730855/IRJET_V7I8640-libre.pdf?1603267945=&amp;response-content-disposition=inline%3B+filename%3DIRJET_Web_based_E_wallet_Canteen_Managem.pdf&amp;Expires=1694880930&amp;Signature=V3aH3dgtWO4WEWQDrj7AtN3RuOXZbfd0PZo-J6UlTML6CAmYFw4N0980GanrUXn-XoKY8FpknxMFm99OBE~diM-4MNcrMLBPYvfthtBRhFANNB-VJZmr8vibWuUQbSM8yn2vnyx4Eft82cr56~RUrio99x1y5rWGcEajUHbsGKH6O4lstCAGqLswZtrwAxcTKcSAtSTggQsbFMiPX1A6XikRl4F40K9QzzZrl3cpGbDYTP1gOU6C2lRt6TDHahMojQT4HCKpCHBXef~L80wmT75QHhwPTUUgvz9jdFKgO3twiDtz6eIhg9q~Ip9NdNZ9KrEJc-iOPtJsgM3eeq5pKw__&amp;Key-Pair-Id=APKAJLOHF5GGSLRBV4ZA" TargetMode="External"/><Relationship Id="rId1" Type="http://schemas.openxmlformats.org/officeDocument/2006/relationships/slideLayout" Target="../slideLayouts/slideLayout7.xml"/><Relationship Id="rId4" Type="http://schemas.openxmlformats.org/officeDocument/2006/relationships/hyperlink" Target="https://papers.ssrn.com/sol3/papers.cfm?abstract_id=356859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9093" y="2017976"/>
            <a:ext cx="7162014" cy="1209673"/>
          </a:xfrm>
        </p:spPr>
        <p:txBody>
          <a:bodyPr>
            <a:normAutofit fontScale="85000" lnSpcReduction="20000"/>
          </a:bodyPr>
          <a:lstStyle/>
          <a:p>
            <a:pPr algn="ctr"/>
            <a:endParaRPr lang="en-GB" b="1" dirty="0">
              <a:solidFill>
                <a:schemeClr val="tx1">
                  <a:lumMod val="95000"/>
                  <a:lumOff val="5000"/>
                </a:schemeClr>
              </a:solidFill>
            </a:endParaRPr>
          </a:p>
          <a:p>
            <a:pPr algn="ctr"/>
            <a:r>
              <a:rPr lang="en-GB" sz="2000" b="1" dirty="0">
                <a:solidFill>
                  <a:schemeClr val="tx1">
                    <a:lumMod val="95000"/>
                    <a:lumOff val="5000"/>
                  </a:schemeClr>
                </a:solidFill>
              </a:rPr>
              <a:t>Project Title: </a:t>
            </a:r>
            <a:r>
              <a:rPr lang="en-US" sz="2000" b="1" dirty="0">
                <a:solidFill>
                  <a:schemeClr val="tx1">
                    <a:lumMod val="95000"/>
                    <a:lumOff val="5000"/>
                  </a:schemeClr>
                </a:solidFill>
              </a:rPr>
              <a:t>Modernizing Food Ordering: Streamlining Canteen         Systems for Efficiency and Safety</a:t>
            </a:r>
            <a:endParaRPr lang="en-GB" sz="2000" b="1" dirty="0">
              <a:solidFill>
                <a:schemeClr val="tx1">
                  <a:lumMod val="95000"/>
                  <a:lumOff val="5000"/>
                </a:schemeClr>
              </a:solidFill>
            </a:endParaRPr>
          </a:p>
          <a:p>
            <a:pPr algn="ctr"/>
            <a:r>
              <a:rPr lang="en-GB" sz="2000" b="1" dirty="0">
                <a:solidFill>
                  <a:schemeClr val="tx1">
                    <a:lumMod val="95000"/>
                    <a:lumOff val="5000"/>
                  </a:schemeClr>
                </a:solidFill>
              </a:rPr>
              <a:t>Group No. : 2</a:t>
            </a:r>
          </a:p>
          <a:p>
            <a:pPr algn="ctr"/>
            <a:endParaRPr lang="en-GB" b="1" dirty="0">
              <a:solidFill>
                <a:schemeClr val="tx1">
                  <a:lumMod val="95000"/>
                  <a:lumOff val="5000"/>
                </a:schemeClr>
              </a:solidFill>
            </a:endParaRPr>
          </a:p>
          <a:p>
            <a:endParaRPr lang="en-US" b="1" dirty="0">
              <a:solidFill>
                <a:schemeClr val="tx1">
                  <a:lumMod val="95000"/>
                  <a:lumOff val="5000"/>
                </a:schemeClr>
              </a:solidFill>
            </a:endParaRPr>
          </a:p>
        </p:txBody>
      </p:sp>
      <p:sp>
        <p:nvSpPr>
          <p:cNvPr id="5" name="Footer Placeholder 4">
            <a:extLst>
              <a:ext uri="{FF2B5EF4-FFF2-40B4-BE49-F238E27FC236}">
                <a16:creationId xmlns:a16="http://schemas.microsoft.com/office/drawing/2014/main" id="{A62D2ACD-65BF-430D-A30D-272892460673}"/>
              </a:ext>
            </a:extLst>
          </p:cNvPr>
          <p:cNvSpPr>
            <a:spLocks noGrp="1"/>
          </p:cNvSpPr>
          <p:nvPr>
            <p:ph type="ftr" sz="quarter" idx="11"/>
          </p:nvPr>
        </p:nvSpPr>
        <p:spPr/>
        <p:txBody>
          <a:bodyPr/>
          <a:lstStyle/>
          <a:p>
            <a:r>
              <a:rPr lang="en-US" dirty="0"/>
              <a:t>AY 2023-24</a:t>
            </a:r>
          </a:p>
        </p:txBody>
      </p:sp>
      <p:sp>
        <p:nvSpPr>
          <p:cNvPr id="6" name="Slide Number Placeholder 5">
            <a:extLst>
              <a:ext uri="{FF2B5EF4-FFF2-40B4-BE49-F238E27FC236}">
                <a16:creationId xmlns:a16="http://schemas.microsoft.com/office/drawing/2014/main" id="{9EFEDA89-9D72-4455-990B-AA292317E8D5}"/>
              </a:ext>
            </a:extLst>
          </p:cNvPr>
          <p:cNvSpPr>
            <a:spLocks noGrp="1"/>
          </p:cNvSpPr>
          <p:nvPr>
            <p:ph type="sldNum" sz="quarter" idx="12"/>
          </p:nvPr>
        </p:nvSpPr>
        <p:spPr/>
        <p:txBody>
          <a:bodyPr/>
          <a:lstStyle/>
          <a:p>
            <a:fld id="{B6F15528-21DE-4FAA-801E-634DDDAF4B2B}" type="slidenum">
              <a:rPr lang="en-US" smtClean="0"/>
              <a:pPr/>
              <a:t>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51563859"/>
              </p:ext>
            </p:extLst>
          </p:nvPr>
        </p:nvGraphicFramePr>
        <p:xfrm>
          <a:off x="762000" y="533400"/>
          <a:ext cx="7696201" cy="1447800"/>
        </p:xfrm>
        <a:graphic>
          <a:graphicData uri="http://schemas.openxmlformats.org/drawingml/2006/table">
            <a:tbl>
              <a:tblPr/>
              <a:tblGrid>
                <a:gridCol w="1075606">
                  <a:extLst>
                    <a:ext uri="{9D8B030D-6E8A-4147-A177-3AD203B41FA5}">
                      <a16:colId xmlns:a16="http://schemas.microsoft.com/office/drawing/2014/main" val="20000"/>
                    </a:ext>
                  </a:extLst>
                </a:gridCol>
                <a:gridCol w="5669629">
                  <a:extLst>
                    <a:ext uri="{9D8B030D-6E8A-4147-A177-3AD203B41FA5}">
                      <a16:colId xmlns:a16="http://schemas.microsoft.com/office/drawing/2014/main" val="20001"/>
                    </a:ext>
                  </a:extLst>
                </a:gridCol>
                <a:gridCol w="950966">
                  <a:extLst>
                    <a:ext uri="{9D8B030D-6E8A-4147-A177-3AD203B41FA5}">
                      <a16:colId xmlns:a16="http://schemas.microsoft.com/office/drawing/2014/main" val="20002"/>
                    </a:ext>
                  </a:extLst>
                </a:gridCol>
              </a:tblGrid>
              <a:tr h="934356">
                <a:tc>
                  <a:txBody>
                    <a:bodyPr/>
                    <a:lstStyle/>
                    <a:p>
                      <a:pPr algn="l">
                        <a:lnSpc>
                          <a:spcPct val="150000"/>
                        </a:lnSpc>
                        <a:spcAft>
                          <a:spcPts val="0"/>
                        </a:spcAft>
                      </a:pPr>
                      <a:br>
                        <a:rPr lang="en-US" sz="1200" dirty="0">
                          <a:latin typeface="Times New Roman"/>
                          <a:ea typeface="Calibri"/>
                          <a:cs typeface="Times New Roman"/>
                        </a:rPr>
                      </a:br>
                      <a:endParaRPr lang="en-US" sz="1200" dirty="0">
                        <a:latin typeface="Cambria"/>
                        <a:ea typeface="Calibri"/>
                        <a:cs typeface="Times New Roman"/>
                      </a:endParaRPr>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pPr algn="l">
                        <a:lnSpc>
                          <a:spcPct val="115000"/>
                        </a:lnSpc>
                        <a:spcAft>
                          <a:spcPts val="0"/>
                        </a:spcAft>
                      </a:pPr>
                      <a:endParaRPr lang="en-US" sz="1200">
                        <a:latin typeface="Cambria"/>
                        <a:ea typeface="Calibri"/>
                        <a:cs typeface="Times New Roman"/>
                      </a:endParaRPr>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t>
                      </a:r>
                      <a:r>
                        <a:rPr lang="en-US" sz="1700" b="1">
                          <a:latin typeface="Cambria"/>
                          <a:ea typeface="Calibri"/>
                          <a:cs typeface="Times New Roman"/>
                        </a:rPr>
                        <a:t>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1143000" y="609600"/>
            <a:ext cx="7267575" cy="771525"/>
            <a:chOff x="1143000" y="609600"/>
            <a:chExt cx="7267575" cy="771525"/>
          </a:xfrm>
        </p:grpSpPr>
        <p:pic>
          <p:nvPicPr>
            <p:cNvPr id="26626" name="Picture 2" descr="nitteimg-footer"/>
            <p:cNvPicPr>
              <a:picLocks noChangeAspect="1" noChangeArrowheads="1"/>
            </p:cNvPicPr>
            <p:nvPr/>
          </p:nvPicPr>
          <p:blipFill>
            <a:blip r:embed="rId3"/>
            <a:srcRect/>
            <a:stretch>
              <a:fillRect/>
            </a:stretch>
          </p:blipFill>
          <p:spPr bwMode="auto">
            <a:xfrm>
              <a:off x="1143000" y="609600"/>
              <a:ext cx="723900" cy="390525"/>
            </a:xfrm>
            <a:prstGeom prst="rect">
              <a:avLst/>
            </a:prstGeom>
            <a:noFill/>
          </p:spPr>
        </p:pic>
        <p:pic>
          <p:nvPicPr>
            <p:cNvPr id="26625" name="Picture 1" descr="nmit"/>
            <p:cNvPicPr>
              <a:picLocks noChangeAspect="1" noChangeArrowheads="1"/>
            </p:cNvPicPr>
            <p:nvPr/>
          </p:nvPicPr>
          <p:blipFill>
            <a:blip r:embed="rId4"/>
            <a:srcRect/>
            <a:stretch>
              <a:fillRect/>
            </a:stretch>
          </p:blipFill>
          <p:spPr bwMode="auto">
            <a:xfrm>
              <a:off x="7772400" y="609600"/>
              <a:ext cx="638175" cy="771525"/>
            </a:xfrm>
            <a:prstGeom prst="rect">
              <a:avLst/>
            </a:prstGeom>
            <a:noFill/>
          </p:spPr>
        </p:pic>
      </p:grpSp>
      <p:sp>
        <p:nvSpPr>
          <p:cNvPr id="8" name="Subtitle 2"/>
          <p:cNvSpPr txBox="1">
            <a:spLocks/>
          </p:cNvSpPr>
          <p:nvPr/>
        </p:nvSpPr>
        <p:spPr>
          <a:xfrm>
            <a:off x="2085287" y="2990655"/>
            <a:ext cx="4973425" cy="1886146"/>
          </a:xfrm>
          <a:prstGeom prst="rect">
            <a:avLst/>
          </a:prstGeom>
        </p:spPr>
        <p:txBody>
          <a:bodyPr vert="horz">
            <a:normAutofit fontScale="85000" lnSpcReduction="10000"/>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lang="en-GB" b="1" u="sng" dirty="0">
              <a:solidFill>
                <a:schemeClr val="tx2"/>
              </a:solidFill>
            </a:endParaRP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rPr>
              <a:t>Presentation By:</a:t>
            </a:r>
          </a:p>
          <a:p>
            <a:pPr algn="ctr">
              <a:lnSpc>
                <a:spcPct val="150000"/>
              </a:lnSpc>
              <a:spcAft>
                <a:spcPts val="800"/>
              </a:spcAft>
            </a:pPr>
            <a:r>
              <a:rPr lang="en-GB" sz="1800" b="1" dirty="0">
                <a:effectLst/>
                <a:latin typeface="Times New Roman" panose="02020603050405020304" pitchFamily="18" charset="0"/>
                <a:ea typeface="Calibri" panose="020F0502020204030204" pitchFamily="34" charset="0"/>
              </a:rPr>
              <a:t>SHREYA                                             1NT20CS167</a:t>
            </a:r>
            <a:endParaRPr lang="en-IN" sz="2000" dirty="0">
              <a:effectLst/>
              <a:latin typeface="Times New Roman" panose="02020603050405020304" pitchFamily="18" charset="0"/>
              <a:ea typeface="Calibri" panose="020F0502020204030204" pitchFamily="34" charset="0"/>
            </a:endParaRPr>
          </a:p>
          <a:p>
            <a:pPr algn="ctr">
              <a:lnSpc>
                <a:spcPct val="150000"/>
              </a:lnSpc>
              <a:spcAft>
                <a:spcPts val="800"/>
              </a:spcAft>
            </a:pPr>
            <a:r>
              <a:rPr lang="en-GB" sz="1800" b="1" dirty="0">
                <a:effectLst/>
                <a:latin typeface="Times New Roman" panose="02020603050405020304" pitchFamily="18" charset="0"/>
                <a:ea typeface="Calibri" panose="020F0502020204030204" pitchFamily="34" charset="0"/>
              </a:rPr>
              <a:t>SHREYA RANGARAJ                      1NT20CS169</a:t>
            </a:r>
            <a:endParaRPr lang="en-IN" sz="2000" dirty="0">
              <a:effectLst/>
              <a:latin typeface="Times New Roman" panose="02020603050405020304" pitchFamily="18" charset="0"/>
              <a:ea typeface="Calibri" panose="020F0502020204030204" pitchFamily="34" charset="0"/>
            </a:endParaRPr>
          </a:p>
          <a:p>
            <a:pPr algn="ctr">
              <a:lnSpc>
                <a:spcPct val="150000"/>
              </a:lnSpc>
              <a:spcAft>
                <a:spcPts val="800"/>
              </a:spcAft>
            </a:pPr>
            <a:r>
              <a:rPr lang="en-GB" sz="1800" b="1" dirty="0">
                <a:effectLst/>
                <a:latin typeface="Times New Roman" panose="02020603050405020304" pitchFamily="18" charset="0"/>
                <a:ea typeface="Calibri" panose="020F0502020204030204" pitchFamily="34" charset="0"/>
              </a:rPr>
              <a:t>SOWMYA G                                       1NT20CS181</a:t>
            </a:r>
            <a:endParaRPr lang="en-IN" sz="20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9" name="Subtitle 2"/>
          <p:cNvSpPr txBox="1">
            <a:spLocks/>
          </p:cNvSpPr>
          <p:nvPr/>
        </p:nvSpPr>
        <p:spPr>
          <a:xfrm>
            <a:off x="4477732" y="4680858"/>
            <a:ext cx="3980469" cy="1033807"/>
          </a:xfrm>
          <a:prstGeom prst="rect">
            <a:avLst/>
          </a:prstGeom>
        </p:spPr>
        <p:txBody>
          <a:bodyPr vert="horz">
            <a:normAutofit fontScale="25000" lnSpcReduction="20000"/>
          </a:bodyPr>
          <a:lstStyle/>
          <a:p>
            <a:pPr marR="0" lvl="0" indent="0" algn="ctr" fontAlgn="auto">
              <a:lnSpc>
                <a:spcPct val="160000"/>
              </a:lnSpc>
              <a:spcBef>
                <a:spcPts val="600"/>
              </a:spcBef>
              <a:spcAft>
                <a:spcPts val="800"/>
              </a:spcAft>
              <a:buClr>
                <a:schemeClr val="accent1"/>
              </a:buClr>
              <a:buSzPct val="70000"/>
              <a:buFont typeface="Wingdings"/>
              <a:buNone/>
              <a:tabLst/>
              <a:defRPr/>
            </a:pPr>
            <a:r>
              <a:rPr lang="en-GB" sz="6000" b="1" u="sng" dirty="0">
                <a:latin typeface="Times New Roman" panose="02020603050405020304" pitchFamily="18" charset="0"/>
                <a:ea typeface="Calibri" panose="020F0502020204030204" pitchFamily="34" charset="0"/>
              </a:rPr>
              <a:t>Guided By:</a:t>
            </a:r>
          </a:p>
          <a:p>
            <a:pPr algn="ctr">
              <a:lnSpc>
                <a:spcPct val="160000"/>
              </a:lnSpc>
              <a:spcAft>
                <a:spcPts val="800"/>
              </a:spcAft>
            </a:pPr>
            <a:r>
              <a:rPr lang="en-GB" sz="6000" b="1" dirty="0">
                <a:latin typeface="Times New Roman" panose="02020603050405020304" pitchFamily="18" charset="0"/>
                <a:ea typeface="Calibri" panose="020F0502020204030204" pitchFamily="34" charset="0"/>
              </a:rPr>
              <a:t>Guide: </a:t>
            </a:r>
            <a:r>
              <a:rPr lang="en-IN" sz="6000" b="1" dirty="0">
                <a:latin typeface="Times New Roman" panose="02020603050405020304" pitchFamily="18" charset="0"/>
                <a:ea typeface="Calibri" panose="020F0502020204030204" pitchFamily="34" charset="0"/>
              </a:rPr>
              <a:t>Mrs. Deepthi J. Shetty</a:t>
            </a:r>
          </a:p>
          <a:p>
            <a:pPr algn="ctr">
              <a:lnSpc>
                <a:spcPct val="160000"/>
              </a:lnSpc>
              <a:spcAft>
                <a:spcPts val="800"/>
              </a:spcAft>
            </a:pPr>
            <a:r>
              <a:rPr lang="en-IN" sz="6000" b="1" dirty="0">
                <a:latin typeface="Times New Roman" panose="02020603050405020304" pitchFamily="18" charset="0"/>
                <a:ea typeface="Calibri" panose="020F0502020204030204" pitchFamily="34" charset="0"/>
              </a:rPr>
              <a:t>Assistant Professor, Dept. of CS&amp;E, NMIT</a:t>
            </a:r>
          </a:p>
          <a:p>
            <a:pPr algn="ctr">
              <a:lnSpc>
                <a:spcPct val="160000"/>
              </a:lnSpc>
              <a:spcAft>
                <a:spcPts val="800"/>
              </a:spcAft>
            </a:pPr>
            <a:r>
              <a:rPr lang="en-IN" sz="6000" b="1" dirty="0">
                <a:latin typeface="Times New Roman" panose="02020603050405020304" pitchFamily="18" charset="0"/>
                <a:ea typeface="Calibri" panose="020F0502020204030204" pitchFamily="34" charset="0"/>
              </a:rPr>
              <a:t>Mrs. Uma R.</a:t>
            </a:r>
          </a:p>
          <a:p>
            <a:pPr algn="ctr">
              <a:lnSpc>
                <a:spcPct val="160000"/>
              </a:lnSpc>
              <a:spcAft>
                <a:spcPts val="800"/>
              </a:spcAft>
            </a:pPr>
            <a:r>
              <a:rPr lang="en-IN" sz="6000" b="1" dirty="0">
                <a:latin typeface="Times New Roman" panose="02020603050405020304" pitchFamily="18" charset="0"/>
                <a:ea typeface="Calibri" panose="020F0502020204030204" pitchFamily="34" charset="0"/>
              </a:rPr>
              <a:t>Assistant Professor, Dept. of CS&amp;E, NMIT</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44F5366-BD68-5663-DDF6-2B60561EA3C6}"/>
              </a:ext>
            </a:extLst>
          </p:cNvPr>
          <p:cNvGraphicFramePr>
            <a:graphicFrameLocks noGrp="1"/>
          </p:cNvGraphicFramePr>
          <p:nvPr>
            <p:ph idx="1"/>
            <p:extLst>
              <p:ext uri="{D42A27DB-BD31-4B8C-83A1-F6EECF244321}">
                <p14:modId xmlns:p14="http://schemas.microsoft.com/office/powerpoint/2010/main" val="853330150"/>
              </p:ext>
            </p:extLst>
          </p:nvPr>
        </p:nvGraphicFramePr>
        <p:xfrm>
          <a:off x="690465" y="242596"/>
          <a:ext cx="8154953" cy="4498340"/>
        </p:xfrm>
        <a:graphic>
          <a:graphicData uri="http://schemas.openxmlformats.org/drawingml/2006/table">
            <a:tbl>
              <a:tblPr firstRow="1" bandRow="1">
                <a:tableStyleId>{5C22544A-7EE6-4342-B048-85BDC9FD1C3A}</a:tableStyleId>
              </a:tblPr>
              <a:tblGrid>
                <a:gridCol w="1942805">
                  <a:extLst>
                    <a:ext uri="{9D8B030D-6E8A-4147-A177-3AD203B41FA5}">
                      <a16:colId xmlns:a16="http://schemas.microsoft.com/office/drawing/2014/main" val="3768540662"/>
                    </a:ext>
                  </a:extLst>
                </a:gridCol>
                <a:gridCol w="2070716">
                  <a:extLst>
                    <a:ext uri="{9D8B030D-6E8A-4147-A177-3AD203B41FA5}">
                      <a16:colId xmlns:a16="http://schemas.microsoft.com/office/drawing/2014/main" val="3176712911"/>
                    </a:ext>
                  </a:extLst>
                </a:gridCol>
                <a:gridCol w="2070716">
                  <a:extLst>
                    <a:ext uri="{9D8B030D-6E8A-4147-A177-3AD203B41FA5}">
                      <a16:colId xmlns:a16="http://schemas.microsoft.com/office/drawing/2014/main" val="3671321917"/>
                    </a:ext>
                  </a:extLst>
                </a:gridCol>
                <a:gridCol w="2070716">
                  <a:extLst>
                    <a:ext uri="{9D8B030D-6E8A-4147-A177-3AD203B41FA5}">
                      <a16:colId xmlns:a16="http://schemas.microsoft.com/office/drawing/2014/main" val="2691072461"/>
                    </a:ext>
                  </a:extLst>
                </a:gridCol>
              </a:tblGrid>
              <a:tr h="1399592">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7.Smart Cafeteria </a:t>
                      </a:r>
                      <a:r>
                        <a:rPr lang="en-IN" sz="1100" b="0" kern="1200" dirty="0" err="1">
                          <a:solidFill>
                            <a:schemeClr val="dk1"/>
                          </a:solidFill>
                          <a:latin typeface="Calibri" panose="020F0502020204030204" pitchFamily="34" charset="0"/>
                          <a:ea typeface="+mn-ea"/>
                          <a:cs typeface="Calibri" panose="020F0502020204030204" pitchFamily="34" charset="0"/>
                        </a:rPr>
                        <a:t>Sasirekha</a:t>
                      </a:r>
                      <a:r>
                        <a:rPr lang="en-IN" sz="1100" b="0" kern="1200" dirty="0">
                          <a:solidFill>
                            <a:schemeClr val="dk1"/>
                          </a:solidFill>
                          <a:latin typeface="Calibri" panose="020F0502020204030204" pitchFamily="34" charset="0"/>
                          <a:ea typeface="+mn-ea"/>
                          <a:cs typeface="Calibri" panose="020F0502020204030204" pitchFamily="34" charset="0"/>
                        </a:rPr>
                        <a:t> N Associate Professor, Sona College of Technology, Salem, Tamil Nadu </a:t>
                      </a:r>
                      <a:r>
                        <a:rPr lang="en-IN" sz="1100" b="0" kern="1200" dirty="0" err="1">
                          <a:solidFill>
                            <a:schemeClr val="dk1"/>
                          </a:solidFill>
                          <a:latin typeface="Calibri" panose="020F0502020204030204" pitchFamily="34" charset="0"/>
                          <a:ea typeface="+mn-ea"/>
                          <a:cs typeface="Calibri" panose="020F0502020204030204" pitchFamily="34" charset="0"/>
                        </a:rPr>
                        <a:t>Shreenivas</a:t>
                      </a:r>
                      <a:r>
                        <a:rPr lang="en-IN" sz="1100" b="0" kern="1200" dirty="0">
                          <a:solidFill>
                            <a:schemeClr val="dk1"/>
                          </a:solidFill>
                          <a:latin typeface="Calibri" panose="020F0502020204030204" pitchFamily="34" charset="0"/>
                          <a:ea typeface="+mn-ea"/>
                          <a:cs typeface="Calibri" panose="020F0502020204030204" pitchFamily="34" charset="0"/>
                        </a:rPr>
                        <a:t> K M UG student</a:t>
                      </a:r>
                    </a:p>
                  </a:txBody>
                  <a:tcPr>
                    <a:solidFill>
                      <a:schemeClr val="accent2">
                        <a:lumMod val="20000"/>
                        <a:lumOff val="80000"/>
                      </a:schemeClr>
                    </a:solidFill>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2023</a:t>
                      </a:r>
                    </a:p>
                  </a:txBody>
                  <a:tcPr>
                    <a:solidFill>
                      <a:schemeClr val="accent2">
                        <a:lumMod val="20000"/>
                        <a:lumOff val="80000"/>
                      </a:schemeClr>
                    </a:solidFill>
                  </a:tcPr>
                </a:tc>
                <a:tc>
                  <a:txBody>
                    <a:bodyPr/>
                    <a:lstStyle/>
                    <a:p>
                      <a:pPr algn="just">
                        <a:lnSpc>
                          <a:spcPct val="150000"/>
                        </a:lnSpc>
                        <a:spcAft>
                          <a:spcPts val="800"/>
                        </a:spcAft>
                      </a:pPr>
                      <a:r>
                        <a:rPr lang="en-IN" sz="1100" b="0" kern="1200" dirty="0">
                          <a:solidFill>
                            <a:schemeClr val="dk1"/>
                          </a:solidFill>
                          <a:latin typeface="Calibri" panose="020F0502020204030204" pitchFamily="34" charset="0"/>
                          <a:ea typeface="+mn-ea"/>
                          <a:cs typeface="Calibri" panose="020F0502020204030204" pitchFamily="34" charset="0"/>
                        </a:rPr>
                        <a:t> In this application, people can order food online using sites, once they have paid for food, they can get the order id or booking id.</a:t>
                      </a:r>
                    </a:p>
                    <a:p>
                      <a:endParaRPr lang="en-IN" dirty="0"/>
                    </a:p>
                  </a:txBody>
                  <a:tcPr>
                    <a:solidFill>
                      <a:schemeClr val="accent2">
                        <a:lumMod val="20000"/>
                        <a:lumOff val="80000"/>
                      </a:schemeClr>
                    </a:solidFill>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no limitation</a:t>
                      </a:r>
                    </a:p>
                  </a:txBody>
                  <a:tcPr>
                    <a:solidFill>
                      <a:schemeClr val="accent2">
                        <a:lumMod val="20000"/>
                        <a:lumOff val="80000"/>
                      </a:schemeClr>
                    </a:solidFill>
                  </a:tcPr>
                </a:tc>
                <a:extLst>
                  <a:ext uri="{0D108BD9-81ED-4DB2-BD59-A6C34878D82A}">
                    <a16:rowId xmlns:a16="http://schemas.microsoft.com/office/drawing/2014/main" val="631698062"/>
                  </a:ext>
                </a:extLst>
              </a:tr>
              <a:tr h="20313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8.Web based E- wallet Canteen Management System using RFID </a:t>
                      </a:r>
                      <a:r>
                        <a:rPr lang="en-IN" sz="1100" b="0" kern="1200" dirty="0" err="1">
                          <a:solidFill>
                            <a:schemeClr val="dk1"/>
                          </a:solidFill>
                          <a:latin typeface="Calibri" panose="020F0502020204030204" pitchFamily="34" charset="0"/>
                          <a:ea typeface="+mn-ea"/>
                          <a:cs typeface="Calibri" panose="020F0502020204030204" pitchFamily="34" charset="0"/>
                        </a:rPr>
                        <a:t>Giteshri</a:t>
                      </a:r>
                      <a:r>
                        <a:rPr lang="en-IN" sz="1100" b="0" kern="1200" dirty="0">
                          <a:solidFill>
                            <a:schemeClr val="dk1"/>
                          </a:solidFill>
                          <a:latin typeface="Calibri" panose="020F0502020204030204" pitchFamily="34" charset="0"/>
                          <a:ea typeface="+mn-ea"/>
                          <a:cs typeface="Calibri" panose="020F0502020204030204" pitchFamily="34" charset="0"/>
                        </a:rPr>
                        <a:t> Kale1, Sharad Dube2</a:t>
                      </a:r>
                      <a:r>
                        <a:rPr lang="en-IN" sz="11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Utilizing web-based software and Radio Frequency Identification (RFID), this system can be accessed from anywhere with an internet connection, providing error-free accounting, cost-effectiveness, security, reliability, and rapid service management.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1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Calibri" panose="020F0502020204030204" pitchFamily="34" charset="0"/>
                          <a:ea typeface="+mn-ea"/>
                          <a:cs typeface="Calibri" panose="020F0502020204030204" pitchFamily="34" charset="0"/>
                        </a:rPr>
                        <a:t>This project has a very vast scope in future. The project can be implemented completely on internet. Online food ordering system can be updated in near future as and when requirement for same arises, as it is very flexible in terms of expansion. So that hardware system will not require. It reduces time and effective cost. In this project we can develop mobile application for user. So that through online order system food can be prepared earlier before reach to canteen.</a:t>
                      </a:r>
                      <a:endParaRPr lang="en-IN" sz="1100" b="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645678605"/>
                  </a:ext>
                </a:extLst>
              </a:tr>
            </a:tbl>
          </a:graphicData>
        </a:graphic>
      </p:graphicFrame>
      <p:sp>
        <p:nvSpPr>
          <p:cNvPr id="4" name="Footer Placeholder 3">
            <a:extLst>
              <a:ext uri="{FF2B5EF4-FFF2-40B4-BE49-F238E27FC236}">
                <a16:creationId xmlns:a16="http://schemas.microsoft.com/office/drawing/2014/main" id="{09FEC8AB-126B-1F5C-CE6B-49CA97594A18}"/>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0CC3CE96-4C34-6246-2D5B-090AAF48FFD5}"/>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46170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F799FDE-4E79-01E3-7277-C8C10D96A61E}"/>
              </a:ext>
            </a:extLst>
          </p:cNvPr>
          <p:cNvGraphicFramePr>
            <a:graphicFrameLocks noGrp="1"/>
          </p:cNvGraphicFramePr>
          <p:nvPr>
            <p:ph idx="1"/>
            <p:extLst>
              <p:ext uri="{D42A27DB-BD31-4B8C-83A1-F6EECF244321}">
                <p14:modId xmlns:p14="http://schemas.microsoft.com/office/powerpoint/2010/main" val="4018837004"/>
              </p:ext>
            </p:extLst>
          </p:nvPr>
        </p:nvGraphicFramePr>
        <p:xfrm>
          <a:off x="671803" y="313127"/>
          <a:ext cx="7862596" cy="5728236"/>
        </p:xfrm>
        <a:graphic>
          <a:graphicData uri="http://schemas.openxmlformats.org/drawingml/2006/table">
            <a:tbl>
              <a:tblPr firstRow="1" bandRow="1">
                <a:tableStyleId>{5C22544A-7EE6-4342-B048-85BDC9FD1C3A}</a:tableStyleId>
              </a:tblPr>
              <a:tblGrid>
                <a:gridCol w="2013286">
                  <a:extLst>
                    <a:ext uri="{9D8B030D-6E8A-4147-A177-3AD203B41FA5}">
                      <a16:colId xmlns:a16="http://schemas.microsoft.com/office/drawing/2014/main" val="1790794113"/>
                    </a:ext>
                  </a:extLst>
                </a:gridCol>
                <a:gridCol w="1949770">
                  <a:extLst>
                    <a:ext uri="{9D8B030D-6E8A-4147-A177-3AD203B41FA5}">
                      <a16:colId xmlns:a16="http://schemas.microsoft.com/office/drawing/2014/main" val="4006177933"/>
                    </a:ext>
                  </a:extLst>
                </a:gridCol>
                <a:gridCol w="1949770">
                  <a:extLst>
                    <a:ext uri="{9D8B030D-6E8A-4147-A177-3AD203B41FA5}">
                      <a16:colId xmlns:a16="http://schemas.microsoft.com/office/drawing/2014/main" val="2784303275"/>
                    </a:ext>
                  </a:extLst>
                </a:gridCol>
                <a:gridCol w="1949770">
                  <a:extLst>
                    <a:ext uri="{9D8B030D-6E8A-4147-A177-3AD203B41FA5}">
                      <a16:colId xmlns:a16="http://schemas.microsoft.com/office/drawing/2014/main" val="2400696314"/>
                    </a:ext>
                  </a:extLst>
                </a:gridCol>
              </a:tblGrid>
              <a:tr h="22111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9.Online Food Ordering System for College Canteen Rupali B. Kale* , Ruchika K. </a:t>
                      </a:r>
                      <a:r>
                        <a:rPr lang="en-IN" sz="1100" b="0" kern="1200" dirty="0" err="1">
                          <a:solidFill>
                            <a:schemeClr val="dk1"/>
                          </a:solidFill>
                          <a:latin typeface="Calibri" panose="020F0502020204030204" pitchFamily="34" charset="0"/>
                          <a:ea typeface="+mn-ea"/>
                          <a:cs typeface="Calibri" panose="020F0502020204030204" pitchFamily="34" charset="0"/>
                        </a:rPr>
                        <a:t>Balwade</a:t>
                      </a:r>
                      <a:r>
                        <a:rPr lang="en-IN" sz="1100" b="0" kern="1200" dirty="0">
                          <a:solidFill>
                            <a:schemeClr val="dk1"/>
                          </a:solidFill>
                          <a:latin typeface="Calibri" panose="020F0502020204030204" pitchFamily="34" charset="0"/>
                          <a:ea typeface="+mn-ea"/>
                          <a:cs typeface="Calibri" panose="020F0502020204030204" pitchFamily="34" charset="0"/>
                        </a:rPr>
                        <a:t>, Vipin B. </a:t>
                      </a:r>
                      <a:r>
                        <a:rPr lang="en-IN" sz="1100" b="0" kern="1200" dirty="0" err="1">
                          <a:solidFill>
                            <a:schemeClr val="dk1"/>
                          </a:solidFill>
                          <a:latin typeface="Calibri" panose="020F0502020204030204" pitchFamily="34" charset="0"/>
                          <a:ea typeface="+mn-ea"/>
                          <a:cs typeface="Calibri" panose="020F0502020204030204" pitchFamily="34" charset="0"/>
                        </a:rPr>
                        <a:t>Gawai</a:t>
                      </a:r>
                      <a:r>
                        <a:rPr lang="en-IN" sz="1100" b="0" kern="1200" dirty="0">
                          <a:solidFill>
                            <a:schemeClr val="dk1"/>
                          </a:solidFill>
                          <a:latin typeface="Calibri" panose="020F0502020204030204" pitchFamily="34" charset="0"/>
                          <a:ea typeface="+mn-ea"/>
                          <a:cs typeface="Calibri" panose="020F050202020403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100" b="0" kern="1200" dirty="0">
                        <a:solidFill>
                          <a:schemeClr val="dk1"/>
                        </a:solidFill>
                        <a:latin typeface="Calibri" panose="020F0502020204030204" pitchFamily="34" charset="0"/>
                        <a:ea typeface="+mn-ea"/>
                        <a:cs typeface="Calibri" panose="020F0502020204030204" pitchFamily="34" charset="0"/>
                      </a:endParaRPr>
                    </a:p>
                  </a:txBody>
                  <a:tcP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2021</a:t>
                      </a:r>
                    </a:p>
                  </a:txBody>
                  <a:tcP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The aim of the online food ordering for the college canteen is to automate the current manual system with the help of electronic equipment and full-fledged computer software, fulfilling their needs, so their valuable data will be kept for an extended amount with straightforward accessing and manipulation of identical</a:t>
                      </a:r>
                    </a:p>
                  </a:txBody>
                  <a:tcP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no limits</a:t>
                      </a:r>
                    </a:p>
                  </a:txBody>
                  <a:tcPr>
                    <a:solidFill>
                      <a:schemeClr val="accent2">
                        <a:lumMod val="20000"/>
                        <a:lumOff val="80000"/>
                      </a:schemeClr>
                    </a:solidFill>
                  </a:tcPr>
                </a:tc>
                <a:extLst>
                  <a:ext uri="{0D108BD9-81ED-4DB2-BD59-A6C34878D82A}">
                    <a16:rowId xmlns:a16="http://schemas.microsoft.com/office/drawing/2014/main" val="3966522452"/>
                  </a:ext>
                </a:extLst>
              </a:tr>
              <a:tr h="3517078">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10. Canteen Automation System with Payment Gateway</a:t>
                      </a:r>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It is has been observed that the canteen/ mess/ cafeteria that we manifest in our day to day lives, while in a institution like educational, business or government driven has many drawbacks such as long serpentine queues, congestion due to the rush in peak hours </a:t>
                      </a:r>
                      <a:r>
                        <a:rPr lang="en-IN" sz="1100" b="0" kern="1200" dirty="0" err="1">
                          <a:solidFill>
                            <a:schemeClr val="dk1"/>
                          </a:solidFill>
                          <a:latin typeface="Calibri" panose="020F0502020204030204" pitchFamily="34" charset="0"/>
                          <a:ea typeface="+mn-ea"/>
                          <a:cs typeface="Calibri" panose="020F0502020204030204" pitchFamily="34" charset="0"/>
                        </a:rPr>
                        <a:t>etc.we</a:t>
                      </a:r>
                      <a:r>
                        <a:rPr lang="en-IN" sz="1100" b="0" kern="1200" dirty="0">
                          <a:solidFill>
                            <a:schemeClr val="dk1"/>
                          </a:solidFill>
                          <a:latin typeface="Calibri" panose="020F0502020204030204" pitchFamily="34" charset="0"/>
                          <a:ea typeface="+mn-ea"/>
                          <a:cs typeface="Calibri" panose="020F0502020204030204" pitchFamily="34" charset="0"/>
                        </a:rPr>
                        <a:t> propose an automated system which would surpass the current hassle by an automated web based system which will maintain, manage and process orders of customers in a speedy way using a website and its stored database. </a:t>
                      </a:r>
                    </a:p>
                    <a:p>
                      <a:endParaRPr lang="en-IN" sz="11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system lag</a:t>
                      </a:r>
                    </a:p>
                  </a:txBody>
                  <a:tcPr/>
                </a:tc>
                <a:extLst>
                  <a:ext uri="{0D108BD9-81ED-4DB2-BD59-A6C34878D82A}">
                    <a16:rowId xmlns:a16="http://schemas.microsoft.com/office/drawing/2014/main" val="2865347292"/>
                  </a:ext>
                </a:extLst>
              </a:tr>
            </a:tbl>
          </a:graphicData>
        </a:graphic>
      </p:graphicFrame>
      <p:sp>
        <p:nvSpPr>
          <p:cNvPr id="4" name="Footer Placeholder 3">
            <a:extLst>
              <a:ext uri="{FF2B5EF4-FFF2-40B4-BE49-F238E27FC236}">
                <a16:creationId xmlns:a16="http://schemas.microsoft.com/office/drawing/2014/main" id="{1D9D241C-F0A9-D8AC-AD36-480B0C103898}"/>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0507E5EF-A1D2-16CB-808D-CBDC101B654B}"/>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5092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793BF8-48E2-663F-7749-69B7BE86E6AE}"/>
              </a:ext>
            </a:extLst>
          </p:cNvPr>
          <p:cNvSpPr>
            <a:spLocks noGrp="1"/>
          </p:cNvSpPr>
          <p:nvPr>
            <p:ph type="ftr" sz="quarter" idx="11"/>
          </p:nvPr>
        </p:nvSpPr>
        <p:spPr/>
        <p:txBody>
          <a:bodyPr/>
          <a:lstStyle/>
          <a:p>
            <a:r>
              <a:rPr lang="en-US"/>
              <a:t>AY 2020-2021</a:t>
            </a:r>
          </a:p>
        </p:txBody>
      </p:sp>
      <p:sp>
        <p:nvSpPr>
          <p:cNvPr id="3" name="Slide Number Placeholder 2">
            <a:extLst>
              <a:ext uri="{FF2B5EF4-FFF2-40B4-BE49-F238E27FC236}">
                <a16:creationId xmlns:a16="http://schemas.microsoft.com/office/drawing/2014/main" id="{C50E48AF-4720-9D53-7719-2E4A6069C4AF}"/>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a:extLst>
              <a:ext uri="{FF2B5EF4-FFF2-40B4-BE49-F238E27FC236}">
                <a16:creationId xmlns:a16="http://schemas.microsoft.com/office/drawing/2014/main" id="{A931D246-1091-FE59-BB69-2B9262F35FFF}"/>
              </a:ext>
            </a:extLst>
          </p:cNvPr>
          <p:cNvSpPr txBox="1"/>
          <p:nvPr/>
        </p:nvSpPr>
        <p:spPr>
          <a:xfrm>
            <a:off x="419877" y="274230"/>
            <a:ext cx="7828384" cy="1077218"/>
          </a:xfrm>
          <a:prstGeom prst="rect">
            <a:avLst/>
          </a:prstGeom>
          <a:noFill/>
        </p:spPr>
        <p:txBody>
          <a:bodyPr wrap="square">
            <a:spAutoFit/>
          </a:bodyPr>
          <a:lstStyle/>
          <a:p>
            <a:pPr algn="l"/>
            <a:r>
              <a:rPr lang="en-US" sz="3200" b="1" u="sng" dirty="0">
                <a:solidFill>
                  <a:schemeClr val="accent1"/>
                </a:solidFill>
                <a:latin typeface="+mj-lt"/>
                <a:ea typeface="+mj-ea"/>
                <a:cs typeface="+mj-cs"/>
              </a:rPr>
              <a:t>6.DESIGN-FLOW CHART/USE CASE DIAGRAM/SEQUENCE DIAGRAM </a:t>
            </a:r>
          </a:p>
        </p:txBody>
      </p:sp>
      <p:pic>
        <p:nvPicPr>
          <p:cNvPr id="1026" name="Picture 2" descr="Automated Canteen Ordering System">
            <a:extLst>
              <a:ext uri="{FF2B5EF4-FFF2-40B4-BE49-F238E27FC236}">
                <a16:creationId xmlns:a16="http://schemas.microsoft.com/office/drawing/2014/main" id="{C68E2A8C-1FC5-0881-D58D-A82BE867A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39" y="1351448"/>
            <a:ext cx="6645826"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3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F904D7-6862-5098-69E2-C322803F4FC2}"/>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976B8065-847E-DC5B-C672-6BAAD884F71C}"/>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a:extLst>
              <a:ext uri="{FF2B5EF4-FFF2-40B4-BE49-F238E27FC236}">
                <a16:creationId xmlns:a16="http://schemas.microsoft.com/office/drawing/2014/main" id="{F7AD519D-A6DA-19DE-2C53-786AD36EA4C8}"/>
              </a:ext>
            </a:extLst>
          </p:cNvPr>
          <p:cNvSpPr txBox="1"/>
          <p:nvPr/>
        </p:nvSpPr>
        <p:spPr>
          <a:xfrm>
            <a:off x="419878" y="227577"/>
            <a:ext cx="4590660" cy="584775"/>
          </a:xfrm>
          <a:prstGeom prst="rect">
            <a:avLst/>
          </a:prstGeom>
          <a:noFill/>
        </p:spPr>
        <p:txBody>
          <a:bodyPr wrap="square">
            <a:spAutoFit/>
          </a:bodyPr>
          <a:lstStyle/>
          <a:p>
            <a:r>
              <a:rPr lang="en-US" sz="3200" b="1" u="sng" dirty="0">
                <a:solidFill>
                  <a:schemeClr val="accent1"/>
                </a:solidFill>
                <a:latin typeface="+mj-lt"/>
                <a:ea typeface="+mj-ea"/>
                <a:cs typeface="+mj-cs"/>
              </a:rPr>
              <a:t>7.SYSTEM REQUIREMES</a:t>
            </a:r>
          </a:p>
        </p:txBody>
      </p:sp>
      <p:sp>
        <p:nvSpPr>
          <p:cNvPr id="7" name="TextBox 6">
            <a:extLst>
              <a:ext uri="{FF2B5EF4-FFF2-40B4-BE49-F238E27FC236}">
                <a16:creationId xmlns:a16="http://schemas.microsoft.com/office/drawing/2014/main" id="{15F65F07-CD12-3E74-AB4D-0B9FAD1A29D8}"/>
              </a:ext>
            </a:extLst>
          </p:cNvPr>
          <p:cNvSpPr txBox="1"/>
          <p:nvPr/>
        </p:nvSpPr>
        <p:spPr>
          <a:xfrm>
            <a:off x="419877" y="721113"/>
            <a:ext cx="8453535" cy="5632311"/>
          </a:xfrm>
          <a:prstGeom prst="rect">
            <a:avLst/>
          </a:prstGeom>
          <a:noFill/>
        </p:spPr>
        <p:txBody>
          <a:bodyPr wrap="square">
            <a:spAutoFit/>
          </a:bodyPr>
          <a:lstStyle/>
          <a:p>
            <a:r>
              <a:rPr lang="en-US" dirty="0">
                <a:solidFill>
                  <a:schemeClr val="tx1">
                    <a:lumMod val="75000"/>
                    <a:lumOff val="25000"/>
                  </a:schemeClr>
                </a:solidFill>
                <a:latin typeface="Calibri" panose="020F0502020204030204" pitchFamily="34" charset="0"/>
                <a:cs typeface="Calibri" panose="020F0502020204030204" pitchFamily="34" charset="0"/>
              </a:rPr>
              <a:t>Functional Requirements:</a:t>
            </a:r>
          </a:p>
          <a:p>
            <a:r>
              <a:rPr lang="en-US" dirty="0">
                <a:solidFill>
                  <a:schemeClr val="tx1">
                    <a:lumMod val="75000"/>
                    <a:lumOff val="25000"/>
                  </a:schemeClr>
                </a:solidFill>
                <a:latin typeface="Calibri" panose="020F0502020204030204" pitchFamily="34" charset="0"/>
                <a:cs typeface="Calibri" panose="020F0502020204030204" pitchFamily="34" charset="0"/>
              </a:rPr>
              <a:t>Customers: 1. Sign Up (only for new customer) Input: “</a:t>
            </a:r>
            <a:r>
              <a:rPr lang="en-US" dirty="0" err="1">
                <a:solidFill>
                  <a:schemeClr val="tx1">
                    <a:lumMod val="75000"/>
                    <a:lumOff val="25000"/>
                  </a:schemeClr>
                </a:solidFill>
                <a:latin typeface="Calibri" panose="020F0502020204030204" pitchFamily="34" charset="0"/>
                <a:cs typeface="Calibri" panose="020F0502020204030204" pitchFamily="34" charset="0"/>
              </a:rPr>
              <a:t>SignUp</a:t>
            </a:r>
            <a:r>
              <a:rPr lang="en-US" dirty="0">
                <a:solidFill>
                  <a:schemeClr val="tx1">
                    <a:lumMod val="75000"/>
                    <a:lumOff val="25000"/>
                  </a:schemeClr>
                </a:solidFill>
                <a:latin typeface="Calibri" panose="020F0502020204030204" pitchFamily="34" charset="0"/>
                <a:cs typeface="Calibri" panose="020F0502020204030204" pitchFamily="34" charset="0"/>
              </a:rPr>
              <a:t>” option selected. Output: customer prompted to enter the details.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2. Login Input: “Login” option selected. Output: customer prompted to enter the username and password.</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 3. Forgot password Input: “forgot password” option selected. Output: customer prompted to enter the email and new password.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4. Select food items State: The customer has logged in and the main menu has been displayed. Input: Items are selected customer feel free to order. Output: System will display selected items.</a:t>
            </a:r>
          </a:p>
          <a:p>
            <a:r>
              <a:rPr lang="en-US" dirty="0">
                <a:solidFill>
                  <a:schemeClr val="tx1">
                    <a:lumMod val="75000"/>
                    <a:lumOff val="25000"/>
                  </a:schemeClr>
                </a:solidFill>
                <a:latin typeface="Calibri" panose="020F0502020204030204" pitchFamily="34" charset="0"/>
                <a:cs typeface="Calibri" panose="020F0502020204030204" pitchFamily="34" charset="0"/>
              </a:rPr>
              <a:t> </a:t>
            </a:r>
          </a:p>
          <a:p>
            <a:r>
              <a:rPr lang="en-US" dirty="0">
                <a:solidFill>
                  <a:schemeClr val="tx1">
                    <a:lumMod val="75000"/>
                    <a:lumOff val="25000"/>
                  </a:schemeClr>
                </a:solidFill>
                <a:latin typeface="Calibri" panose="020F0502020204030204" pitchFamily="34" charset="0"/>
                <a:cs typeface="Calibri" panose="020F0502020204030204" pitchFamily="34" charset="0"/>
              </a:rPr>
              <a:t>5.Changes to order Input: “go to cart” option selected. Output: customer can delete or add food item in order.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6. Review the order before submitting Input: “Order Place” option selected. State: Customer name, phone number, location (address) display or enter the all of information. Output: customer prompted to pay the bill. </a:t>
            </a:r>
            <a:endParaRPr lang="en-IN"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260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B3EFBA-1BDA-A329-01B8-E7C6CC4AF7E2}"/>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5C810DB3-1985-0094-800A-772A5E8CCDCD}"/>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a:extLst>
              <a:ext uri="{FF2B5EF4-FFF2-40B4-BE49-F238E27FC236}">
                <a16:creationId xmlns:a16="http://schemas.microsoft.com/office/drawing/2014/main" id="{E152A475-5F24-DA7B-66F6-C18FFFCECAA5}"/>
              </a:ext>
            </a:extLst>
          </p:cNvPr>
          <p:cNvSpPr txBox="1"/>
          <p:nvPr/>
        </p:nvSpPr>
        <p:spPr>
          <a:xfrm>
            <a:off x="205272" y="368188"/>
            <a:ext cx="8668139" cy="5909310"/>
          </a:xfrm>
          <a:prstGeom prst="rect">
            <a:avLst/>
          </a:prstGeom>
          <a:noFill/>
        </p:spPr>
        <p:txBody>
          <a:bodyPr wrap="square">
            <a:spAutoFit/>
          </a:bodyPr>
          <a:lstStyle/>
          <a:p>
            <a:r>
              <a:rPr lang="en-US" dirty="0">
                <a:solidFill>
                  <a:schemeClr val="tx1">
                    <a:lumMod val="75000"/>
                    <a:lumOff val="25000"/>
                  </a:schemeClr>
                </a:solidFill>
                <a:latin typeface="Calibri" panose="020F0502020204030204" pitchFamily="34" charset="0"/>
                <a:cs typeface="Calibri" panose="020F0502020204030204" pitchFamily="34" charset="0"/>
              </a:rPr>
              <a:t>7. Payment State: The different types of payment method are display. Input: choose any payment method. Output: customer prompted to enter the verification code if choose online payment. State: Display order no., payment details and confirmation of delivery.</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 8. Logout Input: “Logout” option selected. Output: you are successfully logout. State: System display login page.</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Employees: </a:t>
            </a:r>
          </a:p>
          <a:p>
            <a:pPr marL="342900" indent="-342900">
              <a:buAutoNum type="arabicPeriod"/>
            </a:pPr>
            <a:r>
              <a:rPr lang="en-US" dirty="0">
                <a:solidFill>
                  <a:schemeClr val="tx1">
                    <a:lumMod val="75000"/>
                    <a:lumOff val="25000"/>
                  </a:schemeClr>
                </a:solidFill>
                <a:latin typeface="Calibri" panose="020F0502020204030204" pitchFamily="34" charset="0"/>
                <a:cs typeface="Calibri" panose="020F0502020204030204" pitchFamily="34" charset="0"/>
              </a:rPr>
              <a:t>Login (Employee login page) Input: “Login” option selected. Output: Employee prompted to enter the username and password. </a:t>
            </a:r>
          </a:p>
          <a:p>
            <a:pPr marL="342900" indent="-342900">
              <a:buAutoNum type="arabicPeriod"/>
            </a:pPr>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2. Modify Menu State: In the system all the items are displayed with their rates. Input: “Change” option selected. Output: Employee can make changings in menu like adding or removing food items which are not available and changings rate of items.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3. Order list Input: “Order list” option selected. State: System display all order details. Output: Employee can make changings like confirm order, prepared order, delivered order, not confirm order.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4. Logout Input: “Logout” option selected. Output: you are successfully logout. State: System display login page</a:t>
            </a:r>
            <a:endParaRPr lang="en-IN"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043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5400C-E902-6F7B-4FFB-3DC4A0A98DE3}"/>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06755E92-B9C5-B7B3-D370-935DE3D675AA}"/>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a:extLst>
              <a:ext uri="{FF2B5EF4-FFF2-40B4-BE49-F238E27FC236}">
                <a16:creationId xmlns:a16="http://schemas.microsoft.com/office/drawing/2014/main" id="{365E50A6-475D-D45D-CCFA-695208E3CD2F}"/>
              </a:ext>
            </a:extLst>
          </p:cNvPr>
          <p:cNvSpPr txBox="1"/>
          <p:nvPr/>
        </p:nvSpPr>
        <p:spPr>
          <a:xfrm>
            <a:off x="139959" y="217438"/>
            <a:ext cx="8901403" cy="5909310"/>
          </a:xfrm>
          <a:prstGeom prst="rect">
            <a:avLst/>
          </a:prstGeom>
          <a:noFill/>
        </p:spPr>
        <p:txBody>
          <a:bodyPr wrap="square">
            <a:spAutoFit/>
          </a:bodyPr>
          <a:lstStyle/>
          <a:p>
            <a:r>
              <a:rPr lang="en-US" dirty="0">
                <a:solidFill>
                  <a:schemeClr val="tx1">
                    <a:lumMod val="75000"/>
                    <a:lumOff val="25000"/>
                  </a:schemeClr>
                </a:solidFill>
                <a:latin typeface="Calibri" panose="020F0502020204030204" pitchFamily="34" charset="0"/>
                <a:cs typeface="Calibri" panose="020F0502020204030204" pitchFamily="34" charset="0"/>
              </a:rPr>
              <a:t>Administrators: </a:t>
            </a:r>
          </a:p>
          <a:p>
            <a:r>
              <a:rPr lang="en-US" dirty="0">
                <a:solidFill>
                  <a:schemeClr val="tx1">
                    <a:lumMod val="75000"/>
                    <a:lumOff val="25000"/>
                  </a:schemeClr>
                </a:solidFill>
                <a:latin typeface="Calibri" panose="020F0502020204030204" pitchFamily="34" charset="0"/>
                <a:cs typeface="Calibri" panose="020F0502020204030204" pitchFamily="34" charset="0"/>
              </a:rPr>
              <a:t>➢ Administrators must be able to use Employees all features. </a:t>
            </a:r>
          </a:p>
          <a:p>
            <a:pPr marL="342900" indent="-342900">
              <a:buAutoNum type="arabicPeriod"/>
            </a:pPr>
            <a:r>
              <a:rPr lang="en-US" dirty="0">
                <a:solidFill>
                  <a:schemeClr val="tx1">
                    <a:lumMod val="75000"/>
                    <a:lumOff val="25000"/>
                  </a:schemeClr>
                </a:solidFill>
                <a:latin typeface="Calibri" panose="020F0502020204030204" pitchFamily="34" charset="0"/>
                <a:cs typeface="Calibri" panose="020F0502020204030204" pitchFamily="34" charset="0"/>
              </a:rPr>
              <a:t>Login (admin login page) Input: “Login” option selected. Output: admin prompted to enter the username and password. </a:t>
            </a:r>
          </a:p>
          <a:p>
            <a:pPr marL="342900" indent="-342900">
              <a:buAutoNum type="arabicPeriod"/>
            </a:pPr>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2. Logout Input: “Logout” option selected. Output: you are successfully logout. State: System display login page.</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Non-Functional Requirements: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buAutoNum type="arabicPeriod"/>
            </a:pPr>
            <a:r>
              <a:rPr lang="en-US" dirty="0">
                <a:solidFill>
                  <a:schemeClr val="tx1">
                    <a:lumMod val="75000"/>
                    <a:lumOff val="25000"/>
                  </a:schemeClr>
                </a:solidFill>
                <a:latin typeface="Calibri" panose="020F0502020204030204" pitchFamily="34" charset="0"/>
                <a:cs typeface="Calibri" panose="020F0502020204030204" pitchFamily="34" charset="0"/>
              </a:rPr>
              <a:t>Portability System running on one platform can easily be converted to run on another platform.</a:t>
            </a:r>
          </a:p>
          <a:p>
            <a:pPr marL="342900" indent="-342900">
              <a:buAutoNum type="arabicPeriod"/>
            </a:pPr>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2. Reliability The ability of the system to behave consistently in a user-acceptable manner when operating within the environment for which the system was intended.</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3. Availability The system should be available at all times, meaning the user can access it using a web browser, only restricted by the down time of the server on which the system runs.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4. Maintainability A commercial database is used for maintaining the database and the application server takes care of the site. </a:t>
            </a:r>
            <a:endParaRPr lang="en-IN"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553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768CB-51DC-15FE-4A52-F55634080F39}"/>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F2E1E9A8-0AA3-3839-D013-44E881580ED2}"/>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a:extLst>
              <a:ext uri="{FF2B5EF4-FFF2-40B4-BE49-F238E27FC236}">
                <a16:creationId xmlns:a16="http://schemas.microsoft.com/office/drawing/2014/main" id="{518C021E-36FF-A9C9-12B2-DFA8641C40C8}"/>
              </a:ext>
            </a:extLst>
          </p:cNvPr>
          <p:cNvSpPr txBox="1"/>
          <p:nvPr/>
        </p:nvSpPr>
        <p:spPr>
          <a:xfrm>
            <a:off x="167951" y="451512"/>
            <a:ext cx="8528180" cy="3416320"/>
          </a:xfrm>
          <a:prstGeom prst="rect">
            <a:avLst/>
          </a:prstGeom>
          <a:noFill/>
        </p:spPr>
        <p:txBody>
          <a:bodyPr wrap="square">
            <a:spAutoFit/>
          </a:bodyPr>
          <a:lstStyle/>
          <a:p>
            <a:r>
              <a:rPr lang="en-US" dirty="0">
                <a:solidFill>
                  <a:schemeClr val="tx1">
                    <a:lumMod val="75000"/>
                    <a:lumOff val="25000"/>
                  </a:schemeClr>
                </a:solidFill>
                <a:latin typeface="Calibri" panose="020F0502020204030204" pitchFamily="34" charset="0"/>
                <a:cs typeface="Calibri" panose="020F0502020204030204" pitchFamily="34" charset="0"/>
              </a:rPr>
              <a:t>5. Security Secure access of confidential data (customer information).</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6. User friendly System should be easily used by the customer.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7. Performance </a:t>
            </a:r>
            <a:r>
              <a:rPr lang="en-US" dirty="0" err="1">
                <a:solidFill>
                  <a:schemeClr val="tx1">
                    <a:lumMod val="75000"/>
                    <a:lumOff val="25000"/>
                  </a:schemeClr>
                </a:solidFill>
                <a:latin typeface="Calibri" panose="020F0502020204030204" pitchFamily="34" charset="0"/>
                <a:cs typeface="Calibri" panose="020F0502020204030204" pitchFamily="34" charset="0"/>
              </a:rPr>
              <a:t>Performance</a:t>
            </a:r>
            <a:r>
              <a:rPr lang="en-US" dirty="0">
                <a:solidFill>
                  <a:schemeClr val="tx1">
                    <a:lumMod val="75000"/>
                    <a:lumOff val="25000"/>
                  </a:schemeClr>
                </a:solidFill>
                <a:latin typeface="Calibri" panose="020F0502020204030204" pitchFamily="34" charset="0"/>
                <a:cs typeface="Calibri" panose="020F0502020204030204" pitchFamily="34" charset="0"/>
              </a:rPr>
              <a:t> should be fast.</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8. Efficient System should be efficient that it won’t get hang if heavy traffic of order is placed.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9. Safety Data in the database of system should not loss or damage.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10. Privacy Personal data of the system should not disclose to anyone</a:t>
            </a:r>
            <a:endParaRPr lang="en-IN"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49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2F15AC-18B3-87BE-157E-6E9FC77C55A2}"/>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9914940F-9B91-C592-044E-489BCDEDCE21}"/>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a:extLst>
              <a:ext uri="{FF2B5EF4-FFF2-40B4-BE49-F238E27FC236}">
                <a16:creationId xmlns:a16="http://schemas.microsoft.com/office/drawing/2014/main" id="{E5A23C79-4672-BCF7-0D98-63BAA8903552}"/>
              </a:ext>
            </a:extLst>
          </p:cNvPr>
          <p:cNvSpPr txBox="1"/>
          <p:nvPr/>
        </p:nvSpPr>
        <p:spPr>
          <a:xfrm>
            <a:off x="289248" y="263203"/>
            <a:ext cx="5038531" cy="584775"/>
          </a:xfrm>
          <a:prstGeom prst="rect">
            <a:avLst/>
          </a:prstGeom>
          <a:noFill/>
        </p:spPr>
        <p:txBody>
          <a:bodyPr wrap="square">
            <a:spAutoFit/>
          </a:bodyPr>
          <a:lstStyle/>
          <a:p>
            <a:r>
              <a:rPr lang="en-US" sz="3200" b="1" u="sng" dirty="0">
                <a:solidFill>
                  <a:schemeClr val="accent1"/>
                </a:solidFill>
                <a:latin typeface="+mj-lt"/>
                <a:ea typeface="+mj-ea"/>
                <a:cs typeface="+mj-cs"/>
              </a:rPr>
              <a:t>8.IMPLEMENTATION</a:t>
            </a:r>
          </a:p>
        </p:txBody>
      </p:sp>
      <p:sp>
        <p:nvSpPr>
          <p:cNvPr id="7" name="TextBox 6">
            <a:extLst>
              <a:ext uri="{FF2B5EF4-FFF2-40B4-BE49-F238E27FC236}">
                <a16:creationId xmlns:a16="http://schemas.microsoft.com/office/drawing/2014/main" id="{461515C9-55C8-353F-7E7B-8DD29670D06A}"/>
              </a:ext>
            </a:extLst>
          </p:cNvPr>
          <p:cNvSpPr txBox="1"/>
          <p:nvPr/>
        </p:nvSpPr>
        <p:spPr>
          <a:xfrm>
            <a:off x="289247" y="767015"/>
            <a:ext cx="8565505" cy="5165517"/>
          </a:xfrm>
          <a:prstGeom prst="rect">
            <a:avLst/>
          </a:prstGeom>
          <a:noFill/>
        </p:spPr>
        <p:txBody>
          <a:bodyPr wrap="square">
            <a:spAutoFit/>
          </a:bodyPr>
          <a:lstStyle/>
          <a:p>
            <a:pPr>
              <a:spcBef>
                <a:spcPts val="1000"/>
              </a:spcBef>
              <a:buClr>
                <a:schemeClr val="accent1"/>
              </a:buClr>
              <a:buSzPct val="80000"/>
            </a:pPr>
            <a:r>
              <a:rPr lang="en-US" dirty="0">
                <a:solidFill>
                  <a:schemeClr val="tx1">
                    <a:lumMod val="75000"/>
                    <a:lumOff val="25000"/>
                  </a:schemeClr>
                </a:solidFill>
                <a:latin typeface="Calibri" panose="020F0502020204030204" pitchFamily="34" charset="0"/>
                <a:cs typeface="Calibri" panose="020F0502020204030204" pitchFamily="34" charset="0"/>
              </a:rPr>
              <a:t>1.User module </a:t>
            </a:r>
          </a:p>
          <a:p>
            <a:pPr>
              <a:spcBef>
                <a:spcPts val="1000"/>
              </a:spcBef>
              <a:buClr>
                <a:schemeClr val="accent1"/>
              </a:buClr>
              <a:buSzPct val="80000"/>
            </a:pPr>
            <a:r>
              <a:rPr lang="en-US" dirty="0">
                <a:solidFill>
                  <a:schemeClr val="tx1">
                    <a:lumMod val="75000"/>
                    <a:lumOff val="25000"/>
                  </a:schemeClr>
                </a:solidFill>
                <a:latin typeface="Calibri" panose="020F0502020204030204" pitchFamily="34" charset="0"/>
                <a:cs typeface="Calibri" panose="020F0502020204030204" pitchFamily="34" charset="0"/>
              </a:rPr>
              <a:t>The main aim of the User Module is provide all the functionality related </a:t>
            </a:r>
            <a:r>
              <a:rPr lang="en-US" dirty="0" err="1">
                <a:solidFill>
                  <a:schemeClr val="tx1">
                    <a:lumMod val="75000"/>
                    <a:lumOff val="25000"/>
                  </a:schemeClr>
                </a:solidFill>
                <a:latin typeface="Calibri" panose="020F0502020204030204" pitchFamily="34" charset="0"/>
                <a:cs typeface="Calibri" panose="020F0502020204030204" pitchFamily="34" charset="0"/>
              </a:rPr>
              <a:t>users.It</a:t>
            </a:r>
            <a:r>
              <a:rPr lang="en-US" dirty="0">
                <a:solidFill>
                  <a:schemeClr val="tx1">
                    <a:lumMod val="75000"/>
                    <a:lumOff val="25000"/>
                  </a:schemeClr>
                </a:solidFill>
                <a:latin typeface="Calibri" panose="020F0502020204030204" pitchFamily="34" charset="0"/>
                <a:cs typeface="Calibri" panose="020F0502020204030204" pitchFamily="34" charset="0"/>
              </a:rPr>
              <a:t> track all the information of the customers. We have developed all type of operations of the </a:t>
            </a:r>
            <a:r>
              <a:rPr lang="en-US" dirty="0" err="1">
                <a:solidFill>
                  <a:schemeClr val="tx1">
                    <a:lumMod val="75000"/>
                    <a:lumOff val="25000"/>
                  </a:schemeClr>
                </a:solidFill>
                <a:latin typeface="Calibri" panose="020F0502020204030204" pitchFamily="34" charset="0"/>
                <a:cs typeface="Calibri" panose="020F0502020204030204" pitchFamily="34" charset="0"/>
              </a:rPr>
              <a:t>customers.This</a:t>
            </a:r>
            <a:r>
              <a:rPr lang="en-US" dirty="0">
                <a:solidFill>
                  <a:schemeClr val="tx1">
                    <a:lumMod val="75000"/>
                    <a:lumOff val="25000"/>
                  </a:schemeClr>
                </a:solidFill>
                <a:latin typeface="Calibri" panose="020F0502020204030204" pitchFamily="34" charset="0"/>
                <a:cs typeface="Calibri" panose="020F0502020204030204" pitchFamily="34" charset="0"/>
              </a:rPr>
              <a:t> is role based Module Where Admin can perform each and every operations on data but customer only view his/her data, so access level restrictions has also been implemented on the project. </a:t>
            </a:r>
          </a:p>
          <a:p>
            <a:pPr>
              <a:spcBef>
                <a:spcPts val="1000"/>
              </a:spcBef>
              <a:buClr>
                <a:schemeClr val="accent1"/>
              </a:buClr>
              <a:buSzPct val="80000"/>
            </a:pPr>
            <a:r>
              <a:rPr lang="en-US" dirty="0">
                <a:solidFill>
                  <a:schemeClr val="tx1">
                    <a:lumMod val="75000"/>
                    <a:lumOff val="25000"/>
                  </a:schemeClr>
                </a:solidFill>
                <a:latin typeface="Calibri" panose="020F0502020204030204" pitchFamily="34" charset="0"/>
                <a:cs typeface="Calibri" panose="020F0502020204030204" pitchFamily="34" charset="0"/>
              </a:rPr>
              <a:t>2.Product Module </a:t>
            </a:r>
          </a:p>
          <a:p>
            <a:pPr>
              <a:spcBef>
                <a:spcPts val="1000"/>
              </a:spcBef>
              <a:buClr>
                <a:schemeClr val="accent1"/>
              </a:buClr>
              <a:buSzPct val="80000"/>
            </a:pPr>
            <a:r>
              <a:rPr lang="en-US" dirty="0">
                <a:solidFill>
                  <a:schemeClr val="tx1">
                    <a:lumMod val="75000"/>
                    <a:lumOff val="25000"/>
                  </a:schemeClr>
                </a:solidFill>
                <a:latin typeface="Calibri" panose="020F0502020204030204" pitchFamily="34" charset="0"/>
                <a:cs typeface="Calibri" panose="020F0502020204030204" pitchFamily="34" charset="0"/>
              </a:rPr>
              <a:t>The main purpose for developing the Product Module is to manage Products category wise. All product will be managed by admin and Customer will be able to see product and buy them. Admin can see the list, change product details and also add or delete products. </a:t>
            </a:r>
          </a:p>
          <a:p>
            <a:pPr>
              <a:spcBef>
                <a:spcPts val="1000"/>
              </a:spcBef>
              <a:buClr>
                <a:schemeClr val="accent1"/>
              </a:buClr>
              <a:buSzPct val="80000"/>
            </a:pPr>
            <a:r>
              <a:rPr lang="en-US" dirty="0">
                <a:solidFill>
                  <a:schemeClr val="tx1">
                    <a:lumMod val="75000"/>
                    <a:lumOff val="25000"/>
                  </a:schemeClr>
                </a:solidFill>
                <a:latin typeface="Calibri" panose="020F0502020204030204" pitchFamily="34" charset="0"/>
                <a:cs typeface="Calibri" panose="020F0502020204030204" pitchFamily="34" charset="0"/>
              </a:rPr>
              <a:t>3.Order Module </a:t>
            </a:r>
          </a:p>
          <a:p>
            <a:pPr>
              <a:spcBef>
                <a:spcPts val="1000"/>
              </a:spcBef>
              <a:buClr>
                <a:schemeClr val="accent1"/>
              </a:buClr>
              <a:buSzPct val="80000"/>
            </a:pPr>
            <a:r>
              <a:rPr lang="en-US" dirty="0">
                <a:solidFill>
                  <a:schemeClr val="tx1">
                    <a:lumMod val="75000"/>
                    <a:lumOff val="25000"/>
                  </a:schemeClr>
                </a:solidFill>
                <a:latin typeface="Calibri" panose="020F0502020204030204" pitchFamily="34" charset="0"/>
                <a:cs typeface="Calibri" panose="020F0502020204030204" pitchFamily="34" charset="0"/>
              </a:rPr>
              <a:t>The main aim of the Order Module is receive all order details and display them. It is designed to be used only by restaurant employees (and admin), and provides the following functions: Retrieve new orders from the database and Display the orders in an easily readable, graphical way. Under “</a:t>
            </a:r>
            <a:r>
              <a:rPr lang="en-US" dirty="0" err="1">
                <a:solidFill>
                  <a:schemeClr val="tx1">
                    <a:lumMod val="75000"/>
                    <a:lumOff val="25000"/>
                  </a:schemeClr>
                </a:solidFill>
                <a:latin typeface="Calibri" panose="020F0502020204030204" pitchFamily="34" charset="0"/>
                <a:cs typeface="Calibri" panose="020F0502020204030204" pitchFamily="34" charset="0"/>
              </a:rPr>
              <a:t>ViewOrder</a:t>
            </a:r>
            <a:r>
              <a:rPr lang="en-US" dirty="0">
                <a:solidFill>
                  <a:schemeClr val="tx1">
                    <a:lumMod val="75000"/>
                    <a:lumOff val="25000"/>
                  </a:schemeClr>
                </a:solidFill>
                <a:latin typeface="Calibri" panose="020F0502020204030204" pitchFamily="34" charset="0"/>
                <a:cs typeface="Calibri" panose="020F0502020204030204" pitchFamily="34" charset="0"/>
              </a:rPr>
              <a:t>” a customer will be able to see only his/her order. </a:t>
            </a:r>
            <a:endParaRPr lang="en-IN"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54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C8CD03-CFBC-18BA-D2CA-BD0D70190A8E}"/>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3F0E45C2-1EAD-29CC-DDD0-B2C6624DF1F2}"/>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a:extLst>
              <a:ext uri="{FF2B5EF4-FFF2-40B4-BE49-F238E27FC236}">
                <a16:creationId xmlns:a16="http://schemas.microsoft.com/office/drawing/2014/main" id="{1EE8EC9F-574E-B83C-335D-F7CC4973D564}"/>
              </a:ext>
            </a:extLst>
          </p:cNvPr>
          <p:cNvSpPr txBox="1"/>
          <p:nvPr/>
        </p:nvSpPr>
        <p:spPr>
          <a:xfrm>
            <a:off x="345233" y="451512"/>
            <a:ext cx="8201608" cy="1477328"/>
          </a:xfrm>
          <a:prstGeom prst="rect">
            <a:avLst/>
          </a:prstGeom>
          <a:noFill/>
        </p:spPr>
        <p:txBody>
          <a:bodyPr wrap="square">
            <a:spAutoFit/>
          </a:bodyPr>
          <a:lstStyle/>
          <a:p>
            <a:r>
              <a:rPr lang="en-US" dirty="0">
                <a:solidFill>
                  <a:schemeClr val="tx1">
                    <a:lumMod val="75000"/>
                    <a:lumOff val="25000"/>
                  </a:schemeClr>
                </a:solidFill>
                <a:latin typeface="Calibri" panose="020F0502020204030204" pitchFamily="34" charset="0"/>
                <a:cs typeface="Calibri" panose="020F0502020204030204" pitchFamily="34" charset="0"/>
              </a:rPr>
              <a:t>4.Order Status Update Module </a:t>
            </a:r>
          </a:p>
          <a:p>
            <a:endParaRPr lang="en-US" dirty="0">
              <a:solidFill>
                <a:schemeClr val="tx1">
                  <a:lumMod val="75000"/>
                  <a:lumOff val="25000"/>
                </a:schemeClr>
              </a:solidFill>
              <a:latin typeface="Calibri" panose="020F0502020204030204" pitchFamily="34" charset="0"/>
              <a:cs typeface="Calibri" panose="020F0502020204030204" pitchFamily="34" charset="0"/>
            </a:endParaRPr>
          </a:p>
          <a:p>
            <a:r>
              <a:rPr lang="en-US" dirty="0">
                <a:solidFill>
                  <a:schemeClr val="tx1">
                    <a:lumMod val="75000"/>
                    <a:lumOff val="25000"/>
                  </a:schemeClr>
                </a:solidFill>
                <a:latin typeface="Calibri" panose="020F0502020204030204" pitchFamily="34" charset="0"/>
                <a:cs typeface="Calibri" panose="020F0502020204030204" pitchFamily="34" charset="0"/>
              </a:rPr>
              <a:t>The main aim of this Module is update all information related to order. Admin or employee can change or add order status. Customer only see his/her order status details. Under “Tracker” a customer will be able to see his/her order all status details. </a:t>
            </a:r>
            <a:endParaRPr lang="en-IN" dirty="0"/>
          </a:p>
        </p:txBody>
      </p:sp>
    </p:spTree>
    <p:extLst>
      <p:ext uri="{BB962C8B-B14F-4D97-AF65-F5344CB8AC3E}">
        <p14:creationId xmlns:p14="http://schemas.microsoft.com/office/powerpoint/2010/main" val="203336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3CE83-302B-26AC-CBFD-E19401FEF193}"/>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443528EF-EE39-3D3C-8D54-F3204F6BB2CB}"/>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a:extLst>
              <a:ext uri="{FF2B5EF4-FFF2-40B4-BE49-F238E27FC236}">
                <a16:creationId xmlns:a16="http://schemas.microsoft.com/office/drawing/2014/main" id="{B3D4CCEC-DCCC-5096-AA71-68732BEC5A0C}"/>
              </a:ext>
            </a:extLst>
          </p:cNvPr>
          <p:cNvSpPr txBox="1"/>
          <p:nvPr/>
        </p:nvSpPr>
        <p:spPr>
          <a:xfrm>
            <a:off x="391886" y="300526"/>
            <a:ext cx="4590660" cy="584775"/>
          </a:xfrm>
          <a:prstGeom prst="rect">
            <a:avLst/>
          </a:prstGeom>
          <a:noFill/>
        </p:spPr>
        <p:txBody>
          <a:bodyPr wrap="square">
            <a:spAutoFit/>
          </a:bodyPr>
          <a:lstStyle/>
          <a:p>
            <a:r>
              <a:rPr lang="en-US" sz="3200" b="1" u="sng" dirty="0">
                <a:solidFill>
                  <a:schemeClr val="accent1"/>
                </a:solidFill>
                <a:latin typeface="+mj-lt"/>
                <a:ea typeface="+mj-ea"/>
                <a:cs typeface="+mj-cs"/>
              </a:rPr>
              <a:t>9.RESULT</a:t>
            </a:r>
          </a:p>
        </p:txBody>
      </p:sp>
      <p:pic>
        <p:nvPicPr>
          <p:cNvPr id="7" name="Picture 6">
            <a:extLst>
              <a:ext uri="{FF2B5EF4-FFF2-40B4-BE49-F238E27FC236}">
                <a16:creationId xmlns:a16="http://schemas.microsoft.com/office/drawing/2014/main" id="{508AE3EA-28D0-D3C3-5A05-4C666495886B}"/>
              </a:ext>
            </a:extLst>
          </p:cNvPr>
          <p:cNvPicPr>
            <a:picLocks noChangeAspect="1"/>
          </p:cNvPicPr>
          <p:nvPr/>
        </p:nvPicPr>
        <p:blipFill>
          <a:blip r:embed="rId2"/>
          <a:stretch>
            <a:fillRect/>
          </a:stretch>
        </p:blipFill>
        <p:spPr>
          <a:xfrm>
            <a:off x="391886" y="924639"/>
            <a:ext cx="7548465" cy="4701947"/>
          </a:xfrm>
          <a:prstGeom prst="rect">
            <a:avLst/>
          </a:prstGeom>
        </p:spPr>
      </p:pic>
    </p:spTree>
    <p:extLst>
      <p:ext uri="{BB962C8B-B14F-4D97-AF65-F5344CB8AC3E}">
        <p14:creationId xmlns:p14="http://schemas.microsoft.com/office/powerpoint/2010/main" val="344026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Pictures\nmit.jpg"/>
          <p:cNvPicPr/>
          <p:nvPr/>
        </p:nvPicPr>
        <p:blipFill>
          <a:blip r:embed="rId3"/>
          <a:srcRect/>
          <a:stretch>
            <a:fillRect/>
          </a:stretch>
        </p:blipFill>
        <p:spPr bwMode="auto">
          <a:xfrm>
            <a:off x="7772400" y="228600"/>
            <a:ext cx="639445" cy="773430"/>
          </a:xfrm>
          <a:prstGeom prst="rect">
            <a:avLst/>
          </a:prstGeom>
          <a:noFill/>
          <a:ln w="9525">
            <a:noFill/>
            <a:miter lim="800000"/>
            <a:headEnd/>
            <a:tailEnd/>
          </a:ln>
        </p:spPr>
      </p:pic>
      <p:sp>
        <p:nvSpPr>
          <p:cNvPr id="5" name="Title 4"/>
          <p:cNvSpPr>
            <a:spLocks noGrp="1"/>
          </p:cNvSpPr>
          <p:nvPr>
            <p:ph type="title"/>
          </p:nvPr>
        </p:nvSpPr>
        <p:spPr>
          <a:xfrm>
            <a:off x="1600200" y="1828800"/>
            <a:ext cx="5638800" cy="483076"/>
          </a:xfrm>
        </p:spPr>
        <p:txBody>
          <a:bodyPr>
            <a:normAutofit fontScale="90000"/>
          </a:bodyPr>
          <a:lstStyle/>
          <a:p>
            <a:pPr algn="ctr"/>
            <a:r>
              <a:rPr lang="en-GB" sz="2800" dirty="0"/>
              <a:t>TABLE OF CONTENTS</a:t>
            </a:r>
            <a:endParaRPr lang="en-US" sz="2800" dirty="0"/>
          </a:p>
        </p:txBody>
      </p:sp>
      <p:sp>
        <p:nvSpPr>
          <p:cNvPr id="2" name="Content Placeholder 1"/>
          <p:cNvSpPr>
            <a:spLocks noGrp="1"/>
          </p:cNvSpPr>
          <p:nvPr>
            <p:ph idx="1"/>
          </p:nvPr>
        </p:nvSpPr>
        <p:spPr>
          <a:xfrm>
            <a:off x="685799" y="2286000"/>
            <a:ext cx="7726045" cy="4343400"/>
          </a:xfrm>
          <a:ln cmpd="dbl">
            <a:solidFill>
              <a:schemeClr val="tx1"/>
            </a:solidFill>
          </a:ln>
        </p:spPr>
        <p:txBody>
          <a:bodyPr>
            <a:normAutofit lnSpcReduction="10000"/>
          </a:bodyPr>
          <a:lstStyle/>
          <a:p>
            <a:pPr algn="l">
              <a:buFont typeface="+mj-lt"/>
              <a:buAutoNum type="arabicPeriod"/>
            </a:pPr>
            <a:r>
              <a:rPr lang="en-US" b="1" i="0" dirty="0">
                <a:solidFill>
                  <a:srgbClr val="212529"/>
                </a:solidFill>
                <a:effectLst/>
                <a:latin typeface="-apple-system"/>
              </a:rPr>
              <a:t>ABSTRACT</a:t>
            </a:r>
          </a:p>
          <a:p>
            <a:pPr algn="l">
              <a:buFont typeface="+mj-lt"/>
              <a:buAutoNum type="arabicPeriod"/>
            </a:pPr>
            <a:r>
              <a:rPr lang="en-US" b="1" i="0" dirty="0">
                <a:solidFill>
                  <a:srgbClr val="212529"/>
                </a:solidFill>
                <a:effectLst/>
                <a:latin typeface="-apple-system"/>
              </a:rPr>
              <a:t>PROBLEM STATEMENT</a:t>
            </a:r>
          </a:p>
          <a:p>
            <a:pPr algn="l">
              <a:buFont typeface="+mj-lt"/>
              <a:buAutoNum type="arabicPeriod"/>
            </a:pPr>
            <a:r>
              <a:rPr lang="en-US" b="1" i="0" dirty="0">
                <a:solidFill>
                  <a:srgbClr val="212529"/>
                </a:solidFill>
                <a:effectLst/>
                <a:latin typeface="-apple-system"/>
              </a:rPr>
              <a:t>RESEARCH MOTIVATION</a:t>
            </a:r>
          </a:p>
          <a:p>
            <a:pPr algn="l">
              <a:buFont typeface="+mj-lt"/>
              <a:buAutoNum type="arabicPeriod"/>
            </a:pPr>
            <a:r>
              <a:rPr lang="en-US" b="1" i="0" dirty="0">
                <a:solidFill>
                  <a:srgbClr val="212529"/>
                </a:solidFill>
                <a:effectLst/>
                <a:latin typeface="-apple-system"/>
              </a:rPr>
              <a:t>CLEAR OBJECTIVES</a:t>
            </a:r>
          </a:p>
          <a:p>
            <a:pPr algn="l">
              <a:buFont typeface="+mj-lt"/>
              <a:buAutoNum type="arabicPeriod"/>
            </a:pPr>
            <a:r>
              <a:rPr lang="en-US" b="1" i="0" dirty="0">
                <a:solidFill>
                  <a:srgbClr val="212529"/>
                </a:solidFill>
                <a:effectLst/>
                <a:latin typeface="-apple-system"/>
              </a:rPr>
              <a:t>LITERATURE REVIEW (TABLE FORMAT).</a:t>
            </a:r>
          </a:p>
          <a:p>
            <a:pPr>
              <a:buFont typeface="+mj-lt"/>
              <a:buAutoNum type="arabicPeriod"/>
            </a:pPr>
            <a:r>
              <a:rPr lang="en-US" b="1" i="0" dirty="0">
                <a:solidFill>
                  <a:srgbClr val="212529"/>
                </a:solidFill>
                <a:effectLst/>
                <a:latin typeface="-apple-system"/>
              </a:rPr>
              <a:t>DESIGN-FLOW CHART/USE CASE DIAGRAM/SEQUENCE DIAGRAM </a:t>
            </a:r>
          </a:p>
          <a:p>
            <a:pPr>
              <a:buFont typeface="+mj-lt"/>
              <a:buAutoNum type="arabicPeriod"/>
            </a:pPr>
            <a:r>
              <a:rPr lang="en-US" b="1" dirty="0">
                <a:solidFill>
                  <a:srgbClr val="212529"/>
                </a:solidFill>
                <a:latin typeface="-apple-system"/>
              </a:rPr>
              <a:t>SYSTEM  REQUIREMENTS</a:t>
            </a:r>
          </a:p>
          <a:p>
            <a:pPr>
              <a:buFont typeface="+mj-lt"/>
              <a:buAutoNum type="arabicPeriod"/>
            </a:pPr>
            <a:r>
              <a:rPr lang="en-US" b="1" dirty="0">
                <a:solidFill>
                  <a:srgbClr val="212529"/>
                </a:solidFill>
                <a:latin typeface="-apple-system"/>
              </a:rPr>
              <a:t>IMPLEMENTATION</a:t>
            </a:r>
          </a:p>
          <a:p>
            <a:pPr>
              <a:buFont typeface="+mj-lt"/>
              <a:buAutoNum type="arabicPeriod"/>
            </a:pPr>
            <a:r>
              <a:rPr lang="en-US" b="1" dirty="0">
                <a:solidFill>
                  <a:srgbClr val="212529"/>
                </a:solidFill>
                <a:latin typeface="-apple-system"/>
              </a:rPr>
              <a:t>RESULT</a:t>
            </a:r>
            <a:endParaRPr lang="en-US" b="1" i="0" dirty="0">
              <a:solidFill>
                <a:srgbClr val="212529"/>
              </a:solidFill>
              <a:effectLst/>
              <a:latin typeface="-apple-system"/>
            </a:endParaRPr>
          </a:p>
          <a:p>
            <a:pPr algn="l">
              <a:buFont typeface="+mj-lt"/>
              <a:buAutoNum type="arabicPeriod"/>
            </a:pPr>
            <a:r>
              <a:rPr lang="en-US" b="1" i="0" dirty="0">
                <a:solidFill>
                  <a:srgbClr val="212529"/>
                </a:solidFill>
                <a:effectLst/>
                <a:latin typeface="-apple-system"/>
              </a:rPr>
              <a:t>CONCLUSION</a:t>
            </a:r>
          </a:p>
          <a:p>
            <a:pPr algn="l">
              <a:buFont typeface="+mj-lt"/>
              <a:buAutoNum type="arabicPeriod"/>
            </a:pPr>
            <a:r>
              <a:rPr lang="en-US" b="1" i="0" dirty="0">
                <a:solidFill>
                  <a:srgbClr val="212529"/>
                </a:solidFill>
                <a:effectLst/>
                <a:latin typeface="-apple-system"/>
              </a:rPr>
              <a:t>REFERENCES</a:t>
            </a:r>
          </a:p>
          <a:p>
            <a:pPr marL="0" indent="0" algn="just">
              <a:buNone/>
            </a:pPr>
            <a:endParaRPr lang="en-US" sz="2400" dirty="0"/>
          </a:p>
        </p:txBody>
      </p:sp>
      <p:sp>
        <p:nvSpPr>
          <p:cNvPr id="3" name="Footer Placeholder 2">
            <a:extLst>
              <a:ext uri="{FF2B5EF4-FFF2-40B4-BE49-F238E27FC236}">
                <a16:creationId xmlns:a16="http://schemas.microsoft.com/office/drawing/2014/main" id="{A1D7076D-2AD6-48D4-B147-1773936D6E51}"/>
              </a:ext>
            </a:extLst>
          </p:cNvPr>
          <p:cNvSpPr>
            <a:spLocks noGrp="1"/>
          </p:cNvSpPr>
          <p:nvPr>
            <p:ph type="ftr" sz="quarter" idx="11"/>
          </p:nvPr>
        </p:nvSpPr>
        <p:spPr/>
        <p:txBody>
          <a:bodyPr/>
          <a:lstStyle/>
          <a:p>
            <a:r>
              <a:rPr lang="en-US" dirty="0"/>
              <a:t>AY 2023-2024</a:t>
            </a:r>
          </a:p>
        </p:txBody>
      </p:sp>
      <p:sp>
        <p:nvSpPr>
          <p:cNvPr id="8" name="Slide Number Placeholder 7">
            <a:extLst>
              <a:ext uri="{FF2B5EF4-FFF2-40B4-BE49-F238E27FC236}">
                <a16:creationId xmlns:a16="http://schemas.microsoft.com/office/drawing/2014/main" id="{C525093B-65D0-42D7-A6E3-5CA06B08E2E0}"/>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2" descr="nitteimg-footer"/>
          <p:cNvPicPr>
            <a:picLocks noChangeAspect="1" noChangeArrowheads="1"/>
          </p:cNvPicPr>
          <p:nvPr/>
        </p:nvPicPr>
        <p:blipFill>
          <a:blip r:embed="rId4"/>
          <a:srcRect/>
          <a:stretch>
            <a:fillRect/>
          </a:stretch>
        </p:blipFill>
        <p:spPr bwMode="auto">
          <a:xfrm>
            <a:off x="685800" y="368667"/>
            <a:ext cx="914400" cy="493295"/>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769299005"/>
              </p:ext>
            </p:extLst>
          </p:nvPr>
        </p:nvGraphicFramePr>
        <p:xfrm>
          <a:off x="403228" y="278130"/>
          <a:ext cx="8207372" cy="1447800"/>
        </p:xfrm>
        <a:graphic>
          <a:graphicData uri="http://schemas.openxmlformats.org/drawingml/2006/table">
            <a:tbl>
              <a:tblPr/>
              <a:tblGrid>
                <a:gridCol w="1147046">
                  <a:extLst>
                    <a:ext uri="{9D8B030D-6E8A-4147-A177-3AD203B41FA5}">
                      <a16:colId xmlns:a16="http://schemas.microsoft.com/office/drawing/2014/main" val="20000"/>
                    </a:ext>
                  </a:extLst>
                </a:gridCol>
                <a:gridCol w="6046198">
                  <a:extLst>
                    <a:ext uri="{9D8B030D-6E8A-4147-A177-3AD203B41FA5}">
                      <a16:colId xmlns:a16="http://schemas.microsoft.com/office/drawing/2014/main" val="20001"/>
                    </a:ext>
                  </a:extLst>
                </a:gridCol>
                <a:gridCol w="1014128">
                  <a:extLst>
                    <a:ext uri="{9D8B030D-6E8A-4147-A177-3AD203B41FA5}">
                      <a16:colId xmlns:a16="http://schemas.microsoft.com/office/drawing/2014/main" val="20002"/>
                    </a:ext>
                  </a:extLst>
                </a:gridCol>
              </a:tblGrid>
              <a:tr h="934356">
                <a:tc>
                  <a:txBody>
                    <a:bodyPr/>
                    <a:lstStyle/>
                    <a:p>
                      <a:endParaRPr lang="en-US"/>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endParaRPr lang="en-US"/>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E0FD08-4D5A-DE91-1845-3DBFB517486F}"/>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BD395AC8-5D36-4D95-1ED6-4D8BB9414820}"/>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Picture 4">
            <a:extLst>
              <a:ext uri="{FF2B5EF4-FFF2-40B4-BE49-F238E27FC236}">
                <a16:creationId xmlns:a16="http://schemas.microsoft.com/office/drawing/2014/main" id="{AC162BD3-184C-017B-4F2B-876DDCDF82D9}"/>
              </a:ext>
            </a:extLst>
          </p:cNvPr>
          <p:cNvPicPr>
            <a:picLocks noChangeAspect="1"/>
          </p:cNvPicPr>
          <p:nvPr/>
        </p:nvPicPr>
        <p:blipFill>
          <a:blip r:embed="rId2"/>
          <a:stretch>
            <a:fillRect/>
          </a:stretch>
        </p:blipFill>
        <p:spPr>
          <a:xfrm>
            <a:off x="188114" y="143053"/>
            <a:ext cx="5867453" cy="3598524"/>
          </a:xfrm>
          <a:prstGeom prst="rect">
            <a:avLst/>
          </a:prstGeom>
        </p:spPr>
      </p:pic>
      <p:pic>
        <p:nvPicPr>
          <p:cNvPr id="7" name="Picture 6">
            <a:extLst>
              <a:ext uri="{FF2B5EF4-FFF2-40B4-BE49-F238E27FC236}">
                <a16:creationId xmlns:a16="http://schemas.microsoft.com/office/drawing/2014/main" id="{5785A9A5-ECC8-1F57-6E81-828A0A2A3439}"/>
              </a:ext>
            </a:extLst>
          </p:cNvPr>
          <p:cNvPicPr>
            <a:picLocks noChangeAspect="1"/>
          </p:cNvPicPr>
          <p:nvPr/>
        </p:nvPicPr>
        <p:blipFill>
          <a:blip r:embed="rId3"/>
          <a:stretch>
            <a:fillRect/>
          </a:stretch>
        </p:blipFill>
        <p:spPr>
          <a:xfrm>
            <a:off x="2725584" y="3429000"/>
            <a:ext cx="6226080" cy="3161695"/>
          </a:xfrm>
          <a:prstGeom prst="rect">
            <a:avLst/>
          </a:prstGeom>
        </p:spPr>
      </p:pic>
    </p:spTree>
    <p:extLst>
      <p:ext uri="{BB962C8B-B14F-4D97-AF65-F5344CB8AC3E}">
        <p14:creationId xmlns:p14="http://schemas.microsoft.com/office/powerpoint/2010/main" val="95078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DA81-A02E-21C2-11D2-7EB5395FD93A}"/>
              </a:ext>
            </a:extLst>
          </p:cNvPr>
          <p:cNvSpPr>
            <a:spLocks noGrp="1"/>
          </p:cNvSpPr>
          <p:nvPr>
            <p:ph type="title"/>
          </p:nvPr>
        </p:nvSpPr>
        <p:spPr>
          <a:xfrm>
            <a:off x="609600" y="115289"/>
            <a:ext cx="6347714" cy="672445"/>
          </a:xfrm>
        </p:spPr>
        <p:txBody>
          <a:bodyPr>
            <a:normAutofit fontScale="90000"/>
          </a:bodyPr>
          <a:lstStyle/>
          <a:p>
            <a:r>
              <a:rPr lang="en-IN" b="1" u="sng" dirty="0"/>
              <a:t>10</a:t>
            </a:r>
            <a:r>
              <a:rPr lang="en-IN" sz="3600" b="1" u="sng" dirty="0"/>
              <a:t>.Conclusions </a:t>
            </a:r>
            <a:br>
              <a:rPr lang="en-IN" sz="3600" b="1" u="sng" dirty="0"/>
            </a:br>
            <a:endParaRPr lang="en-IN" b="1" u="sng" dirty="0"/>
          </a:p>
        </p:txBody>
      </p:sp>
      <p:sp>
        <p:nvSpPr>
          <p:cNvPr id="3" name="Content Placeholder 2">
            <a:extLst>
              <a:ext uri="{FF2B5EF4-FFF2-40B4-BE49-F238E27FC236}">
                <a16:creationId xmlns:a16="http://schemas.microsoft.com/office/drawing/2014/main" id="{3A59523C-5187-EB61-23A9-564FA83229E8}"/>
              </a:ext>
            </a:extLst>
          </p:cNvPr>
          <p:cNvSpPr>
            <a:spLocks noGrp="1"/>
          </p:cNvSpPr>
          <p:nvPr>
            <p:ph idx="1"/>
          </p:nvPr>
        </p:nvSpPr>
        <p:spPr>
          <a:xfrm>
            <a:off x="609599" y="942680"/>
            <a:ext cx="8105194" cy="5463808"/>
          </a:xfrm>
        </p:spPr>
        <p:txBody>
          <a:bodyPr>
            <a:normAutofit/>
          </a:bodyPr>
          <a:lstStyle/>
          <a:p>
            <a:r>
              <a:rPr lang="en-US" dirty="0">
                <a:latin typeface="Calibri" panose="020F0502020204030204" pitchFamily="34" charset="0"/>
                <a:cs typeface="Calibri" panose="020F0502020204030204" pitchFamily="34" charset="0"/>
              </a:rPr>
              <a:t>In conclusion, modernizing food ordering systems in canteens is essential for enhancing efficiency and safety. </a:t>
            </a:r>
          </a:p>
          <a:p>
            <a:r>
              <a:rPr lang="en-US" dirty="0">
                <a:latin typeface="Calibri" panose="020F0502020204030204" pitchFamily="34" charset="0"/>
                <a:cs typeface="Calibri" panose="020F0502020204030204" pitchFamily="34" charset="0"/>
              </a:rPr>
              <a:t>By leveraging technology and digital solutions, we can streamline the entire process, reducing wait times and minimizing human contact, thus improving safety in a post-pandemic world. </a:t>
            </a:r>
          </a:p>
          <a:p>
            <a:r>
              <a:rPr lang="en-US" dirty="0">
                <a:latin typeface="Calibri" panose="020F0502020204030204" pitchFamily="34" charset="0"/>
                <a:cs typeface="Calibri" panose="020F0502020204030204" pitchFamily="34" charset="0"/>
              </a:rPr>
              <a:t>Implementing mobile apps, self-service kiosks, and online ordering platforms not only offers convenience to customers but also enables canteen operators to manage inventory and operations more effectively.</a:t>
            </a:r>
          </a:p>
          <a:p>
            <a:r>
              <a:rPr lang="en-US" dirty="0">
                <a:latin typeface="Calibri" panose="020F0502020204030204" pitchFamily="34" charset="0"/>
                <a:cs typeface="Calibri" panose="020F0502020204030204" pitchFamily="34" charset="0"/>
              </a:rPr>
              <a:t> Embracing these innovations is a win-win solution that not only meets the evolving needs of customers but also ensures the longevity and success of canteen businesses in the modern era.</a:t>
            </a:r>
            <a:endParaRPr lang="en-IN"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6168A30B-8483-DC5F-3E07-662F91A38EE7}"/>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8E0BD8D5-199E-A569-75B0-00361D389945}"/>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54285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B83C-3EE4-D68A-F2A2-577779D26C68}"/>
              </a:ext>
            </a:extLst>
          </p:cNvPr>
          <p:cNvSpPr>
            <a:spLocks noGrp="1"/>
          </p:cNvSpPr>
          <p:nvPr>
            <p:ph type="title"/>
          </p:nvPr>
        </p:nvSpPr>
        <p:spPr/>
        <p:txBody>
          <a:bodyPr/>
          <a:lstStyle/>
          <a:p>
            <a:r>
              <a:rPr lang="en-IN" b="1" u="sng" dirty="0"/>
              <a:t>11</a:t>
            </a:r>
            <a:r>
              <a:rPr lang="en-IN" sz="3600" b="1" u="sng" dirty="0"/>
              <a:t>.References</a:t>
            </a:r>
            <a:endParaRPr lang="en-IN" b="1" u="sng" dirty="0"/>
          </a:p>
        </p:txBody>
      </p:sp>
      <p:sp>
        <p:nvSpPr>
          <p:cNvPr id="3" name="Content Placeholder 2">
            <a:extLst>
              <a:ext uri="{FF2B5EF4-FFF2-40B4-BE49-F238E27FC236}">
                <a16:creationId xmlns:a16="http://schemas.microsoft.com/office/drawing/2014/main" id="{BC24287D-5412-8D38-302C-A6079A747DFC}"/>
              </a:ext>
            </a:extLst>
          </p:cNvPr>
          <p:cNvSpPr>
            <a:spLocks noGrp="1"/>
          </p:cNvSpPr>
          <p:nvPr>
            <p:ph idx="1"/>
          </p:nvPr>
        </p:nvSpPr>
        <p:spPr>
          <a:xfrm>
            <a:off x="292230" y="1272619"/>
            <a:ext cx="7701699" cy="5326143"/>
          </a:xfrm>
        </p:spPr>
        <p:txBody>
          <a:bodyPr>
            <a:normAutofit/>
          </a:bodyPr>
          <a:lstStyle/>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[1]</a:t>
            </a:r>
            <a:r>
              <a:rPr lang="en-IN" sz="1600" b="1" dirty="0">
                <a:effectLst/>
                <a:latin typeface="Times New Roman" panose="02020603050405020304" pitchFamily="18" charset="0"/>
                <a:ea typeface="Calibri" panose="020F0502020204030204" pitchFamily="34" charset="0"/>
              </a:rPr>
              <a:t> Smart Cafeteria Management System using Neural Networks By Ramya Gorantla   December 2022 ,California State University, Northridge.</a:t>
            </a: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2"/>
              </a:rPr>
              <a:t>https://scholarworks.calstate.edu/downloads/nz806608w</a:t>
            </a:r>
            <a:r>
              <a:rPr lang="en-IN" sz="1600" dirty="0">
                <a:effectLst/>
                <a:latin typeface="Times New Roman" panose="02020603050405020304" pitchFamily="18" charset="0"/>
                <a:ea typeface="Calibri" panose="020F0502020204030204" pitchFamily="34" charset="0"/>
              </a:rPr>
              <a:t> </a:t>
            </a: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[2] </a:t>
            </a:r>
            <a:r>
              <a:rPr lang="en-IN" sz="1600" b="1" dirty="0">
                <a:effectLst/>
                <a:latin typeface="Times New Roman" panose="02020603050405020304" pitchFamily="18" charset="0"/>
                <a:ea typeface="Calibri" panose="020F0502020204030204" pitchFamily="34" charset="0"/>
              </a:rPr>
              <a:t>Canteen Food Ordering and Management Application Nur </a:t>
            </a:r>
            <a:r>
              <a:rPr lang="en-IN" sz="1600" b="1" dirty="0" err="1">
                <a:effectLst/>
                <a:latin typeface="Times New Roman" panose="02020603050405020304" pitchFamily="18" charset="0"/>
                <a:ea typeface="Calibri" panose="020F0502020204030204" pitchFamily="34" charset="0"/>
              </a:rPr>
              <a:t>Syazwani</a:t>
            </a:r>
            <a:r>
              <a:rPr lang="en-IN" sz="1600" b="1" dirty="0">
                <a:effectLst/>
                <a:latin typeface="Times New Roman" panose="02020603050405020304" pitchFamily="18" charset="0"/>
                <a:ea typeface="Calibri" panose="020F0502020204030204" pitchFamily="34" charset="0"/>
              </a:rPr>
              <a:t> Zul1 , Nur </a:t>
            </a:r>
            <a:r>
              <a:rPr lang="en-IN" sz="1600" b="1" dirty="0" err="1">
                <a:effectLst/>
                <a:latin typeface="Times New Roman" panose="02020603050405020304" pitchFamily="18" charset="0"/>
                <a:ea typeface="Calibri" panose="020F0502020204030204" pitchFamily="34" charset="0"/>
              </a:rPr>
              <a:t>Ariffin</a:t>
            </a:r>
            <a:r>
              <a:rPr lang="en-IN" sz="1600" b="1" dirty="0">
                <a:effectLst/>
                <a:latin typeface="Times New Roman" panose="02020603050405020304" pitchFamily="18" charset="0"/>
                <a:ea typeface="Calibri" panose="020F0502020204030204" pitchFamily="34" charset="0"/>
              </a:rPr>
              <a:t> Mohd Zin.</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3"/>
              </a:rPr>
              <a:t>https://publisher.uthm.edu.my/periodicals/index.php/aitcs/article/view/7554</a:t>
            </a:r>
            <a:r>
              <a:rPr lang="en-IN" sz="1600" dirty="0">
                <a:effectLst/>
                <a:latin typeface="Times New Roman" panose="02020603050405020304" pitchFamily="18" charset="0"/>
                <a:ea typeface="Calibri" panose="020F0502020204030204" pitchFamily="34" charset="0"/>
              </a:rPr>
              <a:t> </a:t>
            </a: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[3] </a:t>
            </a:r>
            <a:r>
              <a:rPr lang="en-IN" sz="1600" b="1" dirty="0" err="1">
                <a:effectLst/>
                <a:latin typeface="Times New Roman" panose="02020603050405020304" pitchFamily="18" charset="0"/>
                <a:ea typeface="Calibri" panose="020F0502020204030204" pitchFamily="34" charset="0"/>
              </a:rPr>
              <a:t>SmartMeal</a:t>
            </a:r>
            <a:r>
              <a:rPr lang="en-IN" sz="1600" b="1" dirty="0">
                <a:effectLst/>
                <a:latin typeface="Times New Roman" panose="02020603050405020304" pitchFamily="18" charset="0"/>
                <a:ea typeface="Calibri" panose="020F0502020204030204" pitchFamily="34" charset="0"/>
              </a:rPr>
              <a:t>: A scalable catering application Mohamed-Ata-Radu Abu Ras, Paul Stefan Popescu, Mihai </a:t>
            </a:r>
            <a:r>
              <a:rPr lang="en-IN" sz="1600" b="1" dirty="0" err="1">
                <a:effectLst/>
                <a:latin typeface="Times New Roman" panose="02020603050405020304" pitchFamily="18" charset="0"/>
                <a:ea typeface="Calibri" panose="020F0502020204030204" pitchFamily="34" charset="0"/>
              </a:rPr>
              <a:t>Mocanu</a:t>
            </a:r>
            <a:r>
              <a:rPr lang="en-IN" sz="1600" b="1" dirty="0">
                <a:effectLst/>
                <a:latin typeface="Times New Roman" panose="02020603050405020304" pitchFamily="18" charset="0"/>
                <a:ea typeface="Calibri" panose="020F0502020204030204" pitchFamily="34" charset="0"/>
              </a:rPr>
              <a:t>, Marian Cristian </a:t>
            </a:r>
            <a:r>
              <a:rPr lang="en-IN" sz="1600" b="1" dirty="0" err="1">
                <a:effectLst/>
                <a:latin typeface="Times New Roman" panose="02020603050405020304" pitchFamily="18" charset="0"/>
                <a:ea typeface="Calibri" panose="020F0502020204030204" pitchFamily="34" charset="0"/>
              </a:rPr>
              <a:t>Mihaescu</a:t>
            </a:r>
            <a:r>
              <a:rPr lang="en-IN" sz="1600" b="1" dirty="0">
                <a:effectLst/>
                <a:latin typeface="Times New Roman" panose="02020603050405020304" pitchFamily="18" charset="0"/>
                <a:ea typeface="Calibri" panose="020F0502020204030204" pitchFamily="34" charset="0"/>
              </a:rPr>
              <a:t>.</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4"/>
              </a:rPr>
              <a:t>http://rochi.utcluj.ro/ijusi/articles/IJUSI-15-1-Abu-Ras.pdf</a:t>
            </a:r>
            <a:r>
              <a:rPr lang="en-IN" sz="1600" dirty="0">
                <a:effectLst/>
                <a:latin typeface="Times New Roman" panose="02020603050405020304" pitchFamily="18" charset="0"/>
                <a:ea typeface="Calibri" panose="020F0502020204030204" pitchFamily="34" charset="0"/>
              </a:rPr>
              <a:t> </a:t>
            </a:r>
          </a:p>
          <a:p>
            <a:endParaRPr lang="en-IN"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7004BAAB-42F6-A84C-FC24-625822D4D61F}"/>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74F686D9-3050-814B-DB25-F0E446F6562A}"/>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6244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48247-DC9B-7CE2-0DD2-A38E2B633842}"/>
              </a:ext>
            </a:extLst>
          </p:cNvPr>
          <p:cNvSpPr>
            <a:spLocks noGrp="1"/>
          </p:cNvSpPr>
          <p:nvPr>
            <p:ph idx="1"/>
          </p:nvPr>
        </p:nvSpPr>
        <p:spPr>
          <a:xfrm>
            <a:off x="443060" y="451512"/>
            <a:ext cx="7268066" cy="6406488"/>
          </a:xfrm>
        </p:spPr>
        <p:txBody>
          <a:bodyPr>
            <a:normAutofit/>
          </a:bodyPr>
          <a:lstStyle/>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[4] </a:t>
            </a:r>
            <a:r>
              <a:rPr lang="en-IN" sz="1600" b="1" dirty="0">
                <a:effectLst/>
                <a:latin typeface="Times New Roman" panose="02020603050405020304" pitchFamily="18" charset="0"/>
                <a:ea typeface="Calibri" panose="020F0502020204030204" pitchFamily="34" charset="0"/>
              </a:rPr>
              <a:t>Canteen Ordering System with Daily Update of Calorie Consumption Report using Cloud Computing Diksha Jagtap, Ashwini </a:t>
            </a:r>
            <a:r>
              <a:rPr lang="en-IN" sz="1600" b="1" dirty="0" err="1">
                <a:effectLst/>
                <a:latin typeface="Times New Roman" panose="02020603050405020304" pitchFamily="18" charset="0"/>
                <a:ea typeface="Calibri" panose="020F0502020204030204" pitchFamily="34" charset="0"/>
              </a:rPr>
              <a:t>Kokate</a:t>
            </a:r>
            <a:r>
              <a:rPr lang="en-IN" sz="1600" b="1" dirty="0">
                <a:effectLst/>
                <a:latin typeface="Times New Roman" panose="02020603050405020304" pitchFamily="18" charset="0"/>
                <a:ea typeface="Calibri" panose="020F0502020204030204" pitchFamily="34" charset="0"/>
              </a:rPr>
              <a:t>, Nisha Gupta, Seema </a:t>
            </a:r>
            <a:r>
              <a:rPr lang="en-IN" sz="1600" b="1" dirty="0" err="1">
                <a:effectLst/>
                <a:latin typeface="Times New Roman" panose="02020603050405020304" pitchFamily="18" charset="0"/>
                <a:ea typeface="Calibri" panose="020F0502020204030204" pitchFamily="34" charset="0"/>
              </a:rPr>
              <a:t>Raysingh</a:t>
            </a:r>
            <a:r>
              <a:rPr lang="en-IN" sz="1600" b="1" dirty="0">
                <a:effectLst/>
                <a:latin typeface="Times New Roman" panose="02020603050405020304" pitchFamily="18" charset="0"/>
                <a:ea typeface="Calibri" panose="020F0502020204030204" pitchFamily="34" charset="0"/>
              </a:rPr>
              <a:t>, </a:t>
            </a:r>
            <a:r>
              <a:rPr lang="en-IN" sz="1600" b="1" dirty="0" err="1">
                <a:effectLst/>
                <a:latin typeface="Times New Roman" panose="02020603050405020304" pitchFamily="18" charset="0"/>
                <a:ea typeface="Calibri" panose="020F0502020204030204" pitchFamily="34" charset="0"/>
              </a:rPr>
              <a:t>Manjiri</a:t>
            </a:r>
            <a:r>
              <a:rPr lang="en-IN" sz="1600" b="1" dirty="0">
                <a:effectLst/>
                <a:latin typeface="Times New Roman" panose="02020603050405020304" pitchFamily="18" charset="0"/>
                <a:ea typeface="Calibri" panose="020F0502020204030204" pitchFamily="34" charset="0"/>
              </a:rPr>
              <a:t> Pathak.</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2"/>
              </a:rPr>
              <a:t>https://www.academia.edu/35510672/Canteen_Ordering_System_with_Daily_Update_of_Calorie_Consumption_Report_using_Cloud_Computing</a:t>
            </a:r>
            <a:r>
              <a:rPr lang="en-IN" sz="1600" dirty="0">
                <a:effectLst/>
                <a:latin typeface="Times New Roman" panose="02020603050405020304" pitchFamily="18" charset="0"/>
                <a:ea typeface="Calibri" panose="020F0502020204030204" pitchFamily="34" charset="0"/>
              </a:rPr>
              <a:t> </a:t>
            </a: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[5] </a:t>
            </a:r>
            <a:r>
              <a:rPr lang="en-IN" sz="1600" b="1" dirty="0">
                <a:effectLst/>
                <a:latin typeface="Times New Roman" panose="02020603050405020304" pitchFamily="18" charset="0"/>
                <a:ea typeface="Calibri" panose="020F0502020204030204" pitchFamily="34" charset="0"/>
              </a:rPr>
              <a:t>AUTOMATED CANTEEN ORDERING SYSTEM ABUBAKKAR SK DANIYAL, AKHTAR MOHAMMAD ARSHAD KHAN, Rani </a:t>
            </a:r>
            <a:r>
              <a:rPr lang="en-IN" sz="1600" b="1" dirty="0" err="1">
                <a:effectLst/>
                <a:latin typeface="Times New Roman" panose="02020603050405020304" pitchFamily="18" charset="0"/>
                <a:ea typeface="Calibri" panose="020F0502020204030204" pitchFamily="34" charset="0"/>
              </a:rPr>
              <a:t>astya</a:t>
            </a:r>
            <a:r>
              <a:rPr lang="en-IN" sz="1600" b="1" dirty="0">
                <a:effectLst/>
                <a:latin typeface="Times New Roman" panose="02020603050405020304" pitchFamily="18" charset="0"/>
                <a:ea typeface="Calibri" panose="020F0502020204030204" pitchFamily="34" charset="0"/>
              </a:rPr>
              <a:t> School of Engineering and Technology (SET), Sharda University, India</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3"/>
              </a:rPr>
              <a:t>https://www.researchgate.net/profile/Anupam-Kumar-Yadav/publication/366781253_Recent_Developments_in_Engineering_Technology_2020-21/links/63b1f03ec3c99660ebbf1bbc/Recent-Developments-in-Engineering-Technology-2020-21.pdf#page=46</a:t>
            </a:r>
            <a:r>
              <a:rPr lang="en-IN" sz="1600" dirty="0">
                <a:effectLst/>
                <a:latin typeface="Times New Roman" panose="02020603050405020304" pitchFamily="18" charset="0"/>
                <a:ea typeface="Calibri" panose="020F0502020204030204" pitchFamily="34" charset="0"/>
              </a:rPr>
              <a:t> </a:t>
            </a:r>
          </a:p>
          <a:p>
            <a:endParaRPr lang="en-IN"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AD579654-7B63-4264-2B56-FF6635272895}"/>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BBDEDC2C-615E-26D7-BA30-179F7E4A952A}"/>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62482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063923-FDCD-35BF-363D-979FE832429C}"/>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44168612-DCBF-99DF-D0BD-E483C0BDD661}"/>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a:extLst>
              <a:ext uri="{FF2B5EF4-FFF2-40B4-BE49-F238E27FC236}">
                <a16:creationId xmlns:a16="http://schemas.microsoft.com/office/drawing/2014/main" id="{BFFDA595-32B4-ECDA-2FB7-533782971A4E}"/>
              </a:ext>
            </a:extLst>
          </p:cNvPr>
          <p:cNvSpPr txBox="1"/>
          <p:nvPr/>
        </p:nvSpPr>
        <p:spPr>
          <a:xfrm>
            <a:off x="609598" y="451512"/>
            <a:ext cx="7741299" cy="3782446"/>
          </a:xfrm>
          <a:prstGeom prst="rect">
            <a:avLst/>
          </a:prstGeom>
          <a:noFill/>
        </p:spPr>
        <p:txBody>
          <a:bodyPr wrap="square">
            <a:spAutoFit/>
          </a:bodyPr>
          <a:lstStyle/>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[6] </a:t>
            </a:r>
            <a:r>
              <a:rPr lang="en-IN" sz="1600" b="1" dirty="0">
                <a:effectLst/>
                <a:latin typeface="Times New Roman" panose="02020603050405020304" pitchFamily="18" charset="0"/>
                <a:ea typeface="Calibri" panose="020F0502020204030204" pitchFamily="34" charset="0"/>
              </a:rPr>
              <a:t>CANTEEN ORDERING SYSTEM USING ANDROID Shubhra </a:t>
            </a:r>
            <a:r>
              <a:rPr lang="en-IN" sz="1600" b="1" dirty="0" err="1">
                <a:effectLst/>
                <a:latin typeface="Times New Roman" panose="02020603050405020304" pitchFamily="18" charset="0"/>
                <a:ea typeface="Calibri" panose="020F0502020204030204" pitchFamily="34" charset="0"/>
              </a:rPr>
              <a:t>Masurkar</a:t>
            </a:r>
            <a:r>
              <a:rPr lang="en-IN" sz="1600" b="1" dirty="0">
                <a:effectLst/>
                <a:latin typeface="Times New Roman" panose="02020603050405020304" pitchFamily="18" charset="0"/>
                <a:ea typeface="Calibri" panose="020F0502020204030204" pitchFamily="34" charset="0"/>
              </a:rPr>
              <a:t>, Akanksha </a:t>
            </a:r>
            <a:r>
              <a:rPr lang="en-IN" sz="1600" b="1" dirty="0" err="1">
                <a:effectLst/>
                <a:latin typeface="Times New Roman" panose="02020603050405020304" pitchFamily="18" charset="0"/>
                <a:ea typeface="Calibri" panose="020F0502020204030204" pitchFamily="34" charset="0"/>
              </a:rPr>
              <a:t>Dhagadi</a:t>
            </a:r>
            <a:r>
              <a:rPr lang="en-IN" sz="1600" b="1" dirty="0">
                <a:effectLst/>
                <a:latin typeface="Times New Roman" panose="02020603050405020304" pitchFamily="18" charset="0"/>
                <a:ea typeface="Calibri" panose="020F0502020204030204" pitchFamily="34" charset="0"/>
              </a:rPr>
              <a:t>, Yogesh Kulkarni, Amit </a:t>
            </a:r>
            <a:r>
              <a:rPr lang="en-IN" sz="1600" b="1" dirty="0" err="1">
                <a:effectLst/>
                <a:latin typeface="Times New Roman" panose="02020603050405020304" pitchFamily="18" charset="0"/>
                <a:ea typeface="Calibri" panose="020F0502020204030204" pitchFamily="34" charset="0"/>
              </a:rPr>
              <a:t>Aylani</a:t>
            </a:r>
            <a:r>
              <a:rPr lang="en-IN" sz="1600" b="1" dirty="0">
                <a:effectLst/>
                <a:latin typeface="Times New Roman" panose="02020603050405020304" pitchFamily="18" charset="0"/>
                <a:ea typeface="Calibri" panose="020F0502020204030204" pitchFamily="34" charset="0"/>
              </a:rPr>
              <a:t> Department of Computer Engineering </a:t>
            </a:r>
            <a:r>
              <a:rPr lang="en-IN" sz="1600" b="1" dirty="0" err="1">
                <a:effectLst/>
                <a:latin typeface="Times New Roman" panose="02020603050405020304" pitchFamily="18" charset="0"/>
                <a:ea typeface="Calibri" panose="020F0502020204030204" pitchFamily="34" charset="0"/>
              </a:rPr>
              <a:t>Vidyalankar</a:t>
            </a:r>
            <a:r>
              <a:rPr lang="en-IN" sz="1600" b="1" dirty="0">
                <a:effectLst/>
                <a:latin typeface="Times New Roman" panose="02020603050405020304" pitchFamily="18" charset="0"/>
                <a:ea typeface="Calibri" panose="020F0502020204030204" pitchFamily="34" charset="0"/>
              </a:rPr>
              <a:t> Institute of Technology Mumbai, India</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2"/>
              </a:rPr>
              <a:t>https://www.ijeast.com/papers/199-202,%20Tesma611,IJEAST.pdf</a:t>
            </a:r>
            <a:r>
              <a:rPr lang="en-IN" sz="1600" dirty="0">
                <a:effectLst/>
                <a:latin typeface="Times New Roman" panose="02020603050405020304" pitchFamily="18" charset="0"/>
                <a:ea typeface="Calibri" panose="020F0502020204030204" pitchFamily="34" charset="0"/>
              </a:rPr>
              <a:t> </a:t>
            </a: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[7] </a:t>
            </a:r>
            <a:r>
              <a:rPr lang="en-IN" sz="1600" b="1" dirty="0">
                <a:effectLst/>
                <a:latin typeface="Times New Roman" panose="02020603050405020304" pitchFamily="18" charset="0"/>
                <a:ea typeface="Calibri" panose="020F0502020204030204" pitchFamily="34" charset="0"/>
              </a:rPr>
              <a:t>Smart Cafeteria </a:t>
            </a:r>
            <a:r>
              <a:rPr lang="en-IN" sz="1600" b="1" dirty="0" err="1">
                <a:effectLst/>
                <a:latin typeface="Times New Roman" panose="02020603050405020304" pitchFamily="18" charset="0"/>
                <a:ea typeface="Calibri" panose="020F0502020204030204" pitchFamily="34" charset="0"/>
              </a:rPr>
              <a:t>Sasirekha</a:t>
            </a:r>
            <a:r>
              <a:rPr lang="en-IN" sz="1600" b="1" dirty="0">
                <a:effectLst/>
                <a:latin typeface="Times New Roman" panose="02020603050405020304" pitchFamily="18" charset="0"/>
                <a:ea typeface="Calibri" panose="020F0502020204030204" pitchFamily="34" charset="0"/>
              </a:rPr>
              <a:t> N Associate Professor, Sona College of Technology, Salem, Tamil Nadu </a:t>
            </a:r>
            <a:r>
              <a:rPr lang="en-IN" sz="1600" b="1" dirty="0" err="1">
                <a:effectLst/>
                <a:latin typeface="Times New Roman" panose="02020603050405020304" pitchFamily="18" charset="0"/>
                <a:ea typeface="Calibri" panose="020F0502020204030204" pitchFamily="34" charset="0"/>
              </a:rPr>
              <a:t>Shreenivas</a:t>
            </a:r>
            <a:r>
              <a:rPr lang="en-IN" sz="1600" b="1" dirty="0">
                <a:effectLst/>
                <a:latin typeface="Times New Roman" panose="02020603050405020304" pitchFamily="18" charset="0"/>
                <a:ea typeface="Calibri" panose="020F0502020204030204" pitchFamily="34" charset="0"/>
              </a:rPr>
              <a:t> K M UG student, Sona College of Technology, Salem, Tamil Nadu Swetha N UG student, Sona College of Technology, Salem, Tamil Nadu.</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3"/>
              </a:rPr>
              <a:t>https://sifisheriessciences.com/journal/index.php/journal/article/view/802</a:t>
            </a:r>
            <a:endParaRPr lang="en-IN" sz="1600" u="sng" dirty="0">
              <a:solidFill>
                <a:srgbClr val="0563C1"/>
              </a:solidFill>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144096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C4170-0F39-02F8-6705-646CDB6FA76D}"/>
              </a:ext>
            </a:extLst>
          </p:cNvPr>
          <p:cNvSpPr>
            <a:spLocks noGrp="1"/>
          </p:cNvSpPr>
          <p:nvPr>
            <p:ph type="ftr" sz="quarter" idx="11"/>
          </p:nvPr>
        </p:nvSpPr>
        <p:spPr/>
        <p:txBody>
          <a:bodyPr/>
          <a:lstStyle/>
          <a:p>
            <a:r>
              <a:rPr lang="en-US" dirty="0"/>
              <a:t>AY 2023-2024</a:t>
            </a:r>
          </a:p>
        </p:txBody>
      </p:sp>
      <p:sp>
        <p:nvSpPr>
          <p:cNvPr id="3" name="Slide Number Placeholder 2">
            <a:extLst>
              <a:ext uri="{FF2B5EF4-FFF2-40B4-BE49-F238E27FC236}">
                <a16:creationId xmlns:a16="http://schemas.microsoft.com/office/drawing/2014/main" id="{64413065-90C6-0D6C-5D97-BFB3F382A9C1}"/>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5" name="TextBox 4">
            <a:extLst>
              <a:ext uri="{FF2B5EF4-FFF2-40B4-BE49-F238E27FC236}">
                <a16:creationId xmlns:a16="http://schemas.microsoft.com/office/drawing/2014/main" id="{84136450-C6A3-321D-95DF-F007E847A10D}"/>
              </a:ext>
            </a:extLst>
          </p:cNvPr>
          <p:cNvSpPr txBox="1"/>
          <p:nvPr/>
        </p:nvSpPr>
        <p:spPr>
          <a:xfrm>
            <a:off x="419877" y="219965"/>
            <a:ext cx="8341567" cy="6376104"/>
          </a:xfrm>
          <a:prstGeom prst="rect">
            <a:avLst/>
          </a:prstGeom>
          <a:noFill/>
        </p:spPr>
        <p:txBody>
          <a:bodyPr wrap="square">
            <a:spAutoFit/>
          </a:bodyPr>
          <a:lstStyle/>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[8] </a:t>
            </a:r>
            <a:r>
              <a:rPr lang="en-IN" sz="1600" b="1" dirty="0">
                <a:effectLst/>
                <a:latin typeface="Times New Roman" panose="02020603050405020304" pitchFamily="18" charset="0"/>
                <a:ea typeface="Calibri" panose="020F0502020204030204" pitchFamily="34" charset="0"/>
              </a:rPr>
              <a:t>Web based E- wallet Canteen Management System using RFID </a:t>
            </a:r>
            <a:r>
              <a:rPr lang="en-IN" sz="1600" b="1" dirty="0" err="1">
                <a:effectLst/>
                <a:latin typeface="Times New Roman" panose="02020603050405020304" pitchFamily="18" charset="0"/>
                <a:ea typeface="Calibri" panose="020F0502020204030204" pitchFamily="34" charset="0"/>
              </a:rPr>
              <a:t>Giteshri</a:t>
            </a:r>
            <a:r>
              <a:rPr lang="en-IN" sz="1600" b="1" dirty="0">
                <a:effectLst/>
                <a:latin typeface="Times New Roman" panose="02020603050405020304" pitchFamily="18" charset="0"/>
                <a:ea typeface="Calibri" panose="020F0502020204030204" pitchFamily="34" charset="0"/>
              </a:rPr>
              <a:t> Kale1, Sharad Dube2.</a:t>
            </a:r>
            <a:endParaRPr lang="en-IN" sz="1600" dirty="0">
              <a:effectLst/>
              <a:latin typeface="Times New Roman" panose="02020603050405020304" pitchFamily="18" charset="0"/>
              <a:ea typeface="Calibri" panose="020F0502020204030204" pitchFamily="34" charset="0"/>
            </a:endParaRPr>
          </a:p>
          <a:p>
            <a:r>
              <a:rPr lang="en-IN" sz="1600" u="sng" kern="0" dirty="0">
                <a:solidFill>
                  <a:srgbClr val="0563C1"/>
                </a:solidFill>
                <a:effectLst/>
                <a:latin typeface="Times New Roman" panose="02020603050405020304" pitchFamily="18" charset="0"/>
                <a:ea typeface="Calibri" panose="020F0502020204030204" pitchFamily="34" charset="0"/>
                <a:hlinkClick r:id="rId2"/>
              </a:rPr>
              <a:t>https://d1wqtxts1xzle7.cloudfront.net/64730855/IRJET_V7I8640-libre.pdf?1603267945=&amp;response-content-disposition=inline%3B+filename%3DIRJET_Web_based_E_wallet_Canteen_Managem.pdf&amp;Expires=1694880930&amp;Signature=V3aH3dgtWO4WEWQDrj7AtN3RuOXZbfd0PZo-J6UlTML6CAmYFw4N0980GanrUXn-XoKY8FpknxMFm99OBE~diM-4MNcrMLBPYvfthtBRhFANNB-VJZmr8vibWuUQbSM8yn2vnyx4Eft82cr56~RUrio99x1y5rWGcEajUHbsGKH6O4lstCAGqLswZtrwAxcTKcSAtSTggQsbFMiPX1A6XikRl4F40K9QzzZrl3cpGbDYTP1gOU6C2lRt6TDHahMojQT4HCKpCHBXef~L80wmT75QHhwPTUUgvz9jdFKgO3twiDtz6eIhg9q~Ip9NdNZ9KrEJc-iOPtJsgM3eeq5pKw__&amp;Key-Pair-Id=APKAJLOHF5GGSLRBV4ZA</a:t>
            </a:r>
            <a:endParaRPr lang="en-IN" sz="1600" u="sng" kern="0" dirty="0">
              <a:solidFill>
                <a:srgbClr val="0563C1"/>
              </a:solidFill>
              <a:effectLst/>
              <a:latin typeface="Times New Roman" panose="02020603050405020304" pitchFamily="18" charset="0"/>
              <a:ea typeface="Calibri" panose="020F0502020204030204" pitchFamily="34" charset="0"/>
            </a:endParaRPr>
          </a:p>
          <a:p>
            <a:endParaRPr lang="en-IN" sz="1600" u="sng" kern="0" dirty="0">
              <a:solidFill>
                <a:srgbClr val="0563C1"/>
              </a:solidFill>
              <a:latin typeface="Times New Roman" panose="02020603050405020304" pitchFamily="18" charset="0"/>
              <a:ea typeface="Calibri" panose="020F0502020204030204" pitchFamily="34" charset="0"/>
            </a:endParaRP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[9] </a:t>
            </a:r>
            <a:r>
              <a:rPr lang="en-IN" sz="1600" b="1" dirty="0">
                <a:effectLst/>
                <a:latin typeface="Times New Roman" panose="02020603050405020304" pitchFamily="18" charset="0"/>
                <a:ea typeface="Calibri" panose="020F0502020204030204" pitchFamily="34" charset="0"/>
              </a:rPr>
              <a:t>Online Food Ordering System for College Canteen Rupali B. Kale* , Ruchika K. </a:t>
            </a:r>
            <a:r>
              <a:rPr lang="en-IN" sz="1600" b="1" dirty="0" err="1">
                <a:effectLst/>
                <a:latin typeface="Times New Roman" panose="02020603050405020304" pitchFamily="18" charset="0"/>
                <a:ea typeface="Calibri" panose="020F0502020204030204" pitchFamily="34" charset="0"/>
              </a:rPr>
              <a:t>Balwade</a:t>
            </a:r>
            <a:r>
              <a:rPr lang="en-IN" sz="1600" b="1" dirty="0">
                <a:effectLst/>
                <a:latin typeface="Times New Roman" panose="02020603050405020304" pitchFamily="18" charset="0"/>
                <a:ea typeface="Calibri" panose="020F0502020204030204" pitchFamily="34" charset="0"/>
              </a:rPr>
              <a:t>, Vipin B. </a:t>
            </a:r>
            <a:r>
              <a:rPr lang="en-IN" sz="1600" b="1" dirty="0" err="1">
                <a:effectLst/>
                <a:latin typeface="Times New Roman" panose="02020603050405020304" pitchFamily="18" charset="0"/>
                <a:ea typeface="Calibri" panose="020F0502020204030204" pitchFamily="34" charset="0"/>
              </a:rPr>
              <a:t>Gawai</a:t>
            </a:r>
            <a:r>
              <a:rPr lang="en-IN" sz="1600" b="1" dirty="0">
                <a:effectLst/>
                <a:latin typeface="Times New Roman" panose="02020603050405020304" pitchFamily="18" charset="0"/>
                <a:ea typeface="Calibri" panose="020F0502020204030204" pitchFamily="34" charset="0"/>
              </a:rPr>
              <a:t>.</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3"/>
              </a:rPr>
              <a:t>http://smsjournals.com/index.php/SAMRIDDHI/article/view/1968</a:t>
            </a:r>
            <a:r>
              <a:rPr lang="en-IN" sz="1600" dirty="0">
                <a:effectLst/>
                <a:latin typeface="Times New Roman" panose="02020603050405020304" pitchFamily="18" charset="0"/>
                <a:ea typeface="Calibri" panose="020F0502020204030204" pitchFamily="34" charset="0"/>
              </a:rPr>
              <a:t> </a:t>
            </a:r>
          </a:p>
          <a:p>
            <a:pPr algn="just">
              <a:lnSpc>
                <a:spcPct val="150000"/>
              </a:lnSpc>
              <a:spcAft>
                <a:spcPts val="800"/>
              </a:spcAft>
            </a:pPr>
            <a:r>
              <a:rPr lang="en-IN" sz="1600" dirty="0">
                <a:effectLst/>
                <a:latin typeface="Times New Roman" panose="02020603050405020304" pitchFamily="18" charset="0"/>
                <a:ea typeface="Calibri" panose="020F0502020204030204" pitchFamily="34" charset="0"/>
              </a:rPr>
              <a:t>[10] </a:t>
            </a:r>
            <a:r>
              <a:rPr lang="en-IN" sz="1600" b="1" dirty="0">
                <a:effectLst/>
                <a:latin typeface="Times New Roman" panose="02020603050405020304" pitchFamily="18" charset="0"/>
                <a:ea typeface="Calibri" panose="020F0502020204030204" pitchFamily="34" charset="0"/>
              </a:rPr>
              <a:t>Canteen Automation System with Payment Gateway</a:t>
            </a:r>
            <a:endParaRPr lang="en-IN" sz="16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600" u="sng" dirty="0">
                <a:solidFill>
                  <a:srgbClr val="0563C1"/>
                </a:solidFill>
                <a:effectLst/>
                <a:latin typeface="Times New Roman" panose="02020603050405020304" pitchFamily="18" charset="0"/>
                <a:ea typeface="Calibri" panose="020F0502020204030204" pitchFamily="34" charset="0"/>
                <a:hlinkClick r:id="rId4"/>
              </a:rPr>
              <a:t>https://papers.ssrn.com/sol3/papers.cfm?abstract_id=3568597</a:t>
            </a:r>
            <a:r>
              <a:rPr lang="en-IN" sz="1600" dirty="0">
                <a:effectLst/>
                <a:latin typeface="Times New Roman" panose="02020603050405020304" pitchFamily="18" charset="0"/>
                <a:ea typeface="Calibri" panose="020F0502020204030204" pitchFamily="34" charset="0"/>
              </a:rPr>
              <a:t> </a:t>
            </a:r>
          </a:p>
          <a:p>
            <a:endParaRPr lang="en-IN" sz="1600" dirty="0"/>
          </a:p>
        </p:txBody>
      </p:sp>
    </p:spTree>
    <p:extLst>
      <p:ext uri="{BB962C8B-B14F-4D97-AF65-F5344CB8AC3E}">
        <p14:creationId xmlns:p14="http://schemas.microsoft.com/office/powerpoint/2010/main" val="188352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815B-0D26-074E-47DF-C345489DA334}"/>
              </a:ext>
            </a:extLst>
          </p:cNvPr>
          <p:cNvSpPr>
            <a:spLocks noGrp="1"/>
          </p:cNvSpPr>
          <p:nvPr>
            <p:ph type="title"/>
          </p:nvPr>
        </p:nvSpPr>
        <p:spPr>
          <a:xfrm>
            <a:off x="461913" y="240384"/>
            <a:ext cx="6347714" cy="691299"/>
          </a:xfrm>
        </p:spPr>
        <p:txBody>
          <a:bodyPr/>
          <a:lstStyle/>
          <a:p>
            <a:r>
              <a:rPr lang="en-IN" b="1" u="sng" dirty="0">
                <a:latin typeface="Calibri" panose="020F0502020204030204" pitchFamily="34" charset="0"/>
                <a:cs typeface="Calibri" panose="020F0502020204030204" pitchFamily="34" charset="0"/>
              </a:rPr>
              <a:t>1.Abstract</a:t>
            </a:r>
          </a:p>
        </p:txBody>
      </p:sp>
      <p:sp>
        <p:nvSpPr>
          <p:cNvPr id="3" name="Content Placeholder 2">
            <a:extLst>
              <a:ext uri="{FF2B5EF4-FFF2-40B4-BE49-F238E27FC236}">
                <a16:creationId xmlns:a16="http://schemas.microsoft.com/office/drawing/2014/main" id="{2D5C20BA-116C-6C51-17D4-69D505B6E21B}"/>
              </a:ext>
            </a:extLst>
          </p:cNvPr>
          <p:cNvSpPr>
            <a:spLocks noGrp="1"/>
          </p:cNvSpPr>
          <p:nvPr>
            <p:ph idx="1"/>
          </p:nvPr>
        </p:nvSpPr>
        <p:spPr>
          <a:xfrm>
            <a:off x="249810" y="829046"/>
            <a:ext cx="8644379" cy="5685933"/>
          </a:xfrm>
        </p:spPr>
        <p:txBody>
          <a:bodyPr>
            <a:normAutofit fontScale="92500" lnSpcReduction="20000"/>
          </a:bodyPr>
          <a:lstStyle/>
          <a:p>
            <a:pPr algn="just">
              <a:lnSpc>
                <a:spcPct val="150000"/>
              </a:lnSpc>
              <a:spcAft>
                <a:spcPts val="800"/>
              </a:spcAft>
            </a:pPr>
            <a:r>
              <a:rPr lang="en-IN" sz="1800" dirty="0">
                <a:solidFill>
                  <a:srgbClr val="4E4E4E"/>
                </a:solidFill>
                <a:effectLst/>
                <a:latin typeface="Times New Roman" panose="02020603050405020304" pitchFamily="18" charset="0"/>
                <a:ea typeface="Calibri" panose="020F0502020204030204" pitchFamily="34" charset="0"/>
              </a:rPr>
              <a:t>In today's dynamic dining landscape, the need for efficient, secure, and user-friendly food ordering systems has never been more critical. This project presents a cutting-edge Canteen Food Ordering System (CFOS) built on the Django framework, seamlessly integrated with PayPal for secure online payments. </a:t>
            </a:r>
            <a:endParaRPr lang="en-IN" sz="18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800" dirty="0">
                <a:solidFill>
                  <a:srgbClr val="4E4E4E"/>
                </a:solidFill>
                <a:effectLst/>
                <a:latin typeface="Times New Roman" panose="02020603050405020304" pitchFamily="18" charset="0"/>
                <a:ea typeface="Calibri" panose="020F0502020204030204" pitchFamily="34" charset="0"/>
              </a:rPr>
              <a:t>CFOS empowers customers with a user-friendly web and mobile application that facilitates intuitive menu navigation, customization of orders, and secure payments through PayPal integration. Moreover, the system incorporates safety measures, such as contactless ordering and payment, to address the growing concern for public health. </a:t>
            </a:r>
            <a:endParaRPr lang="en-IN" sz="18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800" dirty="0">
                <a:solidFill>
                  <a:srgbClr val="4E4E4E"/>
                </a:solidFill>
                <a:effectLst/>
                <a:latin typeface="Times New Roman" panose="02020603050405020304" pitchFamily="18" charset="0"/>
                <a:ea typeface="Calibri" panose="020F0502020204030204" pitchFamily="34" charset="0"/>
              </a:rPr>
              <a:t>For canteen administrators and staff, CFOS offers a robust order management system that streamlines order processing, minimizes errors, and reduces wait times. Real-time order tracking enhances efficiency, while data analytics provide valuable insights for menu planning and resource allocation. </a:t>
            </a:r>
            <a:endParaRPr lang="en-IN" sz="1800" dirty="0">
              <a:effectLst/>
              <a:latin typeface="Times New Roman" panose="02020603050405020304" pitchFamily="18" charset="0"/>
              <a:ea typeface="Calibri" panose="020F0502020204030204" pitchFamily="34" charset="0"/>
            </a:endParaRPr>
          </a:p>
          <a:p>
            <a:pPr algn="just">
              <a:lnSpc>
                <a:spcPct val="150000"/>
              </a:lnSpc>
              <a:spcAft>
                <a:spcPts val="800"/>
              </a:spcAft>
            </a:pPr>
            <a:r>
              <a:rPr lang="en-IN" sz="1800" dirty="0">
                <a:solidFill>
                  <a:srgbClr val="4E4E4E"/>
                </a:solidFill>
                <a:effectLst/>
                <a:latin typeface="Times New Roman" panose="02020603050405020304" pitchFamily="18" charset="0"/>
                <a:ea typeface="Calibri" panose="020F0502020204030204" pitchFamily="34" charset="0"/>
              </a:rPr>
              <a:t>This system represents a vital advancement in the food service industry, contributing to improved efficiency, safety, and overall customer satisfaction.</a:t>
            </a:r>
            <a:endParaRPr lang="en-IN" sz="1800" dirty="0">
              <a:effectLst/>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640E5AAA-90B4-9899-CFF6-6FEDAE92B6E2}"/>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3B43E5EA-8718-AE7E-7A0E-C1E16EB14BA0}"/>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2817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754AA-6B63-122B-25A8-F9FCCC9E0A2B}"/>
              </a:ext>
            </a:extLst>
          </p:cNvPr>
          <p:cNvSpPr>
            <a:spLocks noGrp="1"/>
          </p:cNvSpPr>
          <p:nvPr>
            <p:ph idx="1"/>
          </p:nvPr>
        </p:nvSpPr>
        <p:spPr>
          <a:xfrm>
            <a:off x="358218" y="329938"/>
            <a:ext cx="8176183" cy="5711425"/>
          </a:xfrm>
        </p:spPr>
        <p:txBody>
          <a:bodyPr/>
          <a:lstStyle/>
          <a:p>
            <a:pPr marL="0" indent="0">
              <a:spcBef>
                <a:spcPct val="0"/>
              </a:spcBef>
              <a:buNone/>
            </a:pPr>
            <a:r>
              <a:rPr lang="en-IN" sz="3600" b="1" u="sng" dirty="0">
                <a:solidFill>
                  <a:schemeClr val="accent1"/>
                </a:solidFill>
                <a:latin typeface="Calibri" panose="020F0502020204030204" pitchFamily="34" charset="0"/>
                <a:ea typeface="+mj-ea"/>
                <a:cs typeface="Calibri" panose="020F0502020204030204" pitchFamily="34" charset="0"/>
              </a:rPr>
              <a:t>2.Problem statement</a:t>
            </a:r>
            <a:r>
              <a:rPr lang="en-US" sz="3600" b="1" u="sng" dirty="0">
                <a:solidFill>
                  <a:schemeClr val="accent1"/>
                </a:solidFill>
                <a:latin typeface="Calibri" panose="020F0502020204030204" pitchFamily="34" charset="0"/>
                <a:ea typeface="+mj-ea"/>
                <a:cs typeface="Calibri" panose="020F0502020204030204" pitchFamily="34" charset="0"/>
              </a:rPr>
              <a:t>:</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Traditional food ordering systems in educational institutions and workplaces rely heavily on manual processes and physical queues, leading to inefficiencies and potential health risks, particularly in the context of the COVID-19 pandemic. </a:t>
            </a:r>
          </a:p>
          <a:p>
            <a:pPr marL="0" indent="0">
              <a:buNone/>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Long waiting times, overcrowding, and a lack of digitization exacerbate these problems. This research aims to address these issues by investigating and implementing modern approaches that streamline canteen systems.</a:t>
            </a:r>
          </a:p>
          <a:p>
            <a:pPr marL="0" indent="0">
              <a:buNone/>
            </a:pPr>
            <a:r>
              <a:rPr lang="en-US" dirty="0">
                <a:latin typeface="Calibri" panose="020F0502020204030204" pitchFamily="34" charset="0"/>
                <a:cs typeface="Calibri" panose="020F0502020204030204" pitchFamily="34" charset="0"/>
              </a:rPr>
              <a:t> </a:t>
            </a: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The objective is to create an efficient, contactless ordering process that reduces wait times and enhances safety. </a:t>
            </a:r>
          </a:p>
          <a:p>
            <a:pPr marL="0" indent="0">
              <a:buNone/>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dirty="0">
                <a:latin typeface="Calibri" panose="020F0502020204030204" pitchFamily="34" charset="0"/>
                <a:cs typeface="Calibri" panose="020F0502020204030204" pitchFamily="34" charset="0"/>
              </a:rPr>
              <a:t>By identifying innovative technologies and methodologies, we intend to propose practical solutions that significantly improve the food ordering experience, ensuring a seamless, secure, and user-friendly environment within canteens.</a:t>
            </a:r>
          </a:p>
        </p:txBody>
      </p:sp>
      <p:sp>
        <p:nvSpPr>
          <p:cNvPr id="4" name="Footer Placeholder 3">
            <a:extLst>
              <a:ext uri="{FF2B5EF4-FFF2-40B4-BE49-F238E27FC236}">
                <a16:creationId xmlns:a16="http://schemas.microsoft.com/office/drawing/2014/main" id="{191F21F4-D246-5033-AD3C-20D0CC25B719}"/>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20723EB0-6B50-E442-80B7-02FC12DBDB6E}"/>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9133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CFF8-E663-AFA3-18FE-F20D7CC070F0}"/>
              </a:ext>
            </a:extLst>
          </p:cNvPr>
          <p:cNvSpPr>
            <a:spLocks noGrp="1"/>
          </p:cNvSpPr>
          <p:nvPr>
            <p:ph type="title"/>
          </p:nvPr>
        </p:nvSpPr>
        <p:spPr>
          <a:xfrm>
            <a:off x="353282" y="230957"/>
            <a:ext cx="6604032" cy="777711"/>
          </a:xfrm>
        </p:spPr>
        <p:txBody>
          <a:bodyPr>
            <a:normAutofit/>
          </a:bodyPr>
          <a:lstStyle/>
          <a:p>
            <a:r>
              <a:rPr lang="en-IN" sz="3600" b="1" u="sng" dirty="0"/>
              <a:t>3.Research motivation</a:t>
            </a:r>
            <a:endParaRPr lang="en-IN" b="1" u="sng" dirty="0"/>
          </a:p>
        </p:txBody>
      </p:sp>
      <p:sp>
        <p:nvSpPr>
          <p:cNvPr id="3" name="Content Placeholder 2">
            <a:extLst>
              <a:ext uri="{FF2B5EF4-FFF2-40B4-BE49-F238E27FC236}">
                <a16:creationId xmlns:a16="http://schemas.microsoft.com/office/drawing/2014/main" id="{45295E22-B318-3469-62AD-97ECAD624CA1}"/>
              </a:ext>
            </a:extLst>
          </p:cNvPr>
          <p:cNvSpPr>
            <a:spLocks noGrp="1"/>
          </p:cNvSpPr>
          <p:nvPr>
            <p:ph idx="1"/>
          </p:nvPr>
        </p:nvSpPr>
        <p:spPr>
          <a:xfrm>
            <a:off x="207390" y="1093509"/>
            <a:ext cx="8227483" cy="5458120"/>
          </a:xfrm>
        </p:spPr>
        <p:txBody>
          <a:bodyPr/>
          <a:lstStyle/>
          <a:p>
            <a:r>
              <a:rPr lang="en-US" b="0" i="0" dirty="0">
                <a:solidFill>
                  <a:srgbClr val="000000"/>
                </a:solidFill>
                <a:effectLst/>
                <a:latin typeface="Calibri" panose="020F0502020204030204" pitchFamily="34" charset="0"/>
                <a:cs typeface="Calibri" panose="020F0502020204030204" pitchFamily="34" charset="0"/>
              </a:rPr>
              <a:t>The motivation for this research stems from a critical need to address the inherent inefficiencies and safety concerns prevalent in traditional food ordering systems, particularly within school and workplace canteens. </a:t>
            </a:r>
          </a:p>
          <a:p>
            <a:r>
              <a:rPr lang="en-US" b="0" i="0" dirty="0">
                <a:solidFill>
                  <a:srgbClr val="000000"/>
                </a:solidFill>
                <a:effectLst/>
                <a:latin typeface="Calibri" panose="020F0502020204030204" pitchFamily="34" charset="0"/>
                <a:cs typeface="Calibri" panose="020F0502020204030204" pitchFamily="34" charset="0"/>
              </a:rPr>
              <a:t>The COVID-19 pandemic highlighted the vulnerabilities of these systems, necessitating a reevaluation and modernization to prioritize efficiency and safety. </a:t>
            </a:r>
          </a:p>
          <a:p>
            <a:r>
              <a:rPr lang="en-US" b="0" i="0" dirty="0">
                <a:solidFill>
                  <a:srgbClr val="000000"/>
                </a:solidFill>
                <a:effectLst/>
                <a:latin typeface="Calibri" panose="020F0502020204030204" pitchFamily="34" charset="0"/>
                <a:cs typeface="Calibri" panose="020F0502020204030204" pitchFamily="34" charset="0"/>
              </a:rPr>
              <a:t>By embracing technology and innovative approaches, we can optimize the ordering process, reduce waiting times, minimize physical contact, and enhance overall user satisfaction. </a:t>
            </a:r>
          </a:p>
          <a:p>
            <a:r>
              <a:rPr lang="en-US" b="0" i="0" dirty="0">
                <a:solidFill>
                  <a:srgbClr val="000000"/>
                </a:solidFill>
                <a:effectLst/>
                <a:latin typeface="Calibri" panose="020F0502020204030204" pitchFamily="34" charset="0"/>
                <a:cs typeface="Calibri" panose="020F0502020204030204" pitchFamily="34" charset="0"/>
              </a:rPr>
              <a:t>This research seeks to explore contemporary solutions that leverage advancements such as mobile applications, cloud computing, and contactless payments to revolutionize canteen systems, aligning them with the demands of a fast-paced, technology-driven world.</a:t>
            </a:r>
            <a:endParaRPr lang="en-IN"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9B28E898-CD33-527F-F731-42119625EB5E}"/>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5CB4B21B-22DC-8E26-B533-9A2E77D5782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7614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D1FE-5FE3-C8A0-9754-B9B681C811B8}"/>
              </a:ext>
            </a:extLst>
          </p:cNvPr>
          <p:cNvSpPr>
            <a:spLocks noGrp="1"/>
          </p:cNvSpPr>
          <p:nvPr>
            <p:ph type="title"/>
          </p:nvPr>
        </p:nvSpPr>
        <p:spPr/>
        <p:txBody>
          <a:bodyPr/>
          <a:lstStyle/>
          <a:p>
            <a:r>
              <a:rPr lang="en-IN" b="1" u="sng" dirty="0"/>
              <a:t>4.Clear</a:t>
            </a:r>
            <a:r>
              <a:rPr lang="en-IN" sz="3600" b="1" u="sng" dirty="0"/>
              <a:t> objectives</a:t>
            </a:r>
            <a:br>
              <a:rPr lang="en-IN" sz="3600" b="1" u="sng" dirty="0"/>
            </a:br>
            <a:endParaRPr lang="en-IN" b="1" u="sng" dirty="0"/>
          </a:p>
        </p:txBody>
      </p:sp>
      <p:sp>
        <p:nvSpPr>
          <p:cNvPr id="3" name="Content Placeholder 2">
            <a:extLst>
              <a:ext uri="{FF2B5EF4-FFF2-40B4-BE49-F238E27FC236}">
                <a16:creationId xmlns:a16="http://schemas.microsoft.com/office/drawing/2014/main" id="{239D26E2-C367-79C8-50D5-0D2F06E318DE}"/>
              </a:ext>
            </a:extLst>
          </p:cNvPr>
          <p:cNvSpPr>
            <a:spLocks noGrp="1"/>
          </p:cNvSpPr>
          <p:nvPr>
            <p:ph idx="1"/>
          </p:nvPr>
        </p:nvSpPr>
        <p:spPr>
          <a:xfrm>
            <a:off x="512188" y="1376313"/>
            <a:ext cx="8445200" cy="4665050"/>
          </a:xfrm>
        </p:spPr>
        <p:txBody>
          <a:bodyPr/>
          <a:lstStyle/>
          <a:p>
            <a:r>
              <a:rPr lang="en-US" dirty="0">
                <a:latin typeface="Calibri" panose="020F0502020204030204" pitchFamily="34" charset="0"/>
                <a:cs typeface="Calibri" panose="020F0502020204030204" pitchFamily="34" charset="0"/>
              </a:rPr>
              <a:t>The research objectives are to modernize food ordering systems in canteens, focusing on enhancing efficiency and safety.</a:t>
            </a:r>
          </a:p>
          <a:p>
            <a:r>
              <a:rPr lang="en-US" dirty="0">
                <a:latin typeface="Calibri" panose="020F0502020204030204" pitchFamily="34" charset="0"/>
                <a:cs typeface="Calibri" panose="020F0502020204030204" pitchFamily="34" charset="0"/>
              </a:rPr>
              <a:t> Firstly, to assess current canteen operations, identifying bottlenecks and safety concerns. </a:t>
            </a:r>
          </a:p>
          <a:p>
            <a:r>
              <a:rPr lang="en-US" dirty="0">
                <a:latin typeface="Calibri" panose="020F0502020204030204" pitchFamily="34" charset="0"/>
                <a:cs typeface="Calibri" panose="020F0502020204030204" pitchFamily="34" charset="0"/>
              </a:rPr>
              <a:t>Secondly, to develop and implement a user-friendly digital ordering platform that streamlines the ordering process. </a:t>
            </a:r>
          </a:p>
          <a:p>
            <a:r>
              <a:rPr lang="en-US" dirty="0">
                <a:latin typeface="Calibri" panose="020F0502020204030204" pitchFamily="34" charset="0"/>
                <a:cs typeface="Calibri" panose="020F0502020204030204" pitchFamily="34" charset="0"/>
              </a:rPr>
              <a:t>Thirdly, to integrate contactless payment options and digital menus to reduce physical interactions. </a:t>
            </a:r>
          </a:p>
          <a:p>
            <a:r>
              <a:rPr lang="en-US" dirty="0">
                <a:latin typeface="Calibri" panose="020F0502020204030204" pitchFamily="34" charset="0"/>
                <a:cs typeface="Calibri" panose="020F0502020204030204" pitchFamily="34" charset="0"/>
              </a:rPr>
              <a:t>Fourthly, to evaluate the impact of these changes on order processing times and customer satisfaction.</a:t>
            </a:r>
          </a:p>
          <a:p>
            <a:r>
              <a:rPr lang="en-US" dirty="0">
                <a:latin typeface="Calibri" panose="020F0502020204030204" pitchFamily="34" charset="0"/>
                <a:cs typeface="Calibri" panose="020F0502020204030204" pitchFamily="34" charset="0"/>
              </a:rPr>
              <a:t> Lastly, to establish safety protocols, including food handling and hygiene measures, to ensure a safe dining experience. The goal is to create a more efficient and secure canteen environment through technology and improved practices.</a:t>
            </a:r>
            <a:endParaRPr lang="en-IN"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FE55C504-37F8-C3B9-1947-4031C7319021}"/>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FCE5E64C-0A5E-8875-678B-D6A2F095197B}"/>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0171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7DC7-4B35-9CDA-8191-DCF48671DBC2}"/>
              </a:ext>
            </a:extLst>
          </p:cNvPr>
          <p:cNvSpPr>
            <a:spLocks noGrp="1"/>
          </p:cNvSpPr>
          <p:nvPr>
            <p:ph type="title"/>
          </p:nvPr>
        </p:nvSpPr>
        <p:spPr>
          <a:xfrm>
            <a:off x="609599" y="255037"/>
            <a:ext cx="4475585" cy="734008"/>
          </a:xfrm>
        </p:spPr>
        <p:txBody>
          <a:bodyPr/>
          <a:lstStyle/>
          <a:p>
            <a:r>
              <a:rPr lang="en-IN" sz="3600" b="1" u="sng" dirty="0">
                <a:latin typeface="Calibri" panose="020F0502020204030204" pitchFamily="34" charset="0"/>
                <a:cs typeface="Calibri" panose="020F0502020204030204" pitchFamily="34" charset="0"/>
              </a:rPr>
              <a:t>5.Literature Survey</a:t>
            </a:r>
            <a:endParaRPr lang="en-IN" dirty="0"/>
          </a:p>
        </p:txBody>
      </p:sp>
      <p:graphicFrame>
        <p:nvGraphicFramePr>
          <p:cNvPr id="6" name="Table 6">
            <a:extLst>
              <a:ext uri="{FF2B5EF4-FFF2-40B4-BE49-F238E27FC236}">
                <a16:creationId xmlns:a16="http://schemas.microsoft.com/office/drawing/2014/main" id="{24F62990-7571-368F-8604-709A072427CA}"/>
              </a:ext>
            </a:extLst>
          </p:cNvPr>
          <p:cNvGraphicFramePr>
            <a:graphicFrameLocks noGrp="1"/>
          </p:cNvGraphicFramePr>
          <p:nvPr>
            <p:ph idx="1"/>
            <p:extLst>
              <p:ext uri="{D42A27DB-BD31-4B8C-83A1-F6EECF244321}">
                <p14:modId xmlns:p14="http://schemas.microsoft.com/office/powerpoint/2010/main" val="2970531784"/>
              </p:ext>
            </p:extLst>
          </p:nvPr>
        </p:nvGraphicFramePr>
        <p:xfrm>
          <a:off x="653143" y="1059575"/>
          <a:ext cx="8257593" cy="4632098"/>
        </p:xfrm>
        <a:graphic>
          <a:graphicData uri="http://schemas.openxmlformats.org/drawingml/2006/table">
            <a:tbl>
              <a:tblPr firstRow="1" bandRow="1">
                <a:tableStyleId>{5C22544A-7EE6-4342-B048-85BDC9FD1C3A}</a:tableStyleId>
              </a:tblPr>
              <a:tblGrid>
                <a:gridCol w="2031591">
                  <a:extLst>
                    <a:ext uri="{9D8B030D-6E8A-4147-A177-3AD203B41FA5}">
                      <a16:colId xmlns:a16="http://schemas.microsoft.com/office/drawing/2014/main" val="1901475090"/>
                    </a:ext>
                  </a:extLst>
                </a:gridCol>
                <a:gridCol w="2075334">
                  <a:extLst>
                    <a:ext uri="{9D8B030D-6E8A-4147-A177-3AD203B41FA5}">
                      <a16:colId xmlns:a16="http://schemas.microsoft.com/office/drawing/2014/main" val="865666639"/>
                    </a:ext>
                  </a:extLst>
                </a:gridCol>
                <a:gridCol w="2075334">
                  <a:extLst>
                    <a:ext uri="{9D8B030D-6E8A-4147-A177-3AD203B41FA5}">
                      <a16:colId xmlns:a16="http://schemas.microsoft.com/office/drawing/2014/main" val="3919486760"/>
                    </a:ext>
                  </a:extLst>
                </a:gridCol>
                <a:gridCol w="2075334">
                  <a:extLst>
                    <a:ext uri="{9D8B030D-6E8A-4147-A177-3AD203B41FA5}">
                      <a16:colId xmlns:a16="http://schemas.microsoft.com/office/drawing/2014/main" val="2452801793"/>
                    </a:ext>
                  </a:extLst>
                </a:gridCol>
              </a:tblGrid>
              <a:tr h="11403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PAPER TITLE - AUTHORS</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YEAR OF PUBLICATION</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OBSERVATION</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GAP IDENTIFIED </a:t>
                      </a:r>
                    </a:p>
                    <a:p>
                      <a:endParaRPr lang="en-IN" dirty="0"/>
                    </a:p>
                  </a:txBody>
                  <a:tcPr/>
                </a:tc>
                <a:extLst>
                  <a:ext uri="{0D108BD9-81ED-4DB2-BD59-A6C34878D82A}">
                    <a16:rowId xmlns:a16="http://schemas.microsoft.com/office/drawing/2014/main" val="2128115488"/>
                  </a:ext>
                </a:extLst>
              </a:tr>
              <a:tr h="1188113">
                <a:tc>
                  <a:txBody>
                    <a:bodyPr/>
                    <a:lstStyle/>
                    <a:p>
                      <a:r>
                        <a:rPr lang="en-IN" sz="1100" b="0" dirty="0">
                          <a:latin typeface="Calibri" panose="020F0502020204030204" pitchFamily="34" charset="0"/>
                          <a:cs typeface="Calibri" panose="020F0502020204030204" pitchFamily="34" charset="0"/>
                        </a:rPr>
                        <a:t>1.Smart Cafeteria Management System using Neural Networks By Ramya Gorantla </a:t>
                      </a:r>
                      <a:endParaRPr lang="en-IN" sz="1100" b="0" dirty="0"/>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December 2022 </a:t>
                      </a:r>
                    </a:p>
                  </a:txBody>
                  <a:tcPr/>
                </a:tc>
                <a:tc>
                  <a:txBody>
                    <a:bodyPr/>
                    <a:lstStyle/>
                    <a:p>
                      <a:pPr algn="just">
                        <a:lnSpc>
                          <a:spcPct val="150000"/>
                        </a:lnSpc>
                        <a:spcAft>
                          <a:spcPts val="800"/>
                        </a:spcAft>
                      </a:pPr>
                      <a:r>
                        <a:rPr lang="en-IN" sz="1100" b="0" kern="1200" dirty="0">
                          <a:solidFill>
                            <a:schemeClr val="dk1"/>
                          </a:solidFill>
                          <a:latin typeface="Calibri" panose="020F0502020204030204" pitchFamily="34" charset="0"/>
                          <a:ea typeface="+mn-ea"/>
                          <a:cs typeface="Calibri" panose="020F0502020204030204" pitchFamily="34" charset="0"/>
                        </a:rPr>
                        <a:t>This system allows customers to register and visit the cafeteria at their convenience while ensuring they are billed accurately. </a:t>
                      </a:r>
                    </a:p>
                  </a:txBody>
                  <a:tcPr/>
                </a:tc>
                <a:tc>
                  <a:txBody>
                    <a:bodyPr/>
                    <a:lstStyle/>
                    <a:p>
                      <a:r>
                        <a:rPr lang="en-US" sz="1100" b="0" kern="1200" dirty="0">
                          <a:solidFill>
                            <a:schemeClr val="dk1"/>
                          </a:solidFill>
                          <a:latin typeface="Calibri" panose="020F0502020204030204" pitchFamily="34" charset="0"/>
                          <a:ea typeface="+mn-ea"/>
                          <a:cs typeface="Calibri" panose="020F0502020204030204" pitchFamily="34" charset="0"/>
                        </a:rPr>
                        <a:t>The future scope of the work is planned by implementing biometrics of the customer along with face recognition available in the existing system.</a:t>
                      </a:r>
                      <a:endParaRPr lang="en-IN" sz="1100" b="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610897780"/>
                  </a:ext>
                </a:extLst>
              </a:tr>
              <a:tr h="23036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2.Canteen Food Ordering and Management Application Nur </a:t>
                      </a:r>
                      <a:r>
                        <a:rPr lang="en-IN" sz="1100" b="0" kern="1200" dirty="0" err="1">
                          <a:solidFill>
                            <a:schemeClr val="dk1"/>
                          </a:solidFill>
                          <a:latin typeface="Calibri" panose="020F0502020204030204" pitchFamily="34" charset="0"/>
                          <a:ea typeface="+mn-ea"/>
                          <a:cs typeface="Calibri" panose="020F0502020204030204" pitchFamily="34" charset="0"/>
                        </a:rPr>
                        <a:t>Syazwani</a:t>
                      </a:r>
                      <a:r>
                        <a:rPr lang="en-IN" sz="1100" b="0" kern="1200" dirty="0">
                          <a:solidFill>
                            <a:schemeClr val="dk1"/>
                          </a:solidFill>
                          <a:latin typeface="Calibri" panose="020F0502020204030204" pitchFamily="34" charset="0"/>
                          <a:ea typeface="+mn-ea"/>
                          <a:cs typeface="Calibri" panose="020F0502020204030204" pitchFamily="34" charset="0"/>
                        </a:rPr>
                        <a:t> Zul1 , Nur </a:t>
                      </a:r>
                      <a:r>
                        <a:rPr lang="en-IN" sz="1100" b="0" kern="1200" dirty="0" err="1">
                          <a:solidFill>
                            <a:schemeClr val="dk1"/>
                          </a:solidFill>
                          <a:latin typeface="Calibri" panose="020F0502020204030204" pitchFamily="34" charset="0"/>
                          <a:ea typeface="+mn-ea"/>
                          <a:cs typeface="Calibri" panose="020F0502020204030204" pitchFamily="34" charset="0"/>
                        </a:rPr>
                        <a:t>Ariffin</a:t>
                      </a:r>
                      <a:r>
                        <a:rPr lang="en-IN" sz="1100" b="0" kern="1200" dirty="0">
                          <a:solidFill>
                            <a:schemeClr val="dk1"/>
                          </a:solidFill>
                          <a:latin typeface="Calibri" panose="020F0502020204030204" pitchFamily="34" charset="0"/>
                          <a:ea typeface="+mn-ea"/>
                          <a:cs typeface="Calibri" panose="020F0502020204030204" pitchFamily="34" charset="0"/>
                        </a:rPr>
                        <a:t> Mohd Zin.</a:t>
                      </a:r>
                    </a:p>
                    <a:p>
                      <a:endParaRPr lang="en-IN" dirty="0"/>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October 2022</a:t>
                      </a:r>
                    </a:p>
                  </a:txBody>
                  <a:tcPr/>
                </a:tc>
                <a:tc>
                  <a:txBody>
                    <a:bodyPr/>
                    <a:lstStyle/>
                    <a:p>
                      <a:pPr marL="0" algn="l" defTabSz="457200" rtl="0" eaLnBrk="1" latinLnBrk="0" hangingPunct="1">
                        <a:lnSpc>
                          <a:spcPct val="150000"/>
                        </a:lnSpc>
                        <a:spcAft>
                          <a:spcPts val="800"/>
                        </a:spcAft>
                      </a:pPr>
                      <a:r>
                        <a:rPr lang="en-IN" sz="1100" b="0" kern="1200" dirty="0">
                          <a:solidFill>
                            <a:schemeClr val="dk1"/>
                          </a:solidFill>
                          <a:latin typeface="Calibri" panose="020F0502020204030204" pitchFamily="34" charset="0"/>
                          <a:ea typeface="+mn-ea"/>
                          <a:cs typeface="Calibri" panose="020F0502020204030204" pitchFamily="34" charset="0"/>
                        </a:rPr>
                        <a:t>The purpose of developing this application is to help parents to place orders on behalf of their children in order to avoid overcrowding at the canteen. Agile-based methodology is used as the methodology to develop this application. </a:t>
                      </a:r>
                    </a:p>
                  </a:txBody>
                  <a:tcPr/>
                </a:tc>
                <a:tc>
                  <a:txBody>
                    <a:bodyPr/>
                    <a:lstStyle/>
                    <a:p>
                      <a:r>
                        <a:rPr lang="en-US" sz="1100" b="0" kern="1200" dirty="0">
                          <a:solidFill>
                            <a:schemeClr val="dk1"/>
                          </a:solidFill>
                          <a:latin typeface="Calibri" panose="020F0502020204030204" pitchFamily="34" charset="0"/>
                          <a:ea typeface="+mn-ea"/>
                          <a:cs typeface="Calibri" panose="020F0502020204030204" pitchFamily="34" charset="0"/>
                        </a:rPr>
                        <a:t>payment delay due to system overload</a:t>
                      </a:r>
                      <a:endParaRPr lang="en-IN" sz="1100" b="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716327390"/>
                  </a:ext>
                </a:extLst>
              </a:tr>
            </a:tbl>
          </a:graphicData>
        </a:graphic>
      </p:graphicFrame>
      <p:sp>
        <p:nvSpPr>
          <p:cNvPr id="4" name="Footer Placeholder 3">
            <a:extLst>
              <a:ext uri="{FF2B5EF4-FFF2-40B4-BE49-F238E27FC236}">
                <a16:creationId xmlns:a16="http://schemas.microsoft.com/office/drawing/2014/main" id="{D3FACB89-C57A-C051-B656-07393EBE46A0}"/>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DB269C32-9DC9-AFDE-1165-5060E6E9019D}"/>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9166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345284-8AB9-8AFC-A6D6-3595ABDA72C0}"/>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55054CDC-49E6-1A98-30C1-9D3CB5517090}"/>
              </a:ext>
            </a:extLst>
          </p:cNvPr>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9" name="Table 9">
            <a:extLst>
              <a:ext uri="{FF2B5EF4-FFF2-40B4-BE49-F238E27FC236}">
                <a16:creationId xmlns:a16="http://schemas.microsoft.com/office/drawing/2014/main" id="{6E419C9C-29AD-5AE2-99B0-76A0E0A7A019}"/>
              </a:ext>
            </a:extLst>
          </p:cNvPr>
          <p:cNvGraphicFramePr>
            <a:graphicFrameLocks noGrp="1"/>
          </p:cNvGraphicFramePr>
          <p:nvPr>
            <p:ph idx="1"/>
            <p:extLst>
              <p:ext uri="{D42A27DB-BD31-4B8C-83A1-F6EECF244321}">
                <p14:modId xmlns:p14="http://schemas.microsoft.com/office/powerpoint/2010/main" val="3788122876"/>
              </p:ext>
            </p:extLst>
          </p:nvPr>
        </p:nvGraphicFramePr>
        <p:xfrm>
          <a:off x="634482" y="451512"/>
          <a:ext cx="8014995" cy="4772660"/>
        </p:xfrm>
        <a:graphic>
          <a:graphicData uri="http://schemas.openxmlformats.org/drawingml/2006/table">
            <a:tbl>
              <a:tblPr firstRow="1" bandRow="1">
                <a:tableStyleId>{5C22544A-7EE6-4342-B048-85BDC9FD1C3A}</a:tableStyleId>
              </a:tblPr>
              <a:tblGrid>
                <a:gridCol w="2002770">
                  <a:extLst>
                    <a:ext uri="{9D8B030D-6E8A-4147-A177-3AD203B41FA5}">
                      <a16:colId xmlns:a16="http://schemas.microsoft.com/office/drawing/2014/main" val="1311179060"/>
                    </a:ext>
                  </a:extLst>
                </a:gridCol>
                <a:gridCol w="1992285">
                  <a:extLst>
                    <a:ext uri="{9D8B030D-6E8A-4147-A177-3AD203B41FA5}">
                      <a16:colId xmlns:a16="http://schemas.microsoft.com/office/drawing/2014/main" val="2959674488"/>
                    </a:ext>
                  </a:extLst>
                </a:gridCol>
                <a:gridCol w="2009970">
                  <a:extLst>
                    <a:ext uri="{9D8B030D-6E8A-4147-A177-3AD203B41FA5}">
                      <a16:colId xmlns:a16="http://schemas.microsoft.com/office/drawing/2014/main" val="2980009873"/>
                    </a:ext>
                  </a:extLst>
                </a:gridCol>
                <a:gridCol w="2009970">
                  <a:extLst>
                    <a:ext uri="{9D8B030D-6E8A-4147-A177-3AD203B41FA5}">
                      <a16:colId xmlns:a16="http://schemas.microsoft.com/office/drawing/2014/main" val="1136391592"/>
                    </a:ext>
                  </a:extLst>
                </a:gridCol>
              </a:tblGrid>
              <a:tr h="471851">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3.SmartMeal: A scalable catering application Mohamed-Ata-Radu Abu Ras, Paul Stefan Popescu, Mihai </a:t>
                      </a:r>
                      <a:r>
                        <a:rPr lang="en-IN" sz="1100" b="0" kern="1200" dirty="0" err="1">
                          <a:solidFill>
                            <a:schemeClr val="dk1"/>
                          </a:solidFill>
                          <a:latin typeface="Calibri" panose="020F0502020204030204" pitchFamily="34" charset="0"/>
                          <a:ea typeface="+mn-ea"/>
                          <a:cs typeface="Calibri" panose="020F0502020204030204" pitchFamily="34" charset="0"/>
                        </a:rPr>
                        <a:t>Mocanu</a:t>
                      </a:r>
                      <a:r>
                        <a:rPr lang="en-IN" sz="1100" b="0" kern="1200" dirty="0">
                          <a:solidFill>
                            <a:schemeClr val="dk1"/>
                          </a:solidFill>
                          <a:latin typeface="Calibri" panose="020F0502020204030204" pitchFamily="34" charset="0"/>
                          <a:ea typeface="+mn-ea"/>
                          <a:cs typeface="Calibri" panose="020F0502020204030204" pitchFamily="34" charset="0"/>
                        </a:rPr>
                        <a:t>, Marian Cristian </a:t>
                      </a:r>
                      <a:r>
                        <a:rPr lang="en-IN" sz="1100" b="0" kern="1200" dirty="0" err="1">
                          <a:solidFill>
                            <a:schemeClr val="dk1"/>
                          </a:solidFill>
                          <a:latin typeface="Calibri" panose="020F0502020204030204" pitchFamily="34" charset="0"/>
                          <a:ea typeface="+mn-ea"/>
                          <a:cs typeface="Calibri" panose="020F0502020204030204" pitchFamily="34" charset="0"/>
                        </a:rPr>
                        <a:t>Mihaescu</a:t>
                      </a:r>
                      <a:r>
                        <a:rPr lang="en-IN" sz="1100" b="0" kern="1200" dirty="0">
                          <a:solidFill>
                            <a:schemeClr val="dk1"/>
                          </a:solidFill>
                          <a:latin typeface="Calibri" panose="020F0502020204030204" pitchFamily="34" charset="0"/>
                          <a:ea typeface="+mn-ea"/>
                          <a:cs typeface="Calibri" panose="020F0502020204030204" pitchFamily="34" charset="0"/>
                        </a:rPr>
                        <a:t>. </a:t>
                      </a:r>
                    </a:p>
                  </a:txBody>
                  <a:tcPr>
                    <a:solidFill>
                      <a:schemeClr val="accent2">
                        <a:lumMod val="20000"/>
                        <a:lumOff val="80000"/>
                      </a:schemeClr>
                    </a:solidFill>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2022</a:t>
                      </a:r>
                    </a:p>
                  </a:txBody>
                  <a:tcPr>
                    <a:solidFill>
                      <a:schemeClr val="accent2">
                        <a:lumMod val="20000"/>
                        <a:lumOff val="80000"/>
                      </a:schemeClr>
                    </a:solidFill>
                  </a:tcPr>
                </a:tc>
                <a:tc>
                  <a:txBody>
                    <a:bodyPr/>
                    <a:lstStyle/>
                    <a:p>
                      <a:pPr algn="just">
                        <a:lnSpc>
                          <a:spcPct val="150000"/>
                        </a:lnSpc>
                        <a:spcAft>
                          <a:spcPts val="800"/>
                        </a:spcAft>
                      </a:pPr>
                      <a:r>
                        <a:rPr lang="en-IN" sz="1100" b="0" kern="1200" dirty="0">
                          <a:solidFill>
                            <a:schemeClr val="dk1"/>
                          </a:solidFill>
                          <a:latin typeface="Calibri" panose="020F0502020204030204" pitchFamily="34" charset="0"/>
                          <a:ea typeface="+mn-ea"/>
                          <a:cs typeface="Calibri" panose="020F0502020204030204" pitchFamily="34" charset="0"/>
                        </a:rPr>
                        <a:t>The application's audience is not limited and can be easily used by any company that regularly demands </a:t>
                      </a:r>
                      <a:r>
                        <a:rPr lang="en-IN" sz="1100" b="0" kern="1200" dirty="0" err="1">
                          <a:solidFill>
                            <a:schemeClr val="dk1"/>
                          </a:solidFill>
                          <a:latin typeface="Calibri" panose="020F0502020204030204" pitchFamily="34" charset="0"/>
                          <a:ea typeface="+mn-ea"/>
                          <a:cs typeface="Calibri" panose="020F0502020204030204" pitchFamily="34" charset="0"/>
                        </a:rPr>
                        <a:t>meals.This</a:t>
                      </a:r>
                      <a:r>
                        <a:rPr lang="en-IN" sz="1100" b="0" kern="1200" dirty="0">
                          <a:solidFill>
                            <a:schemeClr val="dk1"/>
                          </a:solidFill>
                          <a:latin typeface="Calibri" panose="020F0502020204030204" pitchFamily="34" charset="0"/>
                          <a:ea typeface="+mn-ea"/>
                          <a:cs typeface="Calibri" panose="020F0502020204030204" pitchFamily="34" charset="0"/>
                        </a:rPr>
                        <a:t> application uses a mix of frameworks, programming languages, and technologies to provide all the required functionalities and run on desktop computers and mobile devices. </a:t>
                      </a:r>
                    </a:p>
                    <a:p>
                      <a:endParaRPr lang="en-IN" sz="1800" kern="1200" dirty="0">
                        <a:solidFill>
                          <a:schemeClr val="dk1"/>
                        </a:solidFill>
                        <a:latin typeface="+mn-lt"/>
                        <a:ea typeface="+mn-ea"/>
                        <a:cs typeface="+mn-cs"/>
                      </a:endParaRPr>
                    </a:p>
                  </a:txBody>
                  <a:tcPr>
                    <a:solidFill>
                      <a:schemeClr val="accent2">
                        <a:lumMod val="20000"/>
                        <a:lumOff val="80000"/>
                      </a:schemeClr>
                    </a:solidFill>
                  </a:tcPr>
                </a:tc>
                <a:tc>
                  <a:txBody>
                    <a:bodyPr/>
                    <a:lstStyle/>
                    <a:p>
                      <a:r>
                        <a:rPr lang="en-US" sz="1100" b="0" kern="1200" dirty="0">
                          <a:solidFill>
                            <a:schemeClr val="dk1"/>
                          </a:solidFill>
                          <a:latin typeface="Calibri" panose="020F0502020204030204" pitchFamily="34" charset="0"/>
                          <a:ea typeface="+mn-ea"/>
                          <a:cs typeface="Calibri" panose="020F0502020204030204" pitchFamily="34" charset="0"/>
                        </a:rPr>
                        <a:t>In future work, a system evaluation shall be performed to better understand the users' needs and punctually improve the interface</a:t>
                      </a:r>
                      <a:r>
                        <a:rPr lang="en-US" dirty="0"/>
                        <a:t>.</a:t>
                      </a:r>
                      <a:endParaRPr lang="en-IN" dirty="0"/>
                    </a:p>
                  </a:txBody>
                  <a:tcPr>
                    <a:solidFill>
                      <a:schemeClr val="accent2">
                        <a:lumMod val="20000"/>
                        <a:lumOff val="80000"/>
                      </a:schemeClr>
                    </a:solidFill>
                  </a:tcPr>
                </a:tc>
                <a:extLst>
                  <a:ext uri="{0D108BD9-81ED-4DB2-BD59-A6C34878D82A}">
                    <a16:rowId xmlns:a16="http://schemas.microsoft.com/office/drawing/2014/main" val="3376897854"/>
                  </a:ext>
                </a:extLst>
              </a:tr>
              <a:tr h="1225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4.Canteen Ordering System with Daily Update of Calorie Consumption Report using Cloud Computing Diksha Jagtap, Ashwini </a:t>
                      </a:r>
                      <a:r>
                        <a:rPr lang="en-IN" sz="1100" b="0" kern="1200" dirty="0" err="1">
                          <a:solidFill>
                            <a:schemeClr val="dk1"/>
                          </a:solidFill>
                          <a:latin typeface="Calibri" panose="020F0502020204030204" pitchFamily="34" charset="0"/>
                          <a:ea typeface="+mn-ea"/>
                          <a:cs typeface="Calibri" panose="020F0502020204030204" pitchFamily="34" charset="0"/>
                        </a:rPr>
                        <a:t>Kokate</a:t>
                      </a:r>
                      <a:r>
                        <a:rPr lang="en-IN" sz="1100" b="0" kern="1200" dirty="0">
                          <a:solidFill>
                            <a:schemeClr val="dk1"/>
                          </a:solidFill>
                          <a:latin typeface="Calibri" panose="020F0502020204030204" pitchFamily="34" charset="0"/>
                          <a:ea typeface="+mn-ea"/>
                          <a:cs typeface="Calibri" panose="020F0502020204030204" pitchFamily="34" charset="0"/>
                        </a:rPr>
                        <a:t>, Nisha Gupta, Seema </a:t>
                      </a:r>
                      <a:r>
                        <a:rPr lang="en-IN" sz="1100" b="0" kern="1200" dirty="0" err="1">
                          <a:solidFill>
                            <a:schemeClr val="dk1"/>
                          </a:solidFill>
                          <a:latin typeface="Calibri" panose="020F0502020204030204" pitchFamily="34" charset="0"/>
                          <a:ea typeface="+mn-ea"/>
                          <a:cs typeface="Calibri" panose="020F0502020204030204" pitchFamily="34" charset="0"/>
                        </a:rPr>
                        <a:t>Raysingh</a:t>
                      </a:r>
                      <a:r>
                        <a:rPr lang="en-IN" sz="1100" b="0" kern="1200" dirty="0">
                          <a:solidFill>
                            <a:schemeClr val="dk1"/>
                          </a:solidFill>
                          <a:latin typeface="Calibri" panose="020F0502020204030204" pitchFamily="34" charset="0"/>
                          <a:ea typeface="+mn-ea"/>
                          <a:cs typeface="Calibri" panose="020F0502020204030204" pitchFamily="34" charset="0"/>
                        </a:rPr>
                        <a:t>, </a:t>
                      </a:r>
                      <a:r>
                        <a:rPr lang="en-IN" sz="1100" b="0" kern="1200" dirty="0" err="1">
                          <a:solidFill>
                            <a:schemeClr val="dk1"/>
                          </a:solidFill>
                          <a:latin typeface="Calibri" panose="020F0502020204030204" pitchFamily="34" charset="0"/>
                          <a:ea typeface="+mn-ea"/>
                          <a:cs typeface="Calibri" panose="020F0502020204030204" pitchFamily="34" charset="0"/>
                        </a:rPr>
                        <a:t>Manjiri</a:t>
                      </a:r>
                      <a:r>
                        <a:rPr lang="en-IN" sz="1100" b="0" kern="1200" dirty="0">
                          <a:solidFill>
                            <a:schemeClr val="dk1"/>
                          </a:solidFill>
                          <a:latin typeface="Calibri" panose="020F0502020204030204" pitchFamily="34" charset="0"/>
                          <a:ea typeface="+mn-ea"/>
                          <a:cs typeface="Calibri" panose="020F0502020204030204" pitchFamily="34" charset="0"/>
                        </a:rPr>
                        <a:t> Pathak.</a:t>
                      </a:r>
                    </a:p>
                    <a:p>
                      <a:endParaRPr lang="en-IN" dirty="0"/>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2023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The objective of the Canteen order website is to overcome the disadvantages of traditional ordering system. It provides Calorie consumption report of customer, more flexibility, and reliability.</a:t>
                      </a:r>
                    </a:p>
                    <a:p>
                      <a:endParaRPr lang="en-IN" dirty="0"/>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no</a:t>
                      </a:r>
                      <a:r>
                        <a:rPr lang="en-IN" dirty="0"/>
                        <a:t> </a:t>
                      </a:r>
                      <a:r>
                        <a:rPr lang="en-IN" sz="1100" b="0" kern="1200" dirty="0">
                          <a:solidFill>
                            <a:schemeClr val="dk1"/>
                          </a:solidFill>
                          <a:latin typeface="Calibri" panose="020F0502020204030204" pitchFamily="34" charset="0"/>
                          <a:ea typeface="+mn-ea"/>
                          <a:cs typeface="Calibri" panose="020F0502020204030204" pitchFamily="34" charset="0"/>
                        </a:rPr>
                        <a:t>limitations</a:t>
                      </a:r>
                    </a:p>
                  </a:txBody>
                  <a:tcPr/>
                </a:tc>
                <a:extLst>
                  <a:ext uri="{0D108BD9-81ED-4DB2-BD59-A6C34878D82A}">
                    <a16:rowId xmlns:a16="http://schemas.microsoft.com/office/drawing/2014/main" val="1684391349"/>
                  </a:ext>
                </a:extLst>
              </a:tr>
            </a:tbl>
          </a:graphicData>
        </a:graphic>
      </p:graphicFrame>
    </p:spTree>
    <p:extLst>
      <p:ext uri="{BB962C8B-B14F-4D97-AF65-F5344CB8AC3E}">
        <p14:creationId xmlns:p14="http://schemas.microsoft.com/office/powerpoint/2010/main" val="262100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8FD761-30BF-1262-252B-E444976A87CA}"/>
              </a:ext>
            </a:extLst>
          </p:cNvPr>
          <p:cNvSpPr>
            <a:spLocks noGrp="1"/>
          </p:cNvSpPr>
          <p:nvPr>
            <p:ph type="ftr" sz="quarter" idx="11"/>
          </p:nvPr>
        </p:nvSpPr>
        <p:spPr/>
        <p:txBody>
          <a:bodyPr/>
          <a:lstStyle/>
          <a:p>
            <a:r>
              <a:rPr lang="en-US" dirty="0"/>
              <a:t>AY 2023-2024</a:t>
            </a:r>
          </a:p>
        </p:txBody>
      </p:sp>
      <p:sp>
        <p:nvSpPr>
          <p:cNvPr id="5" name="Slide Number Placeholder 4">
            <a:extLst>
              <a:ext uri="{FF2B5EF4-FFF2-40B4-BE49-F238E27FC236}">
                <a16:creationId xmlns:a16="http://schemas.microsoft.com/office/drawing/2014/main" id="{63D59A6F-B066-FC3F-8007-818D92CB6B6E}"/>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9" name="Table 9">
            <a:extLst>
              <a:ext uri="{FF2B5EF4-FFF2-40B4-BE49-F238E27FC236}">
                <a16:creationId xmlns:a16="http://schemas.microsoft.com/office/drawing/2014/main" id="{5A54F3A8-F663-B609-E197-72DED9E84F6B}"/>
              </a:ext>
            </a:extLst>
          </p:cNvPr>
          <p:cNvGraphicFramePr>
            <a:graphicFrameLocks noGrp="1"/>
          </p:cNvGraphicFramePr>
          <p:nvPr>
            <p:ph idx="1"/>
            <p:extLst>
              <p:ext uri="{D42A27DB-BD31-4B8C-83A1-F6EECF244321}">
                <p14:modId xmlns:p14="http://schemas.microsoft.com/office/powerpoint/2010/main" val="243220543"/>
              </p:ext>
            </p:extLst>
          </p:nvPr>
        </p:nvGraphicFramePr>
        <p:xfrm>
          <a:off x="463419" y="294465"/>
          <a:ext cx="8363340" cy="5168900"/>
        </p:xfrm>
        <a:graphic>
          <a:graphicData uri="http://schemas.openxmlformats.org/drawingml/2006/table">
            <a:tbl>
              <a:tblPr firstRow="1" bandRow="1">
                <a:tableStyleId>{5C22544A-7EE6-4342-B048-85BDC9FD1C3A}</a:tableStyleId>
              </a:tblPr>
              <a:tblGrid>
                <a:gridCol w="2090835">
                  <a:extLst>
                    <a:ext uri="{9D8B030D-6E8A-4147-A177-3AD203B41FA5}">
                      <a16:colId xmlns:a16="http://schemas.microsoft.com/office/drawing/2014/main" val="2440555028"/>
                    </a:ext>
                  </a:extLst>
                </a:gridCol>
                <a:gridCol w="2081338">
                  <a:extLst>
                    <a:ext uri="{9D8B030D-6E8A-4147-A177-3AD203B41FA5}">
                      <a16:colId xmlns:a16="http://schemas.microsoft.com/office/drawing/2014/main" val="1068010899"/>
                    </a:ext>
                  </a:extLst>
                </a:gridCol>
                <a:gridCol w="2100332">
                  <a:extLst>
                    <a:ext uri="{9D8B030D-6E8A-4147-A177-3AD203B41FA5}">
                      <a16:colId xmlns:a16="http://schemas.microsoft.com/office/drawing/2014/main" val="310544451"/>
                    </a:ext>
                  </a:extLst>
                </a:gridCol>
                <a:gridCol w="2090835">
                  <a:extLst>
                    <a:ext uri="{9D8B030D-6E8A-4147-A177-3AD203B41FA5}">
                      <a16:colId xmlns:a16="http://schemas.microsoft.com/office/drawing/2014/main" val="3593506030"/>
                    </a:ext>
                  </a:extLst>
                </a:gridCol>
              </a:tblGrid>
              <a:tr h="1107599">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5.AUTOMATED CANTEEN ORDERING SYSTEM ABUBAKKAR SK DANIYAL, AKHTAR MOHAMMAD ARSHAD KHAN, Rani </a:t>
                      </a:r>
                      <a:r>
                        <a:rPr lang="en-IN" sz="1100" b="0" kern="1200" dirty="0" err="1">
                          <a:solidFill>
                            <a:schemeClr val="dk1"/>
                          </a:solidFill>
                          <a:latin typeface="Calibri" panose="020F0502020204030204" pitchFamily="34" charset="0"/>
                          <a:ea typeface="+mn-ea"/>
                          <a:cs typeface="Calibri" panose="020F0502020204030204" pitchFamily="34" charset="0"/>
                        </a:rPr>
                        <a:t>astya</a:t>
                      </a:r>
                      <a:r>
                        <a:rPr lang="en-IN" sz="1100" b="0" kern="1200" dirty="0">
                          <a:solidFill>
                            <a:schemeClr val="dk1"/>
                          </a:solidFill>
                          <a:latin typeface="Calibri" panose="020F0502020204030204" pitchFamily="34" charset="0"/>
                          <a:ea typeface="+mn-ea"/>
                          <a:cs typeface="Calibri" panose="020F0502020204030204" pitchFamily="34" charset="0"/>
                        </a:rPr>
                        <a:t> </a:t>
                      </a:r>
                    </a:p>
                  </a:txBody>
                  <a:tcPr>
                    <a:solidFill>
                      <a:schemeClr val="accent2">
                        <a:lumMod val="20000"/>
                        <a:lumOff val="80000"/>
                      </a:schemeClr>
                    </a:solidFill>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2020-2022</a:t>
                      </a:r>
                    </a:p>
                  </a:txBody>
                  <a:tcPr>
                    <a:solidFill>
                      <a:schemeClr val="accent2">
                        <a:lumMod val="20000"/>
                        <a:lumOff val="80000"/>
                      </a:schemeClr>
                    </a:solidFill>
                  </a:tcPr>
                </a:tc>
                <a:tc>
                  <a:txBody>
                    <a:bodyPr/>
                    <a:lstStyle/>
                    <a:p>
                      <a:pPr algn="just">
                        <a:lnSpc>
                          <a:spcPct val="150000"/>
                        </a:lnSpc>
                        <a:spcAft>
                          <a:spcPts val="800"/>
                        </a:spcAft>
                      </a:pPr>
                      <a:r>
                        <a:rPr lang="en-IN" sz="1100" b="0" kern="1200" dirty="0">
                          <a:solidFill>
                            <a:schemeClr val="dk1"/>
                          </a:solidFill>
                          <a:latin typeface="Calibri" panose="020F0502020204030204" pitchFamily="34" charset="0"/>
                          <a:ea typeface="+mn-ea"/>
                          <a:cs typeface="Calibri" panose="020F0502020204030204" pitchFamily="34" charset="0"/>
                        </a:rPr>
                        <a:t>This system offers a user-friendly interface where customers can easily order from a diverse menu, make payments via credit card or wallet, and receive food recommendations and trending items. Users are required to register with valid details and an OTP sent to their mobile number for login security. The system manages food item details, including names, descriptions, images, and prices. </a:t>
                      </a:r>
                    </a:p>
                    <a:p>
                      <a:endParaRPr lang="en-IN" sz="1100" b="0" kern="1200" dirty="0">
                        <a:solidFill>
                          <a:schemeClr val="dk1"/>
                        </a:solidFill>
                        <a:latin typeface="Calibri" panose="020F0502020204030204" pitchFamily="34" charset="0"/>
                        <a:ea typeface="+mn-ea"/>
                        <a:cs typeface="Calibri" panose="020F0502020204030204" pitchFamily="34" charset="0"/>
                      </a:endParaRPr>
                    </a:p>
                  </a:txBody>
                  <a:tcPr>
                    <a:solidFill>
                      <a:schemeClr val="accent2">
                        <a:lumMod val="20000"/>
                        <a:lumOff val="80000"/>
                      </a:schemeClr>
                    </a:solidFill>
                  </a:tcPr>
                </a:tc>
                <a:tc>
                  <a:txBody>
                    <a:bodyPr/>
                    <a:lstStyle/>
                    <a:p>
                      <a:r>
                        <a:rPr lang="en-US" sz="1100" b="0" kern="1200" dirty="0">
                          <a:solidFill>
                            <a:schemeClr val="dk1"/>
                          </a:solidFill>
                          <a:latin typeface="Calibri" panose="020F0502020204030204" pitchFamily="34" charset="0"/>
                          <a:ea typeface="+mn-ea"/>
                          <a:cs typeface="Calibri" panose="020F0502020204030204" pitchFamily="34" charset="0"/>
                        </a:rPr>
                        <a:t>It can select the current location of the user but by using current location it cannot detect the university or campus. User do not get auto email for order confirmation There is no tracking system for food preparation only a predicted time.</a:t>
                      </a:r>
                      <a:endParaRPr lang="en-IN" sz="1100" b="0" kern="1200" dirty="0">
                        <a:solidFill>
                          <a:schemeClr val="dk1"/>
                        </a:solidFill>
                        <a:latin typeface="Calibri" panose="020F0502020204030204" pitchFamily="34" charset="0"/>
                        <a:ea typeface="+mn-ea"/>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856069639"/>
                  </a:ext>
                </a:extLst>
              </a:tr>
              <a:tr h="1317674">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6.CANTEEN ORDERING SYSTEM USING ANDROID Shubhra </a:t>
                      </a:r>
                      <a:r>
                        <a:rPr lang="en-IN" sz="1100" b="0" kern="1200" dirty="0" err="1">
                          <a:solidFill>
                            <a:schemeClr val="dk1"/>
                          </a:solidFill>
                          <a:latin typeface="Calibri" panose="020F0502020204030204" pitchFamily="34" charset="0"/>
                          <a:ea typeface="+mn-ea"/>
                          <a:cs typeface="Calibri" panose="020F0502020204030204" pitchFamily="34" charset="0"/>
                        </a:rPr>
                        <a:t>Masurkar</a:t>
                      </a:r>
                      <a:r>
                        <a:rPr lang="en-IN" sz="1100" b="0" kern="1200" dirty="0">
                          <a:solidFill>
                            <a:schemeClr val="dk1"/>
                          </a:solidFill>
                          <a:latin typeface="Calibri" panose="020F0502020204030204" pitchFamily="34" charset="0"/>
                          <a:ea typeface="+mn-ea"/>
                          <a:cs typeface="Calibri" panose="020F0502020204030204" pitchFamily="34" charset="0"/>
                        </a:rPr>
                        <a:t>, Akanksha </a:t>
                      </a:r>
                      <a:r>
                        <a:rPr lang="en-IN" sz="1100" b="0" kern="1200" dirty="0" err="1">
                          <a:solidFill>
                            <a:schemeClr val="dk1"/>
                          </a:solidFill>
                          <a:latin typeface="Calibri" panose="020F0502020204030204" pitchFamily="34" charset="0"/>
                          <a:ea typeface="+mn-ea"/>
                          <a:cs typeface="Calibri" panose="020F0502020204030204" pitchFamily="34" charset="0"/>
                        </a:rPr>
                        <a:t>Dhagadi</a:t>
                      </a:r>
                      <a:r>
                        <a:rPr lang="en-IN" sz="1100" b="0" kern="1200" dirty="0">
                          <a:solidFill>
                            <a:schemeClr val="dk1"/>
                          </a:solidFill>
                          <a:latin typeface="Calibri" panose="020F0502020204030204" pitchFamily="34" charset="0"/>
                          <a:ea typeface="+mn-ea"/>
                          <a:cs typeface="Calibri" panose="020F0502020204030204" pitchFamily="34" charset="0"/>
                        </a:rPr>
                        <a:t>, Yogesh Kulkarni, Amit </a:t>
                      </a:r>
                      <a:r>
                        <a:rPr lang="en-IN" sz="1100" b="0" kern="1200" dirty="0" err="1">
                          <a:solidFill>
                            <a:schemeClr val="dk1"/>
                          </a:solidFill>
                          <a:latin typeface="Calibri" panose="020F0502020204030204" pitchFamily="34" charset="0"/>
                          <a:ea typeface="+mn-ea"/>
                          <a:cs typeface="Calibri" panose="020F0502020204030204" pitchFamily="34" charset="0"/>
                        </a:rPr>
                        <a:t>Aylani</a:t>
                      </a:r>
                      <a:endParaRPr lang="en-IN" sz="11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IN" sz="1100" b="0" kern="1200" dirty="0">
                          <a:solidFill>
                            <a:schemeClr val="dk1"/>
                          </a:solidFill>
                          <a:latin typeface="Calibri" panose="020F0502020204030204" pitchFamily="34" charset="0"/>
                          <a:ea typeface="+mn-ea"/>
                          <a:cs typeface="Calibri" panose="020F0502020204030204" pitchFamily="34" charset="0"/>
                        </a:rPr>
                        <a:t>2022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kern="1200" dirty="0">
                          <a:solidFill>
                            <a:schemeClr val="dk1"/>
                          </a:solidFill>
                          <a:latin typeface="Calibri" panose="020F0502020204030204" pitchFamily="34" charset="0"/>
                          <a:ea typeface="+mn-ea"/>
                          <a:cs typeface="Calibri" panose="020F0502020204030204" pitchFamily="34" charset="0"/>
                        </a:rPr>
                        <a:t>They are developing an app on which a user would be able to place an order and pay via e-</a:t>
                      </a:r>
                      <a:r>
                        <a:rPr lang="en-IN" sz="1100" b="0" kern="1200" dirty="0" err="1">
                          <a:solidFill>
                            <a:schemeClr val="dk1"/>
                          </a:solidFill>
                          <a:latin typeface="Calibri" panose="020F0502020204030204" pitchFamily="34" charset="0"/>
                          <a:ea typeface="+mn-ea"/>
                          <a:cs typeface="Calibri" panose="020F0502020204030204" pitchFamily="34" charset="0"/>
                        </a:rPr>
                        <a:t>walletor</a:t>
                      </a:r>
                      <a:r>
                        <a:rPr lang="en-IN" sz="1100" b="0" kern="1200" dirty="0">
                          <a:solidFill>
                            <a:schemeClr val="dk1"/>
                          </a:solidFill>
                          <a:latin typeface="Calibri" panose="020F0502020204030204" pitchFamily="34" charset="0"/>
                          <a:ea typeface="+mn-ea"/>
                          <a:cs typeface="Calibri" panose="020F0502020204030204" pitchFamily="34" charset="0"/>
                        </a:rPr>
                        <a:t> UPI. The request for the order would be displayed in canteen where the order would be accepted. </a:t>
                      </a:r>
                    </a:p>
                    <a:p>
                      <a:endParaRPr lang="en-IN" dirty="0"/>
                    </a:p>
                  </a:txBody>
                  <a:tcPr/>
                </a:tc>
                <a:tc>
                  <a:txBody>
                    <a:bodyPr/>
                    <a:lstStyle/>
                    <a:p>
                      <a:r>
                        <a:rPr lang="en-US" sz="1100" b="0" kern="1200" dirty="0">
                          <a:solidFill>
                            <a:schemeClr val="dk1"/>
                          </a:solidFill>
                          <a:latin typeface="Calibri" panose="020F0502020204030204" pitchFamily="34" charset="0"/>
                          <a:ea typeface="+mn-ea"/>
                          <a:cs typeface="Calibri" panose="020F0502020204030204" pitchFamily="34" charset="0"/>
                        </a:rPr>
                        <a:t>The developer can also </a:t>
                      </a:r>
                      <a:r>
                        <a:rPr lang="en-US" sz="1100" b="0" kern="1200" dirty="0" err="1">
                          <a:solidFill>
                            <a:schemeClr val="dk1"/>
                          </a:solidFill>
                          <a:latin typeface="Calibri" panose="020F0502020204030204" pitchFamily="34" charset="0"/>
                          <a:ea typeface="+mn-ea"/>
                          <a:cs typeface="Calibri" panose="020F0502020204030204" pitchFamily="34" charset="0"/>
                        </a:rPr>
                        <a:t>usebiometrics</a:t>
                      </a:r>
                      <a:r>
                        <a:rPr lang="en-US" sz="1100" b="0" kern="1200" dirty="0">
                          <a:solidFill>
                            <a:schemeClr val="dk1"/>
                          </a:solidFill>
                          <a:latin typeface="Calibri" panose="020F0502020204030204" pitchFamily="34" charset="0"/>
                          <a:ea typeface="+mn-ea"/>
                          <a:cs typeface="Calibri" panose="020F0502020204030204" pitchFamily="34" charset="0"/>
                        </a:rPr>
                        <a:t> for customers and admin to log-in the application like this will be </a:t>
                      </a:r>
                      <a:r>
                        <a:rPr lang="en-US" sz="1100" b="0" kern="1200" dirty="0" err="1">
                          <a:solidFill>
                            <a:schemeClr val="dk1"/>
                          </a:solidFill>
                          <a:latin typeface="Calibri" panose="020F0502020204030204" pitchFamily="34" charset="0"/>
                          <a:ea typeface="+mn-ea"/>
                          <a:cs typeface="Calibri" panose="020F0502020204030204" pitchFamily="34" charset="0"/>
                        </a:rPr>
                        <a:t>veryhelpful</a:t>
                      </a:r>
                      <a:r>
                        <a:rPr lang="en-US" sz="1100" b="0" kern="1200" dirty="0">
                          <a:solidFill>
                            <a:schemeClr val="dk1"/>
                          </a:solidFill>
                          <a:latin typeface="Calibri" panose="020F0502020204030204" pitchFamily="34" charset="0"/>
                          <a:ea typeface="+mn-ea"/>
                          <a:cs typeface="Calibri" panose="020F0502020204030204" pitchFamily="34" charset="0"/>
                        </a:rPr>
                        <a:t> for future generation</a:t>
                      </a:r>
                      <a:r>
                        <a:rPr lang="en-US" dirty="0"/>
                        <a:t>.</a:t>
                      </a:r>
                      <a:endParaRPr lang="en-IN" dirty="0"/>
                    </a:p>
                  </a:txBody>
                  <a:tcPr/>
                </a:tc>
                <a:extLst>
                  <a:ext uri="{0D108BD9-81ED-4DB2-BD59-A6C34878D82A}">
                    <a16:rowId xmlns:a16="http://schemas.microsoft.com/office/drawing/2014/main" val="3598524194"/>
                  </a:ext>
                </a:extLst>
              </a:tr>
            </a:tbl>
          </a:graphicData>
        </a:graphic>
      </p:graphicFrame>
    </p:spTree>
    <p:extLst>
      <p:ext uri="{BB962C8B-B14F-4D97-AF65-F5344CB8AC3E}">
        <p14:creationId xmlns:p14="http://schemas.microsoft.com/office/powerpoint/2010/main" val="41789049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612</TotalTime>
  <Words>3278</Words>
  <Application>Microsoft Office PowerPoint</Application>
  <PresentationFormat>On-screen Show (4:3)</PresentationFormat>
  <Paragraphs>249</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Cambria</vt:lpstr>
      <vt:lpstr>Times New Roman</vt:lpstr>
      <vt:lpstr>Trebuchet MS</vt:lpstr>
      <vt:lpstr>Wingdings</vt:lpstr>
      <vt:lpstr>Wingdings 3</vt:lpstr>
      <vt:lpstr>Facet</vt:lpstr>
      <vt:lpstr>PowerPoint Presentation</vt:lpstr>
      <vt:lpstr>TABLE OF CONTENTS</vt:lpstr>
      <vt:lpstr>1.Abstract</vt:lpstr>
      <vt:lpstr>PowerPoint Presentation</vt:lpstr>
      <vt:lpstr>3.Research motivation</vt:lpstr>
      <vt:lpstr>4.Clear objectives </vt:lpstr>
      <vt:lpstr>5.Literature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10.Conclusions  </vt:lpstr>
      <vt:lpstr>11.References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dc:creator>
  <cp:lastModifiedBy>shreya kundapura</cp:lastModifiedBy>
  <cp:revision>10</cp:revision>
  <dcterms:modified xsi:type="dcterms:W3CDTF">2023-11-19T11:56:48Z</dcterms:modified>
</cp:coreProperties>
</file>