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C9236-5BB0-43D9-91DE-6EDD3322F08E}">
  <a:tblStyle styleId="{77FC9236-5BB0-43D9-91DE-6EDD3322F0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22759B-C37A-4CF7-A2E9-FB0F87D7E96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 showGuides="1">
      <p:cViewPr>
        <p:scale>
          <a:sx n="28" d="100"/>
          <a:sy n="28" d="100"/>
        </p:scale>
        <p:origin x="16" y="-400"/>
      </p:cViewPr>
      <p:guideLst>
        <p:guide orient="horz" pos="81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9235282" y="-988219"/>
            <a:ext cx="18102262" cy="3291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16650" y="8693150"/>
            <a:ext cx="23426737" cy="8228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82837" y="539749"/>
            <a:ext cx="23426737" cy="245348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95550" y="6838950"/>
            <a:ext cx="31546801" cy="1141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95550" y="18357850"/>
            <a:ext cx="31546801" cy="600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16381413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8362613" y="6418263"/>
            <a:ext cx="16381412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519363" y="1460500"/>
            <a:ext cx="31546801" cy="530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519363" y="10020300"/>
            <a:ext cx="154733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8516600" y="6724650"/>
            <a:ext cx="15549562" cy="3295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08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81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72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18516600" y="10020300"/>
            <a:ext cx="15549562" cy="147383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5549563" y="3949700"/>
            <a:ext cx="18516601" cy="194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19363" y="8229600"/>
            <a:ext cx="11796712" cy="1524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720"/>
              <a:buFont typeface="Noto Sans Symbols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4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36700" marR="0" lvl="5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93900" marR="0" lvl="6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51100" marR="0" lvl="7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08300" marR="0" lvl="8" indent="-21590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1800" marR="0" lvl="0" indent="-232409" algn="l" rtl="0">
              <a:lnSpc>
                <a:spcPct val="124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3600" marR="0" lvl="1" indent="-153987" algn="l" rtl="0">
              <a:lnSpc>
                <a:spcPct val="124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ts val="2100"/>
              <a:buFont typeface="Noto Sans Symbols"/>
              <a:buChar char="−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7319" algn="l" rtl="0">
              <a:lnSpc>
                <a:spcPct val="124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marR="0" lvl="3" indent="-120650" algn="l" rtl="0">
              <a:lnSpc>
                <a:spcPct val="124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9000" marR="0" lvl="4" indent="-158750" algn="l" rtl="0">
              <a:lnSpc>
                <a:spcPct val="124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1800" marR="0" lvl="1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63600" marR="0" lvl="3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9500" marR="0" lvl="4" indent="-2159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81000"/>
            <a:ext cx="141160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bu.edu/cs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/>
        </p:nvSpPr>
        <p:spPr>
          <a:xfrm>
            <a:off x="31494869" y="25984200"/>
            <a:ext cx="4226491" cy="1008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@BUCompSci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72472085"/>
              </p:ext>
            </p:extLst>
          </p:nvPr>
        </p:nvGraphicFramePr>
        <p:xfrm>
          <a:off x="0" y="1918708"/>
          <a:ext cx="36576000" cy="1738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0"/>
              </a:tblGrid>
              <a:tr h="173889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400" u="none" strike="noStrike" cap="none" dirty="0" smtClean="0"/>
                        <a:t>Identifying Brazilian</a:t>
                      </a:r>
                      <a:r>
                        <a:rPr lang="en-US" sz="10400" u="none" strike="noStrike" cap="none" baseline="0" dirty="0" smtClean="0"/>
                        <a:t> Names using a Recurrent Neural Network</a:t>
                      </a:r>
                      <a:endParaRPr lang="en-US" sz="10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/>
          <p:cNvSpPr txBox="1"/>
          <p:nvPr/>
        </p:nvSpPr>
        <p:spPr>
          <a:xfrm>
            <a:off x="6083209" y="4145944"/>
            <a:ext cx="25151945" cy="1079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lnSpc>
                <a:spcPct val="124000"/>
              </a:lnSpc>
            </a:pPr>
            <a:r>
              <a:rPr lang="en-US" sz="6000" dirty="0" smtClean="0">
                <a:solidFill>
                  <a:schemeClr val="dk1"/>
                </a:solidFill>
              </a:rPr>
              <a:t>By </a:t>
            </a:r>
            <a:r>
              <a:rPr lang="en-US" sz="6000" dirty="0" err="1" smtClean="0">
                <a:solidFill>
                  <a:schemeClr val="dk1"/>
                </a:solidFill>
              </a:rPr>
              <a:t>Duaa</a:t>
            </a:r>
            <a:r>
              <a:rPr lang="en-US" sz="6000" dirty="0" smtClean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Tashkandi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Wjdan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Alharthi</a:t>
            </a:r>
            <a:r>
              <a:rPr lang="en-US" sz="6000" dirty="0">
                <a:solidFill>
                  <a:schemeClr val="dk1"/>
                </a:solidFill>
              </a:rPr>
              <a:t>, Ben </a:t>
            </a:r>
            <a:r>
              <a:rPr lang="en-US" sz="6000" dirty="0" err="1">
                <a:solidFill>
                  <a:schemeClr val="dk1"/>
                </a:solidFill>
              </a:rPr>
              <a:t>Gaudiosi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smtClean="0">
                <a:solidFill>
                  <a:schemeClr val="dk1"/>
                </a:solidFill>
              </a:rPr>
              <a:t>and Shreya </a:t>
            </a:r>
            <a:r>
              <a:rPr lang="en-US" sz="6000" dirty="0">
                <a:solidFill>
                  <a:schemeClr val="dk1"/>
                </a:solidFill>
              </a:rPr>
              <a:t>Ramesh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7200" y="5987888"/>
            <a:ext cx="11734800" cy="10293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lvl="0">
              <a:lnSpc>
                <a:spcPct val="124000"/>
              </a:lnSpc>
            </a:pPr>
            <a:r>
              <a:rPr lang="en-US" sz="4000" dirty="0">
                <a:solidFill>
                  <a:schemeClr val="dk1"/>
                </a:solidFill>
              </a:rPr>
              <a:t>In an effort to help the </a:t>
            </a:r>
            <a:r>
              <a:rPr lang="en-US" sz="4000" dirty="0" err="1">
                <a:solidFill>
                  <a:schemeClr val="dk1"/>
                </a:solidFill>
              </a:rPr>
              <a:t>Digaai</a:t>
            </a:r>
            <a:r>
              <a:rPr lang="en-US" sz="4000" dirty="0">
                <a:solidFill>
                  <a:schemeClr val="dk1"/>
                </a:solidFill>
              </a:rPr>
              <a:t>, an online platform that aggregates and tracks the Brazilian diaspora and its cultural influence, the goal of our project is to classify a person's full name as either Brazilian or not </a:t>
            </a:r>
            <a:r>
              <a:rPr lang="en-US" sz="4000" dirty="0" smtClean="0">
                <a:solidFill>
                  <a:schemeClr val="dk1"/>
                </a:solidFill>
              </a:rPr>
              <a:t>Brazilian. We came up with several different models, including a logistic regression, a convolutional neural network, and a recurrent neural network. Using these machine learning techniques, we’ve managed to develop a fairly accurate model for determining whether or not a person is Brazilian based on their first and last name.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6738054" y="22448518"/>
            <a:ext cx="8772056" cy="35755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marL="571500" lvl="0" indent="-571500">
              <a:lnSpc>
                <a:spcPct val="124000"/>
              </a:lnSpc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200" dirty="0" err="1"/>
              <a:t>Treeratpituk</a:t>
            </a:r>
            <a:r>
              <a:rPr lang="en-US" sz="3200" dirty="0"/>
              <a:t>, </a:t>
            </a:r>
            <a:r>
              <a:rPr lang="en-US" sz="3200" dirty="0" err="1"/>
              <a:t>Pucktada</a:t>
            </a:r>
            <a:r>
              <a:rPr lang="en-US" sz="3200" dirty="0"/>
              <a:t>, and C. Lee Giles. "Name-Ethnicity Classification and Ethnicity-Sensitive Name Matching." AAAI. 2012</a:t>
            </a:r>
            <a:r>
              <a:rPr lang="en-US" sz="3200" dirty="0"/>
              <a:t> </a:t>
            </a:r>
            <a:endParaRPr lang="en-US" sz="3200" dirty="0" smtClean="0"/>
          </a:p>
          <a:p>
            <a:pPr marL="571500" lvl="0" indent="-571500">
              <a:lnSpc>
                <a:spcPct val="124000"/>
              </a:lnSpc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 2</a:t>
            </a:r>
          </a:p>
          <a:p>
            <a:pPr marL="571500" lvl="0" indent="-571500">
              <a:lnSpc>
                <a:spcPct val="124000"/>
              </a:lnSpc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200" dirty="0" smtClean="0">
                <a:solidFill>
                  <a:schemeClr val="dk1"/>
                </a:solidFill>
              </a:rPr>
              <a:t>Ref 3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97"/>
          <p:cNvSpPr txBox="1"/>
          <p:nvPr/>
        </p:nvSpPr>
        <p:spPr>
          <a:xfrm>
            <a:off x="494135" y="17990022"/>
            <a:ext cx="11734800" cy="10293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24000"/>
              </a:lnSpc>
            </a:pPr>
            <a:r>
              <a:rPr lang="en-US" sz="4000" dirty="0">
                <a:solidFill>
                  <a:schemeClr val="dk1"/>
                </a:solidFill>
              </a:rPr>
              <a:t>For Brazilian name sets, we scraped Facebook pages of Brazilian groups, for example, “Clash of Clans Brazil” or “Brazilians for Animal Rights.” For non-Brazilian data, we scraped Facebook pages of colleges to ensure ethnic diversity in the name set of non-Brazilians. The final Distribution of Brazilian and non-Brazilian classes is </a:t>
            </a:r>
            <a:r>
              <a:rPr lang="en-US" sz="4000" dirty="0" smtClean="0">
                <a:solidFill>
                  <a:schemeClr val="dk1"/>
                </a:solidFill>
              </a:rPr>
              <a:t>50:50. </a:t>
            </a:r>
            <a:r>
              <a:rPr lang="en-US" sz="4000" dirty="0">
                <a:solidFill>
                  <a:schemeClr val="dk1"/>
                </a:solidFill>
              </a:rPr>
              <a:t>We have collected a total of 60,000 names</a:t>
            </a:r>
            <a:r>
              <a:rPr lang="en-US" sz="4000" dirty="0" smtClean="0">
                <a:solidFill>
                  <a:schemeClr val="dk1"/>
                </a:solidFill>
              </a:rPr>
              <a:t>. Therefore, we have a </a:t>
            </a:r>
            <a:r>
              <a:rPr lang="en-US" sz="4000" u="sng" dirty="0" smtClean="0">
                <a:solidFill>
                  <a:schemeClr val="dk1"/>
                </a:solidFill>
              </a:rPr>
              <a:t>baseline accuracy of 50% </a:t>
            </a:r>
            <a:r>
              <a:rPr lang="en-US" sz="4000" dirty="0" smtClean="0">
                <a:solidFill>
                  <a:schemeClr val="dk1"/>
                </a:solidFill>
              </a:rPr>
              <a:t>we aimed to beat, which would be random guessing.</a:t>
            </a: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76232"/>
            <a:ext cx="14142720" cy="90887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02977" y="7788491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1: A graph representing our RNN. The first letter of the name is X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the second X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, etc.</a:t>
            </a:r>
            <a:endParaRPr lang="en-US" sz="3000" dirty="0"/>
          </a:p>
        </p:txBody>
      </p:sp>
      <p:pic>
        <p:nvPicPr>
          <p:cNvPr id="1030" name="Picture 6" descr="https://lh5.googleusercontent.com/NV7CvlJLc8A_XepIQ9FMtJTfIz0UfTXYcT8qG8ke31zdo647qjqkyBAebCY8_qs59Exchk9Je_Ljw-nZCyVoNiBvqPP0mOzuNQBbOAH7T80VFRV8Maau64VS-t8UpIfVlp0gaF-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269" y="15030450"/>
            <a:ext cx="13702452" cy="823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69203" y="23728680"/>
            <a:ext cx="13665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2: A graph showing our training and validation accuracy. The X axis is number of epochs, while the Y axis is the accuracy of the model.</a:t>
            </a:r>
            <a:endParaRPr lang="en-US" sz="3000" dirty="0"/>
          </a:p>
        </p:txBody>
      </p:sp>
      <p:sp>
        <p:nvSpPr>
          <p:cNvPr id="29" name="Shape 97"/>
          <p:cNvSpPr txBox="1"/>
          <p:nvPr/>
        </p:nvSpPr>
        <p:spPr>
          <a:xfrm>
            <a:off x="26738055" y="5714028"/>
            <a:ext cx="9658979" cy="68589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24000"/>
              </a:lnSpc>
            </a:pPr>
            <a:r>
              <a:rPr lang="en-US" sz="4000" dirty="0"/>
              <a:t>We first tried the RNN on just first name inputs, and got an accuracy of 86% on training data. We then trained the model on inputs of first name and last name as two separate features and got an accuracy of 90% on the training data</a:t>
            </a:r>
            <a:r>
              <a:rPr lang="en-US" sz="4000" dirty="0" smtClean="0">
                <a:solidFill>
                  <a:schemeClr val="dk1"/>
                </a:solidFill>
              </a:rPr>
              <a:t>. 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97"/>
          <p:cNvSpPr txBox="1"/>
          <p:nvPr/>
        </p:nvSpPr>
        <p:spPr>
          <a:xfrm>
            <a:off x="26665379" y="11534451"/>
            <a:ext cx="9658979" cy="8888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dk1"/>
                </a:solidFill>
              </a:rPr>
              <a:t>Conclusion</a:t>
            </a:r>
            <a:endParaRPr lang="en-US"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24000"/>
              </a:lnSpc>
            </a:pPr>
            <a:r>
              <a:rPr lang="en-US" sz="4000" dirty="0">
                <a:solidFill>
                  <a:schemeClr val="dk1"/>
                </a:solidFill>
              </a:rPr>
              <a:t>In the end, the RNN was the most successful because it took into account the order of the characters. </a:t>
            </a:r>
            <a:r>
              <a:rPr lang="en-US" sz="4000" dirty="0" smtClean="0"/>
              <a:t>There are several ways we imagine the RNN could be improved. First, we could use </a:t>
            </a:r>
            <a:r>
              <a:rPr lang="en-US" sz="4000" dirty="0"/>
              <a:t>pre-trained character embedding instead of one-hot encoding. </a:t>
            </a:r>
            <a:r>
              <a:rPr lang="en-US" sz="4000" dirty="0" smtClean="0"/>
              <a:t>Another improvement would be better </a:t>
            </a:r>
            <a:r>
              <a:rPr lang="en-US" sz="4000" dirty="0"/>
              <a:t>and cleaner sampling of </a:t>
            </a:r>
            <a:r>
              <a:rPr lang="en-US" sz="4000" dirty="0" smtClean="0"/>
              <a:t>data, from a more accurate source than Facebook. We hope that the model we’ve created here will be useful in achieving </a:t>
            </a:r>
            <a:r>
              <a:rPr lang="en-US" sz="4000" dirty="0" err="1" smtClean="0"/>
              <a:t>Digaai’s</a:t>
            </a:r>
            <a:r>
              <a:rPr lang="en-US" sz="4000" dirty="0" smtClean="0"/>
              <a:t> goal of tracking the Brazilian cultural </a:t>
            </a:r>
            <a:r>
              <a:rPr lang="en-US" sz="4000" dirty="0" err="1" smtClean="0"/>
              <a:t>diapsora</a:t>
            </a:r>
            <a:r>
              <a:rPr lang="en-US" sz="4000" dirty="0" smtClean="0"/>
              <a:t>.</a:t>
            </a:r>
            <a:endParaRPr sz="6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436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8</cp:revision>
  <dcterms:modified xsi:type="dcterms:W3CDTF">2017-12-10T23:36:41Z</dcterms:modified>
</cp:coreProperties>
</file>