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C9236-5BB0-43D9-91DE-6EDD3322F08E}">
  <a:tblStyle styleId="{77FC9236-5BB0-43D9-91DE-6EDD3322F08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3822759B-C37A-4CF7-A2E9-FB0F87D7E968}"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snapToObjects="1" showGuides="1">
      <p:cViewPr>
        <p:scale>
          <a:sx n="32" d="100"/>
          <a:sy n="32" d="100"/>
        </p:scale>
        <p:origin x="1160" y="-704"/>
      </p:cViewPr>
      <p:guideLst>
        <p:guide orient="horz" pos="816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71600" y="763588"/>
            <a:ext cx="5027613" cy="3770312"/>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777875" y="4776788"/>
            <a:ext cx="6216650" cy="4524375"/>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742950" marR="0" lvl="1" indent="-28575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hdr" idx="3"/>
          </p:nvPr>
        </p:nvSpPr>
        <p:spPr>
          <a:xfrm>
            <a:off x="0" y="0"/>
            <a:ext cx="3371850" cy="501650"/>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 name="Shape 6"/>
          <p:cNvSpPr txBox="1">
            <a:spLocks noGrp="1"/>
          </p:cNvSpPr>
          <p:nvPr>
            <p:ph type="dt" idx="10"/>
          </p:nvPr>
        </p:nvSpPr>
        <p:spPr>
          <a:xfrm>
            <a:off x="4398963" y="0"/>
            <a:ext cx="3371850" cy="501650"/>
          </a:xfrm>
          <a:prstGeom prst="rect">
            <a:avLst/>
          </a:prstGeom>
          <a:noFill/>
          <a:ln>
            <a:noFill/>
          </a:ln>
        </p:spPr>
        <p:txBody>
          <a:bodyPr wrap="square" lIns="91425" tIns="91425" rIns="91425" bIns="91425" anchor="t" anchorCtr="0"/>
          <a:lstStyle>
            <a:lvl1pPr marL="0" marR="0" lvl="0" indent="0" algn="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555163"/>
            <a:ext cx="3371850" cy="501650"/>
          </a:xfrm>
          <a:prstGeom prst="rect">
            <a:avLst/>
          </a:prstGeom>
          <a:noFill/>
          <a:ln>
            <a:noFill/>
          </a:ln>
        </p:spPr>
        <p:txBody>
          <a:bodyPr wrap="square" lIns="91425" tIns="91425" rIns="91425" bIns="91425" anchor="b"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5251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1</a:t>
            </a:fld>
            <a:endParaRPr lang="en-US" sz="1400">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med" len="med"/>
            <a:tailEnd type="none" w="med" len="med"/>
          </a:ln>
        </p:spPr>
      </p:sp>
      <p:sp>
        <p:nvSpPr>
          <p:cNvPr id="87" name="Shape 87"/>
          <p:cNvSpPr txBox="1">
            <a:spLocks noGrp="1"/>
          </p:cNvSpPr>
          <p:nvPr>
            <p:ph type="body" idx="1"/>
          </p:nvPr>
        </p:nvSpPr>
        <p:spPr>
          <a:xfrm>
            <a:off x="777875" y="4776788"/>
            <a:ext cx="6218238" cy="4525962"/>
          </a:xfrm>
          <a:prstGeom prst="rect">
            <a:avLst/>
          </a:prstGeom>
          <a:noFill/>
          <a:ln>
            <a:noFill/>
          </a:ln>
        </p:spPr>
        <p:txBody>
          <a:bodyPr wrap="square" lIns="0" tIns="0" rIns="0" bIns="0" anchor="ctr" anchorCtr="0">
            <a:noAutofit/>
          </a:bodyPr>
          <a:lstStyle/>
          <a:p>
            <a:pPr marL="0" marR="0" lvl="0" indent="0" algn="l" rtl="0">
              <a:spcBef>
                <a:spcPts val="0"/>
              </a:spcBef>
              <a:spcAft>
                <a:spcPts val="0"/>
              </a:spcAft>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142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9235282" y="-988219"/>
            <a:ext cx="18102262" cy="32915225"/>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8916650" y="8693150"/>
            <a:ext cx="23426737" cy="8228012"/>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382837" y="539749"/>
            <a:ext cx="23426737" cy="24534814"/>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4572000" y="4489450"/>
            <a:ext cx="27432000" cy="95504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4572000" y="14408150"/>
            <a:ext cx="27432000" cy="6623050"/>
          </a:xfrm>
          <a:prstGeom prst="rect">
            <a:avLst/>
          </a:prstGeom>
          <a:noFill/>
          <a:ln>
            <a:noFill/>
          </a:ln>
        </p:spPr>
        <p:txBody>
          <a:bodyPr wrap="square" lIns="91425" tIns="91425" rIns="91425" bIns="91425" anchor="t" anchorCtr="0"/>
          <a:lstStyle>
            <a:lvl1pPr marL="0" marR="0" lvl="0" indent="0" algn="ctr"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ctr"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ctr"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ctr"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ctr"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495550" y="6838950"/>
            <a:ext cx="31546801" cy="1141095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495550" y="18357850"/>
            <a:ext cx="31546801" cy="60007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1828800" y="6418263"/>
            <a:ext cx="16381413"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18362613" y="6418263"/>
            <a:ext cx="16381412"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19363" y="1460500"/>
            <a:ext cx="31546801" cy="53022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2519363" y="6724650"/>
            <a:ext cx="154733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2519363" y="10020300"/>
            <a:ext cx="154733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18516600" y="6724650"/>
            <a:ext cx="155495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18516600" y="10020300"/>
            <a:ext cx="155495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5549563" y="3949700"/>
            <a:ext cx="18516601" cy="19494500"/>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5549563" y="3949700"/>
            <a:ext cx="18516601" cy="1949450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440"/>
              <a:buFont typeface="Noto Sans Symbols"/>
              <a:buNone/>
              <a:defRPr sz="32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2100"/>
              <a:buFont typeface="Noto Sans Symbols"/>
              <a:buNone/>
              <a:defRPr sz="28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900"/>
              <a:buFont typeface="Noto Sans Symbols"/>
              <a:buNone/>
              <a:defRPr sz="2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a:stretch/>
        </p:blipFill>
        <p:spPr>
          <a:xfrm>
            <a:off x="457200" y="381000"/>
            <a:ext cx="14116051" cy="1371600"/>
          </a:xfrm>
          <a:prstGeom prst="rect">
            <a:avLst/>
          </a:prstGeom>
          <a:noFill/>
          <a:ln>
            <a:noFill/>
          </a:ln>
        </p:spPr>
      </p:pic>
      <p:sp>
        <p:nvSpPr>
          <p:cNvPr id="90" name="Shape 90"/>
          <p:cNvSpPr txBox="1"/>
          <p:nvPr/>
        </p:nvSpPr>
        <p:spPr>
          <a:xfrm>
            <a:off x="32499300" y="629857"/>
            <a:ext cx="3222059" cy="1122743"/>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5400" b="0" i="0" u="none" strike="noStrike" cap="none">
                <a:solidFill>
                  <a:schemeClr val="dk1"/>
                </a:solidFill>
                <a:latin typeface="Arial"/>
                <a:ea typeface="Arial"/>
                <a:cs typeface="Arial"/>
                <a:sym typeface="Arial"/>
              </a:rPr>
              <a:t>bu.edu/cs</a:t>
            </a:r>
          </a:p>
        </p:txBody>
      </p:sp>
      <p:grpSp>
        <p:nvGrpSpPr>
          <p:cNvPr id="91" name="Shape 91"/>
          <p:cNvGrpSpPr/>
          <p:nvPr/>
        </p:nvGrpSpPr>
        <p:grpSpPr>
          <a:xfrm>
            <a:off x="28773186" y="25854277"/>
            <a:ext cx="2461968" cy="1268136"/>
            <a:chOff x="5222240" y="4864670"/>
            <a:chExt cx="1767332" cy="910336"/>
          </a:xfrm>
        </p:grpSpPr>
        <p:pic>
          <p:nvPicPr>
            <p:cNvPr id="92" name="Shape 92"/>
            <p:cNvPicPr preferRelativeResize="0"/>
            <p:nvPr/>
          </p:nvPicPr>
          <p:blipFill rotWithShape="1">
            <a:blip r:embed="rId4">
              <a:alphaModFix/>
            </a:blip>
            <a:srcRect/>
            <a:stretch/>
          </p:blipFill>
          <p:spPr>
            <a:xfrm>
              <a:off x="6319012" y="4986528"/>
              <a:ext cx="670560" cy="670560"/>
            </a:xfrm>
            <a:prstGeom prst="rect">
              <a:avLst/>
            </a:prstGeom>
            <a:noFill/>
            <a:ln>
              <a:noFill/>
            </a:ln>
          </p:spPr>
        </p:pic>
        <p:pic>
          <p:nvPicPr>
            <p:cNvPr id="93" name="Shape 93"/>
            <p:cNvPicPr preferRelativeResize="0"/>
            <p:nvPr/>
          </p:nvPicPr>
          <p:blipFill rotWithShape="1">
            <a:blip r:embed="rId5">
              <a:alphaModFix/>
            </a:blip>
            <a:srcRect/>
            <a:stretch/>
          </p:blipFill>
          <p:spPr>
            <a:xfrm>
              <a:off x="5222240" y="4864670"/>
              <a:ext cx="910336" cy="910336"/>
            </a:xfrm>
            <a:prstGeom prst="rect">
              <a:avLst/>
            </a:prstGeom>
            <a:noFill/>
            <a:ln>
              <a:noFill/>
            </a:ln>
          </p:spPr>
        </p:pic>
      </p:grpSp>
      <p:sp>
        <p:nvSpPr>
          <p:cNvPr id="94" name="Shape 94"/>
          <p:cNvSpPr txBox="1"/>
          <p:nvPr/>
        </p:nvSpPr>
        <p:spPr>
          <a:xfrm>
            <a:off x="31494869" y="25984200"/>
            <a:ext cx="4226491" cy="1008289"/>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4800">
                <a:solidFill>
                  <a:schemeClr val="dk1"/>
                </a:solidFill>
                <a:latin typeface="Arial"/>
                <a:ea typeface="Arial"/>
                <a:cs typeface="Arial"/>
                <a:sym typeface="Arial"/>
              </a:rPr>
              <a:t>@BUCompSci</a:t>
            </a:r>
          </a:p>
        </p:txBody>
      </p:sp>
      <p:graphicFrame>
        <p:nvGraphicFramePr>
          <p:cNvPr id="95" name="Shape 95"/>
          <p:cNvGraphicFramePr/>
          <p:nvPr>
            <p:extLst>
              <p:ext uri="{D42A27DB-BD31-4B8C-83A1-F6EECF244321}">
                <p14:modId xmlns:p14="http://schemas.microsoft.com/office/powerpoint/2010/main" val="72472085"/>
              </p:ext>
            </p:extLst>
          </p:nvPr>
        </p:nvGraphicFramePr>
        <p:xfrm>
          <a:off x="0" y="1918708"/>
          <a:ext cx="36576000" cy="1738892"/>
        </p:xfrm>
        <a:graphic>
          <a:graphicData uri="http://schemas.openxmlformats.org/drawingml/2006/table">
            <a:tbl>
              <a:tblPr firstRow="1" bandRow="1">
                <a:tableStyleId>{2D5ABB26-0587-4C30-8999-92F81FD0307C}</a:tableStyleId>
              </a:tblPr>
              <a:tblGrid>
                <a:gridCol w="36576000"/>
              </a:tblGrid>
              <a:tr h="1738892">
                <a:tc>
                  <a:txBody>
                    <a:bodyPr/>
                    <a:lstStyle/>
                    <a:p>
                      <a:pPr marL="0" marR="0" lvl="0" indent="0" algn="ctr" rtl="0">
                        <a:spcBef>
                          <a:spcPts val="0"/>
                        </a:spcBef>
                        <a:buNone/>
                      </a:pPr>
                      <a:r>
                        <a:rPr lang="en-US" sz="10400" u="none" strike="noStrike" cap="none" dirty="0" smtClean="0"/>
                        <a:t>Identifying Brazilian</a:t>
                      </a:r>
                      <a:r>
                        <a:rPr lang="en-US" sz="10400" u="none" strike="noStrike" cap="none" baseline="0" dirty="0" smtClean="0"/>
                        <a:t> Names using a Recurrent Neural Network</a:t>
                      </a:r>
                      <a:endParaRPr lang="en-US" sz="10400" b="0" u="none" strike="noStrike" cap="none" dirty="0">
                        <a:solidFill>
                          <a:schemeClr val="dk1"/>
                        </a:solidFill>
                      </a:endParaRPr>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6" name="Shape 96"/>
          <p:cNvSpPr txBox="1"/>
          <p:nvPr/>
        </p:nvSpPr>
        <p:spPr>
          <a:xfrm>
            <a:off x="6083209" y="4047170"/>
            <a:ext cx="25151945" cy="1079740"/>
          </a:xfrm>
          <a:prstGeom prst="rect">
            <a:avLst/>
          </a:prstGeom>
          <a:noFill/>
          <a:ln>
            <a:noFill/>
          </a:ln>
        </p:spPr>
        <p:txBody>
          <a:bodyPr wrap="square" lIns="91425" tIns="45700" rIns="91425" bIns="45700" anchor="t" anchorCtr="0">
            <a:noAutofit/>
          </a:bodyPr>
          <a:lstStyle/>
          <a:p>
            <a:pPr lvl="0">
              <a:lnSpc>
                <a:spcPct val="124000"/>
              </a:lnSpc>
            </a:pPr>
            <a:r>
              <a:rPr lang="en-US" sz="6000" dirty="0" smtClean="0">
                <a:solidFill>
                  <a:schemeClr val="dk1"/>
                </a:solidFill>
              </a:rPr>
              <a:t>By </a:t>
            </a:r>
            <a:r>
              <a:rPr lang="en-US" sz="6000" dirty="0" err="1" smtClean="0">
                <a:solidFill>
                  <a:schemeClr val="dk1"/>
                </a:solidFill>
              </a:rPr>
              <a:t>Duaa</a:t>
            </a:r>
            <a:r>
              <a:rPr lang="en-US" sz="6000" dirty="0" smtClean="0">
                <a:solidFill>
                  <a:schemeClr val="dk1"/>
                </a:solidFill>
              </a:rPr>
              <a:t> </a:t>
            </a:r>
            <a:r>
              <a:rPr lang="en-US" sz="6000" dirty="0" err="1">
                <a:solidFill>
                  <a:schemeClr val="dk1"/>
                </a:solidFill>
              </a:rPr>
              <a:t>Tashkandi</a:t>
            </a:r>
            <a:r>
              <a:rPr lang="en-US" sz="6000" dirty="0">
                <a:solidFill>
                  <a:schemeClr val="dk1"/>
                </a:solidFill>
              </a:rPr>
              <a:t>, </a:t>
            </a:r>
            <a:r>
              <a:rPr lang="en-US" sz="6000" dirty="0" err="1">
                <a:solidFill>
                  <a:schemeClr val="dk1"/>
                </a:solidFill>
              </a:rPr>
              <a:t>Wjdan</a:t>
            </a:r>
            <a:r>
              <a:rPr lang="en-US" sz="6000" dirty="0">
                <a:solidFill>
                  <a:schemeClr val="dk1"/>
                </a:solidFill>
              </a:rPr>
              <a:t> </a:t>
            </a:r>
            <a:r>
              <a:rPr lang="en-US" sz="6000" dirty="0" err="1">
                <a:solidFill>
                  <a:schemeClr val="dk1"/>
                </a:solidFill>
              </a:rPr>
              <a:t>Alharthi</a:t>
            </a:r>
            <a:r>
              <a:rPr lang="en-US" sz="6000" dirty="0">
                <a:solidFill>
                  <a:schemeClr val="dk1"/>
                </a:solidFill>
              </a:rPr>
              <a:t>, Ben </a:t>
            </a:r>
            <a:r>
              <a:rPr lang="en-US" sz="6000" dirty="0" err="1">
                <a:solidFill>
                  <a:schemeClr val="dk1"/>
                </a:solidFill>
              </a:rPr>
              <a:t>Gaudiosi</a:t>
            </a:r>
            <a:r>
              <a:rPr lang="en-US" sz="6000" dirty="0">
                <a:solidFill>
                  <a:schemeClr val="dk1"/>
                </a:solidFill>
              </a:rPr>
              <a:t>, </a:t>
            </a:r>
            <a:r>
              <a:rPr lang="en-US" sz="6000" dirty="0" smtClean="0">
                <a:solidFill>
                  <a:schemeClr val="dk1"/>
                </a:solidFill>
              </a:rPr>
              <a:t>and Shreya </a:t>
            </a:r>
            <a:r>
              <a:rPr lang="en-US" sz="6000" dirty="0">
                <a:solidFill>
                  <a:schemeClr val="dk1"/>
                </a:solidFill>
              </a:rPr>
              <a:t>Ramesh</a:t>
            </a:r>
            <a:endParaRPr lang="en-US" sz="6000" dirty="0">
              <a:solidFill>
                <a:schemeClr val="dk1"/>
              </a:solidFill>
              <a:latin typeface="Arial"/>
              <a:ea typeface="Arial"/>
              <a:cs typeface="Arial"/>
              <a:sym typeface="Arial"/>
            </a:endParaRPr>
          </a:p>
        </p:txBody>
      </p:sp>
      <p:sp>
        <p:nvSpPr>
          <p:cNvPr id="97" name="Shape 97"/>
          <p:cNvSpPr txBox="1"/>
          <p:nvPr/>
        </p:nvSpPr>
        <p:spPr>
          <a:xfrm>
            <a:off x="457199" y="5835560"/>
            <a:ext cx="11771735" cy="10097134"/>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Introduction</a:t>
            </a:r>
          </a:p>
          <a:p>
            <a:pPr lvl="0">
              <a:lnSpc>
                <a:spcPct val="124000"/>
              </a:lnSpc>
            </a:pPr>
            <a:r>
              <a:rPr lang="en-US" sz="3700" dirty="0">
                <a:solidFill>
                  <a:schemeClr val="dk1"/>
                </a:solidFill>
              </a:rPr>
              <a:t>In an effort to help </a:t>
            </a:r>
            <a:r>
              <a:rPr lang="en-US" sz="3700" dirty="0" err="1" smtClean="0">
                <a:solidFill>
                  <a:schemeClr val="dk1"/>
                </a:solidFill>
              </a:rPr>
              <a:t>Digaai</a:t>
            </a:r>
            <a:r>
              <a:rPr lang="en-US" sz="3700" dirty="0">
                <a:solidFill>
                  <a:schemeClr val="dk1"/>
                </a:solidFill>
              </a:rPr>
              <a:t>, an online platform that aggregates and tracks the Brazilian diaspora and its cultural influence, the goal of our project is to classify a person's full name as either Brazilian or not </a:t>
            </a:r>
            <a:r>
              <a:rPr lang="en-US" sz="3700" dirty="0" smtClean="0">
                <a:solidFill>
                  <a:schemeClr val="dk1"/>
                </a:solidFill>
              </a:rPr>
              <a:t>Brazilian. </a:t>
            </a:r>
          </a:p>
          <a:p>
            <a:pPr lvl="0">
              <a:lnSpc>
                <a:spcPct val="124000"/>
              </a:lnSpc>
            </a:pPr>
            <a:r>
              <a:rPr lang="en-US" sz="3700" dirty="0" smtClean="0">
                <a:solidFill>
                  <a:schemeClr val="dk1"/>
                </a:solidFill>
              </a:rPr>
              <a:t>We came up with several different models, including a logistic regression, a vanilla neural network, and a recurrent neural network. Using these machine learning techniques, we’ve managed to develop a fairly accurate model for determining whether or not a person is Brazilian based on their first and last name.</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98" name="Shape 98"/>
          <p:cNvSpPr txBox="1"/>
          <p:nvPr/>
        </p:nvSpPr>
        <p:spPr>
          <a:xfrm>
            <a:off x="25904850" y="21191642"/>
            <a:ext cx="9512362" cy="357551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References</a:t>
            </a:r>
          </a:p>
          <a:p>
            <a:pPr marL="571500" lvl="0" indent="-571500">
              <a:lnSpc>
                <a:spcPct val="124000"/>
              </a:lnSpc>
              <a:buClr>
                <a:srgbClr val="000000"/>
              </a:buClr>
              <a:buSzPts val="3000"/>
              <a:buFont typeface="Arial"/>
              <a:buChar char="•"/>
            </a:pPr>
            <a:r>
              <a:rPr lang="en-US" sz="3200" dirty="0" err="1"/>
              <a:t>Treeratpituk</a:t>
            </a:r>
            <a:r>
              <a:rPr lang="en-US" sz="3200" dirty="0"/>
              <a:t>, </a:t>
            </a:r>
            <a:r>
              <a:rPr lang="en-US" sz="3200" dirty="0" err="1"/>
              <a:t>Pucktada</a:t>
            </a:r>
            <a:r>
              <a:rPr lang="en-US" sz="3200" dirty="0"/>
              <a:t>, and C. Lee Giles. "Name-Ethnicity Classification and Ethnicity-Sensitive Name Matching." AAAI. 2012 </a:t>
            </a:r>
            <a:endParaRPr lang="en-US" sz="3200" dirty="0" smtClean="0"/>
          </a:p>
          <a:p>
            <a:pPr marL="571500" lvl="0" indent="-571500">
              <a:lnSpc>
                <a:spcPct val="124000"/>
              </a:lnSpc>
              <a:buClr>
                <a:srgbClr val="000000"/>
              </a:buClr>
              <a:buSzPts val="3000"/>
              <a:buFont typeface="Arial"/>
              <a:buChar char="•"/>
            </a:pPr>
            <a:r>
              <a:rPr lang="en-US" sz="3200" dirty="0"/>
              <a:t>Lee, Kim, </a:t>
            </a:r>
            <a:r>
              <a:rPr lang="en-US" sz="3200" dirty="0" err="1"/>
              <a:t>Ko</a:t>
            </a:r>
            <a:r>
              <a:rPr lang="en-US" sz="3200" dirty="0"/>
              <a:t>, D. Choi, J. Choi, Kang. “Name Nationality Classification with Recurrent Neural Networks.” IJCAI. 2017</a:t>
            </a:r>
            <a:r>
              <a:rPr lang="en-US" sz="3200" dirty="0" smtClean="0"/>
              <a:t>.</a:t>
            </a:r>
            <a:endParaRPr sz="3000" dirty="0">
              <a:solidFill>
                <a:schemeClr val="dk1"/>
              </a:solidFill>
              <a:latin typeface="Arial"/>
              <a:ea typeface="Arial"/>
              <a:cs typeface="Arial"/>
              <a:sym typeface="Arial"/>
            </a:endParaRPr>
          </a:p>
          <a:p>
            <a:pPr marL="571500" marR="0" lvl="0" indent="-571500" algn="l" rtl="0">
              <a:lnSpc>
                <a:spcPct val="124000"/>
              </a:lnSpc>
              <a:spcBef>
                <a:spcPts val="0"/>
              </a:spcBef>
              <a:spcAft>
                <a:spcPts val="0"/>
              </a:spcAft>
              <a:buClr>
                <a:srgbClr val="000000"/>
              </a:buClr>
              <a:buSzPts val="4000"/>
              <a:buFont typeface="Arial"/>
              <a:buNone/>
            </a:pPr>
            <a:endParaRPr sz="4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20" name="Shape 97"/>
          <p:cNvSpPr txBox="1"/>
          <p:nvPr/>
        </p:nvSpPr>
        <p:spPr>
          <a:xfrm>
            <a:off x="494135" y="14523557"/>
            <a:ext cx="11734800" cy="10243596"/>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Datasets</a:t>
            </a:r>
            <a:endParaRPr lang="en-US" sz="6000" dirty="0">
              <a:solidFill>
                <a:schemeClr val="dk1"/>
              </a:solidFill>
              <a:latin typeface="Arial"/>
              <a:ea typeface="Arial"/>
              <a:cs typeface="Arial"/>
              <a:sym typeface="Arial"/>
            </a:endParaRPr>
          </a:p>
          <a:p>
            <a:pPr lvl="0">
              <a:lnSpc>
                <a:spcPct val="124000"/>
              </a:lnSpc>
            </a:pPr>
            <a:r>
              <a:rPr lang="en-US" sz="3700" dirty="0">
                <a:solidFill>
                  <a:schemeClr val="dk1"/>
                </a:solidFill>
              </a:rPr>
              <a:t>For Brazilian name sets, we scraped Facebook pages of Brazilian groups, for example, “Clash of Clans Brazil” or “Brazilians for Animal Rights.” For non-Brazilian data, we scraped Facebook pages of colleges to ensure ethnic diversity in the name set of non-Brazilians. The final Distribution of Brazilian and non-Brazilian classes </a:t>
            </a:r>
            <a:r>
              <a:rPr lang="en-US" sz="3700" dirty="0" smtClean="0">
                <a:solidFill>
                  <a:schemeClr val="dk1"/>
                </a:solidFill>
              </a:rPr>
              <a:t>is 1:1. </a:t>
            </a:r>
            <a:r>
              <a:rPr lang="en-US" sz="3700" dirty="0">
                <a:solidFill>
                  <a:schemeClr val="dk1"/>
                </a:solidFill>
              </a:rPr>
              <a:t>We have collected a total of 60,000 names</a:t>
            </a:r>
            <a:r>
              <a:rPr lang="en-US" sz="3700" dirty="0" smtClean="0">
                <a:solidFill>
                  <a:schemeClr val="dk1"/>
                </a:solidFill>
              </a:rPr>
              <a:t>. Therefore, we have a </a:t>
            </a:r>
            <a:r>
              <a:rPr lang="en-US" sz="3700" u="sng" dirty="0" smtClean="0">
                <a:solidFill>
                  <a:schemeClr val="dk1"/>
                </a:solidFill>
              </a:rPr>
              <a:t>baseline accuracy of 50% </a:t>
            </a:r>
            <a:r>
              <a:rPr lang="en-US" sz="3700" dirty="0" smtClean="0">
                <a:solidFill>
                  <a:schemeClr val="dk1"/>
                </a:solidFill>
              </a:rPr>
              <a:t>we aimed to beat, which would be random guessing.</a:t>
            </a:r>
          </a:p>
          <a:p>
            <a:pPr lvl="0">
              <a:lnSpc>
                <a:spcPct val="124000"/>
              </a:lnSpc>
            </a:pPr>
            <a:endParaRPr lang="en-US" sz="3700" dirty="0" smtClean="0">
              <a:solidFill>
                <a:schemeClr val="dk1"/>
              </a:solidFill>
              <a:sym typeface="Arial"/>
            </a:endParaRPr>
          </a:p>
          <a:p>
            <a:pPr lvl="0">
              <a:lnSpc>
                <a:spcPct val="124000"/>
              </a:lnSpc>
            </a:pPr>
            <a:r>
              <a:rPr lang="en-US" sz="3700" dirty="0" smtClean="0">
                <a:solidFill>
                  <a:schemeClr val="dk1"/>
                </a:solidFill>
                <a:sym typeface="Arial"/>
              </a:rPr>
              <a:t>We used 80% of our data for training and 20% for testing and validation.</a:t>
            </a:r>
            <a:endParaRPr sz="3700" dirty="0">
              <a:solidFill>
                <a:schemeClr val="dk1"/>
              </a:solidFill>
              <a:sym typeface="Arial"/>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936" y="11105198"/>
            <a:ext cx="12368427" cy="7741081"/>
          </a:xfrm>
          <a:prstGeom prst="rect">
            <a:avLst/>
          </a:prstGeom>
        </p:spPr>
      </p:pic>
      <p:sp>
        <p:nvSpPr>
          <p:cNvPr id="7" name="TextBox 6"/>
          <p:cNvSpPr txBox="1"/>
          <p:nvPr/>
        </p:nvSpPr>
        <p:spPr>
          <a:xfrm>
            <a:off x="12849369" y="17991690"/>
            <a:ext cx="12066994" cy="1477328"/>
          </a:xfrm>
          <a:prstGeom prst="rect">
            <a:avLst/>
          </a:prstGeom>
          <a:noFill/>
        </p:spPr>
        <p:txBody>
          <a:bodyPr wrap="square" rtlCol="0">
            <a:spAutoFit/>
          </a:bodyPr>
          <a:lstStyle/>
          <a:p>
            <a:r>
              <a:rPr lang="en-US" sz="3000" dirty="0" smtClean="0"/>
              <a:t>Figure 1: A graph representing our RNN. The first letter of the name is X</a:t>
            </a:r>
            <a:r>
              <a:rPr lang="en-US" sz="3000" baseline="-25000" dirty="0" smtClean="0"/>
              <a:t>1</a:t>
            </a:r>
            <a:r>
              <a:rPr lang="en-US" sz="3000" dirty="0" smtClean="0"/>
              <a:t>, the second X</a:t>
            </a:r>
            <a:r>
              <a:rPr lang="en-US" sz="3000" baseline="-25000" dirty="0" smtClean="0"/>
              <a:t>2</a:t>
            </a:r>
            <a:r>
              <a:rPr lang="en-US" sz="3000" dirty="0" smtClean="0"/>
              <a:t>, etc. “LSTM” stands for Long-short term memory which is a block used for building connections between inputs.</a:t>
            </a:r>
            <a:endParaRPr lang="en-US" sz="3000" dirty="0"/>
          </a:p>
        </p:txBody>
      </p:sp>
      <p:pic>
        <p:nvPicPr>
          <p:cNvPr id="1030" name="Picture 6" descr="https://lh5.googleusercontent.com/NV7CvlJLc8A_XepIQ9FMtJTfIz0UfTXYcT8qG8ke31zdo647qjqkyBAebCY8_qs59Exchk9Je_Ljw-nZCyVoNiBvqPP0mOzuNQBbOAH7T80VFRV8Maau64VS-t8UpIfVlp0gaF-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581" y="19635013"/>
            <a:ext cx="11125199" cy="66887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47936" y="26033380"/>
            <a:ext cx="13665517" cy="1015663"/>
          </a:xfrm>
          <a:prstGeom prst="rect">
            <a:avLst/>
          </a:prstGeom>
          <a:noFill/>
        </p:spPr>
        <p:txBody>
          <a:bodyPr wrap="square" rtlCol="0">
            <a:spAutoFit/>
          </a:bodyPr>
          <a:lstStyle/>
          <a:p>
            <a:r>
              <a:rPr lang="en-US" sz="3000" dirty="0" smtClean="0"/>
              <a:t>Figure 2: A graph showing our training and validation accuracy. The X axis is number of epochs, while the Y axis is the accuracy of the model.</a:t>
            </a:r>
            <a:endParaRPr lang="en-US" sz="3000" dirty="0"/>
          </a:p>
        </p:txBody>
      </p:sp>
      <p:sp>
        <p:nvSpPr>
          <p:cNvPr id="29" name="Shape 97"/>
          <p:cNvSpPr txBox="1"/>
          <p:nvPr/>
        </p:nvSpPr>
        <p:spPr>
          <a:xfrm>
            <a:off x="25877520" y="5835560"/>
            <a:ext cx="10519515" cy="4938988"/>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Evaluation</a:t>
            </a:r>
            <a:endParaRPr lang="en-US" sz="6000" dirty="0">
              <a:solidFill>
                <a:schemeClr val="dk1"/>
              </a:solidFill>
              <a:latin typeface="Arial"/>
              <a:ea typeface="Arial"/>
              <a:cs typeface="Arial"/>
              <a:sym typeface="Arial"/>
            </a:endParaRPr>
          </a:p>
          <a:p>
            <a:pPr lvl="0">
              <a:lnSpc>
                <a:spcPct val="124000"/>
              </a:lnSpc>
            </a:pPr>
            <a:r>
              <a:rPr lang="en-US" sz="3700" dirty="0"/>
              <a:t>We first tried the RNN on just first name inputs, and got an accuracy of 86% on </a:t>
            </a:r>
            <a:r>
              <a:rPr lang="en-US" sz="3700" dirty="0" smtClean="0"/>
              <a:t>testing </a:t>
            </a:r>
            <a:r>
              <a:rPr lang="en-US" sz="3700" dirty="0"/>
              <a:t>data. We then trained the model on inputs of first name and last name as two </a:t>
            </a:r>
            <a:r>
              <a:rPr lang="en-US" sz="3700" dirty="0" smtClean="0"/>
              <a:t>separate </a:t>
            </a:r>
            <a:r>
              <a:rPr lang="en-US" sz="3700" dirty="0"/>
              <a:t>features and got an accuracy of 90% on </a:t>
            </a:r>
            <a:r>
              <a:rPr lang="en-US" sz="3700" dirty="0" smtClean="0"/>
              <a:t>the testing data</a:t>
            </a:r>
            <a:r>
              <a:rPr lang="en-US" sz="3700" dirty="0" smtClean="0">
                <a:solidFill>
                  <a:schemeClr val="dk1"/>
                </a:solidFill>
              </a:rPr>
              <a:t>. </a:t>
            </a:r>
          </a:p>
          <a:p>
            <a:pPr lvl="0">
              <a:lnSpc>
                <a:spcPct val="124000"/>
              </a:lnSpc>
            </a:pPr>
            <a:r>
              <a:rPr lang="en-US" sz="3700" dirty="0" smtClean="0">
                <a:solidFill>
                  <a:schemeClr val="dk1"/>
                </a:solidFill>
                <a:sym typeface="Arial"/>
              </a:rPr>
              <a:t>Figure 2 compares the training accuracy to the validation accuracy.</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30" name="Shape 97"/>
          <p:cNvSpPr txBox="1"/>
          <p:nvPr/>
        </p:nvSpPr>
        <p:spPr>
          <a:xfrm>
            <a:off x="25877520" y="12303027"/>
            <a:ext cx="10446838" cy="8888615"/>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rPr>
              <a:t>Conclusion</a:t>
            </a:r>
            <a:endParaRPr lang="en-US" sz="6000" dirty="0">
              <a:solidFill>
                <a:schemeClr val="dk1"/>
              </a:solidFill>
              <a:latin typeface="Arial"/>
              <a:ea typeface="Arial"/>
              <a:cs typeface="Arial"/>
              <a:sym typeface="Arial"/>
            </a:endParaRPr>
          </a:p>
          <a:p>
            <a:pPr lvl="0">
              <a:lnSpc>
                <a:spcPct val="124000"/>
              </a:lnSpc>
            </a:pPr>
            <a:r>
              <a:rPr lang="en-US" sz="3600" dirty="0" smtClean="0">
                <a:solidFill>
                  <a:schemeClr val="dk1"/>
                </a:solidFill>
              </a:rPr>
              <a:t>In </a:t>
            </a:r>
            <a:r>
              <a:rPr lang="en-US" sz="3600" dirty="0">
                <a:solidFill>
                  <a:schemeClr val="dk1"/>
                </a:solidFill>
              </a:rPr>
              <a:t>the end, the RNN was the most </a:t>
            </a:r>
            <a:r>
              <a:rPr lang="en-US" sz="3600" dirty="0" smtClean="0">
                <a:solidFill>
                  <a:schemeClr val="dk1"/>
                </a:solidFill>
              </a:rPr>
              <a:t>successful </a:t>
            </a:r>
            <a:r>
              <a:rPr lang="en-US" sz="3600" dirty="0">
                <a:solidFill>
                  <a:schemeClr val="dk1"/>
                </a:solidFill>
              </a:rPr>
              <a:t>because it took into account the order of the characters. </a:t>
            </a:r>
            <a:r>
              <a:rPr lang="en-US" sz="3600" dirty="0"/>
              <a:t>There are several ways we imagine the RNN could be improved. First, we could use pre-trained character embedding instead of one-hot encoding. Another improvement would be better and leaner sampling of data, from a more accurate source than Facebook. We hope that the model we’ve created here will be useful in achieving </a:t>
            </a:r>
            <a:r>
              <a:rPr lang="en-US" sz="3600" dirty="0" err="1"/>
              <a:t>Digaai’s</a:t>
            </a:r>
            <a:r>
              <a:rPr lang="en-US" sz="3600" dirty="0"/>
              <a:t> goal of tracking the Brazilian cultural </a:t>
            </a:r>
            <a:r>
              <a:rPr lang="en-US" sz="3600" dirty="0" smtClean="0"/>
              <a:t>diaspora.</a:t>
            </a:r>
            <a:endParaRPr lang="en-US" sz="5400" dirty="0">
              <a:solidFill>
                <a:schemeClr val="dk1"/>
              </a:solidFill>
            </a:endParaRPr>
          </a:p>
        </p:txBody>
      </p:sp>
      <p:sp>
        <p:nvSpPr>
          <p:cNvPr id="21" name="Shape 97"/>
          <p:cNvSpPr txBox="1"/>
          <p:nvPr/>
        </p:nvSpPr>
        <p:spPr>
          <a:xfrm>
            <a:off x="13023607" y="5835560"/>
            <a:ext cx="11573755" cy="186894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RNN Model</a:t>
            </a:r>
            <a:endParaRPr lang="en-US" sz="6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r>
              <a:rPr lang="en-US" sz="3700" dirty="0" smtClean="0">
                <a:solidFill>
                  <a:schemeClr val="dk1"/>
                </a:solidFill>
                <a:latin typeface="Arial"/>
                <a:ea typeface="Arial"/>
                <a:cs typeface="Arial"/>
                <a:sym typeface="Arial"/>
              </a:rPr>
              <a:t>A recurrent neural network is different from a vanilla one because it learns from sequences, and each input has an associated timestamp. In our implementation, each letter of the name would be an input to the network with the position as the timestamp, e.g. the first letter of the name would have a timestamp of 1.</a:t>
            </a:r>
            <a:endParaRPr sz="37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571</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Office Theme</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shreya@bu.edu</cp:lastModifiedBy>
  <cp:revision>15</cp:revision>
  <dcterms:modified xsi:type="dcterms:W3CDTF">2017-12-12T22:42:09Z</dcterms:modified>
</cp:coreProperties>
</file>