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DejaVu Sans" charset="0"/>
      </a:defRPr>
    </a:lvl1pPr>
    <a:lvl2pPr marL="431800" indent="-215900" algn="l" defTabSz="457200" rtl="0" fontAlgn="base" hangingPunct="0">
      <a:lnSpc>
        <a:spcPct val="124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DejaVu Sans" charset="0"/>
      </a:defRPr>
    </a:lvl2pPr>
    <a:lvl3pPr marL="647700" indent="-215900" algn="l" defTabSz="457200" rtl="0" fontAlgn="base" hangingPunct="0">
      <a:lnSpc>
        <a:spcPct val="124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DejaVu Sans" charset="0"/>
      </a:defRPr>
    </a:lvl3pPr>
    <a:lvl4pPr marL="863600" indent="-215900" algn="l" defTabSz="457200" rtl="0" fontAlgn="base" hangingPunct="0">
      <a:lnSpc>
        <a:spcPct val="124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DejaVu Sans" charset="0"/>
      </a:defRPr>
    </a:lvl4pPr>
    <a:lvl5pPr marL="1079500" indent="-215900" algn="l" defTabSz="457200" rtl="0" fontAlgn="base" hangingPunct="0">
      <a:lnSpc>
        <a:spcPct val="124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DejaVu Sans" charset="0"/>
      </a:defRPr>
    </a:lvl5pPr>
    <a:lvl6pPr marL="2286000" algn="l" defTabSz="457200" rtl="0" eaLnBrk="1" latinLnBrk="0" hangingPunct="1">
      <a:defRPr kern="1200">
        <a:solidFill>
          <a:schemeClr val="tx1"/>
        </a:solidFill>
        <a:latin typeface="Arial" charset="0"/>
        <a:ea typeface="ＭＳ Ｐゴシック" charset="0"/>
        <a:cs typeface="DejaVu Sans" charset="0"/>
      </a:defRPr>
    </a:lvl6pPr>
    <a:lvl7pPr marL="2743200" algn="l" defTabSz="457200" rtl="0" eaLnBrk="1" latinLnBrk="0" hangingPunct="1">
      <a:defRPr kern="1200">
        <a:solidFill>
          <a:schemeClr val="tx1"/>
        </a:solidFill>
        <a:latin typeface="Arial" charset="0"/>
        <a:ea typeface="ＭＳ Ｐゴシック" charset="0"/>
        <a:cs typeface="DejaVu Sans" charset="0"/>
      </a:defRPr>
    </a:lvl7pPr>
    <a:lvl8pPr marL="3200400" algn="l" defTabSz="457200" rtl="0" eaLnBrk="1" latinLnBrk="0" hangingPunct="1">
      <a:defRPr kern="1200">
        <a:solidFill>
          <a:schemeClr val="tx1"/>
        </a:solidFill>
        <a:latin typeface="Arial" charset="0"/>
        <a:ea typeface="ＭＳ Ｐゴシック" charset="0"/>
        <a:cs typeface="DejaVu Sans" charset="0"/>
      </a:defRPr>
    </a:lvl8pPr>
    <a:lvl9pPr marL="3657600" algn="l" defTabSz="457200" rtl="0" eaLnBrk="1" latinLnBrk="0" hangingPunct="1">
      <a:defRPr kern="1200">
        <a:solidFill>
          <a:schemeClr val="tx1"/>
        </a:solidFill>
        <a:latin typeface="Arial" charset="0"/>
        <a:ea typeface="ＭＳ Ｐゴシック" charset="0"/>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70" autoAdjust="0"/>
    <p:restoredTop sz="95185" autoAdjust="0"/>
  </p:normalViewPr>
  <p:slideViewPr>
    <p:cSldViewPr>
      <p:cViewPr>
        <p:scale>
          <a:sx n="28" d="100"/>
          <a:sy n="28" d="100"/>
        </p:scale>
        <p:origin x="-80" y="6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defRPr>
            </a:lvl1pPr>
          </a:lstStyle>
          <a:p>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defRPr>
            </a:lvl1pPr>
          </a:lstStyle>
          <a:p>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defRPr>
            </a:lvl1pPr>
          </a:lstStyle>
          <a:p>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defRPr>
            </a:lvl1pPr>
          </a:lstStyle>
          <a:p>
            <a:fld id="{CBC872B0-FABB-9E47-B34F-FA25777C7639}" type="slidenum">
              <a:rPr lang="en-GB"/>
              <a:pPr/>
              <a:t>‹#›</a:t>
            </a:fld>
            <a:endParaRPr lang="en-GB"/>
          </a:p>
        </p:txBody>
      </p:sp>
    </p:spTree>
    <p:extLst>
      <p:ext uri="{BB962C8B-B14F-4D97-AF65-F5344CB8AC3E}">
        <p14:creationId xmlns:p14="http://schemas.microsoft.com/office/powerpoint/2010/main" val="2245863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41E552C-0E1D-6848-BD0D-F20DFDFA4DD3}" type="slidenum">
              <a:rPr lang="en-GB"/>
              <a:pPr/>
              <a:t>1</a:t>
            </a:fld>
            <a:endParaRPr lang="en-GB"/>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3258EAAF-DDB4-144A-8AAF-78D9487EB00E}" type="slidenum">
              <a:rPr lang="en-GB"/>
              <a:pPr/>
              <a:t>‹#›</a:t>
            </a:fld>
            <a:endParaRPr lang="en-GB"/>
          </a:p>
        </p:txBody>
      </p:sp>
    </p:spTree>
    <p:extLst>
      <p:ext uri="{BB962C8B-B14F-4D97-AF65-F5344CB8AC3E}">
        <p14:creationId xmlns:p14="http://schemas.microsoft.com/office/powerpoint/2010/main" val="262884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6C0EFE8C-9A6F-3142-A048-2A33B2F78533}" type="slidenum">
              <a:rPr lang="en-GB"/>
              <a:pPr/>
              <a:t>‹#›</a:t>
            </a:fld>
            <a:endParaRPr lang="en-GB"/>
          </a:p>
        </p:txBody>
      </p:sp>
    </p:spTree>
    <p:extLst>
      <p:ext uri="{BB962C8B-B14F-4D97-AF65-F5344CB8AC3E}">
        <p14:creationId xmlns:p14="http://schemas.microsoft.com/office/powerpoint/2010/main" val="184451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CB06F9B0-9A6A-BA44-9274-1E164B23DBCC}" type="slidenum">
              <a:rPr lang="en-GB"/>
              <a:pPr/>
              <a:t>‹#›</a:t>
            </a:fld>
            <a:endParaRPr lang="en-GB"/>
          </a:p>
        </p:txBody>
      </p:sp>
    </p:spTree>
    <p:extLst>
      <p:ext uri="{BB962C8B-B14F-4D97-AF65-F5344CB8AC3E}">
        <p14:creationId xmlns:p14="http://schemas.microsoft.com/office/powerpoint/2010/main" val="22372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8C211CD7-21CD-B74D-A836-8072E06065EB}" type="slidenum">
              <a:rPr lang="en-GB"/>
              <a:pPr/>
              <a:t>‹#›</a:t>
            </a:fld>
            <a:endParaRPr lang="en-GB"/>
          </a:p>
        </p:txBody>
      </p:sp>
    </p:spTree>
    <p:extLst>
      <p:ext uri="{BB962C8B-B14F-4D97-AF65-F5344CB8AC3E}">
        <p14:creationId xmlns:p14="http://schemas.microsoft.com/office/powerpoint/2010/main" val="335425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7600"/>
            <a:ext cx="31089600" cy="54483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1626850"/>
            <a:ext cx="310896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2413D1AD-55D1-8A4C-86F9-031A82CCBEA2}" type="slidenum">
              <a:rPr lang="en-GB"/>
              <a:pPr/>
              <a:t>‹#›</a:t>
            </a:fld>
            <a:endParaRPr lang="en-GB"/>
          </a:p>
        </p:txBody>
      </p:sp>
    </p:spTree>
    <p:extLst>
      <p:ext uri="{BB962C8B-B14F-4D97-AF65-F5344CB8AC3E}">
        <p14:creationId xmlns:p14="http://schemas.microsoft.com/office/powerpoint/2010/main" val="238980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9CCD2272-FACB-AA4C-9635-3534D58EBF09}" type="slidenum">
              <a:rPr lang="en-GB"/>
              <a:pPr/>
              <a:t>‹#›</a:t>
            </a:fld>
            <a:endParaRPr lang="en-GB"/>
          </a:p>
        </p:txBody>
      </p:sp>
    </p:spTree>
    <p:extLst>
      <p:ext uri="{BB962C8B-B14F-4D97-AF65-F5344CB8AC3E}">
        <p14:creationId xmlns:p14="http://schemas.microsoft.com/office/powerpoint/2010/main" val="347139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0"/>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0"/>
            <a:ext cx="1616075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0" y="6140450"/>
            <a:ext cx="1616710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80100" y="8699500"/>
            <a:ext cx="1616710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ECFE89A1-1BA4-2F4F-88FB-952650E23142}" type="slidenum">
              <a:rPr lang="en-GB"/>
              <a:pPr/>
              <a:t>‹#›</a:t>
            </a:fld>
            <a:endParaRPr lang="en-GB"/>
          </a:p>
        </p:txBody>
      </p:sp>
    </p:spTree>
    <p:extLst>
      <p:ext uri="{BB962C8B-B14F-4D97-AF65-F5344CB8AC3E}">
        <p14:creationId xmlns:p14="http://schemas.microsoft.com/office/powerpoint/2010/main" val="59313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823F10ED-1ADE-FA40-AE55-A04A2E74339B}" type="slidenum">
              <a:rPr lang="en-GB"/>
              <a:pPr/>
              <a:t>‹#›</a:t>
            </a:fld>
            <a:endParaRPr lang="en-GB"/>
          </a:p>
        </p:txBody>
      </p:sp>
    </p:spTree>
    <p:extLst>
      <p:ext uri="{BB962C8B-B14F-4D97-AF65-F5344CB8AC3E}">
        <p14:creationId xmlns:p14="http://schemas.microsoft.com/office/powerpoint/2010/main" val="122274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799BCD8C-A01F-D24C-A3A4-29BAF26B57F3}" type="slidenum">
              <a:rPr lang="en-GB"/>
              <a:pPr/>
              <a:t>‹#›</a:t>
            </a:fld>
            <a:endParaRPr lang="en-GB"/>
          </a:p>
        </p:txBody>
      </p:sp>
    </p:spTree>
    <p:extLst>
      <p:ext uri="{BB962C8B-B14F-4D97-AF65-F5344CB8AC3E}">
        <p14:creationId xmlns:p14="http://schemas.microsoft.com/office/powerpoint/2010/main" val="387136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200"/>
            <a:ext cx="12033250" cy="46482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300200" y="1092200"/>
            <a:ext cx="204470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0" y="5740400"/>
            <a:ext cx="12033250"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E35F293D-7908-2B4C-8698-C38ED05D895A}" type="slidenum">
              <a:rPr lang="en-GB"/>
              <a:pPr/>
              <a:t>‹#›</a:t>
            </a:fld>
            <a:endParaRPr lang="en-GB"/>
          </a:p>
        </p:txBody>
      </p:sp>
    </p:spTree>
    <p:extLst>
      <p:ext uri="{BB962C8B-B14F-4D97-AF65-F5344CB8AC3E}">
        <p14:creationId xmlns:p14="http://schemas.microsoft.com/office/powerpoint/2010/main" val="186962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19202400"/>
            <a:ext cx="21945600" cy="22669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169150" y="2451100"/>
            <a:ext cx="219456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169150" y="21469350"/>
            <a:ext cx="219456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FF7CBB06-3611-EB44-BD54-FA1BDFBD8B15}" type="slidenum">
              <a:rPr lang="en-GB"/>
              <a:pPr/>
              <a:t>‹#›</a:t>
            </a:fld>
            <a:endParaRPr lang="en-GB"/>
          </a:p>
        </p:txBody>
      </p:sp>
    </p:spTree>
    <p:extLst>
      <p:ext uri="{BB962C8B-B14F-4D97-AF65-F5344CB8AC3E}">
        <p14:creationId xmlns:p14="http://schemas.microsoft.com/office/powerpoint/2010/main" val="17953613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defRPr>
            </a:lvl1pPr>
          </a:lstStyle>
          <a:p>
            <a:endParaRPr lang="en-GB"/>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defRPr>
            </a:lvl1pPr>
          </a:lstStyle>
          <a:p>
            <a:endParaRPr lang="en-GB"/>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defRPr>
            </a:lvl1pPr>
          </a:lstStyle>
          <a:p>
            <a:fld id="{44B9DFB7-70C1-3B45-B7C6-60EB1F3E444D}"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0"/>
        <a:buChar char=""/>
        <a:defRPr sz="3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0"/>
        <a:buChar char=""/>
        <a:defRPr sz="28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0"/>
        <a:buChar char=""/>
        <a:defRPr sz="24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0"/>
        <a:buChar char=""/>
        <a:defRPr sz="20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5pPr>
      <a:lvl6pPr marL="2616200" indent="-215900" algn="l" defTabSz="457200" rtl="0" eaLnBrk="1" fontAlgn="base" hangingPunct="1">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6pPr>
      <a:lvl7pPr marL="3073400" indent="-215900" algn="l" defTabSz="457200" rtl="0" eaLnBrk="1" fontAlgn="base" hangingPunct="1">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7pPr>
      <a:lvl8pPr marL="3530600" indent="-215900" algn="l" defTabSz="457200" rtl="0" eaLnBrk="1" fontAlgn="base" hangingPunct="1">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8pPr>
      <a:lvl9pPr marL="3987800" indent="-215900" algn="l" defTabSz="457200" rtl="0" eaLnBrk="1" fontAlgn="base" hangingPunct="1">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9" y="533400"/>
            <a:ext cx="36576000" cy="1354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Box 6"/>
          <p:cNvSpPr txBox="1"/>
          <p:nvPr/>
        </p:nvSpPr>
        <p:spPr>
          <a:xfrm>
            <a:off x="533400" y="1905000"/>
            <a:ext cx="35280600" cy="3170099"/>
          </a:xfrm>
          <a:prstGeom prst="rect">
            <a:avLst/>
          </a:prstGeom>
          <a:noFill/>
        </p:spPr>
        <p:txBody>
          <a:bodyPr wrap="square" rtlCol="0">
            <a:spAutoFit/>
          </a:bodyPr>
          <a:lstStyle/>
          <a:p>
            <a:pPr algn="ctr">
              <a:lnSpc>
                <a:spcPct val="100000"/>
              </a:lnSpc>
            </a:pPr>
            <a:r>
              <a:rPr lang="en-US" sz="5000" dirty="0" smtClean="0">
                <a:latin typeface="Calibri"/>
                <a:cs typeface="Calibri"/>
              </a:rPr>
              <a:t>Industry Clusters</a:t>
            </a:r>
          </a:p>
          <a:p>
            <a:pPr algn="ctr">
              <a:lnSpc>
                <a:spcPct val="100000"/>
              </a:lnSpc>
            </a:pPr>
            <a:r>
              <a:rPr lang="en-US" sz="5000" dirty="0" smtClean="0">
                <a:latin typeface="Calibri"/>
                <a:cs typeface="Calibri"/>
              </a:rPr>
              <a:t>Final Project – CS 505: Computational Tools for Data Science</a:t>
            </a:r>
            <a:endParaRPr lang="en-US" sz="5000" dirty="0" smtClean="0">
              <a:latin typeface="Calibri"/>
              <a:cs typeface="Calibri"/>
            </a:endParaRPr>
          </a:p>
          <a:p>
            <a:pPr algn="ctr">
              <a:lnSpc>
                <a:spcPct val="100000"/>
              </a:lnSpc>
            </a:pPr>
            <a:r>
              <a:rPr lang="en-US" sz="5000" dirty="0" smtClean="0">
                <a:latin typeface="Calibri"/>
                <a:cs typeface="Calibri"/>
              </a:rPr>
              <a:t>Shreya </a:t>
            </a:r>
            <a:r>
              <a:rPr lang="en-US" sz="5000" dirty="0" smtClean="0">
                <a:latin typeface="Calibri"/>
                <a:cs typeface="Calibri"/>
              </a:rPr>
              <a:t>Ramesh &amp; </a:t>
            </a:r>
            <a:r>
              <a:rPr lang="en-US" sz="5000" dirty="0" err="1" smtClean="0">
                <a:latin typeface="Calibri"/>
                <a:cs typeface="Calibri"/>
              </a:rPr>
              <a:t>Jia</a:t>
            </a:r>
            <a:r>
              <a:rPr lang="en-US" sz="5000" dirty="0" smtClean="0">
                <a:latin typeface="Calibri"/>
                <a:cs typeface="Calibri"/>
              </a:rPr>
              <a:t> Yao</a:t>
            </a:r>
            <a:endParaRPr lang="en-US" sz="5000" dirty="0" smtClean="0">
              <a:latin typeface="Calibri"/>
              <a:cs typeface="Calibri"/>
            </a:endParaRPr>
          </a:p>
          <a:p>
            <a:pPr algn="ctr">
              <a:lnSpc>
                <a:spcPct val="100000"/>
              </a:lnSpc>
            </a:pPr>
            <a:r>
              <a:rPr lang="en-US" sz="5000" dirty="0" smtClean="0">
                <a:latin typeface="Calibri"/>
                <a:cs typeface="Calibri"/>
              </a:rPr>
              <a:t>December </a:t>
            </a:r>
            <a:r>
              <a:rPr lang="en-US" sz="5000" dirty="0" smtClean="0">
                <a:latin typeface="Calibri"/>
                <a:cs typeface="Calibri"/>
              </a:rPr>
              <a:t>14, </a:t>
            </a:r>
            <a:r>
              <a:rPr lang="en-US" sz="5000" dirty="0" smtClean="0">
                <a:latin typeface="Calibri"/>
                <a:cs typeface="Calibri"/>
              </a:rPr>
              <a:t>2016</a:t>
            </a:r>
            <a:endParaRPr lang="en-US" sz="5000" dirty="0">
              <a:latin typeface="Calibri"/>
              <a:cs typeface="Calibri"/>
            </a:endParaRPr>
          </a:p>
        </p:txBody>
      </p:sp>
      <p:sp>
        <p:nvSpPr>
          <p:cNvPr id="8" name="TextBox 7"/>
          <p:cNvSpPr txBox="1"/>
          <p:nvPr/>
        </p:nvSpPr>
        <p:spPr>
          <a:xfrm>
            <a:off x="1219200" y="5410200"/>
            <a:ext cx="10896600" cy="7478970"/>
          </a:xfrm>
          <a:prstGeom prst="rect">
            <a:avLst/>
          </a:prstGeom>
          <a:noFill/>
        </p:spPr>
        <p:txBody>
          <a:bodyPr wrap="square" rtlCol="0">
            <a:spAutoFit/>
          </a:bodyPr>
          <a:lstStyle/>
          <a:p>
            <a:pPr algn="ctr">
              <a:lnSpc>
                <a:spcPct val="100000"/>
              </a:lnSpc>
            </a:pPr>
            <a:r>
              <a:rPr lang="en-US" sz="3000" b="1" dirty="0" smtClean="0">
                <a:latin typeface="Calibri"/>
                <a:cs typeface="Calibri"/>
              </a:rPr>
              <a:t>Introduction</a:t>
            </a:r>
          </a:p>
          <a:p>
            <a:pPr>
              <a:lnSpc>
                <a:spcPct val="100000"/>
              </a:lnSpc>
            </a:pPr>
            <a:r>
              <a:rPr lang="en-US" sz="3000" dirty="0" smtClean="0">
                <a:latin typeface="Calibri"/>
                <a:cs typeface="Calibri"/>
              </a:rPr>
              <a:t>Within general industries, there are further details and specializations, which are crucial to candidates’ job searches. For example, within the all-encompassing title of “Software Development/IT,” there are details such as programming languages, frameworks, etc. which will highly influence a candidate’s employability and </a:t>
            </a:r>
            <a:r>
              <a:rPr lang="en-US" sz="3000" dirty="0" err="1" smtClean="0">
                <a:latin typeface="Calibri"/>
                <a:cs typeface="Calibri"/>
              </a:rPr>
              <a:t>eligibilåity</a:t>
            </a:r>
            <a:r>
              <a:rPr lang="en-US" sz="3000" dirty="0" smtClean="0">
                <a:latin typeface="Calibri"/>
                <a:cs typeface="Calibri"/>
              </a:rPr>
              <a:t> as well as the position’s attractiveness to a candidate. </a:t>
            </a:r>
          </a:p>
          <a:p>
            <a:pPr>
              <a:lnSpc>
                <a:spcPct val="100000"/>
              </a:lnSpc>
            </a:pPr>
            <a:r>
              <a:rPr lang="en-US" sz="3000" dirty="0" smtClean="0">
                <a:latin typeface="Calibri"/>
                <a:cs typeface="Calibri"/>
              </a:rPr>
              <a:t>Using document clustering and analysis, this project will identify clusters within each industry, in the ten cities with the most job listings for that industry, based on job descriptions available on </a:t>
            </a:r>
            <a:r>
              <a:rPr lang="en-US" sz="3000" dirty="0" err="1" smtClean="0">
                <a:latin typeface="Calibri"/>
                <a:cs typeface="Calibri"/>
              </a:rPr>
              <a:t>indeed.com</a:t>
            </a:r>
            <a:r>
              <a:rPr lang="en-US" sz="3000" dirty="0" smtClean="0">
                <a:latin typeface="Calibri"/>
                <a:cs typeface="Calibri"/>
              </a:rPr>
              <a:t>. </a:t>
            </a:r>
            <a:r>
              <a:rPr lang="en-US" sz="3000" dirty="0">
                <a:latin typeface="Calibri"/>
                <a:cs typeface="Calibri"/>
              </a:rPr>
              <a:t>The results of this project will likely have applications in several areas including candidates’ decision-making to pursue certain specializations or certifications, analysis of which cities have a demand for certain sub-industries, and perhaps even identifying trends within industries to further understand the job-market</a:t>
            </a:r>
            <a:r>
              <a:rPr lang="en-US" sz="3000" dirty="0" smtClean="0">
                <a:latin typeface="Calibri"/>
                <a:cs typeface="Calibri"/>
              </a:rPr>
              <a:t>.</a:t>
            </a:r>
            <a:endParaRPr lang="en-US" sz="3000" dirty="0">
              <a:latin typeface="Calibri"/>
              <a:cs typeface="Calibri"/>
            </a:endParaRPr>
          </a:p>
        </p:txBody>
      </p:sp>
      <p:sp>
        <p:nvSpPr>
          <p:cNvPr id="9" name="TextBox 8"/>
          <p:cNvSpPr txBox="1"/>
          <p:nvPr/>
        </p:nvSpPr>
        <p:spPr>
          <a:xfrm>
            <a:off x="1219200" y="13258800"/>
            <a:ext cx="10820400" cy="7940635"/>
          </a:xfrm>
          <a:prstGeom prst="rect">
            <a:avLst/>
          </a:prstGeom>
          <a:noFill/>
        </p:spPr>
        <p:txBody>
          <a:bodyPr wrap="square" rtlCol="0">
            <a:spAutoFit/>
          </a:bodyPr>
          <a:lstStyle/>
          <a:p>
            <a:pPr algn="ctr">
              <a:lnSpc>
                <a:spcPct val="100000"/>
              </a:lnSpc>
            </a:pPr>
            <a:r>
              <a:rPr lang="en-US" sz="3200" b="1" dirty="0" smtClean="0">
                <a:latin typeface="Calibri"/>
                <a:cs typeface="Calibri"/>
              </a:rPr>
              <a:t>Datasets </a:t>
            </a:r>
          </a:p>
          <a:p>
            <a:pPr>
              <a:lnSpc>
                <a:spcPct val="100000"/>
              </a:lnSpc>
            </a:pPr>
            <a:r>
              <a:rPr lang="en-US" sz="3000" dirty="0" smtClean="0">
                <a:latin typeface="Calibri"/>
                <a:cs typeface="Calibri"/>
              </a:rPr>
              <a:t>The dataset is generated as a result of information from </a:t>
            </a:r>
            <a:r>
              <a:rPr lang="en-US" sz="3000" dirty="0" err="1" smtClean="0">
                <a:latin typeface="Calibri"/>
                <a:cs typeface="Calibri"/>
              </a:rPr>
              <a:t>Glassdoor’s</a:t>
            </a:r>
            <a:r>
              <a:rPr lang="en-US" sz="3000" dirty="0" smtClean="0">
                <a:latin typeface="Calibri"/>
                <a:cs typeface="Calibri"/>
              </a:rPr>
              <a:t> API, and also includes more detailed content from </a:t>
            </a:r>
            <a:r>
              <a:rPr lang="en-US" sz="3000" dirty="0" err="1" smtClean="0">
                <a:latin typeface="Calibri"/>
                <a:cs typeface="Calibri"/>
              </a:rPr>
              <a:t>indeed.com</a:t>
            </a:r>
            <a:r>
              <a:rPr lang="en-US" sz="3000" dirty="0" smtClean="0">
                <a:latin typeface="Calibri"/>
                <a:cs typeface="Calibri"/>
              </a:rPr>
              <a:t>. In order to determine which cities’ data to scrape, the </a:t>
            </a:r>
            <a:r>
              <a:rPr lang="en-US" sz="3000" dirty="0" err="1" smtClean="0">
                <a:latin typeface="Calibri"/>
                <a:cs typeface="Calibri"/>
              </a:rPr>
              <a:t>Glassdoor</a:t>
            </a:r>
            <a:r>
              <a:rPr lang="en-US" sz="3000" dirty="0" smtClean="0">
                <a:latin typeface="Calibri"/>
                <a:cs typeface="Calibri"/>
              </a:rPr>
              <a:t> API provides the ability to pull the cities with the most jobs per industry. This information, of the top ten cities per industry, was stored in a CSV (comma separated values) file. For example, the top ten cities with job openings in the field of Software Development are New York, San Francisco, Washington DC, Chicago, Atlanta, Austin, San Jose, San Diego, Boston, and Santa Clara. </a:t>
            </a:r>
          </a:p>
          <a:p>
            <a:pPr>
              <a:lnSpc>
                <a:spcPct val="100000"/>
              </a:lnSpc>
            </a:pPr>
            <a:r>
              <a:rPr lang="en-US" sz="3000" dirty="0" smtClean="0">
                <a:latin typeface="Calibri"/>
                <a:cs typeface="Calibri"/>
              </a:rPr>
              <a:t>For each city in each industry, a search was run in </a:t>
            </a:r>
            <a:r>
              <a:rPr lang="en-US" sz="3000" dirty="0" err="1" smtClean="0">
                <a:latin typeface="Calibri"/>
                <a:cs typeface="Calibri"/>
              </a:rPr>
              <a:t>indeed.com</a:t>
            </a:r>
            <a:r>
              <a:rPr lang="en-US" sz="3000" dirty="0" smtClean="0">
                <a:latin typeface="Calibri"/>
                <a:cs typeface="Calibri"/>
              </a:rPr>
              <a:t>, and using web-scraping techniques, job descriptions from each city and industry combination were generated. These were also stored in CSV files. The Python script used to generate these files is entitled indeed-</a:t>
            </a:r>
            <a:r>
              <a:rPr lang="en-US" sz="3000" dirty="0" err="1" smtClean="0">
                <a:latin typeface="Calibri"/>
                <a:cs typeface="Calibri"/>
              </a:rPr>
              <a:t>scraper.py</a:t>
            </a:r>
            <a:r>
              <a:rPr lang="en-US" sz="3000" dirty="0" smtClean="0">
                <a:latin typeface="Calibri"/>
                <a:cs typeface="Calibri"/>
              </a:rPr>
              <a:t>.</a:t>
            </a:r>
          </a:p>
          <a:p>
            <a:pPr>
              <a:lnSpc>
                <a:spcPct val="100000"/>
              </a:lnSpc>
            </a:pPr>
            <a:r>
              <a:rPr lang="en-US" sz="3000" dirty="0" smtClean="0">
                <a:latin typeface="Calibri"/>
                <a:cs typeface="Calibri"/>
              </a:rPr>
              <a:t> </a:t>
            </a:r>
            <a:endParaRPr lang="en-US" sz="3000" dirty="0" smtClean="0">
              <a:latin typeface="Calibri"/>
              <a:cs typeface="Calibri"/>
            </a:endParaRPr>
          </a:p>
          <a:p>
            <a:pPr>
              <a:lnSpc>
                <a:spcPct val="100000"/>
              </a:lnSpc>
            </a:pPr>
            <a:endParaRPr lang="en-US" sz="3000" dirty="0">
              <a:latin typeface="Calibri"/>
              <a:cs typeface="Calibri"/>
            </a:endParaRPr>
          </a:p>
        </p:txBody>
      </p:sp>
      <p:pic>
        <p:nvPicPr>
          <p:cNvPr id="11" name="Picture 10"/>
          <p:cNvPicPr>
            <a:picLocks noChangeAspect="1"/>
          </p:cNvPicPr>
          <p:nvPr/>
        </p:nvPicPr>
        <p:blipFill>
          <a:blip r:embed="rId4"/>
          <a:stretch>
            <a:fillRect/>
          </a:stretch>
        </p:blipFill>
        <p:spPr>
          <a:xfrm>
            <a:off x="14782800" y="17068800"/>
            <a:ext cx="7586133" cy="2438400"/>
          </a:xfrm>
          <a:prstGeom prst="rect">
            <a:avLst/>
          </a:prstGeom>
        </p:spPr>
      </p:pic>
      <p:sp>
        <p:nvSpPr>
          <p:cNvPr id="13" name="TextBox 12"/>
          <p:cNvSpPr txBox="1"/>
          <p:nvPr/>
        </p:nvSpPr>
        <p:spPr>
          <a:xfrm>
            <a:off x="12877800" y="5410200"/>
            <a:ext cx="11506200" cy="6093976"/>
          </a:xfrm>
          <a:prstGeom prst="rect">
            <a:avLst/>
          </a:prstGeom>
          <a:noFill/>
        </p:spPr>
        <p:txBody>
          <a:bodyPr wrap="square" rtlCol="0">
            <a:spAutoFit/>
          </a:bodyPr>
          <a:lstStyle/>
          <a:p>
            <a:pPr algn="ctr">
              <a:lnSpc>
                <a:spcPct val="100000"/>
              </a:lnSpc>
            </a:pPr>
            <a:r>
              <a:rPr lang="en-US" sz="3200" b="1" dirty="0" smtClean="0">
                <a:latin typeface="Calibri"/>
                <a:cs typeface="Calibri"/>
              </a:rPr>
              <a:t>Techniques</a:t>
            </a:r>
          </a:p>
          <a:p>
            <a:pPr>
              <a:lnSpc>
                <a:spcPct val="100000"/>
              </a:lnSpc>
            </a:pPr>
            <a:r>
              <a:rPr lang="en-US" sz="3000" dirty="0" smtClean="0">
                <a:latin typeface="Calibri"/>
                <a:cs typeface="Calibri"/>
              </a:rPr>
              <a:t>The </a:t>
            </a:r>
            <a:r>
              <a:rPr lang="en-US" sz="3000" dirty="0" err="1">
                <a:latin typeface="Calibri"/>
                <a:cs typeface="Calibri"/>
              </a:rPr>
              <a:t>TfidfVectorizer</a:t>
            </a:r>
            <a:r>
              <a:rPr lang="en-US" sz="3000" dirty="0">
                <a:latin typeface="Calibri"/>
                <a:cs typeface="Calibri"/>
              </a:rPr>
              <a:t> which is used is based on term frequency, in conjunction with inverse document-frequency. This technique essentially transforms the document or text into a vector, and based on the vector clusters the words. The code used can be seen in the </a:t>
            </a:r>
            <a:r>
              <a:rPr lang="en-US" sz="3000" dirty="0" err="1">
                <a:latin typeface="Calibri"/>
                <a:cs typeface="Calibri"/>
              </a:rPr>
              <a:t>ipython</a:t>
            </a:r>
            <a:r>
              <a:rPr lang="en-US" sz="3000" dirty="0">
                <a:latin typeface="Calibri"/>
                <a:cs typeface="Calibri"/>
              </a:rPr>
              <a:t> notebook file Dataset-</a:t>
            </a:r>
            <a:r>
              <a:rPr lang="en-US" sz="3000" dirty="0" err="1">
                <a:latin typeface="Calibri"/>
                <a:cs typeface="Calibri"/>
              </a:rPr>
              <a:t>Analysis.ipynb</a:t>
            </a:r>
            <a:r>
              <a:rPr lang="en-US" sz="3000" dirty="0">
                <a:latin typeface="Calibri"/>
                <a:cs typeface="Calibri"/>
              </a:rPr>
              <a:t>, where the first component generates the Singular Value Decomposition (SVD) graphs for each of the industries. Through the SVD graphs, the number of principal components for each cluster is determined. </a:t>
            </a:r>
            <a:r>
              <a:rPr lang="en-US" sz="3000" dirty="0">
                <a:latin typeface="Calibri"/>
                <a:cs typeface="Calibri"/>
              </a:rPr>
              <a:t>The error graphs generated were used to determine the optimal number of clusters; the value chosen for this project should have an error of less than 70 on the graph. </a:t>
            </a:r>
          </a:p>
          <a:p>
            <a:pPr>
              <a:lnSpc>
                <a:spcPct val="100000"/>
              </a:lnSpc>
            </a:pPr>
            <a:endParaRPr lang="en-US" sz="3000" dirty="0">
              <a:latin typeface="Calibri"/>
              <a:cs typeface="Calibri"/>
            </a:endParaRPr>
          </a:p>
          <a:p>
            <a:pPr>
              <a:lnSpc>
                <a:spcPct val="100000"/>
              </a:lnSpc>
            </a:pPr>
            <a:endParaRPr lang="en-US" sz="3000" dirty="0" smtClean="0">
              <a:latin typeface="Calibri"/>
              <a:cs typeface="Calibri"/>
            </a:endParaRPr>
          </a:p>
        </p:txBody>
      </p:sp>
      <p:pic>
        <p:nvPicPr>
          <p:cNvPr id="23" name="Picture 22"/>
          <p:cNvPicPr/>
          <p:nvPr/>
        </p:nvPicPr>
        <p:blipFill>
          <a:blip r:embed="rId5">
            <a:extLst>
              <a:ext uri="{28A0092B-C50C-407E-A947-70E740481C1C}">
                <a14:useLocalDpi xmlns:a14="http://schemas.microsoft.com/office/drawing/2010/main" val="0"/>
              </a:ext>
            </a:extLst>
          </a:blip>
          <a:srcRect/>
          <a:stretch>
            <a:fillRect/>
          </a:stretch>
        </p:blipFill>
        <p:spPr bwMode="auto">
          <a:xfrm>
            <a:off x="13030200" y="10744200"/>
            <a:ext cx="5105400" cy="4267200"/>
          </a:xfrm>
          <a:prstGeom prst="rect">
            <a:avLst/>
          </a:prstGeom>
          <a:noFill/>
          <a:ln>
            <a:noFill/>
          </a:ln>
        </p:spPr>
      </p:pic>
      <p:pic>
        <p:nvPicPr>
          <p:cNvPr id="25" name="Picture 24"/>
          <p:cNvPicPr/>
          <p:nvPr/>
        </p:nvPicPr>
        <p:blipFill>
          <a:blip r:embed="rId6">
            <a:extLst>
              <a:ext uri="{28A0092B-C50C-407E-A947-70E740481C1C}">
                <a14:useLocalDpi xmlns:a14="http://schemas.microsoft.com/office/drawing/2010/main" val="0"/>
              </a:ext>
            </a:extLst>
          </a:blip>
          <a:srcRect/>
          <a:stretch>
            <a:fillRect/>
          </a:stretch>
        </p:blipFill>
        <p:spPr bwMode="auto">
          <a:xfrm>
            <a:off x="18592800" y="10668000"/>
            <a:ext cx="6477000" cy="4648200"/>
          </a:xfrm>
          <a:prstGeom prst="rect">
            <a:avLst/>
          </a:prstGeom>
          <a:noFill/>
          <a:ln>
            <a:noFill/>
          </a:ln>
        </p:spPr>
      </p:pic>
      <p:pic>
        <p:nvPicPr>
          <p:cNvPr id="26" name="Picture 25"/>
          <p:cNvPicPr/>
          <p:nvPr/>
        </p:nvPicPr>
        <p:blipFill>
          <a:blip r:embed="rId7">
            <a:extLst>
              <a:ext uri="{28A0092B-C50C-407E-A947-70E740481C1C}">
                <a14:useLocalDpi xmlns:a14="http://schemas.microsoft.com/office/drawing/2010/main" val="0"/>
              </a:ext>
            </a:extLst>
          </a:blip>
          <a:srcRect/>
          <a:stretch>
            <a:fillRect/>
          </a:stretch>
        </p:blipFill>
        <p:spPr bwMode="auto">
          <a:xfrm>
            <a:off x="25380884" y="5410200"/>
            <a:ext cx="11201400" cy="7086600"/>
          </a:xfrm>
          <a:prstGeom prst="rect">
            <a:avLst/>
          </a:prstGeom>
          <a:noFill/>
          <a:ln>
            <a:noFill/>
          </a:ln>
        </p:spPr>
      </p:pic>
      <p:pic>
        <p:nvPicPr>
          <p:cNvPr id="27" name="Picture 26"/>
          <p:cNvPicPr/>
          <p:nvPr/>
        </p:nvPicPr>
        <p:blipFill>
          <a:blip r:embed="rId8">
            <a:extLst>
              <a:ext uri="{28A0092B-C50C-407E-A947-70E740481C1C}">
                <a14:useLocalDpi xmlns:a14="http://schemas.microsoft.com/office/drawing/2010/main" val="0"/>
              </a:ext>
            </a:extLst>
          </a:blip>
          <a:srcRect/>
          <a:stretch>
            <a:fillRect/>
          </a:stretch>
        </p:blipFill>
        <p:spPr bwMode="auto">
          <a:xfrm>
            <a:off x="25298400" y="12496800"/>
            <a:ext cx="10744200" cy="7315200"/>
          </a:xfrm>
          <a:prstGeom prst="rect">
            <a:avLst/>
          </a:prstGeom>
          <a:noFill/>
          <a:ln>
            <a:noFill/>
          </a:ln>
        </p:spPr>
      </p:pic>
      <p:sp>
        <p:nvSpPr>
          <p:cNvPr id="6" name="TextBox 5"/>
          <p:cNvSpPr txBox="1"/>
          <p:nvPr/>
        </p:nvSpPr>
        <p:spPr>
          <a:xfrm>
            <a:off x="13106400" y="23622000"/>
            <a:ext cx="11658600" cy="3323987"/>
          </a:xfrm>
          <a:prstGeom prst="rect">
            <a:avLst/>
          </a:prstGeom>
          <a:noFill/>
        </p:spPr>
        <p:txBody>
          <a:bodyPr wrap="square" rtlCol="0">
            <a:spAutoFit/>
          </a:bodyPr>
          <a:lstStyle/>
          <a:p>
            <a:pPr algn="ctr">
              <a:lnSpc>
                <a:spcPct val="100000"/>
              </a:lnSpc>
            </a:pPr>
            <a:r>
              <a:rPr lang="en-US" sz="3200" b="1" dirty="0" smtClean="0">
                <a:latin typeface="Calibri"/>
                <a:cs typeface="Calibri"/>
              </a:rPr>
              <a:t>Conclusion </a:t>
            </a:r>
          </a:p>
          <a:p>
            <a:pPr>
              <a:lnSpc>
                <a:spcPct val="100000"/>
              </a:lnSpc>
            </a:pPr>
            <a:r>
              <a:rPr lang="en-US" sz="3000" dirty="0" smtClean="0">
                <a:latin typeface="Calibri"/>
                <a:cs typeface="Calibri"/>
              </a:rPr>
              <a:t>Most </a:t>
            </a:r>
            <a:r>
              <a:rPr lang="en-US" sz="3000" dirty="0">
                <a:latin typeface="Calibri"/>
                <a:cs typeface="Calibri"/>
              </a:rPr>
              <a:t>of the industries generated useful principal components, which seems to relevantly describe the industry as a whole. However, some of the industries (such as Medical/Healthcare, pictured </a:t>
            </a:r>
            <a:r>
              <a:rPr lang="en-US" sz="3000" dirty="0" smtClean="0">
                <a:latin typeface="Calibri"/>
                <a:cs typeface="Calibri"/>
              </a:rPr>
              <a:t>on the left) </a:t>
            </a:r>
            <a:r>
              <a:rPr lang="en-US" sz="3000" dirty="0">
                <a:latin typeface="Calibri"/>
                <a:cs typeface="Calibri"/>
              </a:rPr>
              <a:t>center on certain streets or locations, which may not be particularly useful for the objective of this project. </a:t>
            </a:r>
          </a:p>
          <a:p>
            <a:pPr>
              <a:lnSpc>
                <a:spcPct val="100000"/>
              </a:lnSpc>
            </a:pPr>
            <a:endParaRPr lang="en-US" sz="3000" dirty="0">
              <a:latin typeface="Calibri"/>
              <a:cs typeface="Calibri"/>
            </a:endParaRPr>
          </a:p>
        </p:txBody>
      </p:sp>
      <p:sp>
        <p:nvSpPr>
          <p:cNvPr id="29" name="TextBox 28"/>
          <p:cNvSpPr txBox="1"/>
          <p:nvPr/>
        </p:nvSpPr>
        <p:spPr>
          <a:xfrm>
            <a:off x="13258800" y="19812000"/>
            <a:ext cx="11049000" cy="4339650"/>
          </a:xfrm>
          <a:prstGeom prst="rect">
            <a:avLst/>
          </a:prstGeom>
          <a:noFill/>
        </p:spPr>
        <p:txBody>
          <a:bodyPr wrap="square" rtlCol="0">
            <a:spAutoFit/>
          </a:bodyPr>
          <a:lstStyle/>
          <a:p>
            <a:pPr>
              <a:lnSpc>
                <a:spcPct val="100000"/>
              </a:lnSpc>
            </a:pPr>
            <a:r>
              <a:rPr lang="en-US" sz="3000" dirty="0" smtClean="0">
                <a:latin typeface="Calibri"/>
                <a:cs typeface="Calibri"/>
              </a:rPr>
              <a:t>For </a:t>
            </a:r>
            <a:r>
              <a:rPr lang="en-US" sz="3000" dirty="0">
                <a:latin typeface="Calibri"/>
                <a:cs typeface="Calibri"/>
              </a:rPr>
              <a:t>the final </a:t>
            </a:r>
            <a:r>
              <a:rPr lang="en-US" sz="3000" dirty="0" smtClean="0">
                <a:latin typeface="Calibri"/>
                <a:cs typeface="Calibri"/>
              </a:rPr>
              <a:t>component the </a:t>
            </a:r>
            <a:r>
              <a:rPr lang="en-US" sz="3000" dirty="0">
                <a:latin typeface="Calibri"/>
                <a:cs typeface="Calibri"/>
              </a:rPr>
              <a:t>principal components for each dataset are generated along with a visualization of a pie-char showing how the clusters make up the industry as a whole. </a:t>
            </a:r>
            <a:endParaRPr lang="en-US" sz="3000" dirty="0" smtClean="0">
              <a:latin typeface="Calibri"/>
              <a:cs typeface="Calibri"/>
            </a:endParaRPr>
          </a:p>
          <a:p>
            <a:pPr>
              <a:lnSpc>
                <a:spcPct val="100000"/>
              </a:lnSpc>
            </a:pPr>
            <a:r>
              <a:rPr lang="en-US" sz="3000" dirty="0" smtClean="0">
                <a:latin typeface="Calibri"/>
                <a:cs typeface="Calibri"/>
              </a:rPr>
              <a:t>Using </a:t>
            </a:r>
            <a:r>
              <a:rPr lang="en-US" sz="3000" dirty="0">
                <a:latin typeface="Calibri"/>
                <a:cs typeface="Calibri"/>
              </a:rPr>
              <a:t>the </a:t>
            </a:r>
            <a:r>
              <a:rPr lang="en-US" sz="3000" dirty="0" err="1">
                <a:latin typeface="Calibri"/>
                <a:cs typeface="Calibri"/>
              </a:rPr>
              <a:t>sklearn.cluster</a:t>
            </a:r>
            <a:r>
              <a:rPr lang="en-US" sz="3000" dirty="0">
                <a:latin typeface="Calibri"/>
                <a:cs typeface="Calibri"/>
              </a:rPr>
              <a:t> library, </a:t>
            </a:r>
            <a:r>
              <a:rPr lang="en-US" sz="3000" dirty="0" err="1">
                <a:latin typeface="Calibri"/>
                <a:cs typeface="Calibri"/>
              </a:rPr>
              <a:t>KMeans</a:t>
            </a:r>
            <a:r>
              <a:rPr lang="en-US" sz="3000" dirty="0">
                <a:latin typeface="Calibri"/>
                <a:cs typeface="Calibri"/>
              </a:rPr>
              <a:t> analysis is used to generate the principal components for each industry, and a corresponding pie chart using the </a:t>
            </a:r>
            <a:r>
              <a:rPr lang="en-US" sz="3000" dirty="0" err="1">
                <a:latin typeface="Calibri"/>
                <a:cs typeface="Calibri"/>
              </a:rPr>
              <a:t>matplotlib.pyplot</a:t>
            </a:r>
            <a:r>
              <a:rPr lang="en-US" sz="3000" dirty="0">
                <a:latin typeface="Calibri"/>
                <a:cs typeface="Calibri"/>
              </a:rPr>
              <a:t> library. The pie charts indicate that for each percentage, that percentage of jobs belong to a cluster that is dominated by jobs with that label</a:t>
            </a:r>
            <a:r>
              <a:rPr lang="en-US" sz="3000" dirty="0" smtClean="0">
                <a:latin typeface="Calibri"/>
                <a:cs typeface="Calibri"/>
              </a:rPr>
              <a:t>.</a:t>
            </a:r>
            <a:endParaRPr lang="en-US" sz="3000" dirty="0">
              <a:latin typeface="Calibri"/>
              <a:cs typeface="Calibri"/>
            </a:endParaRPr>
          </a:p>
          <a:p>
            <a:endParaRPr lang="en-US" sz="3000" dirty="0">
              <a:latin typeface="Calibri"/>
              <a:cs typeface="Calibri"/>
            </a:endParaRPr>
          </a:p>
        </p:txBody>
      </p:sp>
      <p:sp>
        <p:nvSpPr>
          <p:cNvPr id="30" name="TextBox 29"/>
          <p:cNvSpPr txBox="1"/>
          <p:nvPr/>
        </p:nvSpPr>
        <p:spPr>
          <a:xfrm>
            <a:off x="12954000" y="15163800"/>
            <a:ext cx="11125200" cy="1938992"/>
          </a:xfrm>
          <a:prstGeom prst="rect">
            <a:avLst/>
          </a:prstGeom>
          <a:noFill/>
        </p:spPr>
        <p:txBody>
          <a:bodyPr wrap="square" rtlCol="0">
            <a:spAutoFit/>
          </a:bodyPr>
          <a:lstStyle/>
          <a:p>
            <a:pPr>
              <a:lnSpc>
                <a:spcPct val="100000"/>
              </a:lnSpc>
            </a:pPr>
            <a:r>
              <a:rPr lang="en-US" sz="3000" dirty="0" smtClean="0">
                <a:latin typeface="Calibri"/>
                <a:cs typeface="Calibri"/>
              </a:rPr>
              <a:t>The </a:t>
            </a:r>
            <a:r>
              <a:rPr lang="en-US" sz="3000" dirty="0">
                <a:latin typeface="Calibri"/>
                <a:cs typeface="Calibri"/>
              </a:rPr>
              <a:t>second component of the analysis runs the k-means algorithms on the text vector. At a high level, the k-means algorithm moves the means of points until the given number of means (k) converge. Below is the standardized k-means </a:t>
            </a:r>
            <a:r>
              <a:rPr lang="en-US" sz="3000" dirty="0" smtClean="0">
                <a:latin typeface="Calibri"/>
                <a:cs typeface="Calibri"/>
              </a:rPr>
              <a:t>algorithm.</a:t>
            </a:r>
            <a:endParaRPr lang="en-US" sz="3000" dirty="0">
              <a:latin typeface="Calibri"/>
              <a:cs typeface="Calibri"/>
            </a:endParaRPr>
          </a:p>
        </p:txBody>
      </p:sp>
      <p:pic>
        <p:nvPicPr>
          <p:cNvPr id="33" name="Picture 32"/>
          <p:cNvPicPr/>
          <p:nvPr/>
        </p:nvPicPr>
        <p:blipFill>
          <a:blip r:embed="rId9">
            <a:extLst>
              <a:ext uri="{28A0092B-C50C-407E-A947-70E740481C1C}">
                <a14:useLocalDpi xmlns:a14="http://schemas.microsoft.com/office/drawing/2010/main" val="0"/>
              </a:ext>
            </a:extLst>
          </a:blip>
          <a:srcRect/>
          <a:stretch>
            <a:fillRect/>
          </a:stretch>
        </p:blipFill>
        <p:spPr bwMode="auto">
          <a:xfrm>
            <a:off x="25527000" y="19659600"/>
            <a:ext cx="10058400" cy="7391400"/>
          </a:xfrm>
          <a:prstGeom prst="rect">
            <a:avLst/>
          </a:prstGeom>
          <a:noFill/>
          <a:ln>
            <a:noFill/>
          </a:ln>
        </p:spPr>
      </p:pic>
      <p:sp>
        <p:nvSpPr>
          <p:cNvPr id="32" name="TextBox 31"/>
          <p:cNvSpPr txBox="1"/>
          <p:nvPr/>
        </p:nvSpPr>
        <p:spPr>
          <a:xfrm>
            <a:off x="17830800" y="19050000"/>
            <a:ext cx="2014829" cy="683264"/>
          </a:xfrm>
          <a:prstGeom prst="rect">
            <a:avLst/>
          </a:prstGeom>
          <a:noFill/>
        </p:spPr>
        <p:txBody>
          <a:bodyPr wrap="square" rtlCol="0">
            <a:spAutoFit/>
          </a:bodyPr>
          <a:lstStyle/>
          <a:p>
            <a:r>
              <a:rPr lang="en-US" sz="3200" b="1" dirty="0" smtClean="0">
                <a:latin typeface="Calibri"/>
                <a:cs typeface="Calibri"/>
              </a:rPr>
              <a:t>Results</a:t>
            </a:r>
            <a:endParaRPr lang="en-US" sz="3200" b="1" dirty="0">
              <a:latin typeface="Calibri"/>
              <a:cs typeface="Calibri"/>
            </a:endParaRPr>
          </a:p>
        </p:txBody>
      </p:sp>
      <p:sp>
        <p:nvSpPr>
          <p:cNvPr id="34" name="TextBox 33"/>
          <p:cNvSpPr txBox="1"/>
          <p:nvPr/>
        </p:nvSpPr>
        <p:spPr>
          <a:xfrm>
            <a:off x="28194000" y="4572000"/>
            <a:ext cx="4127252" cy="683264"/>
          </a:xfrm>
          <a:prstGeom prst="rect">
            <a:avLst/>
          </a:prstGeom>
          <a:noFill/>
        </p:spPr>
        <p:txBody>
          <a:bodyPr wrap="none" rtlCol="0">
            <a:spAutoFit/>
          </a:bodyPr>
          <a:lstStyle/>
          <a:p>
            <a:r>
              <a:rPr lang="en-US" sz="3200" b="1" dirty="0" smtClean="0">
                <a:latin typeface="Calibri"/>
                <a:cs typeface="Calibri"/>
              </a:rPr>
              <a:t>Visualization of Results</a:t>
            </a:r>
            <a:endParaRPr lang="en-US" sz="3200" b="1" dirty="0">
              <a:latin typeface="Calibri"/>
              <a:cs typeface="Calibri"/>
            </a:endParaRPr>
          </a:p>
        </p:txBody>
      </p:sp>
      <p:sp>
        <p:nvSpPr>
          <p:cNvPr id="35" name="TextBox 34"/>
          <p:cNvSpPr txBox="1"/>
          <p:nvPr/>
        </p:nvSpPr>
        <p:spPr>
          <a:xfrm>
            <a:off x="1295400" y="20345400"/>
            <a:ext cx="10287000" cy="1969770"/>
          </a:xfrm>
          <a:prstGeom prst="rect">
            <a:avLst/>
          </a:prstGeom>
          <a:noFill/>
        </p:spPr>
        <p:txBody>
          <a:bodyPr wrap="square" rtlCol="0">
            <a:spAutoFit/>
          </a:bodyPr>
          <a:lstStyle/>
          <a:p>
            <a:pPr algn="ctr">
              <a:lnSpc>
                <a:spcPct val="100000"/>
              </a:lnSpc>
            </a:pPr>
            <a:r>
              <a:rPr lang="en-US" sz="3200" b="1" dirty="0" smtClean="0">
                <a:latin typeface="Calibri"/>
                <a:cs typeface="Calibri"/>
              </a:rPr>
              <a:t>Limitations</a:t>
            </a:r>
          </a:p>
          <a:p>
            <a:pPr>
              <a:lnSpc>
                <a:spcPct val="100000"/>
              </a:lnSpc>
            </a:pPr>
            <a:r>
              <a:rPr lang="en-US" sz="3000" dirty="0" smtClean="0">
                <a:latin typeface="Calibri"/>
                <a:cs typeface="Calibri"/>
              </a:rPr>
              <a:t>Some of the clusters generated were not as informative as others, as they centered on locations mentioned in the job descriptions. An example is of the Medical/Healthcare industry.</a:t>
            </a:r>
            <a:endParaRPr lang="en-US" sz="3000" dirty="0">
              <a:latin typeface="Calibri"/>
              <a:cs typeface="Calibri"/>
            </a:endParaRPr>
          </a:p>
        </p:txBody>
      </p:sp>
      <p:pic>
        <p:nvPicPr>
          <p:cNvPr id="37" name="Picture 36"/>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2555200"/>
            <a:ext cx="10744200" cy="4419600"/>
          </a:xfrm>
          <a:prstGeom prst="rect">
            <a:avLst/>
          </a:prstGeom>
          <a:noFill/>
          <a:ln>
            <a:noFill/>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_template_Powerpoint">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DejaVu Sans"/>
      </a:majorFont>
      <a:minorFont>
        <a:latin typeface="Arial"/>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defRPr kumimoji="0" lang="en-US" sz="1800" b="0" i="0" u="none" strike="noStrike" cap="none" normalizeH="0" baseline="0">
            <a:ln>
              <a:noFill/>
            </a:ln>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defRPr kumimoji="0" lang="en-US" sz="1800" b="0" i="0" u="none" strike="noStrike" cap="none" normalizeH="0" baseline="0">
            <a:ln>
              <a:noFill/>
            </a:ln>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poster_template_Powerpoint.pot</Template>
  <TotalTime>306</TotalTime>
  <Words>713</Words>
  <Application>Microsoft Macintosh PowerPoint</Application>
  <PresentationFormat>Custom</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poster_template_Powerpoint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Burke</dc:creator>
  <cp:lastModifiedBy>Shreya Ramesh</cp:lastModifiedBy>
  <cp:revision>27</cp:revision>
  <dcterms:modified xsi:type="dcterms:W3CDTF">2016-12-10T21:19:25Z</dcterms:modified>
</cp:coreProperties>
</file>