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Thin"/>
      <p:regular r:id="rId14"/>
      <p:bold r:id="rId15"/>
      <p:italic r:id="rId16"/>
      <p:boldItalic r:id="rId17"/>
    </p:embeddedFont>
    <p:embeddedFont>
      <p:font typeface="Roboto Medium"/>
      <p:regular r:id="rId18"/>
      <p:bold r:id="rId19"/>
      <p:italic r:id="rId20"/>
      <p:boldItalic r:id="rId21"/>
    </p:embeddedFont>
    <p:embeddedFont>
      <p:font typeface="Roboto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RobotoLight-regular.fntdata"/><Relationship Id="rId21" Type="http://schemas.openxmlformats.org/officeDocument/2006/relationships/font" Target="fonts/RobotoMedium-boldItalic.fntdata"/><Relationship Id="rId24" Type="http://schemas.openxmlformats.org/officeDocument/2006/relationships/font" Target="fonts/RobotoLight-italic.fntdata"/><Relationship Id="rId23" Type="http://schemas.openxmlformats.org/officeDocument/2006/relationships/font" Target="fonts/Robot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0543d49de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0543d49de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sz="800">
                <a:solidFill>
                  <a:srgbClr val="65617D"/>
                </a:solidFill>
                <a:latin typeface="Muli"/>
                <a:ea typeface="Muli"/>
                <a:cs typeface="Muli"/>
                <a:sym typeface="Muli"/>
              </a:rPr>
              <a:t>The quality of online learning is not on par with on-ground. There might be an assumption that the work is “lighter” and less rigorous.</a:t>
            </a:r>
            <a:endParaRPr b="1" sz="800">
              <a:solidFill>
                <a:srgbClr val="65617D"/>
              </a:solidFill>
              <a:latin typeface="Muli"/>
              <a:ea typeface="Muli"/>
              <a:cs typeface="Muli"/>
              <a:sym typeface="Muli"/>
            </a:endParaRPr>
          </a:p>
          <a:p>
            <a:pPr indent="0" lvl="0" marL="0" rtl="0" algn="l">
              <a:spcBef>
                <a:spcPts val="0"/>
              </a:spcBef>
              <a:spcAft>
                <a:spcPts val="0"/>
              </a:spcAft>
              <a:buNone/>
            </a:pPr>
            <a:r>
              <a:rPr lang="en"/>
              <a:t>2: </a:t>
            </a:r>
            <a:r>
              <a:rPr lang="en" sz="800">
                <a:solidFill>
                  <a:srgbClr val="65617D"/>
                </a:solidFill>
                <a:latin typeface="Muli"/>
                <a:ea typeface="Muli"/>
                <a:cs typeface="Muli"/>
                <a:sym typeface="Muli"/>
              </a:rPr>
              <a:t>Online Learning can become isolating when not planned or executed carefully. This is sometimes the reason that MOOCs have a large dropout rate.</a:t>
            </a:r>
            <a:endParaRPr sz="800">
              <a:solidFill>
                <a:srgbClr val="65617D"/>
              </a:solidFill>
              <a:latin typeface="Muli"/>
              <a:ea typeface="Muli"/>
              <a:cs typeface="Muli"/>
              <a:sym typeface="Muli"/>
            </a:endParaRPr>
          </a:p>
          <a:p>
            <a:pPr indent="0" lvl="0" marL="0" rtl="0" algn="l">
              <a:spcBef>
                <a:spcPts val="0"/>
              </a:spcBef>
              <a:spcAft>
                <a:spcPts val="0"/>
              </a:spcAft>
              <a:buNone/>
            </a:pPr>
            <a:r>
              <a:rPr lang="en"/>
              <a:t>3: </a:t>
            </a:r>
            <a:r>
              <a:rPr lang="en" sz="800">
                <a:solidFill>
                  <a:srgbClr val="65617D"/>
                </a:solidFill>
                <a:latin typeface="Muli"/>
                <a:ea typeface="Muli"/>
                <a:cs typeface="Muli"/>
                <a:sym typeface="Muli"/>
              </a:rPr>
              <a:t>There might be a lack of interaction with NYU faculty and professors might not as easily recognize struggling students.</a:t>
            </a:r>
            <a:endParaRPr sz="800">
              <a:solidFill>
                <a:srgbClr val="65617D"/>
              </a:solidFill>
              <a:latin typeface="Muli"/>
              <a:ea typeface="Muli"/>
              <a:cs typeface="Muli"/>
              <a:sym typeface="Muli"/>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dc7fe1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dc7fe1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highlight>
                  <a:srgbClr val="FFFFFF"/>
                </a:highlight>
              </a:rPr>
              <a:t>The main shaft is powered by a belt (5) that runs from the motor.</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highlight>
                  <a:srgbClr val="FFFFFF"/>
                </a:highlight>
              </a:rPr>
              <a:t>At the needle end of the crankshaft is a protruding lever (6) that rotates with the shaft.</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highlight>
                  <a:srgbClr val="FFFFFF"/>
                </a:highlight>
              </a:rPr>
              <a:t>This bar connects to the lever at one end (6) and the needle rod (7) at the other. Since the needle rod can only travel up and down, the bar transfers only the vertical movement from the lever.</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highlight>
                  <a:srgbClr val="FFFFFF"/>
                </a:highlight>
              </a:rPr>
              <a:t>The needle oscillates vertically.</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8dc7fe1b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8dc7fe1b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highlight>
                  <a:srgbClr val="FFFFFF"/>
                </a:highlight>
              </a:rPr>
              <a:t>The fabric has two threads running through it. One thread runs through the needle from a spool and the other comes from the bobbin. The needle lowers and penetrates the fabric, carrying its thread with it.</a:t>
            </a:r>
            <a:endParaRPr>
              <a:solidFill>
                <a:schemeClr val="dk1"/>
              </a:solidFill>
              <a:highlight>
                <a:srgbClr val="FFFFFF"/>
              </a:highlight>
            </a:endParaRPr>
          </a:p>
          <a:p>
            <a:pPr indent="0" lvl="0" marL="0" rtl="0" algn="l">
              <a:lnSpc>
                <a:spcPct val="115000"/>
              </a:lnSpc>
              <a:spcBef>
                <a:spcPts val="1200"/>
              </a:spcBef>
              <a:spcAft>
                <a:spcPts val="0"/>
              </a:spcAft>
              <a:buNone/>
            </a:pPr>
            <a:r>
              <a:rPr lang="en">
                <a:highlight>
                  <a:srgbClr val="FFFFFF"/>
                </a:highlight>
              </a:rPr>
              <a:t>The needle begins to lift and forms a loop of thread on the fabric’s under side. As the hook case turns the hook approaches, catching the looped thread.</a:t>
            </a:r>
            <a:endParaRPr>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highlight>
                  <a:srgbClr val="FFFFFF"/>
                </a:highlight>
              </a:rPr>
              <a:t>The needle rises above the fabric. As the hook case continues to turn, it carries the loop of thread.</a:t>
            </a:r>
            <a:endParaRPr>
              <a:highlight>
                <a:srgbClr val="FFFFFF"/>
              </a:highlight>
            </a:endParaRPr>
          </a:p>
          <a:p>
            <a:pPr indent="0" lvl="0" marL="0" rtl="0" algn="l">
              <a:lnSpc>
                <a:spcPct val="115000"/>
              </a:lnSpc>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8dc7fe1b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8dc7fe1b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highlight>
                  <a:srgbClr val="FFFFFF"/>
                </a:highlight>
              </a:rPr>
              <a:t>The needle is still above the fabric. The hook case finishes carrying the loop over the bobbin.</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lang="en">
                <a:highlight>
                  <a:srgbClr val="FFFFFF"/>
                </a:highlight>
              </a:rPr>
              <a:t>The needle’s thread is pulled taught by a lever upstream (not visible in the diagram). This action pulls the loop from the hook and thus completes the stitch. The stitch is now ready to be repeated.</a:t>
            </a:r>
            <a:endParaRPr>
              <a:highlight>
                <a:srgbClr val="FFFFFF"/>
              </a:highlight>
            </a:endParaRPr>
          </a:p>
          <a:p>
            <a:pPr indent="0" lvl="0" marL="0" rtl="0" algn="l">
              <a:lnSpc>
                <a:spcPct val="115000"/>
              </a:lnSpc>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0543d49d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0543d49de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0543d49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0543d49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0543d49d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0543d49d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gif"/><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www.youtube.com/watch?v=ao-o_ZNGnzc" TargetMode="External"/><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81000"/>
          </a:blip>
          <a:srcRect b="0" l="6270" r="0" t="0"/>
          <a:stretch/>
        </p:blipFill>
        <p:spPr>
          <a:xfrm>
            <a:off x="487000" y="1416475"/>
            <a:ext cx="3932603" cy="3147253"/>
          </a:xfrm>
          <a:prstGeom prst="rect">
            <a:avLst/>
          </a:prstGeom>
          <a:noFill/>
          <a:ln>
            <a:noFill/>
          </a:ln>
          <a:effectLst>
            <a:outerShdw blurRad="57150" rotWithShape="0" algn="bl" dir="5400000" dist="19050">
              <a:srgbClr val="000000">
                <a:alpha val="50000"/>
              </a:srgbClr>
            </a:outerShdw>
            <a:reflection blurRad="0" dir="0" dist="0" endA="0" endPos="30000" fadeDir="5400012" kx="0" rotWithShape="0" algn="bl" stA="0" stPos="0" sy="-100000" ky="0"/>
          </a:effectLst>
        </p:spPr>
      </p:pic>
      <p:sp>
        <p:nvSpPr>
          <p:cNvPr id="55" name="Google Shape;55;p13"/>
          <p:cNvSpPr txBox="1"/>
          <p:nvPr/>
        </p:nvSpPr>
        <p:spPr>
          <a:xfrm>
            <a:off x="4460250" y="1999050"/>
            <a:ext cx="4585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Roboto Medium"/>
                <a:ea typeface="Roboto Medium"/>
                <a:cs typeface="Roboto Medium"/>
                <a:sym typeface="Roboto Medium"/>
              </a:rPr>
              <a:t>the mechanics of a</a:t>
            </a:r>
            <a:endParaRPr sz="3000">
              <a:solidFill>
                <a:srgbClr val="434343"/>
              </a:solidFill>
              <a:latin typeface="Roboto Medium"/>
              <a:ea typeface="Roboto Medium"/>
              <a:cs typeface="Roboto Medium"/>
              <a:sym typeface="Roboto Medium"/>
            </a:endParaRPr>
          </a:p>
          <a:p>
            <a:pPr indent="0" lvl="0" marL="0" rtl="0" algn="ctr">
              <a:spcBef>
                <a:spcPts val="0"/>
              </a:spcBef>
              <a:spcAft>
                <a:spcPts val="0"/>
              </a:spcAft>
              <a:buNone/>
            </a:pPr>
            <a:r>
              <a:rPr lang="en" sz="3400">
                <a:solidFill>
                  <a:srgbClr val="434343"/>
                </a:solidFill>
                <a:latin typeface="Roboto Medium"/>
                <a:ea typeface="Roboto Medium"/>
                <a:cs typeface="Roboto Medium"/>
                <a:sym typeface="Roboto Medium"/>
              </a:rPr>
              <a:t>SEWING MACHINE</a:t>
            </a:r>
            <a:endParaRPr sz="3400">
              <a:solidFill>
                <a:srgbClr val="434343"/>
              </a:solidFill>
              <a:latin typeface="Roboto Medium"/>
              <a:ea typeface="Roboto Medium"/>
              <a:cs typeface="Roboto Medium"/>
              <a:sym typeface="Roboto Medium"/>
            </a:endParaRPr>
          </a:p>
        </p:txBody>
      </p:sp>
      <p:cxnSp>
        <p:nvCxnSpPr>
          <p:cNvPr id="56" name="Google Shape;56;p13"/>
          <p:cNvCxnSpPr/>
          <p:nvPr/>
        </p:nvCxnSpPr>
        <p:spPr>
          <a:xfrm>
            <a:off x="308100" y="967050"/>
            <a:ext cx="8527800" cy="0"/>
          </a:xfrm>
          <a:prstGeom prst="straightConnector1">
            <a:avLst/>
          </a:prstGeom>
          <a:noFill/>
          <a:ln cap="flat" cmpd="sng" w="9525">
            <a:solidFill>
              <a:srgbClr val="595959"/>
            </a:solidFill>
            <a:prstDash val="dot"/>
            <a:round/>
            <a:headEnd len="med" w="med" type="none"/>
            <a:tailEnd len="med" w="med" type="none"/>
          </a:ln>
        </p:spPr>
      </p:cxnSp>
      <p:grpSp>
        <p:nvGrpSpPr>
          <p:cNvPr id="57" name="Google Shape;57;p13"/>
          <p:cNvGrpSpPr/>
          <p:nvPr/>
        </p:nvGrpSpPr>
        <p:grpSpPr>
          <a:xfrm>
            <a:off x="6191468" y="-26852"/>
            <a:ext cx="2959219" cy="1987800"/>
            <a:chOff x="6191468" y="-26852"/>
            <a:chExt cx="2959219" cy="1987800"/>
          </a:xfrm>
        </p:grpSpPr>
        <p:sp>
          <p:nvSpPr>
            <p:cNvPr id="58" name="Google Shape;58;p13"/>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62" name="Google Shape;62;p13"/>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sp>
        <p:nvSpPr>
          <p:cNvPr id="63" name="Google Shape;63;p13"/>
          <p:cNvSpPr txBox="1"/>
          <p:nvPr/>
        </p:nvSpPr>
        <p:spPr>
          <a:xfrm>
            <a:off x="5707700" y="3671325"/>
            <a:ext cx="233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Roboto Thin"/>
                <a:ea typeface="Roboto Thin"/>
                <a:cs typeface="Roboto Thin"/>
                <a:sym typeface="Roboto Thin"/>
              </a:rPr>
              <a:t>Shreya Goel</a:t>
            </a:r>
            <a:endParaRPr sz="1800">
              <a:solidFill>
                <a:srgbClr val="434343"/>
              </a:solidFill>
              <a:latin typeface="Roboto Thin"/>
              <a:ea typeface="Roboto Thin"/>
              <a:cs typeface="Roboto Thin"/>
              <a:sym typeface="Roboto Th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14"/>
          <p:cNvGrpSpPr/>
          <p:nvPr/>
        </p:nvGrpSpPr>
        <p:grpSpPr>
          <a:xfrm>
            <a:off x="856300" y="1352400"/>
            <a:ext cx="5388600" cy="564300"/>
            <a:chOff x="283975" y="1105400"/>
            <a:chExt cx="5388600" cy="564300"/>
          </a:xfrm>
        </p:grpSpPr>
        <p:sp>
          <p:nvSpPr>
            <p:cNvPr id="69" name="Google Shape;69;p14"/>
            <p:cNvSpPr/>
            <p:nvPr/>
          </p:nvSpPr>
          <p:spPr>
            <a:xfrm rot="5400000">
              <a:off x="2696125" y="-1306750"/>
              <a:ext cx="564300" cy="5388600"/>
            </a:xfrm>
            <a:prstGeom prst="roundRect">
              <a:avLst>
                <a:gd fmla="val 50000" name="adj"/>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70" name="Google Shape;70;p14"/>
            <p:cNvSpPr/>
            <p:nvPr/>
          </p:nvSpPr>
          <p:spPr>
            <a:xfrm>
              <a:off x="435727" y="119914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0124D"/>
                  </a:solidFill>
                  <a:latin typeface="Muli"/>
                  <a:ea typeface="Muli"/>
                  <a:cs typeface="Muli"/>
                  <a:sym typeface="Muli"/>
                </a:rPr>
                <a:t>1</a:t>
              </a:r>
              <a:endParaRPr b="1" sz="1200">
                <a:solidFill>
                  <a:srgbClr val="20124D"/>
                </a:solidFill>
                <a:latin typeface="Muli"/>
                <a:ea typeface="Muli"/>
                <a:cs typeface="Muli"/>
                <a:sym typeface="Muli"/>
              </a:endParaRPr>
            </a:p>
          </p:txBody>
        </p:sp>
        <p:sp>
          <p:nvSpPr>
            <p:cNvPr id="71" name="Google Shape;71;p14"/>
            <p:cNvSpPr txBox="1"/>
            <p:nvPr/>
          </p:nvSpPr>
          <p:spPr>
            <a:xfrm>
              <a:off x="1047550" y="1162491"/>
              <a:ext cx="4419000" cy="3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Roboto Light"/>
                  <a:ea typeface="Roboto Light"/>
                  <a:cs typeface="Roboto Light"/>
                  <a:sym typeface="Roboto Light"/>
                </a:rPr>
                <a:t>The belt run by a motor</a:t>
              </a:r>
              <a:endParaRPr sz="1600">
                <a:latin typeface="Roboto Light"/>
                <a:ea typeface="Roboto Light"/>
                <a:cs typeface="Roboto Light"/>
                <a:sym typeface="Roboto Light"/>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FFFFFF"/>
                </a:solidFill>
                <a:latin typeface="Muli"/>
                <a:ea typeface="Muli"/>
                <a:cs typeface="Muli"/>
                <a:sym typeface="Muli"/>
              </a:endParaRPr>
            </a:p>
            <a:p>
              <a:pPr indent="0" lvl="0" marL="0" rtl="0" algn="l">
                <a:lnSpc>
                  <a:spcPct val="115000"/>
                </a:lnSpc>
                <a:spcBef>
                  <a:spcPts val="0"/>
                </a:spcBef>
                <a:spcAft>
                  <a:spcPts val="0"/>
                </a:spcAft>
                <a:buNone/>
              </a:pPr>
              <a:r>
                <a:t/>
              </a:r>
              <a:endParaRPr b="1" sz="1200">
                <a:solidFill>
                  <a:srgbClr val="FFFFFF"/>
                </a:solidFill>
                <a:latin typeface="Muli"/>
                <a:ea typeface="Muli"/>
                <a:cs typeface="Muli"/>
                <a:sym typeface="Muli"/>
              </a:endParaRPr>
            </a:p>
          </p:txBody>
        </p:sp>
      </p:grpSp>
      <p:grpSp>
        <p:nvGrpSpPr>
          <p:cNvPr id="72" name="Google Shape;72;p14"/>
          <p:cNvGrpSpPr/>
          <p:nvPr/>
        </p:nvGrpSpPr>
        <p:grpSpPr>
          <a:xfrm>
            <a:off x="885703" y="2194575"/>
            <a:ext cx="5329800" cy="564900"/>
            <a:chOff x="283928" y="2140125"/>
            <a:chExt cx="5329800" cy="564900"/>
          </a:xfrm>
        </p:grpSpPr>
        <p:sp>
          <p:nvSpPr>
            <p:cNvPr id="73" name="Google Shape;73;p14"/>
            <p:cNvSpPr/>
            <p:nvPr/>
          </p:nvSpPr>
          <p:spPr>
            <a:xfrm rot="5400000">
              <a:off x="2666378" y="-242325"/>
              <a:ext cx="564900" cy="5329800"/>
            </a:xfrm>
            <a:prstGeom prst="roundRect">
              <a:avLst>
                <a:gd fmla="val 50000" name="adj"/>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74" name="Google Shape;74;p14"/>
            <p:cNvSpPr/>
            <p:nvPr/>
          </p:nvSpPr>
          <p:spPr>
            <a:xfrm>
              <a:off x="435724" y="2235518"/>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0124D"/>
                  </a:solidFill>
                  <a:latin typeface="Muli"/>
                  <a:ea typeface="Muli"/>
                  <a:cs typeface="Muli"/>
                  <a:sym typeface="Muli"/>
                </a:rPr>
                <a:t>2</a:t>
              </a:r>
              <a:endParaRPr b="1" sz="1200">
                <a:solidFill>
                  <a:srgbClr val="20124D"/>
                </a:solidFill>
                <a:latin typeface="Muli"/>
                <a:ea typeface="Muli"/>
                <a:cs typeface="Muli"/>
                <a:sym typeface="Muli"/>
              </a:endParaRPr>
            </a:p>
          </p:txBody>
        </p:sp>
        <p:sp>
          <p:nvSpPr>
            <p:cNvPr id="75" name="Google Shape;75;p14"/>
            <p:cNvSpPr txBox="1"/>
            <p:nvPr/>
          </p:nvSpPr>
          <p:spPr>
            <a:xfrm>
              <a:off x="999740" y="2225925"/>
              <a:ext cx="4360800" cy="39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latin typeface="Roboto Light"/>
                  <a:ea typeface="Roboto Light"/>
                  <a:cs typeface="Roboto Light"/>
                  <a:sym typeface="Roboto Light"/>
                </a:rPr>
                <a:t>The </a:t>
              </a:r>
              <a:r>
                <a:rPr lang="en" sz="1600">
                  <a:latin typeface="Roboto Light"/>
                  <a:ea typeface="Roboto Light"/>
                  <a:cs typeface="Roboto Light"/>
                  <a:sym typeface="Roboto Light"/>
                </a:rPr>
                <a:t>crankshaft</a:t>
              </a:r>
              <a:r>
                <a:rPr lang="en" sz="1600">
                  <a:latin typeface="Roboto Light"/>
                  <a:ea typeface="Roboto Light"/>
                  <a:cs typeface="Roboto Light"/>
                  <a:sym typeface="Roboto Light"/>
                </a:rPr>
                <a:t> and the lever</a:t>
              </a:r>
              <a:endParaRPr sz="1600">
                <a:latin typeface="Roboto Light"/>
                <a:ea typeface="Roboto Light"/>
                <a:cs typeface="Roboto Light"/>
                <a:sym typeface="Roboto Light"/>
              </a:endParaRPr>
            </a:p>
          </p:txBody>
        </p:sp>
      </p:grpSp>
      <p:grpSp>
        <p:nvGrpSpPr>
          <p:cNvPr id="76" name="Google Shape;76;p14"/>
          <p:cNvGrpSpPr/>
          <p:nvPr/>
        </p:nvGrpSpPr>
        <p:grpSpPr>
          <a:xfrm>
            <a:off x="885708" y="3029138"/>
            <a:ext cx="5329800" cy="558300"/>
            <a:chOff x="283933" y="3276625"/>
            <a:chExt cx="5329800" cy="558300"/>
          </a:xfrm>
        </p:grpSpPr>
        <p:sp>
          <p:nvSpPr>
            <p:cNvPr id="77" name="Google Shape;77;p14"/>
            <p:cNvSpPr/>
            <p:nvPr/>
          </p:nvSpPr>
          <p:spPr>
            <a:xfrm rot="5400000">
              <a:off x="2669683" y="890875"/>
              <a:ext cx="558300" cy="5329800"/>
            </a:xfrm>
            <a:prstGeom prst="roundRect">
              <a:avLst>
                <a:gd fmla="val 50000" name="adj"/>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64242" y="3368718"/>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0124D"/>
                  </a:solidFill>
                  <a:latin typeface="Muli"/>
                  <a:ea typeface="Muli"/>
                  <a:cs typeface="Muli"/>
                  <a:sym typeface="Muli"/>
                </a:rPr>
                <a:t>3</a:t>
              </a:r>
              <a:endParaRPr b="1" sz="1200">
                <a:solidFill>
                  <a:srgbClr val="20124D"/>
                </a:solidFill>
                <a:latin typeface="Muli"/>
                <a:ea typeface="Muli"/>
                <a:cs typeface="Muli"/>
                <a:sym typeface="Muli"/>
              </a:endParaRPr>
            </a:p>
          </p:txBody>
        </p:sp>
        <p:sp>
          <p:nvSpPr>
            <p:cNvPr id="79" name="Google Shape;79;p14"/>
            <p:cNvSpPr txBox="1"/>
            <p:nvPr/>
          </p:nvSpPr>
          <p:spPr>
            <a:xfrm>
              <a:off x="999755" y="3362425"/>
              <a:ext cx="4260900" cy="39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Roboto Light"/>
                  <a:ea typeface="Roboto Light"/>
                  <a:cs typeface="Roboto Light"/>
                  <a:sym typeface="Roboto Light"/>
                </a:rPr>
                <a:t>The </a:t>
              </a:r>
              <a:r>
                <a:rPr lang="en" sz="1600">
                  <a:solidFill>
                    <a:srgbClr val="434343"/>
                  </a:solidFill>
                  <a:latin typeface="Roboto Light"/>
                  <a:ea typeface="Roboto Light"/>
                  <a:cs typeface="Roboto Light"/>
                  <a:sym typeface="Roboto Light"/>
                </a:rPr>
                <a:t>oscillating</a:t>
              </a:r>
              <a:r>
                <a:rPr lang="en" sz="1600">
                  <a:solidFill>
                    <a:srgbClr val="434343"/>
                  </a:solidFill>
                  <a:latin typeface="Roboto Light"/>
                  <a:ea typeface="Roboto Light"/>
                  <a:cs typeface="Roboto Light"/>
                  <a:sym typeface="Roboto Light"/>
                </a:rPr>
                <a:t> needle</a:t>
              </a:r>
              <a:endParaRPr sz="1600">
                <a:solidFill>
                  <a:srgbClr val="434343"/>
                </a:solidFill>
                <a:latin typeface="Roboto Light"/>
                <a:ea typeface="Roboto Light"/>
                <a:cs typeface="Roboto Light"/>
                <a:sym typeface="Roboto Light"/>
              </a:endParaRPr>
            </a:p>
          </p:txBody>
        </p:sp>
      </p:grpSp>
      <p:sp>
        <p:nvSpPr>
          <p:cNvPr id="80" name="Google Shape;80;p14"/>
          <p:cNvSpPr txBox="1"/>
          <p:nvPr/>
        </p:nvSpPr>
        <p:spPr>
          <a:xfrm>
            <a:off x="885700" y="396125"/>
            <a:ext cx="72387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Roboto Medium"/>
                <a:ea typeface="Roboto Medium"/>
                <a:cs typeface="Roboto Medium"/>
                <a:sym typeface="Roboto Medium"/>
              </a:rPr>
              <a:t>The main parts:</a:t>
            </a:r>
            <a:endParaRPr sz="3000">
              <a:solidFill>
                <a:srgbClr val="434343"/>
              </a:solidFill>
              <a:latin typeface="Roboto Medium"/>
              <a:ea typeface="Roboto Medium"/>
              <a:cs typeface="Roboto Medium"/>
              <a:sym typeface="Roboto Medium"/>
            </a:endParaRPr>
          </a:p>
        </p:txBody>
      </p:sp>
      <p:grpSp>
        <p:nvGrpSpPr>
          <p:cNvPr id="81" name="Google Shape;81;p14"/>
          <p:cNvGrpSpPr/>
          <p:nvPr/>
        </p:nvGrpSpPr>
        <p:grpSpPr>
          <a:xfrm>
            <a:off x="6793243" y="27598"/>
            <a:ext cx="2959219" cy="1987800"/>
            <a:chOff x="6191468" y="-26852"/>
            <a:chExt cx="2959219" cy="1987800"/>
          </a:xfrm>
        </p:grpSpPr>
        <p:sp>
          <p:nvSpPr>
            <p:cNvPr id="82" name="Google Shape;82;p14"/>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86" name="Google Shape;86;p14"/>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grpSp>
        <p:nvGrpSpPr>
          <p:cNvPr id="87" name="Google Shape;87;p14"/>
          <p:cNvGrpSpPr/>
          <p:nvPr/>
        </p:nvGrpSpPr>
        <p:grpSpPr>
          <a:xfrm>
            <a:off x="64600" y="4856575"/>
            <a:ext cx="9091800" cy="268500"/>
            <a:chOff x="64600" y="4856575"/>
            <a:chExt cx="9091800" cy="268500"/>
          </a:xfrm>
        </p:grpSpPr>
        <p:sp>
          <p:nvSpPr>
            <p:cNvPr id="88" name="Google Shape;88;p14"/>
            <p:cNvSpPr txBox="1"/>
            <p:nvPr/>
          </p:nvSpPr>
          <p:spPr>
            <a:xfrm>
              <a:off x="6781900" y="4856575"/>
              <a:ext cx="2374500" cy="268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rgbClr val="FFFFFF"/>
                  </a:solidFill>
                  <a:latin typeface="Roboto Medium"/>
                  <a:ea typeface="Roboto Medium"/>
                  <a:cs typeface="Roboto Medium"/>
                  <a:sym typeface="Roboto Medium"/>
                </a:rPr>
                <a:t>STS FALL ‘19 PROGRAMMING</a:t>
              </a:r>
              <a:endParaRPr sz="1000">
                <a:solidFill>
                  <a:srgbClr val="FFFFFF"/>
                </a:solidFill>
                <a:latin typeface="Roboto Medium"/>
                <a:ea typeface="Roboto Medium"/>
                <a:cs typeface="Roboto Medium"/>
                <a:sym typeface="Roboto Medium"/>
              </a:endParaRPr>
            </a:p>
            <a:p>
              <a:pPr indent="0" lvl="0" marL="0" rtl="0" algn="r">
                <a:lnSpc>
                  <a:spcPct val="100000"/>
                </a:lnSpc>
                <a:spcBef>
                  <a:spcPts val="0"/>
                </a:spcBef>
                <a:spcAft>
                  <a:spcPts val="0"/>
                </a:spcAft>
                <a:buNone/>
              </a:pPr>
              <a:r>
                <a:rPr lang="en" sz="800">
                  <a:solidFill>
                    <a:srgbClr val="FFFFFF"/>
                  </a:solidFill>
                  <a:latin typeface="Roboto Medium"/>
                  <a:ea typeface="Roboto Medium"/>
                  <a:cs typeface="Roboto Medium"/>
                  <a:sym typeface="Roboto Medium"/>
                </a:rPr>
                <a:t>steinhardt.nyu.edu/technology</a:t>
              </a:r>
              <a:endParaRPr sz="800">
                <a:solidFill>
                  <a:srgbClr val="FFFFFF"/>
                </a:solidFill>
                <a:latin typeface="Roboto Medium"/>
                <a:ea typeface="Roboto Medium"/>
                <a:cs typeface="Roboto Medium"/>
                <a:sym typeface="Roboto Medium"/>
              </a:endParaRPr>
            </a:p>
          </p:txBody>
        </p:sp>
        <p:pic>
          <p:nvPicPr>
            <p:cNvPr id="89" name="Google Shape;89;p14"/>
            <p:cNvPicPr preferRelativeResize="0"/>
            <p:nvPr/>
          </p:nvPicPr>
          <p:blipFill>
            <a:blip r:embed="rId3">
              <a:alphaModFix/>
            </a:blip>
            <a:stretch>
              <a:fillRect/>
            </a:stretch>
          </p:blipFill>
          <p:spPr>
            <a:xfrm>
              <a:off x="64600" y="4895676"/>
              <a:ext cx="1649899" cy="190300"/>
            </a:xfrm>
            <a:prstGeom prst="rect">
              <a:avLst/>
            </a:prstGeom>
            <a:noFill/>
            <a:ln>
              <a:noFill/>
            </a:ln>
          </p:spPr>
        </p:pic>
      </p:grpSp>
      <p:grpSp>
        <p:nvGrpSpPr>
          <p:cNvPr id="90" name="Google Shape;90;p14"/>
          <p:cNvGrpSpPr/>
          <p:nvPr/>
        </p:nvGrpSpPr>
        <p:grpSpPr>
          <a:xfrm>
            <a:off x="885708" y="3857113"/>
            <a:ext cx="5329800" cy="558300"/>
            <a:chOff x="283933" y="3276625"/>
            <a:chExt cx="5329800" cy="558300"/>
          </a:xfrm>
        </p:grpSpPr>
        <p:sp>
          <p:nvSpPr>
            <p:cNvPr id="91" name="Google Shape;91;p14"/>
            <p:cNvSpPr/>
            <p:nvPr/>
          </p:nvSpPr>
          <p:spPr>
            <a:xfrm rot="5400000">
              <a:off x="2669683" y="890875"/>
              <a:ext cx="558300" cy="5329800"/>
            </a:xfrm>
            <a:prstGeom prst="roundRect">
              <a:avLst>
                <a:gd fmla="val 50000" name="adj"/>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464242" y="3368718"/>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0124D"/>
                  </a:solidFill>
                  <a:latin typeface="Muli"/>
                  <a:ea typeface="Muli"/>
                  <a:cs typeface="Muli"/>
                  <a:sym typeface="Muli"/>
                </a:rPr>
                <a:t>3</a:t>
              </a:r>
              <a:endParaRPr b="1" sz="1200">
                <a:solidFill>
                  <a:srgbClr val="20124D"/>
                </a:solidFill>
                <a:latin typeface="Muli"/>
                <a:ea typeface="Muli"/>
                <a:cs typeface="Muli"/>
                <a:sym typeface="Muli"/>
              </a:endParaRPr>
            </a:p>
          </p:txBody>
        </p:sp>
        <p:sp>
          <p:nvSpPr>
            <p:cNvPr id="93" name="Google Shape;93;p14"/>
            <p:cNvSpPr txBox="1"/>
            <p:nvPr/>
          </p:nvSpPr>
          <p:spPr>
            <a:xfrm>
              <a:off x="999755" y="3362425"/>
              <a:ext cx="4260900" cy="39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Roboto Light"/>
                  <a:ea typeface="Roboto Light"/>
                  <a:cs typeface="Roboto Light"/>
                  <a:sym typeface="Roboto Light"/>
                </a:rPr>
                <a:t>The bobbin compartment</a:t>
              </a:r>
              <a:endParaRPr sz="1600">
                <a:solidFill>
                  <a:srgbClr val="434343"/>
                </a:solidFill>
                <a:latin typeface="Roboto Light"/>
                <a:ea typeface="Roboto Light"/>
                <a:cs typeface="Roboto Light"/>
                <a:sym typeface="Roboto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5"/>
          <p:cNvGrpSpPr/>
          <p:nvPr/>
        </p:nvGrpSpPr>
        <p:grpSpPr>
          <a:xfrm>
            <a:off x="6191468" y="-26852"/>
            <a:ext cx="2959219" cy="1987800"/>
            <a:chOff x="6191468" y="-26852"/>
            <a:chExt cx="2959219" cy="1987800"/>
          </a:xfrm>
        </p:grpSpPr>
        <p:sp>
          <p:nvSpPr>
            <p:cNvPr id="99" name="Google Shape;99;p15"/>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103" name="Google Shape;103;p15"/>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grpSp>
        <p:nvGrpSpPr>
          <p:cNvPr id="104" name="Google Shape;104;p15"/>
          <p:cNvGrpSpPr/>
          <p:nvPr/>
        </p:nvGrpSpPr>
        <p:grpSpPr>
          <a:xfrm>
            <a:off x="64600" y="4856575"/>
            <a:ext cx="9091800" cy="268500"/>
            <a:chOff x="64600" y="4856575"/>
            <a:chExt cx="9091800" cy="268500"/>
          </a:xfrm>
        </p:grpSpPr>
        <p:sp>
          <p:nvSpPr>
            <p:cNvPr id="105" name="Google Shape;105;p15"/>
            <p:cNvSpPr txBox="1"/>
            <p:nvPr/>
          </p:nvSpPr>
          <p:spPr>
            <a:xfrm>
              <a:off x="6781900" y="4856575"/>
              <a:ext cx="2374500" cy="268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rgbClr val="FFFFFF"/>
                  </a:solidFill>
                  <a:latin typeface="Roboto Medium"/>
                  <a:ea typeface="Roboto Medium"/>
                  <a:cs typeface="Roboto Medium"/>
                  <a:sym typeface="Roboto Medium"/>
                </a:rPr>
                <a:t>STS FALL ‘19 PROGRAMMING</a:t>
              </a:r>
              <a:endParaRPr sz="1000">
                <a:solidFill>
                  <a:srgbClr val="FFFFFF"/>
                </a:solidFill>
                <a:latin typeface="Roboto Medium"/>
                <a:ea typeface="Roboto Medium"/>
                <a:cs typeface="Roboto Medium"/>
                <a:sym typeface="Roboto Medium"/>
              </a:endParaRPr>
            </a:p>
            <a:p>
              <a:pPr indent="0" lvl="0" marL="0" rtl="0" algn="r">
                <a:lnSpc>
                  <a:spcPct val="100000"/>
                </a:lnSpc>
                <a:spcBef>
                  <a:spcPts val="0"/>
                </a:spcBef>
                <a:spcAft>
                  <a:spcPts val="0"/>
                </a:spcAft>
                <a:buNone/>
              </a:pPr>
              <a:r>
                <a:rPr lang="en" sz="800">
                  <a:solidFill>
                    <a:srgbClr val="FFFFFF"/>
                  </a:solidFill>
                  <a:latin typeface="Roboto Medium"/>
                  <a:ea typeface="Roboto Medium"/>
                  <a:cs typeface="Roboto Medium"/>
                  <a:sym typeface="Roboto Medium"/>
                </a:rPr>
                <a:t>steinhardt.nyu.edu/technology</a:t>
              </a:r>
              <a:endParaRPr sz="800">
                <a:solidFill>
                  <a:srgbClr val="FFFFFF"/>
                </a:solidFill>
                <a:latin typeface="Roboto Medium"/>
                <a:ea typeface="Roboto Medium"/>
                <a:cs typeface="Roboto Medium"/>
                <a:sym typeface="Roboto Medium"/>
              </a:endParaRPr>
            </a:p>
          </p:txBody>
        </p:sp>
        <p:pic>
          <p:nvPicPr>
            <p:cNvPr id="106" name="Google Shape;106;p15"/>
            <p:cNvPicPr preferRelativeResize="0"/>
            <p:nvPr/>
          </p:nvPicPr>
          <p:blipFill>
            <a:blip r:embed="rId3">
              <a:alphaModFix/>
            </a:blip>
            <a:stretch>
              <a:fillRect/>
            </a:stretch>
          </p:blipFill>
          <p:spPr>
            <a:xfrm>
              <a:off x="64600" y="4895676"/>
              <a:ext cx="1649899" cy="190300"/>
            </a:xfrm>
            <a:prstGeom prst="rect">
              <a:avLst/>
            </a:prstGeom>
            <a:noFill/>
            <a:ln>
              <a:noFill/>
            </a:ln>
          </p:spPr>
        </p:pic>
      </p:grpSp>
      <p:pic>
        <p:nvPicPr>
          <p:cNvPr id="107" name="Google Shape;107;p15"/>
          <p:cNvPicPr preferRelativeResize="0"/>
          <p:nvPr/>
        </p:nvPicPr>
        <p:blipFill rotWithShape="1">
          <a:blip r:embed="rId4">
            <a:alphaModFix/>
          </a:blip>
          <a:srcRect b="0" l="4021" r="0" t="0"/>
          <a:stretch/>
        </p:blipFill>
        <p:spPr>
          <a:xfrm>
            <a:off x="733450" y="219675"/>
            <a:ext cx="8092873" cy="4704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16"/>
          <p:cNvGrpSpPr/>
          <p:nvPr/>
        </p:nvGrpSpPr>
        <p:grpSpPr>
          <a:xfrm>
            <a:off x="6191468" y="-26852"/>
            <a:ext cx="2959219" cy="1987800"/>
            <a:chOff x="6191468" y="-26852"/>
            <a:chExt cx="2959219" cy="1987800"/>
          </a:xfrm>
        </p:grpSpPr>
        <p:sp>
          <p:nvSpPr>
            <p:cNvPr id="113" name="Google Shape;113;p16"/>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117" name="Google Shape;117;p16"/>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grpSp>
        <p:nvGrpSpPr>
          <p:cNvPr id="118" name="Google Shape;118;p16"/>
          <p:cNvGrpSpPr/>
          <p:nvPr/>
        </p:nvGrpSpPr>
        <p:grpSpPr>
          <a:xfrm>
            <a:off x="64600" y="4856575"/>
            <a:ext cx="9091800" cy="268500"/>
            <a:chOff x="64600" y="4856575"/>
            <a:chExt cx="9091800" cy="268500"/>
          </a:xfrm>
        </p:grpSpPr>
        <p:sp>
          <p:nvSpPr>
            <p:cNvPr id="119" name="Google Shape;119;p16"/>
            <p:cNvSpPr txBox="1"/>
            <p:nvPr/>
          </p:nvSpPr>
          <p:spPr>
            <a:xfrm>
              <a:off x="6781900" y="4856575"/>
              <a:ext cx="2374500" cy="268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rgbClr val="FFFFFF"/>
                  </a:solidFill>
                  <a:latin typeface="Roboto Medium"/>
                  <a:ea typeface="Roboto Medium"/>
                  <a:cs typeface="Roboto Medium"/>
                  <a:sym typeface="Roboto Medium"/>
                </a:rPr>
                <a:t>STS FALL ‘19 PROGRAMMING</a:t>
              </a:r>
              <a:endParaRPr sz="1000">
                <a:solidFill>
                  <a:srgbClr val="FFFFFF"/>
                </a:solidFill>
                <a:latin typeface="Roboto Medium"/>
                <a:ea typeface="Roboto Medium"/>
                <a:cs typeface="Roboto Medium"/>
                <a:sym typeface="Roboto Medium"/>
              </a:endParaRPr>
            </a:p>
            <a:p>
              <a:pPr indent="0" lvl="0" marL="0" rtl="0" algn="r">
                <a:lnSpc>
                  <a:spcPct val="100000"/>
                </a:lnSpc>
                <a:spcBef>
                  <a:spcPts val="0"/>
                </a:spcBef>
                <a:spcAft>
                  <a:spcPts val="0"/>
                </a:spcAft>
                <a:buNone/>
              </a:pPr>
              <a:r>
                <a:rPr lang="en" sz="800">
                  <a:solidFill>
                    <a:srgbClr val="FFFFFF"/>
                  </a:solidFill>
                  <a:latin typeface="Roboto Medium"/>
                  <a:ea typeface="Roboto Medium"/>
                  <a:cs typeface="Roboto Medium"/>
                  <a:sym typeface="Roboto Medium"/>
                </a:rPr>
                <a:t>steinhardt.nyu.edu/technology</a:t>
              </a:r>
              <a:endParaRPr sz="800">
                <a:solidFill>
                  <a:srgbClr val="FFFFFF"/>
                </a:solidFill>
                <a:latin typeface="Roboto Medium"/>
                <a:ea typeface="Roboto Medium"/>
                <a:cs typeface="Roboto Medium"/>
                <a:sym typeface="Roboto Medium"/>
              </a:endParaRPr>
            </a:p>
          </p:txBody>
        </p:sp>
        <p:pic>
          <p:nvPicPr>
            <p:cNvPr id="120" name="Google Shape;120;p16"/>
            <p:cNvPicPr preferRelativeResize="0"/>
            <p:nvPr/>
          </p:nvPicPr>
          <p:blipFill>
            <a:blip r:embed="rId3">
              <a:alphaModFix/>
            </a:blip>
            <a:stretch>
              <a:fillRect/>
            </a:stretch>
          </p:blipFill>
          <p:spPr>
            <a:xfrm>
              <a:off x="64600" y="4895676"/>
              <a:ext cx="1649899" cy="190300"/>
            </a:xfrm>
            <a:prstGeom prst="rect">
              <a:avLst/>
            </a:prstGeom>
            <a:noFill/>
            <a:ln>
              <a:noFill/>
            </a:ln>
          </p:spPr>
        </p:pic>
      </p:grpSp>
      <p:pic>
        <p:nvPicPr>
          <p:cNvPr id="121" name="Google Shape;121;p16"/>
          <p:cNvPicPr preferRelativeResize="0"/>
          <p:nvPr/>
        </p:nvPicPr>
        <p:blipFill>
          <a:blip r:embed="rId4">
            <a:alphaModFix/>
          </a:blip>
          <a:stretch>
            <a:fillRect/>
          </a:stretch>
        </p:blipFill>
        <p:spPr>
          <a:xfrm>
            <a:off x="465475" y="1416400"/>
            <a:ext cx="2799876" cy="3268301"/>
          </a:xfrm>
          <a:prstGeom prst="rect">
            <a:avLst/>
          </a:prstGeom>
          <a:noFill/>
          <a:ln>
            <a:noFill/>
          </a:ln>
        </p:spPr>
      </p:pic>
      <p:sp>
        <p:nvSpPr>
          <p:cNvPr id="122" name="Google Shape;122;p1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Roboto Medium"/>
                <a:ea typeface="Roboto Medium"/>
                <a:cs typeface="Roboto Medium"/>
                <a:sym typeface="Roboto Medium"/>
              </a:rPr>
              <a:t>How the </a:t>
            </a:r>
            <a:r>
              <a:rPr lang="en" sz="2800">
                <a:solidFill>
                  <a:srgbClr val="434343"/>
                </a:solidFill>
                <a:latin typeface="Roboto Medium"/>
                <a:ea typeface="Roboto Medium"/>
                <a:cs typeface="Roboto Medium"/>
                <a:sym typeface="Roboto Medium"/>
              </a:rPr>
              <a:t>stitch</a:t>
            </a:r>
            <a:r>
              <a:rPr lang="en" sz="2800">
                <a:solidFill>
                  <a:srgbClr val="434343"/>
                </a:solidFill>
                <a:latin typeface="Roboto Medium"/>
                <a:ea typeface="Roboto Medium"/>
                <a:cs typeface="Roboto Medium"/>
                <a:sym typeface="Roboto Medium"/>
              </a:rPr>
              <a:t> works</a:t>
            </a:r>
            <a:endParaRPr sz="2800">
              <a:solidFill>
                <a:srgbClr val="434343"/>
              </a:solidFill>
              <a:latin typeface="Roboto Medium"/>
              <a:ea typeface="Roboto Medium"/>
              <a:cs typeface="Roboto Medium"/>
              <a:sym typeface="Roboto Medium"/>
            </a:endParaRPr>
          </a:p>
        </p:txBody>
      </p:sp>
      <p:cxnSp>
        <p:nvCxnSpPr>
          <p:cNvPr id="123" name="Google Shape;123;p16"/>
          <p:cNvCxnSpPr/>
          <p:nvPr/>
        </p:nvCxnSpPr>
        <p:spPr>
          <a:xfrm>
            <a:off x="313075" y="1036150"/>
            <a:ext cx="8527800" cy="0"/>
          </a:xfrm>
          <a:prstGeom prst="straightConnector1">
            <a:avLst/>
          </a:prstGeom>
          <a:noFill/>
          <a:ln cap="flat" cmpd="sng" w="9525">
            <a:solidFill>
              <a:srgbClr val="595959"/>
            </a:solidFill>
            <a:prstDash val="dot"/>
            <a:round/>
            <a:headEnd len="med" w="med" type="none"/>
            <a:tailEnd len="med" w="med" type="none"/>
          </a:ln>
        </p:spPr>
      </p:cxnSp>
      <p:pic>
        <p:nvPicPr>
          <p:cNvPr id="124" name="Google Shape;124;p16"/>
          <p:cNvPicPr preferRelativeResize="0"/>
          <p:nvPr/>
        </p:nvPicPr>
        <p:blipFill>
          <a:blip r:embed="rId5">
            <a:alphaModFix/>
          </a:blip>
          <a:stretch>
            <a:fillRect/>
          </a:stretch>
        </p:blipFill>
        <p:spPr>
          <a:xfrm>
            <a:off x="3271875" y="1445275"/>
            <a:ext cx="2799875" cy="3282223"/>
          </a:xfrm>
          <a:prstGeom prst="rect">
            <a:avLst/>
          </a:prstGeom>
          <a:noFill/>
          <a:ln>
            <a:noFill/>
          </a:ln>
        </p:spPr>
      </p:pic>
      <p:pic>
        <p:nvPicPr>
          <p:cNvPr id="125" name="Google Shape;125;p16"/>
          <p:cNvPicPr preferRelativeResize="0"/>
          <p:nvPr/>
        </p:nvPicPr>
        <p:blipFill>
          <a:blip r:embed="rId6">
            <a:alphaModFix/>
          </a:blip>
          <a:stretch>
            <a:fillRect/>
          </a:stretch>
        </p:blipFill>
        <p:spPr>
          <a:xfrm>
            <a:off x="6039075" y="1369075"/>
            <a:ext cx="2799875" cy="34442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17"/>
          <p:cNvGrpSpPr/>
          <p:nvPr/>
        </p:nvGrpSpPr>
        <p:grpSpPr>
          <a:xfrm>
            <a:off x="6191468" y="-26852"/>
            <a:ext cx="2959219" cy="1987800"/>
            <a:chOff x="6191468" y="-26852"/>
            <a:chExt cx="2959219" cy="1987800"/>
          </a:xfrm>
        </p:grpSpPr>
        <p:sp>
          <p:nvSpPr>
            <p:cNvPr id="131" name="Google Shape;131;p17"/>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135" name="Google Shape;135;p17"/>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grpSp>
        <p:nvGrpSpPr>
          <p:cNvPr id="136" name="Google Shape;136;p17"/>
          <p:cNvGrpSpPr/>
          <p:nvPr/>
        </p:nvGrpSpPr>
        <p:grpSpPr>
          <a:xfrm>
            <a:off x="64600" y="4856575"/>
            <a:ext cx="9091800" cy="268500"/>
            <a:chOff x="64600" y="4856575"/>
            <a:chExt cx="9091800" cy="268500"/>
          </a:xfrm>
        </p:grpSpPr>
        <p:sp>
          <p:nvSpPr>
            <p:cNvPr id="137" name="Google Shape;137;p17"/>
            <p:cNvSpPr txBox="1"/>
            <p:nvPr/>
          </p:nvSpPr>
          <p:spPr>
            <a:xfrm>
              <a:off x="6781900" y="4856575"/>
              <a:ext cx="2374500" cy="268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rgbClr val="FFFFFF"/>
                  </a:solidFill>
                  <a:latin typeface="Roboto Medium"/>
                  <a:ea typeface="Roboto Medium"/>
                  <a:cs typeface="Roboto Medium"/>
                  <a:sym typeface="Roboto Medium"/>
                </a:rPr>
                <a:t>STS FALL ‘19 PROGRAMMING</a:t>
              </a:r>
              <a:endParaRPr sz="1000">
                <a:solidFill>
                  <a:srgbClr val="FFFFFF"/>
                </a:solidFill>
                <a:latin typeface="Roboto Medium"/>
                <a:ea typeface="Roboto Medium"/>
                <a:cs typeface="Roboto Medium"/>
                <a:sym typeface="Roboto Medium"/>
              </a:endParaRPr>
            </a:p>
            <a:p>
              <a:pPr indent="0" lvl="0" marL="0" rtl="0" algn="r">
                <a:lnSpc>
                  <a:spcPct val="100000"/>
                </a:lnSpc>
                <a:spcBef>
                  <a:spcPts val="0"/>
                </a:spcBef>
                <a:spcAft>
                  <a:spcPts val="0"/>
                </a:spcAft>
                <a:buNone/>
              </a:pPr>
              <a:r>
                <a:rPr lang="en" sz="800">
                  <a:solidFill>
                    <a:srgbClr val="FFFFFF"/>
                  </a:solidFill>
                  <a:latin typeface="Roboto Medium"/>
                  <a:ea typeface="Roboto Medium"/>
                  <a:cs typeface="Roboto Medium"/>
                  <a:sym typeface="Roboto Medium"/>
                </a:rPr>
                <a:t>steinhardt.nyu.edu/technology</a:t>
              </a:r>
              <a:endParaRPr sz="800">
                <a:solidFill>
                  <a:srgbClr val="FFFFFF"/>
                </a:solidFill>
                <a:latin typeface="Roboto Medium"/>
                <a:ea typeface="Roboto Medium"/>
                <a:cs typeface="Roboto Medium"/>
                <a:sym typeface="Roboto Medium"/>
              </a:endParaRPr>
            </a:p>
          </p:txBody>
        </p:sp>
        <p:pic>
          <p:nvPicPr>
            <p:cNvPr id="138" name="Google Shape;138;p17"/>
            <p:cNvPicPr preferRelativeResize="0"/>
            <p:nvPr/>
          </p:nvPicPr>
          <p:blipFill>
            <a:blip r:embed="rId3">
              <a:alphaModFix/>
            </a:blip>
            <a:stretch>
              <a:fillRect/>
            </a:stretch>
          </p:blipFill>
          <p:spPr>
            <a:xfrm>
              <a:off x="64600" y="4895676"/>
              <a:ext cx="1649899" cy="190300"/>
            </a:xfrm>
            <a:prstGeom prst="rect">
              <a:avLst/>
            </a:prstGeom>
            <a:noFill/>
            <a:ln>
              <a:noFill/>
            </a:ln>
          </p:spPr>
        </p:pic>
      </p:grpSp>
      <p:sp>
        <p:nvSpPr>
          <p:cNvPr id="139" name="Google Shape;139;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Roboto Medium"/>
                <a:ea typeface="Roboto Medium"/>
                <a:cs typeface="Roboto Medium"/>
                <a:sym typeface="Roboto Medium"/>
              </a:rPr>
              <a:t>How the stitch works</a:t>
            </a:r>
            <a:endParaRPr sz="2800">
              <a:solidFill>
                <a:srgbClr val="434343"/>
              </a:solidFill>
              <a:latin typeface="Roboto Medium"/>
              <a:ea typeface="Roboto Medium"/>
              <a:cs typeface="Roboto Medium"/>
              <a:sym typeface="Roboto Medium"/>
            </a:endParaRPr>
          </a:p>
        </p:txBody>
      </p:sp>
      <p:cxnSp>
        <p:nvCxnSpPr>
          <p:cNvPr id="140" name="Google Shape;140;p17"/>
          <p:cNvCxnSpPr/>
          <p:nvPr/>
        </p:nvCxnSpPr>
        <p:spPr>
          <a:xfrm>
            <a:off x="313075" y="1036150"/>
            <a:ext cx="8527800" cy="0"/>
          </a:xfrm>
          <a:prstGeom prst="straightConnector1">
            <a:avLst/>
          </a:prstGeom>
          <a:noFill/>
          <a:ln cap="flat" cmpd="sng" w="9525">
            <a:solidFill>
              <a:srgbClr val="595959"/>
            </a:solidFill>
            <a:prstDash val="dot"/>
            <a:round/>
            <a:headEnd len="med" w="med" type="none"/>
            <a:tailEnd len="med" w="med" type="none"/>
          </a:ln>
        </p:spPr>
      </p:cxnSp>
      <p:pic>
        <p:nvPicPr>
          <p:cNvPr id="141" name="Google Shape;141;p17"/>
          <p:cNvPicPr preferRelativeResize="0"/>
          <p:nvPr/>
        </p:nvPicPr>
        <p:blipFill>
          <a:blip r:embed="rId4">
            <a:alphaModFix/>
          </a:blip>
          <a:stretch>
            <a:fillRect/>
          </a:stretch>
        </p:blipFill>
        <p:spPr>
          <a:xfrm>
            <a:off x="4862750" y="295850"/>
            <a:ext cx="3814387" cy="4551775"/>
          </a:xfrm>
          <a:prstGeom prst="rect">
            <a:avLst/>
          </a:prstGeom>
          <a:noFill/>
          <a:ln>
            <a:noFill/>
          </a:ln>
        </p:spPr>
      </p:pic>
      <p:pic>
        <p:nvPicPr>
          <p:cNvPr id="142" name="Google Shape;142;p17"/>
          <p:cNvPicPr preferRelativeResize="0"/>
          <p:nvPr/>
        </p:nvPicPr>
        <p:blipFill>
          <a:blip r:embed="rId5">
            <a:alphaModFix/>
          </a:blip>
          <a:stretch>
            <a:fillRect/>
          </a:stretch>
        </p:blipFill>
        <p:spPr>
          <a:xfrm>
            <a:off x="311700" y="1216975"/>
            <a:ext cx="2202025" cy="2709524"/>
          </a:xfrm>
          <a:prstGeom prst="rect">
            <a:avLst/>
          </a:prstGeom>
          <a:noFill/>
          <a:ln>
            <a:noFill/>
          </a:ln>
        </p:spPr>
      </p:pic>
      <p:pic>
        <p:nvPicPr>
          <p:cNvPr id="143" name="Google Shape;143;p17"/>
          <p:cNvPicPr preferRelativeResize="0"/>
          <p:nvPr/>
        </p:nvPicPr>
        <p:blipFill>
          <a:blip r:embed="rId6">
            <a:alphaModFix/>
          </a:blip>
          <a:stretch>
            <a:fillRect/>
          </a:stretch>
        </p:blipFill>
        <p:spPr>
          <a:xfrm>
            <a:off x="2666125" y="2541725"/>
            <a:ext cx="2044225" cy="2451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Roboto Medium"/>
                <a:ea typeface="Roboto Medium"/>
                <a:cs typeface="Roboto Medium"/>
                <a:sym typeface="Roboto Medium"/>
              </a:rPr>
              <a:t>Working mechanism video</a:t>
            </a:r>
            <a:endParaRPr sz="2800">
              <a:solidFill>
                <a:srgbClr val="434343"/>
              </a:solidFill>
              <a:latin typeface="Roboto Medium"/>
              <a:ea typeface="Roboto Medium"/>
              <a:cs typeface="Roboto Medium"/>
              <a:sym typeface="Roboto Medium"/>
            </a:endParaRPr>
          </a:p>
        </p:txBody>
      </p:sp>
      <p:cxnSp>
        <p:nvCxnSpPr>
          <p:cNvPr id="149" name="Google Shape;149;p18"/>
          <p:cNvCxnSpPr/>
          <p:nvPr/>
        </p:nvCxnSpPr>
        <p:spPr>
          <a:xfrm>
            <a:off x="313075" y="1036150"/>
            <a:ext cx="8527800" cy="0"/>
          </a:xfrm>
          <a:prstGeom prst="straightConnector1">
            <a:avLst/>
          </a:prstGeom>
          <a:noFill/>
          <a:ln cap="flat" cmpd="sng" w="9525">
            <a:solidFill>
              <a:srgbClr val="595959"/>
            </a:solidFill>
            <a:prstDash val="dot"/>
            <a:round/>
            <a:headEnd len="med" w="med" type="none"/>
            <a:tailEnd len="med" w="med" type="none"/>
          </a:ln>
        </p:spPr>
      </p:cxnSp>
      <p:grpSp>
        <p:nvGrpSpPr>
          <p:cNvPr id="150" name="Google Shape;150;p18"/>
          <p:cNvGrpSpPr/>
          <p:nvPr/>
        </p:nvGrpSpPr>
        <p:grpSpPr>
          <a:xfrm>
            <a:off x="6191468" y="-26852"/>
            <a:ext cx="2959219" cy="1987800"/>
            <a:chOff x="6191468" y="-26852"/>
            <a:chExt cx="2959219" cy="1987800"/>
          </a:xfrm>
        </p:grpSpPr>
        <p:sp>
          <p:nvSpPr>
            <p:cNvPr id="151" name="Google Shape;151;p18"/>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155" name="Google Shape;155;p18"/>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grpSp>
        <p:nvGrpSpPr>
          <p:cNvPr id="156" name="Google Shape;156;p18"/>
          <p:cNvGrpSpPr/>
          <p:nvPr/>
        </p:nvGrpSpPr>
        <p:grpSpPr>
          <a:xfrm>
            <a:off x="64600" y="4856575"/>
            <a:ext cx="9091800" cy="268500"/>
            <a:chOff x="64600" y="4856575"/>
            <a:chExt cx="9091800" cy="268500"/>
          </a:xfrm>
        </p:grpSpPr>
        <p:sp>
          <p:nvSpPr>
            <p:cNvPr id="157" name="Google Shape;157;p18"/>
            <p:cNvSpPr txBox="1"/>
            <p:nvPr/>
          </p:nvSpPr>
          <p:spPr>
            <a:xfrm>
              <a:off x="6781900" y="4856575"/>
              <a:ext cx="2374500" cy="268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rgbClr val="FFFFFF"/>
                  </a:solidFill>
                  <a:latin typeface="Roboto Medium"/>
                  <a:ea typeface="Roboto Medium"/>
                  <a:cs typeface="Roboto Medium"/>
                  <a:sym typeface="Roboto Medium"/>
                </a:rPr>
                <a:t>STS FALL ‘19 PROGRAMMING</a:t>
              </a:r>
              <a:endParaRPr sz="1000">
                <a:solidFill>
                  <a:srgbClr val="FFFFFF"/>
                </a:solidFill>
                <a:latin typeface="Roboto Medium"/>
                <a:ea typeface="Roboto Medium"/>
                <a:cs typeface="Roboto Medium"/>
                <a:sym typeface="Roboto Medium"/>
              </a:endParaRPr>
            </a:p>
            <a:p>
              <a:pPr indent="0" lvl="0" marL="0" rtl="0" algn="r">
                <a:lnSpc>
                  <a:spcPct val="100000"/>
                </a:lnSpc>
                <a:spcBef>
                  <a:spcPts val="0"/>
                </a:spcBef>
                <a:spcAft>
                  <a:spcPts val="0"/>
                </a:spcAft>
                <a:buNone/>
              </a:pPr>
              <a:r>
                <a:rPr lang="en" sz="800">
                  <a:solidFill>
                    <a:srgbClr val="FFFFFF"/>
                  </a:solidFill>
                  <a:latin typeface="Roboto Medium"/>
                  <a:ea typeface="Roboto Medium"/>
                  <a:cs typeface="Roboto Medium"/>
                  <a:sym typeface="Roboto Medium"/>
                </a:rPr>
                <a:t>steinhardt.nyu.edu/technology</a:t>
              </a:r>
              <a:endParaRPr sz="800">
                <a:solidFill>
                  <a:srgbClr val="FFFFFF"/>
                </a:solidFill>
                <a:latin typeface="Roboto Medium"/>
                <a:ea typeface="Roboto Medium"/>
                <a:cs typeface="Roboto Medium"/>
                <a:sym typeface="Roboto Medium"/>
              </a:endParaRPr>
            </a:p>
          </p:txBody>
        </p:sp>
        <p:pic>
          <p:nvPicPr>
            <p:cNvPr id="158" name="Google Shape;158;p18"/>
            <p:cNvPicPr preferRelativeResize="0"/>
            <p:nvPr/>
          </p:nvPicPr>
          <p:blipFill>
            <a:blip r:embed="rId3">
              <a:alphaModFix/>
            </a:blip>
            <a:stretch>
              <a:fillRect/>
            </a:stretch>
          </p:blipFill>
          <p:spPr>
            <a:xfrm>
              <a:off x="64600" y="4895676"/>
              <a:ext cx="1649899" cy="190300"/>
            </a:xfrm>
            <a:prstGeom prst="rect">
              <a:avLst/>
            </a:prstGeom>
            <a:noFill/>
            <a:ln>
              <a:noFill/>
            </a:ln>
          </p:spPr>
        </p:pic>
      </p:grpSp>
      <p:pic>
        <p:nvPicPr>
          <p:cNvPr descr="for 3d model visit:&#10;https://grabcad.com/library/sewing-machine-7" id="159" name="Google Shape;159;p18" title="open view of sewing machine sewing machine">
            <a:hlinkClick r:id="rId4"/>
          </p:cNvPr>
          <p:cNvPicPr preferRelativeResize="0"/>
          <p:nvPr/>
        </p:nvPicPr>
        <p:blipFill>
          <a:blip r:embed="rId5">
            <a:alphaModFix/>
          </a:blip>
          <a:stretch>
            <a:fillRect/>
          </a:stretch>
        </p:blipFill>
        <p:spPr>
          <a:xfrm>
            <a:off x="2286000" y="1308063"/>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Roboto Medium"/>
                <a:ea typeface="Roboto Medium"/>
                <a:cs typeface="Roboto Medium"/>
                <a:sym typeface="Roboto Medium"/>
              </a:rPr>
              <a:t>Unique Features</a:t>
            </a:r>
            <a:endParaRPr sz="2800">
              <a:solidFill>
                <a:srgbClr val="434343"/>
              </a:solidFill>
              <a:latin typeface="Roboto Medium"/>
              <a:ea typeface="Roboto Medium"/>
              <a:cs typeface="Roboto Medium"/>
              <a:sym typeface="Roboto Medium"/>
            </a:endParaRPr>
          </a:p>
        </p:txBody>
      </p:sp>
      <p:cxnSp>
        <p:nvCxnSpPr>
          <p:cNvPr id="165" name="Google Shape;165;p19"/>
          <p:cNvCxnSpPr/>
          <p:nvPr/>
        </p:nvCxnSpPr>
        <p:spPr>
          <a:xfrm>
            <a:off x="313075" y="1036150"/>
            <a:ext cx="8527800" cy="0"/>
          </a:xfrm>
          <a:prstGeom prst="straightConnector1">
            <a:avLst/>
          </a:prstGeom>
          <a:noFill/>
          <a:ln cap="flat" cmpd="sng" w="9525">
            <a:solidFill>
              <a:srgbClr val="595959"/>
            </a:solidFill>
            <a:prstDash val="dot"/>
            <a:round/>
            <a:headEnd len="med" w="med" type="none"/>
            <a:tailEnd len="med" w="med" type="none"/>
          </a:ln>
        </p:spPr>
      </p:cxnSp>
      <p:grpSp>
        <p:nvGrpSpPr>
          <p:cNvPr id="166" name="Google Shape;166;p19"/>
          <p:cNvGrpSpPr/>
          <p:nvPr/>
        </p:nvGrpSpPr>
        <p:grpSpPr>
          <a:xfrm>
            <a:off x="6191468" y="-26852"/>
            <a:ext cx="2959219" cy="1987800"/>
            <a:chOff x="6191468" y="-26852"/>
            <a:chExt cx="2959219" cy="1987800"/>
          </a:xfrm>
        </p:grpSpPr>
        <p:sp>
          <p:nvSpPr>
            <p:cNvPr id="167" name="Google Shape;167;p19"/>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171" name="Google Shape;171;p19"/>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sp>
        <p:nvSpPr>
          <p:cNvPr id="172" name="Google Shape;172;p19"/>
          <p:cNvSpPr txBox="1"/>
          <p:nvPr/>
        </p:nvSpPr>
        <p:spPr>
          <a:xfrm>
            <a:off x="505575" y="1451250"/>
            <a:ext cx="4615200" cy="249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0124D"/>
              </a:buClr>
              <a:buSzPts val="1800"/>
              <a:buFont typeface="Roboto Light"/>
              <a:buChar char="■"/>
            </a:pPr>
            <a:r>
              <a:rPr lang="en" sz="1800">
                <a:solidFill>
                  <a:schemeClr val="dk2"/>
                </a:solidFill>
                <a:latin typeface="Roboto Light"/>
                <a:ea typeface="Roboto Light"/>
                <a:cs typeface="Roboto Light"/>
                <a:sym typeface="Roboto Light"/>
              </a:rPr>
              <a:t>The stitching mechanism is very unique!</a:t>
            </a:r>
            <a:endParaRPr sz="1800">
              <a:solidFill>
                <a:schemeClr val="dk2"/>
              </a:solidFill>
              <a:latin typeface="Roboto Light"/>
              <a:ea typeface="Roboto Light"/>
              <a:cs typeface="Roboto Light"/>
              <a:sym typeface="Roboto Light"/>
            </a:endParaRPr>
          </a:p>
          <a:p>
            <a:pPr indent="-342900" lvl="0" marL="457200" rtl="0" algn="l">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The double crankshaft mechanism for the needle and bobbin movement is inspiring</a:t>
            </a:r>
            <a:endParaRPr sz="1800">
              <a:solidFill>
                <a:schemeClr val="dk2"/>
              </a:solidFill>
              <a:latin typeface="Roboto Light"/>
              <a:ea typeface="Roboto Light"/>
              <a:cs typeface="Roboto Light"/>
              <a:sym typeface="Roboto Light"/>
            </a:endParaRPr>
          </a:p>
          <a:p>
            <a:pPr indent="-342900" lvl="0" marL="457200" rtl="0" algn="l">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The way to convert rotational motion to steady linear motion is fascinating</a:t>
            </a:r>
            <a:endParaRPr sz="1800">
              <a:solidFill>
                <a:schemeClr val="dk2"/>
              </a:solidFill>
              <a:latin typeface="Roboto Light"/>
              <a:ea typeface="Roboto Light"/>
              <a:cs typeface="Roboto Light"/>
              <a:sym typeface="Roboto Light"/>
            </a:endParaRPr>
          </a:p>
          <a:p>
            <a:pPr indent="-342900" lvl="0" marL="457200" rtl="0" algn="l">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The small to large disc belt mechanism is an interesting way to make a belt</a:t>
            </a:r>
            <a:endParaRPr sz="1800">
              <a:solidFill>
                <a:srgbClr val="595959"/>
              </a:solidFill>
              <a:latin typeface="Roboto Light"/>
              <a:ea typeface="Roboto Light"/>
              <a:cs typeface="Roboto Light"/>
              <a:sym typeface="Roboto Light"/>
            </a:endParaRPr>
          </a:p>
        </p:txBody>
      </p:sp>
      <p:grpSp>
        <p:nvGrpSpPr>
          <p:cNvPr id="173" name="Google Shape;173;p19"/>
          <p:cNvGrpSpPr/>
          <p:nvPr/>
        </p:nvGrpSpPr>
        <p:grpSpPr>
          <a:xfrm>
            <a:off x="64600" y="4856575"/>
            <a:ext cx="9091800" cy="268500"/>
            <a:chOff x="64600" y="4856575"/>
            <a:chExt cx="9091800" cy="268500"/>
          </a:xfrm>
        </p:grpSpPr>
        <p:sp>
          <p:nvSpPr>
            <p:cNvPr id="174" name="Google Shape;174;p19"/>
            <p:cNvSpPr txBox="1"/>
            <p:nvPr/>
          </p:nvSpPr>
          <p:spPr>
            <a:xfrm>
              <a:off x="6781900" y="4856575"/>
              <a:ext cx="2374500" cy="268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rgbClr val="FFFFFF"/>
                  </a:solidFill>
                  <a:latin typeface="Roboto Medium"/>
                  <a:ea typeface="Roboto Medium"/>
                  <a:cs typeface="Roboto Medium"/>
                  <a:sym typeface="Roboto Medium"/>
                </a:rPr>
                <a:t>STS FALL ‘19 PROGRAMMING</a:t>
              </a:r>
              <a:endParaRPr sz="1000">
                <a:solidFill>
                  <a:srgbClr val="FFFFFF"/>
                </a:solidFill>
                <a:latin typeface="Roboto Medium"/>
                <a:ea typeface="Roboto Medium"/>
                <a:cs typeface="Roboto Medium"/>
                <a:sym typeface="Roboto Medium"/>
              </a:endParaRPr>
            </a:p>
            <a:p>
              <a:pPr indent="0" lvl="0" marL="0" rtl="0" algn="r">
                <a:lnSpc>
                  <a:spcPct val="100000"/>
                </a:lnSpc>
                <a:spcBef>
                  <a:spcPts val="0"/>
                </a:spcBef>
                <a:spcAft>
                  <a:spcPts val="0"/>
                </a:spcAft>
                <a:buNone/>
              </a:pPr>
              <a:r>
                <a:rPr lang="en" sz="800">
                  <a:solidFill>
                    <a:srgbClr val="FFFFFF"/>
                  </a:solidFill>
                  <a:latin typeface="Roboto Medium"/>
                  <a:ea typeface="Roboto Medium"/>
                  <a:cs typeface="Roboto Medium"/>
                  <a:sym typeface="Roboto Medium"/>
                </a:rPr>
                <a:t>steinhardt.nyu.edu/technology</a:t>
              </a:r>
              <a:endParaRPr sz="800">
                <a:solidFill>
                  <a:srgbClr val="FFFFFF"/>
                </a:solidFill>
                <a:latin typeface="Roboto Medium"/>
                <a:ea typeface="Roboto Medium"/>
                <a:cs typeface="Roboto Medium"/>
                <a:sym typeface="Roboto Medium"/>
              </a:endParaRPr>
            </a:p>
          </p:txBody>
        </p:sp>
        <p:pic>
          <p:nvPicPr>
            <p:cNvPr id="175" name="Google Shape;175;p19"/>
            <p:cNvPicPr preferRelativeResize="0"/>
            <p:nvPr/>
          </p:nvPicPr>
          <p:blipFill>
            <a:blip r:embed="rId3">
              <a:alphaModFix/>
            </a:blip>
            <a:stretch>
              <a:fillRect/>
            </a:stretch>
          </p:blipFill>
          <p:spPr>
            <a:xfrm>
              <a:off x="64600" y="4895676"/>
              <a:ext cx="1649899" cy="190300"/>
            </a:xfrm>
            <a:prstGeom prst="rect">
              <a:avLst/>
            </a:prstGeom>
            <a:noFill/>
            <a:ln>
              <a:noFill/>
            </a:ln>
          </p:spPr>
        </p:pic>
      </p:grpSp>
      <p:pic>
        <p:nvPicPr>
          <p:cNvPr id="176" name="Google Shape;176;p19"/>
          <p:cNvPicPr preferRelativeResize="0"/>
          <p:nvPr/>
        </p:nvPicPr>
        <p:blipFill rotWithShape="1">
          <a:blip r:embed="rId4">
            <a:alphaModFix/>
          </a:blip>
          <a:srcRect b="775" l="1567" r="4012" t="4652"/>
          <a:stretch/>
        </p:blipFill>
        <p:spPr>
          <a:xfrm>
            <a:off x="5557800" y="2223126"/>
            <a:ext cx="3331500" cy="249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80" name="Shape 180"/>
        <p:cNvGrpSpPr/>
        <p:nvPr/>
      </p:nvGrpSpPr>
      <p:grpSpPr>
        <a:xfrm>
          <a:off x="0" y="0"/>
          <a:ext cx="0" cy="0"/>
          <a:chOff x="0" y="0"/>
          <a:chExt cx="0" cy="0"/>
        </a:xfrm>
      </p:grpSpPr>
      <p:sp>
        <p:nvSpPr>
          <p:cNvPr id="181" name="Google Shape;181;p20"/>
          <p:cNvSpPr txBox="1"/>
          <p:nvPr/>
        </p:nvSpPr>
        <p:spPr>
          <a:xfrm>
            <a:off x="1656425" y="2285400"/>
            <a:ext cx="5818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3F3F3"/>
                </a:solidFill>
                <a:latin typeface="Roboto Medium"/>
                <a:ea typeface="Roboto Medium"/>
                <a:cs typeface="Roboto Medium"/>
                <a:sym typeface="Roboto Medium"/>
              </a:rPr>
              <a:t>Thank You!</a:t>
            </a:r>
            <a:endParaRPr sz="3600">
              <a:solidFill>
                <a:srgbClr val="F3F3F3"/>
              </a:solidFill>
              <a:latin typeface="Roboto Medium"/>
              <a:ea typeface="Roboto Medium"/>
              <a:cs typeface="Roboto Medium"/>
              <a:sym typeface="Roboto Medium"/>
            </a:endParaRPr>
          </a:p>
        </p:txBody>
      </p:sp>
      <p:grpSp>
        <p:nvGrpSpPr>
          <p:cNvPr id="182" name="Google Shape;182;p20"/>
          <p:cNvGrpSpPr/>
          <p:nvPr/>
        </p:nvGrpSpPr>
        <p:grpSpPr>
          <a:xfrm>
            <a:off x="6191468" y="-26852"/>
            <a:ext cx="2959219" cy="1987800"/>
            <a:chOff x="6191468" y="-26852"/>
            <a:chExt cx="2959219" cy="1987800"/>
          </a:xfrm>
        </p:grpSpPr>
        <p:sp>
          <p:nvSpPr>
            <p:cNvPr id="183" name="Google Shape;183;p20"/>
            <p:cNvSpPr/>
            <p:nvPr/>
          </p:nvSpPr>
          <p:spPr>
            <a:xfrm rot="5400000">
              <a:off x="7176316" y="-20357"/>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rot="-5400000">
              <a:off x="7176316" y="-26852"/>
              <a:ext cx="993900" cy="993900"/>
            </a:xfrm>
            <a:prstGeom prst="rtTriangl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8156786" y="-13430"/>
              <a:ext cx="993900" cy="99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rot="10800000">
              <a:off x="8156786" y="967048"/>
              <a:ext cx="993900" cy="9939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sp>
          <p:nvSpPr>
            <p:cNvPr id="187" name="Google Shape;187;p20"/>
            <p:cNvSpPr/>
            <p:nvPr/>
          </p:nvSpPr>
          <p:spPr>
            <a:xfrm rot="10800000">
              <a:off x="6191468" y="-20511"/>
              <a:ext cx="993900" cy="993900"/>
            </a:xfrm>
            <a:prstGeom prst="rtTriangl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