
<file path=[Content_Types].xml><?xml version="1.0" encoding="utf-8"?>
<Types xmlns="http://schemas.openxmlformats.org/package/2006/content-types">
  <Override PartName="/_rels/.rels" ContentType="application/vnd.openxmlformats-package.relationships+xml"/>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5.jpeg" ContentType="image/jpe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2079000" y="1604520"/>
            <a:ext cx="4984920" cy="3977280"/>
          </a:xfrm>
          <a:prstGeom prst="rect">
            <a:avLst/>
          </a:prstGeom>
          <a:ln>
            <a:noFill/>
          </a:ln>
        </p:spPr>
      </p:pic>
      <p:pic>
        <p:nvPicPr>
          <p:cNvPr id="38"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2079000" y="1604520"/>
            <a:ext cx="4984920" cy="3977280"/>
          </a:xfrm>
          <a:prstGeom prst="rect">
            <a:avLst/>
          </a:prstGeom>
          <a:ln>
            <a:noFill/>
          </a:ln>
        </p:spPr>
      </p:pic>
      <p:pic>
        <p:nvPicPr>
          <p:cNvPr id="77"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uFill>
                  <a:solidFill>
                    <a:srgbClr val="ffffff"/>
                  </a:solidFill>
                </a:uFill>
                <a:latin typeface="Calibri"/>
              </a:rPr>
              <a:t>Click to edit Master title style</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Calibri"/>
              </a:rPr>
              <a:t>09/07/20</a:t>
            </a:r>
            <a:endParaRPr b="0" lang="en-IN"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A5106FAB-2F43-4A55-A53F-49139F36256A}"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alibri"/>
              </a:rPr>
              <a:t>Second Outline Level</a:t>
            </a:r>
            <a:endParaRPr b="0"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Third Outline Level</a:t>
            </a:r>
            <a:endParaRPr b="0" lang="en-US"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Calibri"/>
              </a:rPr>
              <a:t>Fourth Outline Level</a:t>
            </a:r>
            <a:endParaRPr b="0" lang="en-US"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dt"/>
          </p:nvPr>
        </p:nvSpPr>
        <p:spPr>
          <a:xfrm>
            <a:off x="457200" y="6356520"/>
            <a:ext cx="213336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Calibri"/>
              </a:rPr>
              <a:t>09/07/20</a:t>
            </a:r>
            <a:endParaRPr b="0" lang="en-IN" sz="1400" spc="-1" strike="noStrike">
              <a:solidFill>
                <a:srgbClr val="000000"/>
              </a:solidFill>
              <a:uFill>
                <a:solidFill>
                  <a:srgbClr val="ffffff"/>
                </a:solidFill>
              </a:uFill>
              <a:latin typeface="Times New Roman"/>
            </a:endParaRPr>
          </a:p>
        </p:txBody>
      </p:sp>
      <p:sp>
        <p:nvSpPr>
          <p:cNvPr id="40" name="PlaceHolder 2"/>
          <p:cNvSpPr>
            <a:spLocks noGrp="1"/>
          </p:cNvSpPr>
          <p:nvPr>
            <p:ph type="ftr"/>
          </p:nvPr>
        </p:nvSpPr>
        <p:spPr>
          <a:xfrm>
            <a:off x="3124080" y="6356520"/>
            <a:ext cx="2895120" cy="3646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41" name="PlaceHolder 3"/>
          <p:cNvSpPr>
            <a:spLocks noGrp="1"/>
          </p:cNvSpPr>
          <p:nvPr>
            <p:ph type="sldNum"/>
          </p:nvPr>
        </p:nvSpPr>
        <p:spPr>
          <a:xfrm>
            <a:off x="6553080" y="6356520"/>
            <a:ext cx="2133360" cy="364680"/>
          </a:xfrm>
          <a:prstGeom prst="rect">
            <a:avLst/>
          </a:prstGeom>
        </p:spPr>
        <p:txBody>
          <a:bodyPr anchor="ctr"/>
          <a:p>
            <a:pPr algn="r">
              <a:lnSpc>
                <a:spcPct val="100000"/>
              </a:lnSpc>
            </a:pPr>
            <a:fld id="{926D5B32-3E8E-4640-B22E-C8FAD7D76E97}" type="slidenum">
              <a:rPr b="0" lang="en-IN" sz="1200" spc="-1" strike="noStrike">
                <a:solidFill>
                  <a:srgbClr val="8b8b8b"/>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
        <p:nvSpPr>
          <p:cNvPr id="42" name="PlaceHolder 4"/>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uFill>
                  <a:solidFill>
                    <a:srgbClr val="ffffff"/>
                  </a:solidFill>
                </a:uFill>
                <a:latin typeface="Calibri"/>
              </a:rPr>
              <a:t>Click to edit the title text format</a:t>
            </a:r>
            <a:endParaRPr b="0" lang="en-US" sz="1800" spc="-1" strike="noStrike">
              <a:solidFill>
                <a:srgbClr val="000000"/>
              </a:solidFill>
              <a:uFill>
                <a:solidFill>
                  <a:srgbClr val="ffffff"/>
                </a:solidFill>
              </a:uFill>
              <a:latin typeface="Calibri"/>
            </a:endParaRPr>
          </a:p>
        </p:txBody>
      </p:sp>
      <p:sp>
        <p:nvSpPr>
          <p:cNvPr id="43"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alibri"/>
              </a:rPr>
              <a:t>Second Outline Level</a:t>
            </a:r>
            <a:endParaRPr b="0"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Third Outline Level</a:t>
            </a:r>
            <a:endParaRPr b="0" lang="en-US"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Calibri"/>
              </a:rPr>
              <a:t>Fourth Outline Level</a:t>
            </a:r>
            <a:endParaRPr b="0" lang="en-US"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0" y="0"/>
            <a:ext cx="9143640" cy="6857640"/>
          </a:xfrm>
          <a:prstGeom prst="rect">
            <a:avLst/>
          </a:prstGeom>
          <a:noFill/>
          <a:ln>
            <a:noFill/>
          </a:ln>
        </p:spPr>
        <p:txBody>
          <a:bodyPr anchor="ctr"/>
          <a:p>
            <a:pPr algn="ctr">
              <a:lnSpc>
                <a:spcPct val="100000"/>
              </a:lnSpc>
            </a:pPr>
            <a:r>
              <a:rPr b="0" lang="en-US" sz="4400" spc="-1" strike="noStrike">
                <a:solidFill>
                  <a:srgbClr val="000000"/>
                </a:solidFill>
                <a:uFill>
                  <a:solidFill>
                    <a:srgbClr val="ffffff"/>
                  </a:solidFill>
                </a:uFill>
                <a:latin typeface="Arial Black"/>
              </a:rPr>
              <a:t>HYPER TEXT TRANSFER PROTOCOL</a:t>
            </a:r>
            <a:endParaRPr b="0" lang="en-US" sz="1800" spc="-1" strike="noStrike">
              <a:solidFill>
                <a:srgbClr val="000000"/>
              </a:solidFill>
              <a:uFill>
                <a:solidFill>
                  <a:srgbClr val="ffffff"/>
                </a:solidFill>
              </a:uFill>
              <a:latin typeface="Calibri"/>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304920" y="1295280"/>
            <a:ext cx="8534160" cy="5578200"/>
          </a:xfrm>
          <a:prstGeom prst="rect">
            <a:avLst/>
          </a:prstGeom>
          <a:noFill/>
          <a:ln>
            <a:noFill/>
          </a:ln>
        </p:spPr>
        <p:style>
          <a:lnRef idx="0"/>
          <a:fillRef idx="0"/>
          <a:effectRef idx="0"/>
          <a:fontRef idx="minor"/>
        </p:style>
        <p:txBody>
          <a:bodyPr lIns="90000" rIns="90000" tIns="45000" bIns="45000"/>
          <a:p>
            <a:pPr>
              <a:lnSpc>
                <a:spcPct val="100000"/>
              </a:lnSpc>
            </a:pPr>
            <a:r>
              <a:rPr b="0" lang="en-IN" sz="2000" spc="-1" strike="noStrike">
                <a:solidFill>
                  <a:srgbClr val="000000"/>
                </a:solidFill>
                <a:uFill>
                  <a:solidFill>
                    <a:srgbClr val="ffffff"/>
                  </a:solidFill>
                </a:uFill>
                <a:latin typeface="Calibri"/>
              </a:rPr>
              <a:t>The Hypertext Transfer Protocol (HTTP) is a protocol used mainly to access data on the World Wide Web. HTTP functions like a combination of FTP  and SMTP . It is similar to FTP because it transfers files and uses the services of TCP. However, it is much simpler than FTP because it uses only one TCP connection. </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Calibri"/>
              </a:rPr>
              <a:t>There is no separate control connection; only data are transferred between the client and the server. HTTP is like SMTP because the data transferred between the client and the server look like SMTP messages.</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Calibri"/>
              </a:rPr>
              <a:t> </a:t>
            </a:r>
            <a:r>
              <a:rPr b="0" lang="en-IN" sz="2000" spc="-1" strike="noStrike">
                <a:solidFill>
                  <a:srgbClr val="000000"/>
                </a:solidFill>
                <a:uFill>
                  <a:solidFill>
                    <a:srgbClr val="ffffff"/>
                  </a:solidFill>
                </a:uFill>
                <a:latin typeface="Calibri"/>
              </a:rPr>
              <a:t>In addition, the format of the messages is controlled by MIME-like headers. Unlike SMTP, the HTTP messages are not destined to be read by humans; they are read and interpreted by the HTTP server and HTTP client (browser). </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Calibri"/>
              </a:rPr>
              <a:t>SMTP messages are stored and forwarded, but HTTP messages are delivered immediately. The commands from the client to the server are embedded in a request message. The contents of the requested file or other information are embedded in a response message. HTTP uses the services of TCP on well-known port 80. </a:t>
            </a:r>
            <a:endParaRPr b="0" lang="en-IN" sz="1800" spc="-1" strike="noStrike">
              <a:solidFill>
                <a:srgbClr val="000000"/>
              </a:solidFill>
              <a:uFill>
                <a:solidFill>
                  <a:srgbClr val="ffffff"/>
                </a:solidFill>
              </a:uFill>
              <a:latin typeface="Arial"/>
            </a:endParaRPr>
          </a:p>
        </p:txBody>
      </p:sp>
      <p:sp>
        <p:nvSpPr>
          <p:cNvPr id="80" name="CustomShape 2"/>
          <p:cNvSpPr/>
          <p:nvPr/>
        </p:nvSpPr>
        <p:spPr>
          <a:xfrm>
            <a:off x="0" y="380880"/>
            <a:ext cx="9143640" cy="6998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4000" spc="-1" strike="noStrike">
                <a:solidFill>
                  <a:srgbClr val="000000"/>
                </a:solidFill>
                <a:uFill>
                  <a:solidFill>
                    <a:srgbClr val="ffffff"/>
                  </a:solidFill>
                </a:uFill>
                <a:latin typeface="Calibri"/>
              </a:rPr>
              <a:t>HTTP</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72360" y="1336680"/>
            <a:ext cx="9143640" cy="47833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rPr>
              <a:t>HTTP Transaction  illustrates the HTTP transaction between the client and server. Although HTTP uses the services of TCP, HTTP itself is a stateless protocol, which means that the server does not keep information about the client. The client initializes the transaction by sending a request. The server replies by sending a response.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rPr>
              <a:t> </a:t>
            </a:r>
            <a:r>
              <a:rPr b="0" lang="en-IN" sz="2800" spc="-1" strike="noStrike">
                <a:solidFill>
                  <a:srgbClr val="000000"/>
                </a:solidFill>
                <a:uFill>
                  <a:solidFill>
                    <a:srgbClr val="ffffff"/>
                  </a:solidFill>
                </a:uFill>
                <a:latin typeface="comic"/>
              </a:rPr>
              <a:t>Request Message :</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rPr>
              <a:t> </a:t>
            </a:r>
            <a:r>
              <a:rPr b="0" lang="en-IN" sz="1800" spc="-1" strike="noStrike">
                <a:solidFill>
                  <a:srgbClr val="000000"/>
                </a:solidFill>
                <a:uFill>
                  <a:solidFill>
                    <a:srgbClr val="ffffff"/>
                  </a:solidFill>
                </a:uFill>
                <a:latin typeface="Calibri"/>
              </a:rPr>
              <a:t>A request message consists of a request line, a header, and sometimes a body.</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comic"/>
              </a:rPr>
              <a:t> </a:t>
            </a:r>
            <a:r>
              <a:rPr b="0" lang="en-IN" sz="2800" spc="-1" strike="noStrike">
                <a:solidFill>
                  <a:srgbClr val="000000"/>
                </a:solidFill>
                <a:uFill>
                  <a:solidFill>
                    <a:srgbClr val="ffffff"/>
                  </a:solidFill>
                </a:uFill>
                <a:latin typeface="comic"/>
              </a:rPr>
              <a:t>REQUEST LINE:</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rPr>
              <a:t> </a:t>
            </a:r>
            <a:r>
              <a:rPr b="0" lang="en-IN" sz="1800" spc="-1" strike="noStrike">
                <a:solidFill>
                  <a:srgbClr val="000000"/>
                </a:solidFill>
                <a:uFill>
                  <a:solidFill>
                    <a:srgbClr val="ffffff"/>
                  </a:solidFill>
                </a:uFill>
                <a:latin typeface="Calibri"/>
              </a:rPr>
              <a:t>Request Line The first line in a request message is called a request line. There are three fields in     this line separated by some character delimiter .The fields are called methods, URL, and Version. These three should be separated by a space character. At the end two characters, a carriage return followed by a line feed, terminate the line.</a:t>
            </a:r>
            <a:endParaRPr b="0" lang="en-IN" sz="1800" spc="-1" strike="noStrike">
              <a:solidFill>
                <a:srgbClr val="000000"/>
              </a:solidFill>
              <a:uFill>
                <a:solidFill>
                  <a:srgbClr val="ffffff"/>
                </a:solidFill>
              </a:uFill>
              <a:latin typeface="Arial"/>
            </a:endParaRPr>
          </a:p>
        </p:txBody>
      </p:sp>
      <p:sp>
        <p:nvSpPr>
          <p:cNvPr id="82" name="CustomShape 2"/>
          <p:cNvSpPr/>
          <p:nvPr/>
        </p:nvSpPr>
        <p:spPr>
          <a:xfrm>
            <a:off x="0" y="380880"/>
            <a:ext cx="3657240" cy="94284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000000"/>
                </a:solidFill>
                <a:uFill>
                  <a:solidFill>
                    <a:srgbClr val="ffffff"/>
                  </a:solidFill>
                </a:uFill>
                <a:latin typeface="comic"/>
              </a:rPr>
              <a:t> </a:t>
            </a:r>
            <a:r>
              <a:rPr b="0" lang="en-IN" sz="2800" spc="-1" strike="noStrike">
                <a:solidFill>
                  <a:srgbClr val="000000"/>
                </a:solidFill>
                <a:uFill>
                  <a:solidFill>
                    <a:srgbClr val="ffffff"/>
                  </a:solidFill>
                </a:uFill>
                <a:latin typeface="comic"/>
              </a:rPr>
              <a:t>HTTP TRANSACTION:</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3" name="Picture 2" descr=""/>
          <p:cNvPicPr/>
          <p:nvPr/>
        </p:nvPicPr>
        <p:blipFill>
          <a:blip r:embed="rId1"/>
          <a:stretch/>
        </p:blipFill>
        <p:spPr>
          <a:xfrm>
            <a:off x="0" y="0"/>
            <a:ext cx="9143640" cy="68576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0" y="2743200"/>
            <a:ext cx="9448560" cy="301500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Arial Narrow"/>
              </a:rPr>
              <a:t>GET : Requests a document from the server.</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Arial Narrow"/>
              </a:rPr>
              <a:t> </a:t>
            </a:r>
            <a:r>
              <a:rPr b="0" lang="en-IN" sz="3200" spc="-1" strike="noStrike">
                <a:solidFill>
                  <a:srgbClr val="000000"/>
                </a:solidFill>
                <a:uFill>
                  <a:solidFill>
                    <a:srgbClr val="ffffff"/>
                  </a:solidFill>
                </a:uFill>
                <a:latin typeface="Arial Narrow"/>
              </a:rPr>
              <a:t>HEAD : Requests information about a document but not the document  itself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Arial Narrow"/>
              </a:rPr>
              <a:t>POST :Sends some information from the client to the server.</a:t>
            </a:r>
            <a:endParaRPr b="0" lang="en-IN" sz="1800" spc="-1" strike="noStrike">
              <a:solidFill>
                <a:srgbClr val="000000"/>
              </a:solidFill>
              <a:uFill>
                <a:solidFill>
                  <a:srgbClr val="ffffff"/>
                </a:solidFill>
              </a:uFill>
              <a:latin typeface="Arial"/>
            </a:endParaRPr>
          </a:p>
        </p:txBody>
      </p:sp>
      <p:sp>
        <p:nvSpPr>
          <p:cNvPr id="85" name="CustomShape 2"/>
          <p:cNvSpPr/>
          <p:nvPr/>
        </p:nvSpPr>
        <p:spPr>
          <a:xfrm>
            <a:off x="0" y="1752480"/>
            <a:ext cx="9143640" cy="6390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Bahnschrift"/>
              </a:rPr>
              <a:t>The Method Field Defines the Request Type.In HTTP Serval Methods are Defines which is shown below.</a:t>
            </a:r>
            <a:endParaRPr b="0" lang="en-IN" sz="1800" spc="-1" strike="noStrike">
              <a:solidFill>
                <a:srgbClr val="000000"/>
              </a:solidFill>
              <a:uFill>
                <a:solidFill>
                  <a:srgbClr val="ffffff"/>
                </a:solidFill>
              </a:uFill>
              <a:latin typeface="Arial"/>
            </a:endParaRPr>
          </a:p>
        </p:txBody>
      </p:sp>
      <p:sp>
        <p:nvSpPr>
          <p:cNvPr id="86" name="CustomShape 3"/>
          <p:cNvSpPr/>
          <p:nvPr/>
        </p:nvSpPr>
        <p:spPr>
          <a:xfrm>
            <a:off x="0" y="609480"/>
            <a:ext cx="9143640" cy="7606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4400" spc="-1" strike="noStrike">
                <a:solidFill>
                  <a:srgbClr val="000000"/>
                </a:solidFill>
                <a:uFill>
                  <a:solidFill>
                    <a:srgbClr val="ffffff"/>
                  </a:solidFill>
                </a:uFill>
                <a:latin typeface="comic"/>
              </a:rPr>
              <a:t>METHODS</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228600" y="1219320"/>
            <a:ext cx="8762760" cy="505728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rPr>
              <a:t> </a:t>
            </a:r>
            <a:r>
              <a:rPr b="0" lang="en-IN" sz="2800" spc="-1" strike="noStrike">
                <a:solidFill>
                  <a:srgbClr val="000000"/>
                </a:solidFill>
                <a:uFill>
                  <a:solidFill>
                    <a:srgbClr val="ffffff"/>
                  </a:solidFill>
                </a:uFill>
                <a:latin typeface="Arial"/>
              </a:rPr>
              <a:t>After the request line, we can have zero or more request header lines. Each header line sends additional information from the client to the server. For example, the client can request that the document be sent in a special format. Each header line has a header name, a colon, a space, and a header value.</a:t>
            </a: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a:rPr>
              <a:t>We will show some header lines in the examples at the end of this chapter. It some header names commonly used in a request. The value field defines the values associated with each header name. The list of values can be found in the corresponding RFCs</a:t>
            </a:r>
            <a:endParaRPr b="0" lang="en-IN" sz="1800" spc="-1" strike="noStrike">
              <a:solidFill>
                <a:srgbClr val="000000"/>
              </a:solidFill>
              <a:uFill>
                <a:solidFill>
                  <a:srgbClr val="ffffff"/>
                </a:solidFill>
              </a:uFill>
              <a:latin typeface="Arial"/>
            </a:endParaRPr>
          </a:p>
        </p:txBody>
      </p:sp>
      <p:sp>
        <p:nvSpPr>
          <p:cNvPr id="88" name="CustomShape 2"/>
          <p:cNvSpPr/>
          <p:nvPr/>
        </p:nvSpPr>
        <p:spPr>
          <a:xfrm>
            <a:off x="457200" y="457200"/>
            <a:ext cx="8000640" cy="5778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200" spc="-1" strike="noStrike">
                <a:solidFill>
                  <a:srgbClr val="000000"/>
                </a:solidFill>
                <a:uFill>
                  <a:solidFill>
                    <a:srgbClr val="ffffff"/>
                  </a:solidFill>
                </a:uFill>
                <a:latin typeface="comic"/>
              </a:rPr>
              <a:t>HEADER LINES IN REQUEST MESSAGE</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0" y="380880"/>
            <a:ext cx="8838720" cy="699840"/>
          </a:xfrm>
          <a:prstGeom prst="rect">
            <a:avLst/>
          </a:prstGeom>
          <a:noFill/>
          <a:ln>
            <a:noFill/>
          </a:ln>
        </p:spPr>
        <p:style>
          <a:lnRef idx="0"/>
          <a:fillRef idx="0"/>
          <a:effectRef idx="0"/>
          <a:fontRef idx="minor"/>
        </p:style>
        <p:txBody>
          <a:bodyPr lIns="90000" rIns="90000" tIns="45000" bIns="45000"/>
          <a:p>
            <a:pPr>
              <a:lnSpc>
                <a:spcPct val="100000"/>
              </a:lnSpc>
            </a:pPr>
            <a:r>
              <a:rPr b="0" lang="en-IN" sz="4000" spc="-1" strike="noStrike">
                <a:solidFill>
                  <a:srgbClr val="000000"/>
                </a:solidFill>
                <a:uFill>
                  <a:solidFill>
                    <a:srgbClr val="ffffff"/>
                  </a:solidFill>
                </a:uFill>
                <a:latin typeface="comic"/>
              </a:rPr>
              <a:t>Response Message </a:t>
            </a:r>
            <a:endParaRPr b="0" lang="en-IN" sz="1800" spc="-1" strike="noStrike">
              <a:solidFill>
                <a:srgbClr val="000000"/>
              </a:solidFill>
              <a:uFill>
                <a:solidFill>
                  <a:srgbClr val="ffffff"/>
                </a:solidFill>
              </a:uFill>
              <a:latin typeface="Arial"/>
            </a:endParaRPr>
          </a:p>
        </p:txBody>
      </p:sp>
      <p:sp>
        <p:nvSpPr>
          <p:cNvPr id="90" name="CustomShape 2"/>
          <p:cNvSpPr/>
          <p:nvPr/>
        </p:nvSpPr>
        <p:spPr>
          <a:xfrm>
            <a:off x="0" y="1219320"/>
            <a:ext cx="8838720" cy="204012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Arial Rounded MT Bold"/>
              </a:rPr>
              <a:t> </a:t>
            </a:r>
            <a:r>
              <a:rPr b="0" lang="en-IN" sz="3200" spc="-1" strike="noStrike">
                <a:solidFill>
                  <a:srgbClr val="000000"/>
                </a:solidFill>
                <a:uFill>
                  <a:solidFill>
                    <a:srgbClr val="ffffff"/>
                  </a:solidFill>
                </a:uFill>
                <a:latin typeface="Arial Rounded MT Bold"/>
              </a:rPr>
              <a:t>A response message consists of a status line, header lines, a blank line and sometimes a body.</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91" name="CustomShape 3"/>
          <p:cNvSpPr/>
          <p:nvPr/>
        </p:nvSpPr>
        <p:spPr>
          <a:xfrm>
            <a:off x="0" y="3581280"/>
            <a:ext cx="8915040" cy="264996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800" spc="-1" strike="noStrike">
                <a:solidFill>
                  <a:srgbClr val="000000"/>
                </a:solidFill>
                <a:uFill>
                  <a:solidFill>
                    <a:srgbClr val="ffffff"/>
                  </a:solidFill>
                </a:uFill>
                <a:latin typeface="Arial Rounded MT Bold"/>
              </a:rPr>
              <a:t>After the status line, we can have zero or more response header lines. Each header line sends additional information from the server to the client. For example, the sender can send extra information about the document</a:t>
            </a:r>
            <a:endParaRPr b="0" lang="en-IN" sz="1800" spc="-1" strike="noStrike">
              <a:solidFill>
                <a:srgbClr val="000000"/>
              </a:solidFill>
              <a:uFill>
                <a:solidFill>
                  <a:srgbClr val="ffffff"/>
                </a:solidFill>
              </a:uFill>
              <a:latin typeface="Arial"/>
            </a:endParaRPr>
          </a:p>
        </p:txBody>
      </p:sp>
      <p:sp>
        <p:nvSpPr>
          <p:cNvPr id="92" name="CustomShape 4"/>
          <p:cNvSpPr/>
          <p:nvPr/>
        </p:nvSpPr>
        <p:spPr>
          <a:xfrm>
            <a:off x="0" y="3124080"/>
            <a:ext cx="9448560" cy="106524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comic"/>
              </a:rPr>
              <a:t>Header Lines In Response Message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0" y="2743200"/>
            <a:ext cx="9143640" cy="10958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6600" spc="-1" strike="noStrike">
                <a:solidFill>
                  <a:srgbClr val="000000"/>
                </a:solidFill>
                <a:uFill>
                  <a:solidFill>
                    <a:srgbClr val="ffffff"/>
                  </a:solidFill>
                </a:uFill>
                <a:latin typeface="comic"/>
              </a:rPr>
              <a:t>THANK YOU</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1218</TotalTime>
  <Application>LibreOffice/5.1.6.2$Linux_X86_64 LibreOffice_project/10m0$Build-2</Application>
  <Words>605</Words>
  <Paragraphs>31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2020-02-05T18:49:27Z</dcterms:created>
  <dc:creator>sri</dc:creator>
  <dc:description/>
  <dc:language>en-IN</dc:language>
  <cp:lastModifiedBy/>
  <dcterms:modified xsi:type="dcterms:W3CDTF">2020-07-09T20:38:16Z</dcterms:modified>
  <cp:revision>44</cp:revision>
  <dc:subject/>
  <dc:title>HYPER TEXT TRANSFER PROTOCOL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