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64" r:id="rId5"/>
    <p:sldId id="263" r:id="rId6"/>
    <p:sldId id="258" r:id="rId7"/>
    <p:sldId id="262" r:id="rId8"/>
    <p:sldId id="269" r:id="rId9"/>
    <p:sldId id="268" r:id="rId10"/>
    <p:sldId id="272" r:id="rId11"/>
    <p:sldId id="271" r:id="rId12"/>
    <p:sldId id="270" r:id="rId13"/>
    <p:sldId id="267" r:id="rId14"/>
    <p:sldId id="265" r:id="rId15"/>
    <p:sldId id="259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6FD8F-8C41-41A8-9E99-79D570B2A2A4}" type="doc">
      <dgm:prSet loTypeId="urn:microsoft.com/office/officeart/2005/8/layout/matrix2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5DAF7-1FBD-4BC3-A9F9-32AA622B7854}">
      <dgm:prSet phldrT="[Text]"/>
      <dgm:spPr/>
      <dgm:t>
        <a:bodyPr/>
        <a:lstStyle/>
        <a:p>
          <a:r>
            <a:rPr lang="en-US" dirty="0" smtClean="0"/>
            <a:t>High Risk, Complex</a:t>
          </a:r>
          <a:endParaRPr lang="en-US" dirty="0"/>
        </a:p>
      </dgm:t>
    </dgm:pt>
    <dgm:pt modelId="{2B5EA96D-EA67-4D1D-8CF3-B5DD8F600035}" type="parTrans" cxnId="{4FDB7BD9-D0F4-429C-996F-84FAC5C6FBD9}">
      <dgm:prSet/>
      <dgm:spPr/>
      <dgm:t>
        <a:bodyPr/>
        <a:lstStyle/>
        <a:p>
          <a:endParaRPr lang="en-US"/>
        </a:p>
      </dgm:t>
    </dgm:pt>
    <dgm:pt modelId="{CFAB0D62-4955-47AF-8265-191B56FF3416}" type="sibTrans" cxnId="{4FDB7BD9-D0F4-429C-996F-84FAC5C6FBD9}">
      <dgm:prSet/>
      <dgm:spPr/>
      <dgm:t>
        <a:bodyPr/>
        <a:lstStyle/>
        <a:p>
          <a:endParaRPr lang="en-US"/>
        </a:p>
      </dgm:t>
    </dgm:pt>
    <dgm:pt modelId="{4C6FC803-67C4-4DA8-99A8-4049AE1EB826}">
      <dgm:prSet phldrT="[Text]"/>
      <dgm:spPr/>
      <dgm:t>
        <a:bodyPr/>
        <a:lstStyle/>
        <a:p>
          <a:r>
            <a:rPr lang="en-US" dirty="0" smtClean="0"/>
            <a:t>High Risk, Easy</a:t>
          </a:r>
          <a:endParaRPr lang="en-US" dirty="0"/>
        </a:p>
      </dgm:t>
    </dgm:pt>
    <dgm:pt modelId="{99858B79-7BA1-49C2-86B2-8424889E9F25}" type="parTrans" cxnId="{E18AE561-D7F6-4C0A-A4C6-E4C6FAFABF46}">
      <dgm:prSet/>
      <dgm:spPr/>
      <dgm:t>
        <a:bodyPr/>
        <a:lstStyle/>
        <a:p>
          <a:endParaRPr lang="en-US"/>
        </a:p>
      </dgm:t>
    </dgm:pt>
    <dgm:pt modelId="{EA758F05-4220-4FB8-A1C5-2C6386306AA8}" type="sibTrans" cxnId="{E18AE561-D7F6-4C0A-A4C6-E4C6FAFABF46}">
      <dgm:prSet/>
      <dgm:spPr/>
      <dgm:t>
        <a:bodyPr/>
        <a:lstStyle/>
        <a:p>
          <a:endParaRPr lang="en-US"/>
        </a:p>
      </dgm:t>
    </dgm:pt>
    <dgm:pt modelId="{9C916FEC-1245-44FF-9AC8-95B78521FCD4}">
      <dgm:prSet phldrT="[Text]"/>
      <dgm:spPr/>
      <dgm:t>
        <a:bodyPr/>
        <a:lstStyle/>
        <a:p>
          <a:r>
            <a:rPr lang="en-US" dirty="0" smtClean="0"/>
            <a:t>Low Risk, Complex</a:t>
          </a:r>
          <a:endParaRPr lang="en-US" dirty="0"/>
        </a:p>
      </dgm:t>
    </dgm:pt>
    <dgm:pt modelId="{2FEF77EF-9624-4698-A980-B0B5880790D1}" type="parTrans" cxnId="{8500AD9F-A090-419B-A49D-1DE435706CD6}">
      <dgm:prSet/>
      <dgm:spPr/>
      <dgm:t>
        <a:bodyPr/>
        <a:lstStyle/>
        <a:p>
          <a:endParaRPr lang="en-US"/>
        </a:p>
      </dgm:t>
    </dgm:pt>
    <dgm:pt modelId="{5C88B92E-E6F7-4749-96EA-F93CD32FFF8C}" type="sibTrans" cxnId="{8500AD9F-A090-419B-A49D-1DE435706CD6}">
      <dgm:prSet/>
      <dgm:spPr/>
      <dgm:t>
        <a:bodyPr/>
        <a:lstStyle/>
        <a:p>
          <a:endParaRPr lang="en-US"/>
        </a:p>
      </dgm:t>
    </dgm:pt>
    <dgm:pt modelId="{94B3EB6C-9A23-40CF-8C28-2CAF7399B199}">
      <dgm:prSet phldrT="[Text]"/>
      <dgm:spPr/>
      <dgm:t>
        <a:bodyPr/>
        <a:lstStyle/>
        <a:p>
          <a:r>
            <a:rPr lang="en-US" dirty="0" smtClean="0"/>
            <a:t>Low Risk, Easy</a:t>
          </a:r>
          <a:endParaRPr lang="en-US" dirty="0"/>
        </a:p>
      </dgm:t>
    </dgm:pt>
    <dgm:pt modelId="{746BF49D-9DCB-4FAA-8523-70C8726F55FC}" type="parTrans" cxnId="{9DE7124A-D79D-41F3-AA47-2D8E7782769F}">
      <dgm:prSet/>
      <dgm:spPr/>
      <dgm:t>
        <a:bodyPr/>
        <a:lstStyle/>
        <a:p>
          <a:endParaRPr lang="en-US"/>
        </a:p>
      </dgm:t>
    </dgm:pt>
    <dgm:pt modelId="{B43FD4E4-6233-4ED1-8A1A-B05CEE642460}" type="sibTrans" cxnId="{9DE7124A-D79D-41F3-AA47-2D8E7782769F}">
      <dgm:prSet/>
      <dgm:spPr/>
      <dgm:t>
        <a:bodyPr/>
        <a:lstStyle/>
        <a:p>
          <a:endParaRPr lang="en-US"/>
        </a:p>
      </dgm:t>
    </dgm:pt>
    <dgm:pt modelId="{4D38EB58-0C28-49A4-A52F-AE949ACD0455}" type="pres">
      <dgm:prSet presAssocID="{A266FD8F-8C41-41A8-9E99-79D570B2A2A4}" presName="matrix" presStyleCnt="0">
        <dgm:presLayoutVars>
          <dgm:chMax val="1"/>
          <dgm:dir/>
          <dgm:resizeHandles val="exact"/>
        </dgm:presLayoutVars>
      </dgm:prSet>
      <dgm:spPr/>
    </dgm:pt>
    <dgm:pt modelId="{9D0C67D5-1B33-4D54-85C2-DB9A996D86A2}" type="pres">
      <dgm:prSet presAssocID="{A266FD8F-8C41-41A8-9E99-79D570B2A2A4}" presName="axisShape" presStyleLbl="bgShp" presStyleIdx="0" presStyleCnt="1"/>
      <dgm:spPr/>
    </dgm:pt>
    <dgm:pt modelId="{56026F52-A9E1-43B4-816D-57191A35F56D}" type="pres">
      <dgm:prSet presAssocID="{A266FD8F-8C41-41A8-9E99-79D570B2A2A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5EDFA-613D-4C1B-B610-0476ABD9B388}" type="pres">
      <dgm:prSet presAssocID="{A266FD8F-8C41-41A8-9E99-79D570B2A2A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032E9C-ADCC-4FEC-92A9-BEA87B1B927F}" type="pres">
      <dgm:prSet presAssocID="{A266FD8F-8C41-41A8-9E99-79D570B2A2A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C0272F-9B2B-4D62-8330-679A1067E9C4}" type="pres">
      <dgm:prSet presAssocID="{A266FD8F-8C41-41A8-9E99-79D570B2A2A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8AE561-D7F6-4C0A-A4C6-E4C6FAFABF46}" srcId="{A266FD8F-8C41-41A8-9E99-79D570B2A2A4}" destId="{4C6FC803-67C4-4DA8-99A8-4049AE1EB826}" srcOrd="1" destOrd="0" parTransId="{99858B79-7BA1-49C2-86B2-8424889E9F25}" sibTransId="{EA758F05-4220-4FB8-A1C5-2C6386306AA8}"/>
    <dgm:cxn modelId="{FA4A8DEE-263A-4DCC-BE78-21567BDDE07C}" type="presOf" srcId="{9C916FEC-1245-44FF-9AC8-95B78521FCD4}" destId="{B1032E9C-ADCC-4FEC-92A9-BEA87B1B927F}" srcOrd="0" destOrd="0" presId="urn:microsoft.com/office/officeart/2005/8/layout/matrix2"/>
    <dgm:cxn modelId="{86A34F3B-40EA-4CB9-90EB-AD3839B83EA5}" type="presOf" srcId="{A266FD8F-8C41-41A8-9E99-79D570B2A2A4}" destId="{4D38EB58-0C28-49A4-A52F-AE949ACD0455}" srcOrd="0" destOrd="0" presId="urn:microsoft.com/office/officeart/2005/8/layout/matrix2"/>
    <dgm:cxn modelId="{8500AD9F-A090-419B-A49D-1DE435706CD6}" srcId="{A266FD8F-8C41-41A8-9E99-79D570B2A2A4}" destId="{9C916FEC-1245-44FF-9AC8-95B78521FCD4}" srcOrd="2" destOrd="0" parTransId="{2FEF77EF-9624-4698-A980-B0B5880790D1}" sibTransId="{5C88B92E-E6F7-4749-96EA-F93CD32FFF8C}"/>
    <dgm:cxn modelId="{4FDB7BD9-D0F4-429C-996F-84FAC5C6FBD9}" srcId="{A266FD8F-8C41-41A8-9E99-79D570B2A2A4}" destId="{C7B5DAF7-1FBD-4BC3-A9F9-32AA622B7854}" srcOrd="0" destOrd="0" parTransId="{2B5EA96D-EA67-4D1D-8CF3-B5DD8F600035}" sibTransId="{CFAB0D62-4955-47AF-8265-191B56FF3416}"/>
    <dgm:cxn modelId="{3913D7EE-D825-4A58-A05A-F9ECE34AADB3}" type="presOf" srcId="{4C6FC803-67C4-4DA8-99A8-4049AE1EB826}" destId="{E4B5EDFA-613D-4C1B-B610-0476ABD9B388}" srcOrd="0" destOrd="0" presId="urn:microsoft.com/office/officeart/2005/8/layout/matrix2"/>
    <dgm:cxn modelId="{D39A2FC1-C17C-4D49-9334-47AD5DAB4F9A}" type="presOf" srcId="{C7B5DAF7-1FBD-4BC3-A9F9-32AA622B7854}" destId="{56026F52-A9E1-43B4-816D-57191A35F56D}" srcOrd="0" destOrd="0" presId="urn:microsoft.com/office/officeart/2005/8/layout/matrix2"/>
    <dgm:cxn modelId="{9DE7124A-D79D-41F3-AA47-2D8E7782769F}" srcId="{A266FD8F-8C41-41A8-9E99-79D570B2A2A4}" destId="{94B3EB6C-9A23-40CF-8C28-2CAF7399B199}" srcOrd="3" destOrd="0" parTransId="{746BF49D-9DCB-4FAA-8523-70C8726F55FC}" sibTransId="{B43FD4E4-6233-4ED1-8A1A-B05CEE642460}"/>
    <dgm:cxn modelId="{95823F1D-7E20-4A54-96F1-2AF92157C276}" type="presOf" srcId="{94B3EB6C-9A23-40CF-8C28-2CAF7399B199}" destId="{61C0272F-9B2B-4D62-8330-679A1067E9C4}" srcOrd="0" destOrd="0" presId="urn:microsoft.com/office/officeart/2005/8/layout/matrix2"/>
    <dgm:cxn modelId="{CB31795C-76FE-48ED-8101-B09E86DF936A}" type="presParOf" srcId="{4D38EB58-0C28-49A4-A52F-AE949ACD0455}" destId="{9D0C67D5-1B33-4D54-85C2-DB9A996D86A2}" srcOrd="0" destOrd="0" presId="urn:microsoft.com/office/officeart/2005/8/layout/matrix2"/>
    <dgm:cxn modelId="{B40F5FED-38F1-48CF-8601-15F8F67A26A0}" type="presParOf" srcId="{4D38EB58-0C28-49A4-A52F-AE949ACD0455}" destId="{56026F52-A9E1-43B4-816D-57191A35F56D}" srcOrd="1" destOrd="0" presId="urn:microsoft.com/office/officeart/2005/8/layout/matrix2"/>
    <dgm:cxn modelId="{7FC21E55-47AF-42E2-9ADD-AA6D27E12286}" type="presParOf" srcId="{4D38EB58-0C28-49A4-A52F-AE949ACD0455}" destId="{E4B5EDFA-613D-4C1B-B610-0476ABD9B388}" srcOrd="2" destOrd="0" presId="urn:microsoft.com/office/officeart/2005/8/layout/matrix2"/>
    <dgm:cxn modelId="{D70E2AD0-524A-452B-8C9C-67225F944B8C}" type="presParOf" srcId="{4D38EB58-0C28-49A4-A52F-AE949ACD0455}" destId="{B1032E9C-ADCC-4FEC-92A9-BEA87B1B927F}" srcOrd="3" destOrd="0" presId="urn:microsoft.com/office/officeart/2005/8/layout/matrix2"/>
    <dgm:cxn modelId="{5DF592A0-2DBA-440A-B8AB-31BB5EF86E8E}" type="presParOf" srcId="{4D38EB58-0C28-49A4-A52F-AE949ACD0455}" destId="{61C0272F-9B2B-4D62-8330-679A1067E9C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C67D5-1B33-4D54-85C2-DB9A996D86A2}">
      <dsp:nvSpPr>
        <dsp:cNvPr id="0" name=""/>
        <dsp:cNvSpPr/>
      </dsp:nvSpPr>
      <dsp:spPr>
        <a:xfrm>
          <a:off x="3650671" y="0"/>
          <a:ext cx="4890656" cy="489065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6F52-A9E1-43B4-816D-57191A35F56D}">
      <dsp:nvSpPr>
        <dsp:cNvPr id="0" name=""/>
        <dsp:cNvSpPr/>
      </dsp:nvSpPr>
      <dsp:spPr>
        <a:xfrm>
          <a:off x="3968564" y="317892"/>
          <a:ext cx="1956262" cy="1956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High Risk, Complex</a:t>
          </a:r>
          <a:endParaRPr lang="en-US" sz="3100" kern="1200" dirty="0"/>
        </a:p>
      </dsp:txBody>
      <dsp:txXfrm>
        <a:off x="4064061" y="413389"/>
        <a:ext cx="1765268" cy="1765268"/>
      </dsp:txXfrm>
    </dsp:sp>
    <dsp:sp modelId="{E4B5EDFA-613D-4C1B-B610-0476ABD9B388}">
      <dsp:nvSpPr>
        <dsp:cNvPr id="0" name=""/>
        <dsp:cNvSpPr/>
      </dsp:nvSpPr>
      <dsp:spPr>
        <a:xfrm>
          <a:off x="6267172" y="317892"/>
          <a:ext cx="1956262" cy="1956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High Risk, Easy</a:t>
          </a:r>
          <a:endParaRPr lang="en-US" sz="3100" kern="1200" dirty="0"/>
        </a:p>
      </dsp:txBody>
      <dsp:txXfrm>
        <a:off x="6362669" y="413389"/>
        <a:ext cx="1765268" cy="1765268"/>
      </dsp:txXfrm>
    </dsp:sp>
    <dsp:sp modelId="{B1032E9C-ADCC-4FEC-92A9-BEA87B1B927F}">
      <dsp:nvSpPr>
        <dsp:cNvPr id="0" name=""/>
        <dsp:cNvSpPr/>
      </dsp:nvSpPr>
      <dsp:spPr>
        <a:xfrm>
          <a:off x="3968564" y="2616500"/>
          <a:ext cx="1956262" cy="1956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Low Risk, Complex</a:t>
          </a:r>
          <a:endParaRPr lang="en-US" sz="3100" kern="1200" dirty="0"/>
        </a:p>
      </dsp:txBody>
      <dsp:txXfrm>
        <a:off x="4064061" y="2711997"/>
        <a:ext cx="1765268" cy="1765268"/>
      </dsp:txXfrm>
    </dsp:sp>
    <dsp:sp modelId="{61C0272F-9B2B-4D62-8330-679A1067E9C4}">
      <dsp:nvSpPr>
        <dsp:cNvPr id="0" name=""/>
        <dsp:cNvSpPr/>
      </dsp:nvSpPr>
      <dsp:spPr>
        <a:xfrm>
          <a:off x="6267172" y="2616500"/>
          <a:ext cx="1956262" cy="1956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Low Risk, Easy</a:t>
          </a:r>
          <a:endParaRPr lang="en-US" sz="3100" kern="1200" dirty="0"/>
        </a:p>
      </dsp:txBody>
      <dsp:txXfrm>
        <a:off x="6362669" y="2711997"/>
        <a:ext cx="1765268" cy="176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9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A8EC-925A-4D95-AB54-25F59E0F15D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5CF3-808B-45C2-AD0A-AC7E77BB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5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Cash Doctor Mobile Application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577A</a:t>
            </a:r>
          </a:p>
          <a:p>
            <a:r>
              <a:rPr lang="en-US" dirty="0" smtClean="0"/>
              <a:t>Team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lies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48203"/>
              </p:ext>
            </p:extLst>
          </p:nvPr>
        </p:nvGraphicFramePr>
        <p:xfrm>
          <a:off x="0" y="1967345"/>
          <a:ext cx="12191999" cy="489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58" t="9753" r="63740" b="40457"/>
          <a:stretch/>
        </p:blipFill>
        <p:spPr>
          <a:xfrm>
            <a:off x="138544" y="2235199"/>
            <a:ext cx="2301283" cy="4211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6161" t="9339" r="33334" b="37508"/>
          <a:stretch/>
        </p:blipFill>
        <p:spPr>
          <a:xfrm>
            <a:off x="3659027" y="2235200"/>
            <a:ext cx="4297154" cy="4211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5881" t="9810" r="19271" b="40090"/>
          <a:stretch/>
        </p:blipFill>
        <p:spPr>
          <a:xfrm>
            <a:off x="8927201" y="2277145"/>
            <a:ext cx="2197010" cy="41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Ups for OCR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37" t="10008" r="19130" b="20954"/>
          <a:stretch/>
        </p:blipFill>
        <p:spPr>
          <a:xfrm>
            <a:off x="2761673" y="2078181"/>
            <a:ext cx="4710546" cy="44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8" y="2107942"/>
            <a:ext cx="2551116" cy="4535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88" y="2107943"/>
            <a:ext cx="2551117" cy="453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78" y="2309089"/>
            <a:ext cx="4358346" cy="39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OCR 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experience in OCR beforehand.</a:t>
            </a:r>
          </a:p>
          <a:p>
            <a:r>
              <a:rPr lang="en-US" dirty="0" smtClean="0"/>
              <a:t>Open source software is always a risk, although the Tesseract OCR is managed by Google and has the next three releases planned.</a:t>
            </a:r>
          </a:p>
          <a:p>
            <a:r>
              <a:rPr lang="en-US" dirty="0"/>
              <a:t>OCR open source does not produce high accuracy result. In addition, it can recognize text well only from printed materials.  Handwriting receipts will be the limitation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OCR might take up too much resources of the phone.</a:t>
            </a:r>
          </a:p>
          <a:p>
            <a:r>
              <a:rPr lang="en-US" dirty="0" smtClean="0"/>
              <a:t>We have not addressed the component integration</a:t>
            </a:r>
          </a:p>
          <a:p>
            <a:r>
              <a:rPr lang="en-US" dirty="0" smtClean="0"/>
              <a:t>Further Win condition prioritization and consolidation</a:t>
            </a:r>
          </a:p>
          <a:p>
            <a:r>
              <a:rPr lang="en-US" dirty="0" smtClean="0"/>
              <a:t>Managing expectations.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0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conclude that the using the OCR open source technology was a good choice keeping in mind the time constraints and the requirements stressing on the end product.</a:t>
            </a:r>
          </a:p>
          <a:p>
            <a:endParaRPr lang="en-US" dirty="0"/>
          </a:p>
          <a:p>
            <a:r>
              <a:rPr lang="en-US" dirty="0" smtClean="0"/>
              <a:t>Next, the team would focus on the next most critical tasks which are component integration and refinement of the OCR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patience.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Chocolates for intelligent questions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Steven</a:t>
            </a:r>
            <a:r>
              <a:rPr lang="en-US" dirty="0" smtClean="0"/>
              <a:t>   : </a:t>
            </a:r>
            <a:r>
              <a:rPr lang="en-US" dirty="0"/>
              <a:t>Project 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Ken</a:t>
            </a:r>
            <a:r>
              <a:rPr lang="en-US" dirty="0" smtClean="0"/>
              <a:t>   : </a:t>
            </a:r>
            <a:r>
              <a:rPr lang="en-US" dirty="0"/>
              <a:t>IIV&amp;V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Xichao</a:t>
            </a:r>
            <a:r>
              <a:rPr lang="en-US" b="1" dirty="0"/>
              <a:t> (</a:t>
            </a:r>
            <a:r>
              <a:rPr lang="en-US" b="1" dirty="0" smtClean="0"/>
              <a:t>Clark)</a:t>
            </a:r>
            <a:r>
              <a:rPr lang="en-US" dirty="0" smtClean="0"/>
              <a:t>  : </a:t>
            </a:r>
            <a:r>
              <a:rPr lang="en-US" dirty="0"/>
              <a:t>Operational Concept Engineer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Alisha</a:t>
            </a:r>
            <a:r>
              <a:rPr lang="en-US" dirty="0" smtClean="0"/>
              <a:t>  :Life </a:t>
            </a:r>
            <a:r>
              <a:rPr lang="en-US" dirty="0"/>
              <a:t>cycle planner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Ekasit</a:t>
            </a:r>
            <a:r>
              <a:rPr lang="en-US" b="1" dirty="0"/>
              <a:t> (</a:t>
            </a:r>
            <a:r>
              <a:rPr lang="en-US" b="1" dirty="0" smtClean="0"/>
              <a:t>Alan)</a:t>
            </a:r>
            <a:r>
              <a:rPr lang="en-US" dirty="0" smtClean="0"/>
              <a:t>  : </a:t>
            </a:r>
            <a:r>
              <a:rPr lang="en-US" dirty="0"/>
              <a:t>Requirement Engineer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Kshama</a:t>
            </a:r>
            <a:r>
              <a:rPr lang="en-US" b="1" dirty="0"/>
              <a:t> </a:t>
            </a:r>
            <a:r>
              <a:rPr lang="en-US" b="1" dirty="0" smtClean="0"/>
              <a:t>Krishnan</a:t>
            </a:r>
            <a:r>
              <a:rPr lang="en-US" dirty="0" smtClean="0"/>
              <a:t>  : </a:t>
            </a:r>
            <a:r>
              <a:rPr lang="en-US" dirty="0" err="1"/>
              <a:t>Prototyper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Le Zhuang (</a:t>
            </a:r>
            <a:r>
              <a:rPr lang="en-US" b="1" dirty="0" smtClean="0"/>
              <a:t>Oliver)</a:t>
            </a:r>
            <a:r>
              <a:rPr lang="en-US" dirty="0" smtClean="0"/>
              <a:t>  : </a:t>
            </a:r>
            <a:r>
              <a:rPr lang="en-US" dirty="0"/>
              <a:t>Feasibility Analyzer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Shreya </a:t>
            </a:r>
            <a:r>
              <a:rPr lang="en-US" b="1" dirty="0" smtClean="0"/>
              <a:t>Sharma</a:t>
            </a:r>
            <a:r>
              <a:rPr lang="en-US" dirty="0" smtClean="0"/>
              <a:t>  : </a:t>
            </a:r>
            <a:r>
              <a:rPr lang="en-US" dirty="0"/>
              <a:t>Software </a:t>
            </a:r>
            <a:r>
              <a:rPr lang="en-US" dirty="0" smtClean="0"/>
              <a:t>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Name: Rob Stehlin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Project Description</a:t>
            </a:r>
          </a:p>
          <a:p>
            <a:pPr marL="0" indent="0">
              <a:buNone/>
            </a:pPr>
            <a:r>
              <a:rPr lang="en-US" i="1" dirty="0" smtClean="0"/>
              <a:t>Empowering consumers with the cost and quality of care by sharing pricing and review information of healthcare costs.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31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industry </a:t>
            </a:r>
            <a:r>
              <a:rPr lang="en-US" i="1" dirty="0"/>
              <a:t>consumer can manually enter price information for sharing</a:t>
            </a:r>
            <a:r>
              <a:rPr lang="en-US" i="1" dirty="0" smtClean="0"/>
              <a:t>.</a:t>
            </a:r>
          </a:p>
          <a:p>
            <a:r>
              <a:rPr lang="en-US" dirty="0"/>
              <a:t>System should be able to support at least 1000 simultaneous users</a:t>
            </a:r>
            <a:r>
              <a:rPr lang="en-US" dirty="0" smtClean="0"/>
              <a:t>.</a:t>
            </a:r>
          </a:p>
          <a:p>
            <a:r>
              <a:rPr lang="en-US" dirty="0"/>
              <a:t>System should run on iPhone, Android, and Windows phone</a:t>
            </a:r>
            <a:r>
              <a:rPr lang="en-US" dirty="0" smtClean="0"/>
              <a:t>.</a:t>
            </a:r>
          </a:p>
          <a:p>
            <a:r>
              <a:rPr lang="en-US" dirty="0"/>
              <a:t>System should be accurate within a 5 mile radius at a 90% confidence interval</a:t>
            </a:r>
            <a:r>
              <a:rPr lang="en-US" dirty="0" smtClean="0"/>
              <a:t>.</a:t>
            </a:r>
          </a:p>
          <a:p>
            <a:r>
              <a:rPr lang="en-US" dirty="0"/>
              <a:t>System must be appealing to the target consumer (80% female</a:t>
            </a:r>
            <a:r>
              <a:rPr lang="en-US" dirty="0" smtClean="0"/>
              <a:t>).</a:t>
            </a:r>
          </a:p>
          <a:p>
            <a:r>
              <a:rPr lang="en-US" dirty="0"/>
              <a:t>The system must be easy to use and intuitive by all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consumer I can compare healthcare prices</a:t>
            </a:r>
            <a:r>
              <a:rPr lang="en-US" dirty="0" smtClean="0"/>
              <a:t>.</a:t>
            </a:r>
          </a:p>
          <a:p>
            <a:r>
              <a:rPr lang="en-US" dirty="0"/>
              <a:t>As a consumer I can create a review of a provider</a:t>
            </a:r>
            <a:r>
              <a:rPr lang="en-US" dirty="0" smtClean="0"/>
              <a:t>.</a:t>
            </a:r>
          </a:p>
          <a:p>
            <a:r>
              <a:rPr lang="en-US" i="1" dirty="0"/>
              <a:t>As a consumer I can create a private network and join existing networks</a:t>
            </a:r>
            <a:r>
              <a:rPr lang="en-US" i="1" dirty="0" smtClean="0"/>
              <a:t>.</a:t>
            </a:r>
          </a:p>
          <a:p>
            <a:r>
              <a:rPr lang="en-US" dirty="0"/>
              <a:t>As a consumer I can access my existing account by user ID and password, I can view my existing dashboard</a:t>
            </a:r>
            <a:r>
              <a:rPr lang="en-US" dirty="0" smtClean="0"/>
              <a:t>.</a:t>
            </a:r>
          </a:p>
          <a:p>
            <a:r>
              <a:rPr lang="en-US" dirty="0"/>
              <a:t>As a consumer I can register as a user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integrates with the existing database at Cash 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</a:t>
            </a:r>
            <a:r>
              <a:rPr lang="en-US" dirty="0"/>
              <a:t>consumer can search for healthcare pricing, provider by location, price, code, specialty.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provider I am able to push content to users that is unique to their personal profile</a:t>
            </a:r>
            <a:r>
              <a:rPr lang="en-US" dirty="0" smtClean="0"/>
              <a:t>.</a:t>
            </a:r>
          </a:p>
          <a:p>
            <a:r>
              <a:rPr lang="en-US" dirty="0"/>
              <a:t>As a user, I am able to create a health profile that will attach profile specific offers from </a:t>
            </a:r>
            <a:r>
              <a:rPr lang="en-US" dirty="0" smtClean="0"/>
              <a:t>providers. </a:t>
            </a:r>
          </a:p>
          <a:p>
            <a:r>
              <a:rPr lang="en-US" dirty="0"/>
              <a:t>As a user I gain access to features when I share health care </a:t>
            </a:r>
            <a:r>
              <a:rPr lang="en-US" dirty="0" smtClean="0"/>
              <a:t>pricing</a:t>
            </a:r>
          </a:p>
          <a:p>
            <a:r>
              <a:rPr lang="en-US" dirty="0"/>
              <a:t>As a user I can subscribe to notifications so that I have access to relevant up-to-date information</a:t>
            </a:r>
            <a:r>
              <a:rPr lang="en-US" dirty="0" smtClean="0"/>
              <a:t>.</a:t>
            </a:r>
          </a:p>
          <a:p>
            <a:r>
              <a:rPr lang="en-US" i="1" dirty="0"/>
              <a:t>As a provider I can send offerings to users that are connected to my network so that I drive volume and increase sales.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0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 I can filter notifications I Want to receive relating to the location, price, code, specialty, and provider</a:t>
            </a:r>
            <a:r>
              <a:rPr lang="en-US" dirty="0" smtClean="0"/>
              <a:t>.</a:t>
            </a:r>
          </a:p>
          <a:p>
            <a:r>
              <a:rPr lang="en-US" dirty="0"/>
              <a:t>As a user I can find my current location so that I can access relevant providers in and around area (some mile radius</a:t>
            </a:r>
            <a:r>
              <a:rPr lang="en-US" dirty="0" smtClean="0"/>
              <a:t>).</a:t>
            </a:r>
          </a:p>
          <a:p>
            <a:r>
              <a:rPr lang="en-US" dirty="0"/>
              <a:t>As a provider I can share pricing, offerings, and other content so that I can drive traffic and increase sales</a:t>
            </a:r>
            <a:r>
              <a:rPr lang="en-US" dirty="0" smtClean="0"/>
              <a:t>.</a:t>
            </a:r>
          </a:p>
          <a:p>
            <a:r>
              <a:rPr lang="en-US" i="1" dirty="0"/>
              <a:t>As a corporation I can see my employees and the prices they've shared so that can encourage </a:t>
            </a:r>
            <a:r>
              <a:rPr lang="en-US" i="1" dirty="0" smtClean="0"/>
              <a:t>participation.</a:t>
            </a:r>
          </a:p>
          <a:p>
            <a:r>
              <a:rPr lang="en-US" dirty="0"/>
              <a:t>As a consumer I can rate a provider.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2758618" cy="1080938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2144294"/>
            <a:ext cx="10317017" cy="4607488"/>
          </a:xfrm>
        </p:spPr>
      </p:pic>
    </p:spTree>
    <p:extLst>
      <p:ext uri="{BB962C8B-B14F-4D97-AF65-F5344CB8AC3E}">
        <p14:creationId xmlns:p14="http://schemas.microsoft.com/office/powerpoint/2010/main" val="26573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Win Book prioritization helped us TO conclude our motivation for picking OCR as our prototype because of the following reasons: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Highest penalty identified for OCR failure</a:t>
            </a:r>
          </a:p>
          <a:p>
            <a:r>
              <a:rPr lang="en-US" dirty="0" smtClean="0"/>
              <a:t>High business value Win conditions</a:t>
            </a:r>
          </a:p>
          <a:p>
            <a:r>
              <a:rPr lang="en-US" dirty="0" smtClean="0"/>
              <a:t>High Value MMF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326</TotalTime>
  <Words>592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Trebuchet MS</vt:lpstr>
      <vt:lpstr>Wingdings</vt:lpstr>
      <vt:lpstr>Berlin</vt:lpstr>
      <vt:lpstr>Cash Doctor Mobile Application 3.0</vt:lpstr>
      <vt:lpstr>The Team</vt:lpstr>
      <vt:lpstr>Client Name: Rob Stehlin</vt:lpstr>
      <vt:lpstr>Requirements</vt:lpstr>
      <vt:lpstr>Requirements</vt:lpstr>
      <vt:lpstr>Requirements</vt:lpstr>
      <vt:lpstr>Requirements</vt:lpstr>
      <vt:lpstr>Workflow</vt:lpstr>
      <vt:lpstr>Motivation</vt:lpstr>
      <vt:lpstr>Where it lies </vt:lpstr>
      <vt:lpstr>Mock Up Flow</vt:lpstr>
      <vt:lpstr>Mock Ups for OCR</vt:lpstr>
      <vt:lpstr>Screenshots</vt:lpstr>
      <vt:lpstr>OCR Demo</vt:lpstr>
      <vt:lpstr>Risks</vt:lpstr>
      <vt:lpstr>Conclusion and the road ahead</vt:lpstr>
      <vt:lpstr>Thanks for your patience.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Doctor Mobile Application 3.0</dc:title>
  <dc:creator>Shreya Sharma</dc:creator>
  <cp:lastModifiedBy>Shreya Sharma</cp:lastModifiedBy>
  <cp:revision>16</cp:revision>
  <dcterms:created xsi:type="dcterms:W3CDTF">2014-10-03T18:05:41Z</dcterms:created>
  <dcterms:modified xsi:type="dcterms:W3CDTF">2014-10-03T23:32:28Z</dcterms:modified>
</cp:coreProperties>
</file>