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Shape 23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4" name="Shape 24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26262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" name="Shape 25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26262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6" name="Shape 26"/>
            <p:cNvSpPr/>
            <p:nvPr/>
          </p:nvSpPr>
          <p:spPr>
            <a:xfrm>
              <a:off x="9181476" y="-8467"/>
              <a:ext cx="3007349" cy="6866467"/>
            </a:xfrm>
            <a:custGeom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27" name="Shape 27"/>
            <p:cNvSpPr/>
            <p:nvPr/>
          </p:nvSpPr>
          <p:spPr>
            <a:xfrm>
              <a:off x="9603442" y="-8467"/>
              <a:ext cx="2588558" cy="6866467"/>
            </a:xfrm>
            <a:custGeom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Shape 28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9334500" y="-8467"/>
              <a:ext cx="2854326" cy="6866467"/>
            </a:xfrm>
            <a:custGeom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98F98">
                <a:alpha val="69803"/>
              </a:srgbClr>
            </a:solidFill>
            <a:ln>
              <a:noFill/>
            </a:ln>
          </p:spPr>
        </p:sp>
        <p:sp>
          <p:nvSpPr>
            <p:cNvPr id="30" name="Shape 30"/>
            <p:cNvSpPr/>
            <p:nvPr/>
          </p:nvSpPr>
          <p:spPr>
            <a:xfrm>
              <a:off x="10898730" y="-8467"/>
              <a:ext cx="1290094" cy="6866467"/>
            </a:xfrm>
            <a:custGeom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7EC0DB">
                <a:alpha val="69803"/>
              </a:srgbClr>
            </a:solidFill>
            <a:ln>
              <a:noFill/>
            </a:ln>
          </p:spPr>
        </p:sp>
        <p:sp>
          <p:nvSpPr>
            <p:cNvPr id="31" name="Shape 31"/>
            <p:cNvSpPr/>
            <p:nvPr/>
          </p:nvSpPr>
          <p:spPr>
            <a:xfrm>
              <a:off x="10938999" y="-8467"/>
              <a:ext cx="1249825" cy="6866467"/>
            </a:xfrm>
            <a:custGeom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2" name="Shape 32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Shape 34"/>
          <p:cNvSpPr txBox="1"/>
          <p:nvPr>
            <p:ph type="ctrTitle"/>
          </p:nvPr>
        </p:nvSpPr>
        <p:spPr>
          <a:xfrm>
            <a:off x="1130300" y="1803400"/>
            <a:ext cx="5825202" cy="123472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50"/>
              <a:buFont typeface="Trebuchet MS"/>
              <a:buNone/>
              <a:defRPr b="0" i="0" sz="405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" type="subTitle"/>
          </p:nvPr>
        </p:nvSpPr>
        <p:spPr>
          <a:xfrm>
            <a:off x="1130300" y="3038125"/>
            <a:ext cx="5825202" cy="8226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080"/>
              <a:buFont typeface="Noto Sans Symbols"/>
              <a:buNone/>
              <a:defRPr b="0" i="0" sz="135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75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1" type="ftr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75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508001" y="3600450"/>
            <a:ext cx="64475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rebuchet MS"/>
              <a:buNone/>
              <a:defRPr b="0" i="0" sz="18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9" name="Shape 89"/>
          <p:cNvSpPr/>
          <p:nvPr>
            <p:ph idx="2" type="pic"/>
          </p:nvPr>
        </p:nvSpPr>
        <p:spPr>
          <a:xfrm>
            <a:off x="508001" y="457200"/>
            <a:ext cx="6447501" cy="28842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508001" y="4025504"/>
            <a:ext cx="6447500" cy="5055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Noto Sans Symbols"/>
              <a:buNone/>
              <a:defRPr b="0" i="0" sz="75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540"/>
              <a:buFont typeface="Noto Sans Symbols"/>
              <a:buNone/>
              <a:defRPr b="0" i="0" sz="675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540"/>
              <a:buFont typeface="Noto Sans Symbols"/>
              <a:buNone/>
              <a:defRPr b="0" i="0" sz="675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540"/>
              <a:buFont typeface="Noto Sans Symbols"/>
              <a:buNone/>
              <a:defRPr b="0" i="0" sz="675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540"/>
              <a:buFont typeface="Noto Sans Symbols"/>
              <a:buNone/>
              <a:defRPr b="0" i="0" sz="675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540"/>
              <a:buFont typeface="Noto Sans Symbols"/>
              <a:buNone/>
              <a:defRPr b="0" i="0" sz="675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540"/>
              <a:buFont typeface="Noto Sans Symbols"/>
              <a:buNone/>
              <a:defRPr b="0" i="0" sz="675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75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1" type="ftr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75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2" type="sldNum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aption">
  <p:cSld name="Title and Caption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508001" y="457200"/>
            <a:ext cx="6447501" cy="255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b="0" i="0" sz="33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508001" y="3352800"/>
            <a:ext cx="6447501" cy="1178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080"/>
              <a:buFont typeface="Noto Sans Symbols"/>
              <a:buNone/>
              <a:defRPr b="0" i="0" sz="135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080"/>
              <a:buFont typeface="Noto Sans Symbols"/>
              <a:buNone/>
              <a:defRPr b="0" i="0" sz="13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75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1" type="ftr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75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2" type="sldNum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>
  <p:cSld name="Quote with Caption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698500" y="457200"/>
            <a:ext cx="6070601" cy="2266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b="0" i="0" sz="33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1024604" y="2724150"/>
            <a:ext cx="5418393" cy="285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None/>
              <a:defRPr b="0" i="0" sz="105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74320" lvl="5" marL="27432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74320" lvl="6" marL="32004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74320" lvl="7" marL="36576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74320" lvl="8" marL="41148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2" type="body"/>
          </p:nvPr>
        </p:nvSpPr>
        <p:spPr>
          <a:xfrm>
            <a:off x="508001" y="3352800"/>
            <a:ext cx="6447501" cy="1178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080"/>
              <a:buFont typeface="Noto Sans Symbols"/>
              <a:buNone/>
              <a:defRPr b="0" i="0" sz="135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080"/>
              <a:buFont typeface="Noto Sans Symbols"/>
              <a:buNone/>
              <a:defRPr b="0" i="0" sz="13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75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1" type="ftr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75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7" name="Shape 107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6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8" name="Shape 108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6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>
  <p:cSld name="Name Card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508001" y="1448991"/>
            <a:ext cx="6447501" cy="194659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b="0" i="0" sz="33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508001" y="3395586"/>
            <a:ext cx="6447501" cy="11354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080"/>
              <a:buFont typeface="Noto Sans Symbols"/>
              <a:buNone/>
              <a:defRPr b="0" i="0" sz="135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080"/>
              <a:buFont typeface="Noto Sans Symbols"/>
              <a:buNone/>
              <a:defRPr b="0" i="0" sz="13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75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1" type="ftr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75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12" type="sldNum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Name Card">
  <p:cSld name="Quote Name Card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698500" y="457200"/>
            <a:ext cx="6070601" cy="2266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b="0" i="0" sz="33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507999" y="3009900"/>
            <a:ext cx="6447502" cy="3856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None/>
              <a:defRPr b="0" i="0" sz="105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74320" lvl="5" marL="27432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74320" lvl="6" marL="32004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74320" lvl="7" marL="36576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74320" lvl="8" marL="41148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2" type="body"/>
          </p:nvPr>
        </p:nvSpPr>
        <p:spPr>
          <a:xfrm>
            <a:off x="508001" y="3395586"/>
            <a:ext cx="6447501" cy="11354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080"/>
              <a:buFont typeface="Noto Sans Symbols"/>
              <a:buNone/>
              <a:defRPr b="0" i="0" sz="135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080"/>
              <a:buFont typeface="Noto Sans Symbols"/>
              <a:buNone/>
              <a:defRPr b="0" i="0" sz="13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9" name="Shape 119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75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11" type="ftr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75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1" name="Shape 121"/>
          <p:cNvSpPr txBox="1"/>
          <p:nvPr>
            <p:ph idx="12" type="sldNum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2" name="Shape 122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6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3" name="Shape 123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6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rue or False">
  <p:cSld name="True or False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514350" y="457200"/>
            <a:ext cx="6441152" cy="2266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b="0" i="0" sz="33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507999" y="3009900"/>
            <a:ext cx="6447502" cy="3856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None/>
              <a:defRPr b="0" i="0" sz="105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74320" lvl="5" marL="27432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74320" lvl="6" marL="32004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74320" lvl="7" marL="36576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74320" lvl="8" marL="41148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7" name="Shape 127"/>
          <p:cNvSpPr txBox="1"/>
          <p:nvPr>
            <p:ph idx="2" type="body"/>
          </p:nvPr>
        </p:nvSpPr>
        <p:spPr>
          <a:xfrm>
            <a:off x="508001" y="3395586"/>
            <a:ext cx="6447501" cy="11354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080"/>
              <a:buFont typeface="Noto Sans Symbols"/>
              <a:buNone/>
              <a:defRPr b="0" i="0" sz="135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080"/>
              <a:buFont typeface="Noto Sans Symbols"/>
              <a:buNone/>
              <a:defRPr b="0" i="0" sz="13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8" name="Shape 128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75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9" name="Shape 129"/>
          <p:cNvSpPr txBox="1"/>
          <p:nvPr>
            <p:ph idx="11" type="ftr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75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0" name="Shape 130"/>
          <p:cNvSpPr txBox="1"/>
          <p:nvPr>
            <p:ph idx="12" type="sldNum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 rot="5400000">
            <a:off x="2276462" y="-148019"/>
            <a:ext cx="2910580" cy="64475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7180" lvl="0" marL="4572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080"/>
              <a:buFont typeface="Noto Sans Symbols"/>
              <a:buChar char="▶"/>
              <a:defRPr b="0" i="0" sz="135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89560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81939" lvl="2" marL="13716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Char char="▶"/>
              <a:defRPr b="0" i="0" sz="105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74319" lvl="3" marL="18288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74320" lvl="4" marL="22860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74320" lvl="5" marL="27432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74320" lvl="6" marL="32004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74320" lvl="7" marL="36576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74320" lvl="8" marL="41148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4" name="Shape 134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75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5" name="Shape 135"/>
          <p:cNvSpPr txBox="1"/>
          <p:nvPr>
            <p:ph idx="11" type="ftr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75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6" name="Shape 136"/>
          <p:cNvSpPr txBox="1"/>
          <p:nvPr>
            <p:ph idx="12" type="sldNum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 rot="5400000">
            <a:off x="4495739" y="1937215"/>
            <a:ext cx="3938588" cy="97855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 rot="5400000">
            <a:off x="1186264" y="-221063"/>
            <a:ext cx="3938588" cy="5295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7180" lvl="0" marL="4572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080"/>
              <a:buFont typeface="Noto Sans Symbols"/>
              <a:buChar char="▶"/>
              <a:defRPr b="0" i="0" sz="135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89560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81939" lvl="2" marL="13716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Char char="▶"/>
              <a:defRPr b="0" i="0" sz="105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74319" lvl="3" marL="18288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74320" lvl="4" marL="22860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74320" lvl="5" marL="27432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74320" lvl="6" marL="32004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74320" lvl="7" marL="36576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74320" lvl="8" marL="41148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0" name="Shape 140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75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1" name="Shape 141"/>
          <p:cNvSpPr txBox="1"/>
          <p:nvPr>
            <p:ph idx="11" type="ftr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75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2" name="Shape 142"/>
          <p:cNvSpPr txBox="1"/>
          <p:nvPr>
            <p:ph idx="12" type="sldNum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Trebuchet MS"/>
              <a:buNone/>
              <a:defRPr b="0" i="0" sz="2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b="0" i="0" sz="135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17500" lvl="1" marL="914400" marR="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17500" lvl="2" marL="1371600" marR="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05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175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9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17500" lvl="4" marL="2286000" marR="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9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17500" lvl="5" marL="2743200" marR="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9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1750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9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17500" lvl="7" marL="3657600" marR="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9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17500" lvl="8" marL="4114800" marR="0" rtl="0" algn="l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9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7180" lvl="0" marL="4572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080"/>
              <a:buFont typeface="Noto Sans Symbols"/>
              <a:buChar char="▶"/>
              <a:defRPr b="0" i="0" sz="135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89560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81939" lvl="2" marL="13716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Char char="▶"/>
              <a:defRPr b="0" i="0" sz="105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74319" lvl="3" marL="18288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74320" lvl="4" marL="22860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74320" lvl="5" marL="27432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74320" lvl="6" marL="32004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74320" lvl="7" marL="36576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74320" lvl="8" marL="41148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75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75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508001" y="2025651"/>
            <a:ext cx="6447501" cy="136993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Trebuchet MS"/>
              <a:buNone/>
              <a:defRPr b="0" i="0" sz="30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508001" y="3395586"/>
            <a:ext cx="6447501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5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080"/>
              <a:buFont typeface="Noto Sans Symbols"/>
              <a:buNone/>
              <a:defRPr b="0" i="0" sz="13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75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1" type="ftr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75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508001" y="1620442"/>
            <a:ext cx="3138026" cy="29105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7180" lvl="0" marL="4572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080"/>
              <a:buFont typeface="Noto Sans Symbols"/>
              <a:buChar char="▶"/>
              <a:defRPr b="0" i="0" sz="135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89560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81939" lvl="2" marL="13716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Char char="▶"/>
              <a:defRPr b="0" i="0" sz="105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74319" lvl="3" marL="18288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74320" lvl="4" marL="22860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74320" lvl="5" marL="27432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74320" lvl="6" marL="32004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74320" lvl="7" marL="36576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74320" lvl="8" marL="41148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2" type="body"/>
          </p:nvPr>
        </p:nvSpPr>
        <p:spPr>
          <a:xfrm>
            <a:off x="3817477" y="1620442"/>
            <a:ext cx="3138026" cy="29105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7180" lvl="0" marL="4572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080"/>
              <a:buFont typeface="Noto Sans Symbols"/>
              <a:buChar char="▶"/>
              <a:defRPr b="0" i="0" sz="135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89560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81939" lvl="2" marL="13716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Char char="▶"/>
              <a:defRPr b="0" i="0" sz="105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74319" lvl="3" marL="18288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74320" lvl="4" marL="22860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74320" lvl="5" marL="27432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74320" lvl="6" marL="32004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74320" lvl="7" marL="36576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74320" lvl="8" marL="41148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75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1" type="ftr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75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506809" y="1620737"/>
            <a:ext cx="3139217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1" i="0" sz="15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080"/>
              <a:buFont typeface="Noto Sans Symbols"/>
              <a:buNone/>
              <a:defRPr b="1" i="0" sz="135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2" type="body"/>
          </p:nvPr>
        </p:nvSpPr>
        <p:spPr>
          <a:xfrm>
            <a:off x="506809" y="2052934"/>
            <a:ext cx="3139217" cy="24780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7180" lvl="0" marL="4572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080"/>
              <a:buFont typeface="Noto Sans Symbols"/>
              <a:buChar char="▶"/>
              <a:defRPr b="0" i="0" sz="135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89560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81939" lvl="2" marL="13716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Char char="▶"/>
              <a:defRPr b="0" i="0" sz="105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74319" lvl="3" marL="18288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74320" lvl="4" marL="22860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74320" lvl="5" marL="27432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74320" lvl="6" marL="32004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74320" lvl="7" marL="36576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74320" lvl="8" marL="41148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3" type="body"/>
          </p:nvPr>
        </p:nvSpPr>
        <p:spPr>
          <a:xfrm>
            <a:off x="3816287" y="1620737"/>
            <a:ext cx="3139214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1" i="0" sz="15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080"/>
              <a:buFont typeface="Noto Sans Symbols"/>
              <a:buNone/>
              <a:defRPr b="1" i="0" sz="135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4" type="body"/>
          </p:nvPr>
        </p:nvSpPr>
        <p:spPr>
          <a:xfrm>
            <a:off x="3816288" y="2052934"/>
            <a:ext cx="3139213" cy="24780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7180" lvl="0" marL="4572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080"/>
              <a:buFont typeface="Noto Sans Symbols"/>
              <a:buChar char="▶"/>
              <a:defRPr b="0" i="0" sz="135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89560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81939" lvl="2" marL="13716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Char char="▶"/>
              <a:defRPr b="0" i="0" sz="105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74319" lvl="3" marL="18288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74320" lvl="4" marL="22860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74320" lvl="5" marL="27432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74320" lvl="6" marL="32004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74320" lvl="7" marL="36576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74320" lvl="8" marL="41148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75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1" type="ftr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75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75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1" type="ftr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75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75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75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508001" y="1123953"/>
            <a:ext cx="2890896" cy="9588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Trebuchet MS"/>
              <a:buNone/>
              <a:defRPr b="0" i="0" sz="15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570346" y="386193"/>
            <a:ext cx="3385156" cy="41448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7180" lvl="0" marL="4572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080"/>
              <a:buFont typeface="Noto Sans Symbols"/>
              <a:buChar char="▶"/>
              <a:defRPr b="0" i="0" sz="135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89560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81939" lvl="2" marL="13716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Char char="▶"/>
              <a:defRPr b="0" i="0" sz="105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74319" lvl="3" marL="18288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74320" lvl="4" marL="22860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74320" lvl="5" marL="27432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74320" lvl="6" marL="32004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74320" lvl="7" marL="36576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74320" lvl="8" marL="41148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2" type="body"/>
          </p:nvPr>
        </p:nvSpPr>
        <p:spPr>
          <a:xfrm>
            <a:off x="508001" y="2082802"/>
            <a:ext cx="2890896" cy="19383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None/>
              <a:defRPr b="0" i="0" sz="105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None/>
              <a:defRPr b="0" i="0" sz="105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Noto Sans Symbols"/>
              <a:buNone/>
              <a:defRPr b="0" i="0" sz="75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Noto Sans Symbols"/>
              <a:buNone/>
              <a:defRPr b="0" i="0" sz="75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Noto Sans Symbols"/>
              <a:buNone/>
              <a:defRPr b="0" i="0" sz="75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Noto Sans Symbols"/>
              <a:buNone/>
              <a:defRPr b="0" i="0" sz="75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Noto Sans Symbols"/>
              <a:buNone/>
              <a:defRPr b="0" i="0" sz="75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Noto Sans Symbols"/>
              <a:buNone/>
              <a:defRPr b="0" i="0" sz="75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75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1" type="ftr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75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2" type="sldNum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7" name="Shape 7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26262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Shape 8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26262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" name="Shape 9"/>
            <p:cNvSpPr/>
            <p:nvPr/>
          </p:nvSpPr>
          <p:spPr>
            <a:xfrm>
              <a:off x="9181476" y="-8467"/>
              <a:ext cx="3007349" cy="6866467"/>
            </a:xfrm>
            <a:custGeom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0" name="Shape 10"/>
            <p:cNvSpPr/>
            <p:nvPr/>
          </p:nvSpPr>
          <p:spPr>
            <a:xfrm>
              <a:off x="9603442" y="-8467"/>
              <a:ext cx="2588558" cy="6866467"/>
            </a:xfrm>
            <a:custGeom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Shape 1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9334500" y="-8467"/>
              <a:ext cx="2854326" cy="6866467"/>
            </a:xfrm>
            <a:custGeom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98F98">
                <a:alpha val="69803"/>
              </a:srgbClr>
            </a:solidFill>
            <a:ln>
              <a:noFill/>
            </a:ln>
          </p:spPr>
        </p:sp>
        <p:sp>
          <p:nvSpPr>
            <p:cNvPr id="13" name="Shape 13"/>
            <p:cNvSpPr/>
            <p:nvPr/>
          </p:nvSpPr>
          <p:spPr>
            <a:xfrm>
              <a:off x="10898730" y="-8467"/>
              <a:ext cx="1290094" cy="6866467"/>
            </a:xfrm>
            <a:custGeom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7EC0DB">
                <a:alpha val="69803"/>
              </a:srgbClr>
            </a:solidFill>
            <a:ln>
              <a:noFill/>
            </a:ln>
          </p:spPr>
        </p:sp>
        <p:sp>
          <p:nvSpPr>
            <p:cNvPr id="14" name="Shape 14"/>
            <p:cNvSpPr/>
            <p:nvPr/>
          </p:nvSpPr>
          <p:spPr>
            <a:xfrm>
              <a:off x="10938999" y="-8467"/>
              <a:ext cx="1249825" cy="6866467"/>
            </a:xfrm>
            <a:custGeom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5" name="Shape 15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Shape 17"/>
          <p:cNvSpPr txBox="1"/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7180" lvl="0" marL="4572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080"/>
              <a:buFont typeface="Noto Sans Symbols"/>
              <a:buChar char="▶"/>
              <a:defRPr b="0" i="0" sz="135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89560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81939" lvl="2" marL="13716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Char char="▶"/>
              <a:defRPr b="0" i="0" sz="105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74319" lvl="3" marL="18288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74320" lvl="4" marL="22860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74320" lvl="5" marL="27432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74320" lvl="6" marL="32004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74320" lvl="7" marL="36576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74320" lvl="8" marL="41148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75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1" type="ftr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75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ctrTitle"/>
          </p:nvPr>
        </p:nvSpPr>
        <p:spPr>
          <a:xfrm>
            <a:off x="703076" y="434341"/>
            <a:ext cx="6679650" cy="187833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Trebuchet MS"/>
              <a:buNone/>
            </a:pPr>
            <a:r>
              <a:rPr b="0" i="0" lang="en" sz="30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DEEP LEARNING BASED ON </a:t>
            </a:r>
            <a:br>
              <a:rPr b="0" i="0" lang="en" sz="30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" sz="30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FOOD IMAGE RECOGNITION AND PORTION SIZE DETERMINATION</a:t>
            </a:r>
            <a:endParaRPr b="0" i="0" sz="30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8" name="Shape 148"/>
          <p:cNvSpPr txBox="1"/>
          <p:nvPr>
            <p:ph idx="1" type="subTitle"/>
          </p:nvPr>
        </p:nvSpPr>
        <p:spPr>
          <a:xfrm>
            <a:off x="1130300" y="3038125"/>
            <a:ext cx="5825202" cy="8226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20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rPr>
              <a:t>TEAM MEMBERS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EFEFE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rPr>
              <a:t>Shreyaa Sridhar ( 21 )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r>
              <a:rPr b="0" i="0" lang="en" sz="14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rPr>
              <a:t>Khushbu Kolhe ( 9 )</a:t>
            </a:r>
            <a:endParaRPr b="0" i="0" sz="1400" u="none" cap="none" strike="noStrike">
              <a:solidFill>
                <a:srgbClr val="FEFEFE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r>
              <a:rPr b="0" i="0" lang="en" sz="14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rPr>
              <a:t>Naga Venkata Satya Pranoop Mutha ( 15 )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r>
              <a:rPr b="0" i="0" lang="en" sz="14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rPr>
              <a:t>Geovanni West ( 23 )</a:t>
            </a:r>
            <a:endParaRPr b="0" i="0" sz="1400" u="none" cap="none" strike="noStrike">
              <a:solidFill>
                <a:srgbClr val="FEFEFE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80"/>
              <a:buFont typeface="Noto Sans Symbols"/>
              <a:buNone/>
            </a:pPr>
            <a:r>
              <a:t/>
            </a:r>
            <a:endParaRPr b="0" i="0" sz="1350" u="none" cap="none" strike="noStrike">
              <a:solidFill>
                <a:srgbClr val="FEFEF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idx="1" type="body"/>
          </p:nvPr>
        </p:nvSpPr>
        <p:spPr>
          <a:xfrm>
            <a:off x="311700" y="1101091"/>
            <a:ext cx="8520600" cy="34677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Char char="●"/>
            </a:pPr>
            <a:r>
              <a:rPr b="0" i="0" lang="en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To implement the Food Image Recognition and Portion Size Determination </a:t>
            </a:r>
            <a:endParaRPr/>
          </a:p>
          <a:p>
            <a:pPr indent="0" lvl="0" marL="1143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system that recognizes the image and determines the calories and portion size.</a:t>
            </a:r>
            <a:endParaRPr/>
          </a:p>
          <a:p>
            <a:pPr indent="0" lvl="0" marL="1143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/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Char char="●"/>
            </a:pPr>
            <a:r>
              <a:rPr b="0" i="0" lang="en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The model will be trained on thousands of images to extract the important </a:t>
            </a:r>
            <a:endParaRPr/>
          </a:p>
          <a:p>
            <a:pPr indent="0" lvl="0" marL="1143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features of these images.</a:t>
            </a:r>
            <a:endParaRPr/>
          </a:p>
          <a:p>
            <a:pPr indent="0" lvl="0" marL="1143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143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143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143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143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</a:endParaRPr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Char char="●"/>
            </a:pPr>
            <a:r>
              <a:rPr b="0" i="0" lang="en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Food-101 Dataset.</a:t>
            </a:r>
            <a:endParaRPr/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143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143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1430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1" i="0" lang="en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Reference link - https://www.vision.ee.ethz.ch/datasets_extra/food-101/</a:t>
            </a:r>
            <a:endParaRPr/>
          </a:p>
          <a:p>
            <a:pPr indent="0" lvl="0" marL="1143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EFEFE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350" u="none" cap="none" strike="noStrike">
              <a:solidFill>
                <a:srgbClr val="FEFEF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4" name="Shape 154"/>
          <p:cNvSpPr txBox="1"/>
          <p:nvPr/>
        </p:nvSpPr>
        <p:spPr>
          <a:xfrm>
            <a:off x="372660" y="39930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Trebuchet MS"/>
              <a:buNone/>
            </a:pPr>
            <a:r>
              <a:rPr b="0" i="0" lang="en" sz="2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Objective</a:t>
            </a:r>
            <a:endParaRPr/>
          </a:p>
        </p:txBody>
      </p:sp>
      <p:sp>
        <p:nvSpPr>
          <p:cNvPr id="155" name="Shape 155"/>
          <p:cNvSpPr txBox="1"/>
          <p:nvPr/>
        </p:nvSpPr>
        <p:spPr>
          <a:xfrm>
            <a:off x="372660" y="273864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Trebuchet MS"/>
              <a:buNone/>
            </a:pPr>
            <a:r>
              <a:rPr b="0" i="0" lang="en" sz="2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DataSet</a:t>
            </a:r>
            <a:endParaRPr b="0" i="0" sz="27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Trebuchet MS"/>
              <a:buNone/>
            </a:pPr>
            <a:r>
              <a:rPr b="0" i="0" lang="en" sz="2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Architecture Diagram</a:t>
            </a:r>
            <a:endParaRPr b="0" i="0" sz="27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61" name="Shape 1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5975" y="1075125"/>
            <a:ext cx="4943475" cy="351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311700" y="311925"/>
            <a:ext cx="85206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Trebuchet MS"/>
              <a:buNone/>
            </a:pPr>
            <a:r>
              <a:rPr b="0" i="0" lang="en" sz="2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Increment </a:t>
            </a:r>
            <a:r>
              <a:rPr lang="en"/>
              <a:t>2</a:t>
            </a:r>
            <a:endParaRPr b="0" i="0" sz="27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7" name="Shape 167"/>
          <p:cNvSpPr txBox="1"/>
          <p:nvPr/>
        </p:nvSpPr>
        <p:spPr>
          <a:xfrm>
            <a:off x="401750" y="4293946"/>
            <a:ext cx="7207200" cy="73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rebuchet MS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Trebuchet MS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8" name="Shape 168"/>
          <p:cNvSpPr txBox="1"/>
          <p:nvPr/>
        </p:nvSpPr>
        <p:spPr>
          <a:xfrm>
            <a:off x="895700" y="1335400"/>
            <a:ext cx="5971500" cy="30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Improved our model accuracy.</a:t>
            </a:r>
            <a:endParaRPr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Image Classification using deep learning models like SoftMax Regression and Convolutional Neural Network.</a:t>
            </a:r>
            <a:endParaRPr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Calorie count for food image during prediction using Nutritionix API.</a:t>
            </a:r>
            <a:endParaRPr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Trebuchet MS"/>
              <a:buNone/>
            </a:pPr>
            <a:r>
              <a:rPr lang="en"/>
              <a:t>Outputs Generated.. </a:t>
            </a:r>
            <a:endParaRPr b="0" i="0" sz="27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369025" y="1152475"/>
            <a:ext cx="19986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1" lang="en" sz="1200"/>
              <a:t>CLARIFAI API MODEL</a:t>
            </a:r>
            <a:endParaRPr/>
          </a:p>
          <a:p>
            <a:pPr indent="0" lvl="0" marL="0" marR="0" rtl="0" algn="l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350" u="none" cap="none" strike="noStrike">
              <a:solidFill>
                <a:srgbClr val="FEFEF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3730805" y="1152413"/>
            <a:ext cx="22782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</a:pPr>
            <a:r>
              <a:rPr b="1" lang="en" sz="1200"/>
              <a:t>SPARK API MODEL</a:t>
            </a:r>
            <a:endParaRPr/>
          </a:p>
          <a:p>
            <a:pPr indent="0" lvl="0" marL="0" marR="0" rtl="0" algn="l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080"/>
              <a:buFont typeface="Noto Sans Symbols"/>
              <a:buNone/>
            </a:pPr>
            <a:r>
              <a:t/>
            </a:r>
            <a:endParaRPr b="0" i="0" sz="1350" u="none" cap="none" strike="noStrike">
              <a:solidFill>
                <a:srgbClr val="FEFEF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611051" y="557215"/>
            <a:ext cx="19986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960"/>
              <a:buFont typeface="Noto Sans Symbols"/>
              <a:buNone/>
            </a:pPr>
            <a:r>
              <a:rPr b="1" lang="en" sz="1200"/>
              <a:t>DEEP LEARNING MODELS</a:t>
            </a:r>
            <a:endParaRPr/>
          </a:p>
        </p:txBody>
      </p:sp>
      <p:sp>
        <p:nvSpPr>
          <p:cNvPr id="177" name="Shape 177"/>
          <p:cNvSpPr/>
          <p:nvPr/>
        </p:nvSpPr>
        <p:spPr>
          <a:xfrm>
            <a:off x="2614477" y="2557281"/>
            <a:ext cx="453600" cy="261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rnd" cmpd="sng" w="19050">
            <a:solidFill>
              <a:srgbClr val="256C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8" name="Shape 178"/>
          <p:cNvSpPr/>
          <p:nvPr/>
        </p:nvSpPr>
        <p:spPr>
          <a:xfrm>
            <a:off x="5859594" y="2557332"/>
            <a:ext cx="453679" cy="26152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rnd" cmpd="sng" w="19050">
            <a:solidFill>
              <a:srgbClr val="256C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79" name="Shape 1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425" y="1748025"/>
            <a:ext cx="2355775" cy="1948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Shape 1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7350" y="1747600"/>
            <a:ext cx="2533537" cy="21722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Shape 181"/>
          <p:cNvPicPr preferRelativeResize="0"/>
          <p:nvPr/>
        </p:nvPicPr>
        <p:blipFill rotWithShape="1">
          <a:blip r:embed="rId5">
            <a:alphaModFix/>
          </a:blip>
          <a:srcRect b="0" l="12572" r="0" t="0"/>
          <a:stretch/>
        </p:blipFill>
        <p:spPr>
          <a:xfrm>
            <a:off x="6649550" y="1654398"/>
            <a:ext cx="1921589" cy="106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Shape 182"/>
          <p:cNvPicPr preferRelativeResize="0"/>
          <p:nvPr/>
        </p:nvPicPr>
        <p:blipFill rotWithShape="1">
          <a:blip r:embed="rId6">
            <a:alphaModFix/>
          </a:blip>
          <a:srcRect b="21457" l="14260" r="31576" t="0"/>
          <a:stretch/>
        </p:blipFill>
        <p:spPr>
          <a:xfrm>
            <a:off x="6695488" y="3564450"/>
            <a:ext cx="1829725" cy="151117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Shape 183"/>
          <p:cNvSpPr txBox="1"/>
          <p:nvPr/>
        </p:nvSpPr>
        <p:spPr>
          <a:xfrm>
            <a:off x="6083650" y="1017713"/>
            <a:ext cx="30534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SOFTMAX REGRESSION MODEL</a:t>
            </a:r>
            <a:endParaRPr sz="1200">
              <a:solidFill>
                <a:srgbClr val="FFFFFF"/>
              </a:solidFill>
            </a:endParaRPr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Accuracy = 41.85%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184" name="Shape 184"/>
          <p:cNvSpPr txBox="1"/>
          <p:nvPr/>
        </p:nvSpPr>
        <p:spPr>
          <a:xfrm>
            <a:off x="6150175" y="3010400"/>
            <a:ext cx="30534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CNN</a:t>
            </a:r>
            <a:r>
              <a:rPr lang="en" sz="1200">
                <a:solidFill>
                  <a:srgbClr val="FFFFFF"/>
                </a:solidFill>
              </a:rPr>
              <a:t> MODEL(Adam Optimizer)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Accuracy = 51.3%</a:t>
            </a:r>
            <a:endParaRPr sz="1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311700" y="311925"/>
            <a:ext cx="85206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Trebuchet MS"/>
              <a:buNone/>
            </a:pPr>
            <a:r>
              <a:rPr lang="en"/>
              <a:t>Accuracy of our model</a:t>
            </a:r>
            <a:endParaRPr b="0" i="0" sz="27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0" name="Shape 190"/>
          <p:cNvSpPr txBox="1"/>
          <p:nvPr/>
        </p:nvSpPr>
        <p:spPr>
          <a:xfrm>
            <a:off x="415325" y="3371075"/>
            <a:ext cx="7207200" cy="13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rebuchet MS"/>
              <a:buNone/>
            </a:pPr>
            <a:r>
              <a:rPr lang="en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When compared to increment 1,</a:t>
            </a:r>
            <a:endParaRPr b="0" i="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Char char="●"/>
            </a:pPr>
            <a:r>
              <a:rPr lang="en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For Clarifai API model, Accuracy has increased from 92.4% to 96.4%</a:t>
            </a:r>
            <a:endParaRPr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Char char="●"/>
            </a:pPr>
            <a:r>
              <a:rPr lang="en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For Spark API model, Accuracy has increased from 15% to 44.04% </a:t>
            </a:r>
            <a:endParaRPr b="0" i="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91" name="Shape 1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850" y="1098000"/>
            <a:ext cx="6264775" cy="200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Trebuchet MS"/>
              <a:buNone/>
            </a:pPr>
            <a:r>
              <a:rPr b="0" i="0" lang="en" sz="2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Challenges faced.. </a:t>
            </a:r>
            <a:endParaRPr b="0" i="0" sz="27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311700" y="1306829"/>
            <a:ext cx="8520600" cy="32620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Char char="●"/>
            </a:pPr>
            <a:r>
              <a:rPr b="0" i="0" lang="en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We had to use small dataset due to lack of proper hardware resource.</a:t>
            </a:r>
            <a:endParaRPr sz="14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</a:endParaRPr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Char char="●"/>
            </a:pPr>
            <a:r>
              <a:rPr b="0" i="0" lang="en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Faced accuracy issue because we trained our model with a small dataset.</a:t>
            </a:r>
            <a:endParaRPr sz="14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</a:endParaRP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EFEFE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350" u="none" cap="none" strike="noStrike">
              <a:solidFill>
                <a:srgbClr val="FEFEF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Trebuchet MS"/>
              <a:buNone/>
            </a:pPr>
            <a:r>
              <a:rPr b="0" i="0" lang="en" sz="2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Next Increment.. </a:t>
            </a:r>
            <a:endParaRPr b="0" i="0" sz="27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Trebuchet MS"/>
              <a:buChar char="●"/>
            </a:pPr>
            <a:r>
              <a:rPr b="0" i="0" lang="en" sz="14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r>
              <a:rPr b="0" i="0" lang="en" sz="14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rPr>
              <a:t> Enhancement to improve accuracy of our mode</a:t>
            </a:r>
            <a:r>
              <a:rPr lang="en" sz="1400"/>
              <a:t>l.</a:t>
            </a:r>
            <a:endParaRPr sz="1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Trebuchet MS"/>
              <a:buChar char="●"/>
            </a:pPr>
            <a:r>
              <a:rPr lang="en" sz="1400"/>
              <a:t>Use similar image categories </a:t>
            </a:r>
            <a:endParaRPr sz="1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Trebuchet MS"/>
              <a:buChar char="●"/>
            </a:pPr>
            <a:r>
              <a:rPr b="0" i="0" lang="en" sz="14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rPr>
              <a:t>Image Classification using</a:t>
            </a:r>
            <a:r>
              <a:rPr lang="en" sz="1400"/>
              <a:t> Inception model</a:t>
            </a:r>
            <a:endParaRPr sz="1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Trebuchet MS"/>
              <a:buChar char="●"/>
            </a:pPr>
            <a:r>
              <a:rPr lang="en"/>
              <a:t>Portion SIze Determination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Trebuchet MS"/>
              <a:buChar char="●"/>
            </a:pPr>
            <a:r>
              <a:rPr b="0" i="0" lang="en" sz="14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rPr>
              <a:t>Develop a mobile application</a:t>
            </a:r>
            <a:endParaRPr b="0" i="0" sz="1400" u="none" cap="none" strike="noStrike">
              <a:solidFill>
                <a:srgbClr val="FEFEFE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350" u="none" cap="none" strike="noStrike">
              <a:solidFill>
                <a:srgbClr val="FEFEF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idx="1" type="body"/>
          </p:nvPr>
        </p:nvSpPr>
        <p:spPr>
          <a:xfrm>
            <a:off x="2595100" y="1674600"/>
            <a:ext cx="4752300" cy="16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" sz="48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rPr>
              <a:t>THANK YOU </a:t>
            </a:r>
            <a:endParaRPr b="0" i="0" sz="4800" u="none" cap="none" strike="noStrike">
              <a:solidFill>
                <a:srgbClr val="FEFEF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acet">
  <a:themeElements>
    <a:clrScheme name="Blue Green">
      <a:dk1>
        <a:srgbClr val="000000"/>
      </a:dk1>
      <a:lt1>
        <a:srgbClr val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