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9" autoAdjust="0"/>
    <p:restoredTop sz="94660"/>
  </p:normalViewPr>
  <p:slideViewPr>
    <p:cSldViewPr snapToGrid="0">
      <p:cViewPr varScale="1">
        <p:scale>
          <a:sx n="100" d="100"/>
          <a:sy n="100" d="100"/>
        </p:scale>
        <p:origin x="206"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Electroencephalogra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Wearable_computing" TargetMode="External"/><Relationship Id="rId4" Type="http://schemas.openxmlformats.org/officeDocument/2006/relationships/hyperlink" Target="https://en.wikipedia.org/wiki/Electrocardiogra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ensory_system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Lifelogging - The process of tracking personal data generated by our own personal activities. Eg: eating , sleeping, exercising.</a:t>
            </a:r>
            <a:endParaRPr/>
          </a:p>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Considering n</a:t>
            </a:r>
            <a:r>
              <a:rPr lang="en">
                <a:solidFill>
                  <a:schemeClr val="dk1"/>
                </a:solidFill>
              </a:rPr>
              <a:t>one of the users </a:t>
            </a:r>
            <a:r>
              <a:rPr lang="en" sz="900">
                <a:solidFill>
                  <a:schemeClr val="dk1"/>
                </a:solidFill>
              </a:rPr>
              <a:t>engaged in regular exercises other than </a:t>
            </a:r>
            <a:r>
              <a:rPr lang="en">
                <a:solidFill>
                  <a:schemeClr val="dk1"/>
                </a:solidFill>
              </a:rPr>
              <a:t>normal walking.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Clock study the temporal pattern of users’ exercises.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solidFill>
                  <a:schemeClr val="dk1"/>
                </a:solidFill>
              </a:rPr>
              <a:t>a bubble chart is drawn where the x-axis is the time spent in socializing in a day, y-axis is the time spent in exercising. </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r>
              <a:rPr lang="en" sz="1200">
                <a:solidFill>
                  <a:schemeClr val="dk1"/>
                </a:solidFill>
              </a:rPr>
              <a:t>Moods are drawn as empty circles in different colors</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r>
              <a:rPr lang="en" sz="1200">
                <a:solidFill>
                  <a:schemeClr val="dk1"/>
                </a:solidFill>
              </a:rPr>
              <a:t>Solid circles show the centroid of the variables, e.g. the solid green circle shows the average time spent in socialization and average time in physical exercise when the mood is “Content”. There is an obvious trend that both socializing and physical activities lead to better mood. It should be noted that the sample size is pretty small, only 31 days has mood log, and only one Depressed mood is reported. Therefore, the conclusion </a:t>
            </a:r>
            <a:r>
              <a:rPr lang="en" sz="1200" b="1">
                <a:solidFill>
                  <a:schemeClr val="dk1"/>
                </a:solidFill>
              </a:rPr>
              <a:t>may not be strong</a:t>
            </a:r>
            <a:r>
              <a:rPr lang="en" sz="1200">
                <a:solidFill>
                  <a:schemeClr val="dk1"/>
                </a:solidFill>
              </a:rPr>
              <a:t>.</a:t>
            </a:r>
            <a:endParaRPr sz="1200">
              <a:solidFill>
                <a:schemeClr val="dk1"/>
              </a:solidFill>
            </a:endParaRPr>
          </a:p>
          <a:p>
            <a:pPr marL="0" lvl="0" indent="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900">
                <a:solidFill>
                  <a:schemeClr val="dk1"/>
                </a:solidFill>
              </a:rPr>
              <a:t>It is a directed graph, where each node corresponds to a unique GPS coordinate</a:t>
            </a:r>
            <a:endParaRPr sz="900">
              <a:solidFill>
                <a:schemeClr val="dk1"/>
              </a:solidFill>
            </a:endParaRPr>
          </a:p>
          <a:p>
            <a:pPr marL="0" lvl="0" indent="0">
              <a:spcBef>
                <a:spcPts val="0"/>
              </a:spcBef>
              <a:spcAft>
                <a:spcPts val="0"/>
              </a:spcAft>
              <a:buNone/>
            </a:pPr>
            <a:endParaRPr sz="900">
              <a:solidFill>
                <a:schemeClr val="dk1"/>
              </a:solidFill>
            </a:endParaRPr>
          </a:p>
          <a:p>
            <a:pPr marL="0" lvl="0" indent="0">
              <a:spcBef>
                <a:spcPts val="0"/>
              </a:spcBef>
              <a:spcAft>
                <a:spcPts val="0"/>
              </a:spcAft>
              <a:buNone/>
            </a:pPr>
            <a:r>
              <a:rPr lang="en" sz="900">
                <a:solidFill>
                  <a:schemeClr val="dk1"/>
                </a:solidFill>
              </a:rPr>
              <a:t>The location tag is extracted </a:t>
            </a:r>
            <a:r>
              <a:rPr lang="en">
                <a:solidFill>
                  <a:schemeClr val="dk1"/>
                </a:solidFill>
              </a:rPr>
              <a:t>from Google Map.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solidFill>
                  <a:schemeClr val="dk1"/>
                </a:solidFill>
              </a:rPr>
              <a:t>This graph can answer some questions at the such as, </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r>
              <a:rPr lang="en" sz="1200">
                <a:solidFill>
                  <a:schemeClr val="dk1"/>
                </a:solidFill>
              </a:rPr>
              <a:t>‘What are the most frequent transitions made by the user?</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r>
              <a:rPr lang="en" sz="1200">
                <a:solidFill>
                  <a:schemeClr val="dk1"/>
                </a:solidFill>
              </a:rPr>
              <a:t>‘Where does User1 shop before leaving overseas?’.</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r>
              <a:rPr lang="en" sz="1200">
                <a:solidFill>
                  <a:schemeClr val="dk1"/>
                </a:solidFill>
              </a:rPr>
              <a:t>In addition, the graph reveals some patterns that may be relevant to the user’s habits. </a:t>
            </a:r>
            <a:endParaRPr sz="1200">
              <a:solidFill>
                <a:schemeClr val="dk1"/>
              </a:solidFill>
            </a:endParaRPr>
          </a:p>
          <a:p>
            <a:pPr marL="0" lvl="0" indent="0">
              <a:spcBef>
                <a:spcPts val="0"/>
              </a:spcBef>
              <a:spcAft>
                <a:spcPts val="0"/>
              </a:spcAft>
              <a:buNone/>
            </a:pPr>
            <a:endParaRPr sz="1200">
              <a:solidFill>
                <a:schemeClr val="dk1"/>
              </a:solidFill>
            </a:endParaRPr>
          </a:p>
          <a:p>
            <a:pPr marL="0" lvl="0" indent="0">
              <a:spcBef>
                <a:spcPts val="0"/>
              </a:spcBef>
              <a:spcAft>
                <a:spcPts val="0"/>
              </a:spcAft>
              <a:buNone/>
            </a:pPr>
            <a:r>
              <a:rPr lang="en" sz="1200">
                <a:solidFill>
                  <a:schemeClr val="dk1"/>
                </a:solidFill>
              </a:rPr>
              <a:t>For example, the graph suggests that user1 normally went from Home to Work directly (passing through ‘Power City’ and ‘WhiteHall’ on the way) but the same path was not always followed when returning home from work. The graph shows that u1 often took a path via ‘Super value Killester’ and ‘Kill Barack Gas station’) on the way back home.</a:t>
            </a:r>
            <a:endParaRPr sz="1200">
              <a:solidFill>
                <a:schemeClr val="dk1"/>
              </a:solidFill>
            </a:endParaRPr>
          </a:p>
          <a:p>
            <a:pPr marL="0" lvl="0" indent="0">
              <a:spcBef>
                <a:spcPts val="0"/>
              </a:spcBef>
              <a:spcAft>
                <a:spcPts val="0"/>
              </a:spcAft>
              <a:buNone/>
            </a:pPr>
            <a:endParaRPr sz="1400">
              <a:solidFill>
                <a:schemeClr val="dk1"/>
              </a:solidFill>
            </a:endParaRPr>
          </a:p>
          <a:p>
            <a:pPr marL="0" lvl="0" indent="0">
              <a:spcBef>
                <a:spcPts val="0"/>
              </a:spcBef>
              <a:spcAft>
                <a:spcPts val="0"/>
              </a:spcAft>
              <a:buNone/>
            </a:pPr>
            <a:endParaRPr sz="900">
              <a:solidFill>
                <a:schemeClr val="dk1"/>
              </a:solidFill>
            </a:endParaRPr>
          </a:p>
          <a:p>
            <a:pPr marL="0" lvl="0" indent="0">
              <a:spcBef>
                <a:spcPts val="0"/>
              </a:spcBef>
              <a:spcAft>
                <a:spcPts val="0"/>
              </a:spcAft>
              <a:buNone/>
            </a:pPr>
            <a:endParaRPr sz="900">
              <a:solidFill>
                <a:schemeClr val="dk1"/>
              </a:solidFill>
            </a:endParaRPr>
          </a:p>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200">
                <a:solidFill>
                  <a:schemeClr val="dk1"/>
                </a:solidFill>
              </a:rPr>
              <a:t>First concentric ring represents one of these locations - Home, Work,Café/restaurant, Shop, Other Town,Overseas, Other-known, Unknown</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solidFill>
                  <a:schemeClr val="dk1"/>
                </a:solidFill>
              </a:rPr>
              <a:t>By setting a Threshold distance of 30 meters, it is found that two users meet each other at dinnertime in downtown Dublin on a specific day.</a:t>
            </a:r>
            <a:endParaRPr sz="1200">
              <a:solidFill>
                <a:schemeClr val="dk1"/>
              </a:solidFill>
            </a:endParaRPr>
          </a:p>
          <a:p>
            <a:pPr marL="0" lvl="0" indent="0">
              <a:spcBef>
                <a:spcPts val="0"/>
              </a:spcBef>
              <a:spcAft>
                <a:spcPts val="0"/>
              </a:spcAft>
              <a:buNone/>
            </a:pPr>
            <a:endParaRPr sz="1200">
              <a:solidFill>
                <a:schemeClr val="dk1"/>
              </a:solidFill>
            </a:endParaRPr>
          </a:p>
          <a:p>
            <a:pPr marL="0" lvl="0" indent="0" rtl="0">
              <a:lnSpc>
                <a:spcPct val="115000"/>
              </a:lnSpc>
              <a:spcBef>
                <a:spcPts val="0"/>
              </a:spcBef>
              <a:spcAft>
                <a:spcPts val="0"/>
              </a:spcAft>
              <a:buNone/>
            </a:pPr>
            <a:r>
              <a:rPr lang="en" sz="1200">
                <a:solidFill>
                  <a:schemeClr val="dk1"/>
                </a:solidFill>
              </a:rPr>
              <a:t>snapshot of the UI that marks the location of two users on that day, together with a slide show of lifelog photos of both users.</a:t>
            </a:r>
            <a:endParaRPr sz="1200">
              <a:solidFill>
                <a:schemeClr val="dk1"/>
              </a:solidFill>
            </a:endParaRPr>
          </a:p>
          <a:p>
            <a:pPr marL="0" lvl="0" indent="0">
              <a:spcBef>
                <a:spcPts val="1600"/>
              </a:spcBef>
              <a:spcAft>
                <a:spcPts val="0"/>
              </a:spcAft>
              <a:buNone/>
            </a:pPr>
            <a:endParaRPr sz="900">
              <a:solidFill>
                <a:schemeClr val="dk1"/>
              </a:solidFill>
            </a:endParaRPr>
          </a:p>
          <a:p>
            <a:pPr marL="0" lvl="0" indent="0">
              <a:spcBef>
                <a:spcPts val="0"/>
              </a:spcBef>
              <a:spcAft>
                <a:spcPts val="0"/>
              </a:spcAft>
              <a:buNone/>
            </a:pPr>
            <a:endParaRPr sz="9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Quantifies self movement : Other name of lifelogging (</a:t>
            </a:r>
            <a:r>
              <a:rPr lang="en">
                <a:solidFill>
                  <a:schemeClr val="dk1"/>
                </a:solidFill>
              </a:rPr>
              <a:t>Lifelogging - The process of tracking personal data generated by our own personal activities. Eg: eating , sleeping, exercising</a:t>
            </a:r>
            <a:r>
              <a:rPr lang="en"/>
              <a:t>).</a:t>
            </a:r>
            <a:endParaRPr/>
          </a:p>
          <a:p>
            <a:pPr marL="0" lvl="0" indent="0">
              <a:spcBef>
                <a:spcPts val="0"/>
              </a:spcBef>
              <a:spcAft>
                <a:spcPts val="0"/>
              </a:spcAft>
              <a:buNone/>
            </a:pPr>
            <a:r>
              <a:rPr lang="en"/>
              <a:t>It focuses on visualization of the knowledge genearted from self tracking  </a:t>
            </a:r>
            <a:r>
              <a:rPr lang="en" sz="1050">
                <a:solidFill>
                  <a:srgbClr val="222222"/>
                </a:solidFill>
                <a:highlight>
                  <a:srgbClr val="FFFFFF"/>
                </a:highlight>
              </a:rPr>
              <a:t>and tries to incorporate technology with it. People choose to wear self-monitoring and self-sensing sensors (e.g. </a:t>
            </a:r>
            <a:r>
              <a:rPr lang="en" sz="1050" u="sng">
                <a:solidFill>
                  <a:srgbClr val="0B0080"/>
                </a:solidFill>
                <a:highlight>
                  <a:srgbClr val="FFFFFF"/>
                </a:highlight>
                <a:hlinkClick r:id="rId3"/>
              </a:rPr>
              <a:t>EEG</a:t>
            </a:r>
            <a:r>
              <a:rPr lang="en" sz="1050">
                <a:solidFill>
                  <a:srgbClr val="222222"/>
                </a:solidFill>
                <a:highlight>
                  <a:srgbClr val="FFFFFF"/>
                </a:highlight>
              </a:rPr>
              <a:t>, </a:t>
            </a:r>
            <a:r>
              <a:rPr lang="en" sz="1050" u="sng">
                <a:solidFill>
                  <a:srgbClr val="0B0080"/>
                </a:solidFill>
                <a:highlight>
                  <a:srgbClr val="FFFFFF"/>
                </a:highlight>
                <a:hlinkClick r:id="rId4"/>
              </a:rPr>
              <a:t>ECG</a:t>
            </a:r>
            <a:r>
              <a:rPr lang="en" sz="1050">
                <a:solidFill>
                  <a:srgbClr val="222222"/>
                </a:solidFill>
                <a:highlight>
                  <a:srgbClr val="FFFFFF"/>
                </a:highlight>
              </a:rPr>
              <a:t>) and </a:t>
            </a:r>
            <a:r>
              <a:rPr lang="en" sz="1050" u="sng">
                <a:solidFill>
                  <a:srgbClr val="0B0080"/>
                </a:solidFill>
                <a:highlight>
                  <a:srgbClr val="FFFFFF"/>
                </a:highlight>
                <a:hlinkClick r:id="rId5"/>
              </a:rPr>
              <a:t>wearable computing</a:t>
            </a:r>
            <a:r>
              <a:rPr lang="en" sz="1050">
                <a:solidFill>
                  <a:srgbClr val="222222"/>
                </a:solidFill>
                <a:highlight>
                  <a:srgbClr val="FFFFFF"/>
                </a:highlight>
              </a:rPr>
              <a:t> to collect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Image annotation is achieved by performing image understanding using deep learning followed by fusion of multi modality sensory data using retrieval model trained on ground truth data.</a:t>
            </a:r>
            <a:endParaRPr/>
          </a:p>
          <a:p>
            <a:pPr marL="0" lvl="0" indent="0">
              <a:spcBef>
                <a:spcPts val="0"/>
              </a:spcBef>
              <a:spcAft>
                <a:spcPts val="0"/>
              </a:spcAft>
              <a:buNone/>
            </a:pPr>
            <a:endParaRPr/>
          </a:p>
          <a:p>
            <a:pPr marL="0" lvl="0" indent="0">
              <a:spcBef>
                <a:spcPts val="0"/>
              </a:spcBef>
              <a:spcAft>
                <a:spcPts val="0"/>
              </a:spcAft>
              <a:buNone/>
            </a:pPr>
            <a:r>
              <a:rPr lang="en"/>
              <a:t>Multi modality sensory data : </a:t>
            </a:r>
            <a:r>
              <a:rPr lang="en" sz="1050">
                <a:solidFill>
                  <a:srgbClr val="222222"/>
                </a:solidFill>
                <a:highlight>
                  <a:srgbClr val="FFFFFF"/>
                </a:highlight>
              </a:rPr>
              <a:t> The study of how information from the different </a:t>
            </a:r>
            <a:r>
              <a:rPr lang="en" sz="1050" u="sng">
                <a:solidFill>
                  <a:srgbClr val="0B0080"/>
                </a:solidFill>
                <a:highlight>
                  <a:srgbClr val="FFFFFF"/>
                </a:highlight>
                <a:hlinkClick r:id="rId3"/>
              </a:rPr>
              <a:t>sensory modalities</a:t>
            </a:r>
            <a:r>
              <a:rPr lang="en" sz="1050">
                <a:solidFill>
                  <a:srgbClr val="222222"/>
                </a:solidFill>
                <a:highlight>
                  <a:srgbClr val="FFFFFF"/>
                </a:highlight>
              </a:rPr>
              <a:t>, such as sight, sound, touch, smell, self-motion and taste, may be integrated by the nervous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this study, dietary information is extracted directly from the textual food log of u1. It is observed that the food log is not strictly structured. Multiple food items may appear in a single log item (e.g. “homemade bolognaise with wholewheat pasta and red wine cashew”); and different names may refer to the same type of food (“cerial”, “allbran cerial”, “all-bran”)</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(1) Bar chart shows rank-ordered frequency/occurrence.</a:t>
            </a:r>
            <a:endParaRPr/>
          </a:p>
          <a:p>
            <a:pPr marL="0" lvl="0" indent="0">
              <a:spcBef>
                <a:spcPts val="0"/>
              </a:spcBef>
              <a:spcAft>
                <a:spcPts val="0"/>
              </a:spcAft>
              <a:buClr>
                <a:schemeClr val="dk1"/>
              </a:buClr>
              <a:buSzPts val="1100"/>
              <a:buFont typeface="Arial"/>
              <a:buNone/>
            </a:pPr>
            <a:r>
              <a:rPr lang="en"/>
              <a:t>(2) Clock-view of activity intensity shows the temporal</a:t>
            </a:r>
            <a:endParaRPr/>
          </a:p>
          <a:p>
            <a:pPr marL="0" lvl="0" indent="0">
              <a:spcBef>
                <a:spcPts val="0"/>
              </a:spcBef>
              <a:spcAft>
                <a:spcPts val="0"/>
              </a:spcAft>
              <a:buClr>
                <a:schemeClr val="dk1"/>
              </a:buClr>
              <a:buSzPts val="1100"/>
              <a:buFont typeface="Arial"/>
              <a:buNone/>
            </a:pPr>
            <a:r>
              <a:rPr lang="en"/>
              <a:t>information of activities.</a:t>
            </a:r>
            <a:endParaRPr/>
          </a:p>
          <a:p>
            <a:pPr marL="0" lvl="0" indent="0">
              <a:spcBef>
                <a:spcPts val="0"/>
              </a:spcBef>
              <a:spcAft>
                <a:spcPts val="0"/>
              </a:spcAft>
              <a:buClr>
                <a:schemeClr val="dk1"/>
              </a:buClr>
              <a:buSzPts val="1100"/>
              <a:buFont typeface="Arial"/>
              <a:buNone/>
            </a:pPr>
            <a:r>
              <a:rPr lang="en"/>
              <a:t>(3) Bubble chart illustrates association/correlation. If there are</a:t>
            </a:r>
            <a:endParaRPr/>
          </a:p>
          <a:p>
            <a:pPr marL="0" lvl="0" indent="0">
              <a:spcBef>
                <a:spcPts val="0"/>
              </a:spcBef>
              <a:spcAft>
                <a:spcPts val="0"/>
              </a:spcAft>
              <a:buClr>
                <a:schemeClr val="dk1"/>
              </a:buClr>
              <a:buSzPts val="1100"/>
              <a:buFont typeface="Arial"/>
              <a:buNone/>
            </a:pPr>
            <a:r>
              <a:rPr lang="en"/>
              <a:t>two variables, the x-axis is the explanatory variable and y-axis</a:t>
            </a:r>
            <a:endParaRPr/>
          </a:p>
          <a:p>
            <a:pPr marL="0" lvl="0" indent="0">
              <a:spcBef>
                <a:spcPts val="0"/>
              </a:spcBef>
              <a:spcAft>
                <a:spcPts val="0"/>
              </a:spcAft>
              <a:buClr>
                <a:schemeClr val="dk1"/>
              </a:buClr>
              <a:buSzPts val="1100"/>
              <a:buFont typeface="Arial"/>
              <a:buNone/>
            </a:pPr>
            <a:r>
              <a:rPr lang="en"/>
              <a:t>is the response variable. If there are three variables, both xand</a:t>
            </a:r>
            <a:endParaRPr/>
          </a:p>
          <a:p>
            <a:pPr marL="0" lvl="0" indent="0">
              <a:spcBef>
                <a:spcPts val="0"/>
              </a:spcBef>
              <a:spcAft>
                <a:spcPts val="0"/>
              </a:spcAft>
              <a:buClr>
                <a:schemeClr val="dk1"/>
              </a:buClr>
              <a:buSzPts val="1100"/>
              <a:buFont typeface="Arial"/>
              <a:buNone/>
            </a:pPr>
            <a:r>
              <a:rPr lang="en"/>
              <a:t>y- axes capture the explanatory variables, the response</a:t>
            </a:r>
            <a:endParaRPr/>
          </a:p>
          <a:p>
            <a:pPr marL="0" lvl="0" indent="0">
              <a:spcBef>
                <a:spcPts val="0"/>
              </a:spcBef>
              <a:spcAft>
                <a:spcPts val="0"/>
              </a:spcAft>
              <a:buClr>
                <a:schemeClr val="dk1"/>
              </a:buClr>
              <a:buSzPts val="1100"/>
              <a:buFont typeface="Arial"/>
              <a:buNone/>
            </a:pPr>
            <a:r>
              <a:rPr lang="en"/>
              <a:t>variable is shown as the size and/or color of the bubbles.</a:t>
            </a:r>
            <a:endParaRPr/>
          </a:p>
          <a:p>
            <a:pPr marL="0" lvl="0" indent="0">
              <a:spcBef>
                <a:spcPts val="0"/>
              </a:spcBef>
              <a:spcAft>
                <a:spcPts val="0"/>
              </a:spcAft>
              <a:buClr>
                <a:schemeClr val="dk1"/>
              </a:buClr>
              <a:buSzPts val="1100"/>
              <a:buFont typeface="Arial"/>
              <a:buNone/>
            </a:pPr>
            <a:r>
              <a:rPr lang="en"/>
              <a:t>(4) Affinity map illustrates the clustering and relationship of</a:t>
            </a:r>
            <a:endParaRPr/>
          </a:p>
          <a:p>
            <a:pPr marL="0" lvl="0" indent="0">
              <a:spcBef>
                <a:spcPts val="0"/>
              </a:spcBef>
              <a:spcAft>
                <a:spcPts val="0"/>
              </a:spcAft>
              <a:buClr>
                <a:schemeClr val="dk1"/>
              </a:buClr>
              <a:buSzPts val="1100"/>
              <a:buFont typeface="Arial"/>
              <a:buNone/>
            </a:pPr>
            <a:r>
              <a:rPr lang="en"/>
              <a:t>items according to certain distance metrics.</a:t>
            </a:r>
            <a:endParaRPr/>
          </a:p>
          <a:p>
            <a:pPr marL="0" lvl="0" indent="0">
              <a:spcBef>
                <a:spcPts val="0"/>
              </a:spcBef>
              <a:spcAft>
                <a:spcPts val="0"/>
              </a:spcAft>
              <a:buClr>
                <a:schemeClr val="dk1"/>
              </a:buClr>
              <a:buSzPts val="1100"/>
              <a:buFont typeface="Arial"/>
              <a:buNone/>
            </a:pPr>
            <a:r>
              <a:rPr lang="en"/>
              <a:t>(5) Map is user to show geographical information. It can be</a:t>
            </a:r>
            <a:endParaRPr/>
          </a:p>
          <a:p>
            <a:pPr marL="0" lvl="0" indent="0">
              <a:spcBef>
                <a:spcPts val="0"/>
              </a:spcBef>
              <a:spcAft>
                <a:spcPts val="0"/>
              </a:spcAft>
              <a:buClr>
                <a:schemeClr val="dk1"/>
              </a:buClr>
              <a:buSzPts val="1100"/>
              <a:buFont typeface="Arial"/>
              <a:buNone/>
            </a:pPr>
            <a:r>
              <a:rPr lang="en"/>
              <a:t>combined with time and multimedia for a more</a:t>
            </a:r>
            <a:endParaRPr/>
          </a:p>
          <a:p>
            <a:pPr marL="0" lvl="0" indent="0">
              <a:spcBef>
                <a:spcPts val="0"/>
              </a:spcBef>
              <a:spcAft>
                <a:spcPts val="0"/>
              </a:spcAft>
              <a:buClr>
                <a:schemeClr val="dk1"/>
              </a:buClr>
              <a:buSzPts val="1100"/>
              <a:buFont typeface="Arial"/>
              <a:buNone/>
            </a:pPr>
            <a:r>
              <a:rPr lang="en"/>
              <a:t>comprehensive view.</a:t>
            </a:r>
            <a:endParaRPr/>
          </a:p>
          <a:p>
            <a:pPr marL="0" lvl="0" indent="0">
              <a:spcBef>
                <a:spcPts val="0"/>
              </a:spcBef>
              <a:spcAft>
                <a:spcPts val="0"/>
              </a:spcAft>
              <a:buClr>
                <a:schemeClr val="dk1"/>
              </a:buClr>
              <a:buSzPts val="1100"/>
              <a:buFont typeface="Arial"/>
              <a:buNone/>
            </a:pPr>
            <a:r>
              <a:rPr lang="en"/>
              <a:t>(6) Sunburst view of integrated activity profile uses a series of</a:t>
            </a:r>
            <a:endParaRPr/>
          </a:p>
          <a:p>
            <a:pPr marL="0" lvl="0" indent="0">
              <a:spcBef>
                <a:spcPts val="0"/>
              </a:spcBef>
              <a:spcAft>
                <a:spcPts val="0"/>
              </a:spcAft>
              <a:buClr>
                <a:schemeClr val="dk1"/>
              </a:buClr>
              <a:buSzPts val="1100"/>
              <a:buFont typeface="Arial"/>
              <a:buNone/>
            </a:pPr>
            <a:r>
              <a:rPr lang="en"/>
              <a:t>concentric rings to illustrate activities according to time and</a:t>
            </a:r>
            <a:endParaRPr/>
          </a:p>
          <a:p>
            <a:pPr marL="0" lvl="0" indent="0">
              <a:spcBef>
                <a:spcPts val="0"/>
              </a:spcBef>
              <a:spcAft>
                <a:spcPts val="0"/>
              </a:spcAft>
              <a:buClr>
                <a:schemeClr val="dk1"/>
              </a:buClr>
              <a:buSzPts val="1100"/>
              <a:buFont typeface="Arial"/>
              <a:buNone/>
            </a:pPr>
            <a:r>
              <a:rPr lang="en"/>
              <a:t>location information. It also allows a user to view the lifelog</a:t>
            </a:r>
            <a:endParaRPr/>
          </a:p>
          <a:p>
            <a:pPr marL="0" lvl="0" indent="0">
              <a:spcBef>
                <a:spcPts val="0"/>
              </a:spcBef>
              <a:spcAft>
                <a:spcPts val="0"/>
              </a:spcAft>
              <a:buClr>
                <a:schemeClr val="dk1"/>
              </a:buClr>
              <a:buSzPts val="1100"/>
              <a:buFont typeface="Arial"/>
              <a:buNone/>
            </a:pPr>
            <a:r>
              <a:rPr lang="en"/>
              <a:t>information at varying levels of granularity.</a:t>
            </a:r>
            <a:endParaRPr/>
          </a:p>
          <a:p>
            <a:pPr marL="0" lvl="0" indent="0">
              <a:spcBef>
                <a:spcPts val="0"/>
              </a:spcBef>
              <a:spcAft>
                <a:spcPts val="0"/>
              </a:spcAft>
              <a:buClr>
                <a:schemeClr val="dk1"/>
              </a:buClr>
              <a:buSzPts val="1100"/>
              <a:buFont typeface="Arial"/>
              <a:buNone/>
            </a:pPr>
            <a:r>
              <a:rPr lang="en"/>
              <a:t>(7) Calendar view shows activity intensity over time.</a:t>
            </a:r>
            <a:endParaRPr/>
          </a:p>
          <a:p>
            <a:pPr marL="0" lvl="0" indent="0">
              <a:spcBef>
                <a:spcPts val="0"/>
              </a:spcBef>
              <a:spcAft>
                <a:spcPts val="0"/>
              </a:spcAft>
              <a:buClr>
                <a:schemeClr val="dk1"/>
              </a:buClr>
              <a:buSzPts val="1100"/>
              <a:buFont typeface="Arial"/>
              <a:buNone/>
            </a:pPr>
            <a:r>
              <a:rPr lang="en"/>
              <a:t>(8) Radar chart compares two users along selected dimensions.</a:t>
            </a:r>
            <a:endParaRPr/>
          </a:p>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Here the diet is shown by a bar chart which shows rank-ordered frequency/occurrence.</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The GL value of each food/drink is shown as a red diamond marker. </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User had a balanced diet , with a variety of food and varying levels of Glycemic Load. </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We can infer that Users favorite food is Cereal and drink would be Coffee.</a:t>
            </a:r>
            <a:endParaRPr>
              <a:solidFill>
                <a:schemeClr val="dk1"/>
              </a:solidFill>
            </a:endParaRPr>
          </a:p>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Here a Bubble chart is used for the possible factors that contribute to blood sugar level.</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The glucose level is color-coded as circles: lighter green means lower glucose level and darker green means higher level. </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sz="900">
                <a:solidFill>
                  <a:schemeClr val="dk1"/>
                </a:solidFill>
              </a:rPr>
              <a:t>Here the x-axis represents GL from food and y-</a:t>
            </a:r>
            <a:r>
              <a:rPr lang="en">
                <a:solidFill>
                  <a:schemeClr val="dk1"/>
                </a:solidFill>
              </a:rPr>
              <a:t>axis represents energy consumption</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The circles become darker as x </a:t>
            </a:r>
            <a:r>
              <a:rPr lang="en" sz="900">
                <a:solidFill>
                  <a:schemeClr val="dk1"/>
                </a:solidFill>
              </a:rPr>
              <a:t>i</a:t>
            </a:r>
            <a:r>
              <a:rPr lang="en">
                <a:solidFill>
                  <a:schemeClr val="dk1"/>
                </a:solidFill>
              </a:rPr>
              <a:t>ncreases</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152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75530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2898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1867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2322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36353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18992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30702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2944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34639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44929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49447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33281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53780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588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80382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28524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3/12/2018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205395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96460" y="218795"/>
            <a:ext cx="6599640" cy="18732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3600" dirty="0"/>
              <a:t>Visualizing Personal Lifelog Data for Deeper Insights </a:t>
            </a:r>
            <a:endParaRPr sz="3600" dirty="0"/>
          </a:p>
        </p:txBody>
      </p:sp>
      <p:sp>
        <p:nvSpPr>
          <p:cNvPr id="55" name="Shape 55"/>
          <p:cNvSpPr txBox="1"/>
          <p:nvPr/>
        </p:nvSpPr>
        <p:spPr>
          <a:xfrm>
            <a:off x="1590210" y="2987050"/>
            <a:ext cx="4410300" cy="1371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dirty="0"/>
              <a:t>PRESENTED BY</a:t>
            </a:r>
            <a:endParaRPr dirty="0"/>
          </a:p>
          <a:p>
            <a:pPr marL="0" lvl="0" indent="0" algn="ctr">
              <a:spcBef>
                <a:spcPts val="0"/>
              </a:spcBef>
              <a:spcAft>
                <a:spcPts val="0"/>
              </a:spcAft>
              <a:buNone/>
            </a:pPr>
            <a:endParaRPr dirty="0"/>
          </a:p>
          <a:p>
            <a:pPr marL="0" lvl="0" indent="0" algn="ctr">
              <a:spcBef>
                <a:spcPts val="0"/>
              </a:spcBef>
              <a:spcAft>
                <a:spcPts val="0"/>
              </a:spcAft>
              <a:buNone/>
            </a:pPr>
            <a:r>
              <a:rPr lang="en" dirty="0"/>
              <a:t>Khushbu Kolhe (9)</a:t>
            </a:r>
            <a:endParaRPr dirty="0"/>
          </a:p>
          <a:p>
            <a:pPr marL="0" lvl="0" indent="0" algn="ctr">
              <a:spcBef>
                <a:spcPts val="0"/>
              </a:spcBef>
              <a:spcAft>
                <a:spcPts val="0"/>
              </a:spcAft>
              <a:buNone/>
            </a:pPr>
            <a:endParaRPr dirty="0"/>
          </a:p>
          <a:p>
            <a:pPr marL="0" lvl="0" indent="0" algn="ctr">
              <a:spcBef>
                <a:spcPts val="0"/>
              </a:spcBef>
              <a:spcAft>
                <a:spcPts val="0"/>
              </a:spcAft>
              <a:buNone/>
            </a:pPr>
            <a:r>
              <a:rPr lang="en" dirty="0"/>
              <a:t>Shreyaa Sridhar (21)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and physical activity</a:t>
            </a:r>
            <a:endParaRPr/>
          </a:p>
        </p:txBody>
      </p:sp>
      <p:pic>
        <p:nvPicPr>
          <p:cNvPr id="115" name="Shape 115"/>
          <p:cNvPicPr preferRelativeResize="0"/>
          <p:nvPr/>
        </p:nvPicPr>
        <p:blipFill rotWithShape="1">
          <a:blip r:embed="rId3">
            <a:alphaModFix/>
          </a:blip>
          <a:srcRect b="6916"/>
          <a:stretch/>
        </p:blipFill>
        <p:spPr>
          <a:xfrm>
            <a:off x="4370450" y="1383800"/>
            <a:ext cx="3844201" cy="2551450"/>
          </a:xfrm>
          <a:prstGeom prst="rect">
            <a:avLst/>
          </a:prstGeom>
          <a:noFill/>
          <a:ln>
            <a:noFill/>
          </a:ln>
        </p:spPr>
      </p:pic>
      <p:sp>
        <p:nvSpPr>
          <p:cNvPr id="116" name="Shape 116"/>
          <p:cNvSpPr txBox="1"/>
          <p:nvPr/>
        </p:nvSpPr>
        <p:spPr>
          <a:xfrm>
            <a:off x="654625" y="1383800"/>
            <a:ext cx="3216900" cy="20760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dirty="0"/>
              <a:t>Modes of exercise - walking, running, hiking and gym/yoga. </a:t>
            </a:r>
            <a:endParaRPr sz="1400" dirty="0"/>
          </a:p>
          <a:p>
            <a:pPr marL="457200" lvl="0" indent="-317500" rtl="0">
              <a:spcBef>
                <a:spcPts val="0"/>
              </a:spcBef>
              <a:spcAft>
                <a:spcPts val="0"/>
              </a:spcAft>
              <a:buSzPts val="1400"/>
              <a:buChar char="●"/>
            </a:pPr>
            <a:r>
              <a:rPr lang="en" sz="1400" dirty="0"/>
              <a:t>Shows Exercise log of two Users.</a:t>
            </a:r>
            <a:endParaRPr sz="1400" dirty="0"/>
          </a:p>
          <a:p>
            <a:pPr marL="457200" lvl="0" indent="-317500" rtl="0">
              <a:spcBef>
                <a:spcPts val="0"/>
              </a:spcBef>
              <a:spcAft>
                <a:spcPts val="0"/>
              </a:spcAft>
              <a:buSzPts val="1400"/>
              <a:buChar char="●"/>
            </a:pPr>
            <a:r>
              <a:rPr lang="en" sz="1400" dirty="0"/>
              <a:t>Summarized as the number of occurrence and average duration of an occurrence</a:t>
            </a:r>
            <a:endParaRPr sz="1400" dirty="0"/>
          </a:p>
          <a:p>
            <a:pPr marL="0" lvl="0" indent="0"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Exercise and physical activity(Continued)</a:t>
            </a:r>
            <a:endParaRPr/>
          </a:p>
        </p:txBody>
      </p:sp>
      <p:pic>
        <p:nvPicPr>
          <p:cNvPr id="122" name="Shape 122"/>
          <p:cNvPicPr preferRelativeResize="0"/>
          <p:nvPr/>
        </p:nvPicPr>
        <p:blipFill rotWithShape="1">
          <a:blip r:embed="rId3">
            <a:alphaModFix/>
          </a:blip>
          <a:srcRect b="59481"/>
          <a:stretch/>
        </p:blipFill>
        <p:spPr>
          <a:xfrm>
            <a:off x="4746875" y="1289850"/>
            <a:ext cx="3704324" cy="1475488"/>
          </a:xfrm>
          <a:prstGeom prst="rect">
            <a:avLst/>
          </a:prstGeom>
          <a:noFill/>
          <a:ln>
            <a:noFill/>
          </a:ln>
        </p:spPr>
      </p:pic>
      <p:sp>
        <p:nvSpPr>
          <p:cNvPr id="123" name="Shape 123"/>
          <p:cNvSpPr txBox="1"/>
          <p:nvPr/>
        </p:nvSpPr>
        <p:spPr>
          <a:xfrm>
            <a:off x="561100" y="1410250"/>
            <a:ext cx="3849300" cy="18516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dirty="0"/>
              <a:t>Shows the temporal pattern of users exercises.</a:t>
            </a:r>
            <a:endParaRPr sz="1400" dirty="0"/>
          </a:p>
          <a:p>
            <a:pPr marL="457200" lvl="0" indent="-317500" rtl="0">
              <a:spcBef>
                <a:spcPts val="0"/>
              </a:spcBef>
              <a:spcAft>
                <a:spcPts val="0"/>
              </a:spcAft>
              <a:buSzPts val="1400"/>
              <a:buChar char="●"/>
            </a:pPr>
            <a:r>
              <a:rPr lang="en" sz="1400" dirty="0"/>
              <a:t>The radius of the vector shows the likelihood of the user in an activity.</a:t>
            </a:r>
          </a:p>
          <a:p>
            <a:pPr marL="457200" lvl="0" indent="-317500" rtl="0">
              <a:spcBef>
                <a:spcPts val="0"/>
              </a:spcBef>
              <a:spcAft>
                <a:spcPts val="0"/>
              </a:spcAft>
              <a:buSzPts val="1400"/>
              <a:buChar char="●"/>
            </a:pPr>
            <a:r>
              <a:rPr lang="en" sz="1400" dirty="0"/>
              <a:t>On comparing User 1 and User 2, User 2 spends more time exercising.</a:t>
            </a:r>
            <a:endParaRPr sz="1400" dirty="0"/>
          </a:p>
          <a:p>
            <a:pPr marL="0" lvl="0" indent="0" rtl="0">
              <a:spcBef>
                <a:spcPts val="0"/>
              </a:spcBef>
              <a:spcAft>
                <a:spcPts val="0"/>
              </a:spcAft>
              <a:buNone/>
            </a:pPr>
            <a:endParaRPr dirty="0">
              <a:solidFill>
                <a:schemeClr val="dk1"/>
              </a:solidFill>
            </a:endParaRPr>
          </a:p>
        </p:txBody>
      </p:sp>
      <p:sp>
        <p:nvSpPr>
          <p:cNvPr id="124" name="Shape 124"/>
          <p:cNvSpPr txBox="1"/>
          <p:nvPr/>
        </p:nvSpPr>
        <p:spPr>
          <a:xfrm>
            <a:off x="6153525" y="886400"/>
            <a:ext cx="1720800" cy="29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a:t>USER 1</a:t>
            </a:r>
            <a:endParaRPr b="1" dirty="0"/>
          </a:p>
        </p:txBody>
      </p:sp>
      <p:sp>
        <p:nvSpPr>
          <p:cNvPr id="125" name="Shape 125"/>
          <p:cNvSpPr txBox="1"/>
          <p:nvPr/>
        </p:nvSpPr>
        <p:spPr>
          <a:xfrm>
            <a:off x="6153525" y="2757602"/>
            <a:ext cx="1720800" cy="29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t>USER 2</a:t>
            </a:r>
            <a:endParaRPr b="1" dirty="0"/>
          </a:p>
        </p:txBody>
      </p:sp>
      <p:pic>
        <p:nvPicPr>
          <p:cNvPr id="126" name="Shape 126"/>
          <p:cNvPicPr preferRelativeResize="0"/>
          <p:nvPr/>
        </p:nvPicPr>
        <p:blipFill>
          <a:blip r:embed="rId4">
            <a:alphaModFix/>
          </a:blip>
          <a:stretch>
            <a:fillRect/>
          </a:stretch>
        </p:blipFill>
        <p:spPr>
          <a:xfrm>
            <a:off x="4819349" y="3132725"/>
            <a:ext cx="3559376" cy="1657250"/>
          </a:xfrm>
          <a:prstGeom prst="rect">
            <a:avLst/>
          </a:prstGeom>
          <a:noFill/>
          <a:ln>
            <a:noFill/>
          </a:ln>
        </p:spPr>
      </p:pic>
      <p:sp>
        <p:nvSpPr>
          <p:cNvPr id="127" name="Shape 127"/>
          <p:cNvSpPr txBox="1"/>
          <p:nvPr/>
        </p:nvSpPr>
        <p:spPr>
          <a:xfrm>
            <a:off x="4746875" y="4765555"/>
            <a:ext cx="3965100" cy="29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b="1" dirty="0"/>
              <a:t>Left column shows AM hours Right column shows PM hours</a:t>
            </a:r>
            <a:endParaRPr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Social</a:t>
            </a:r>
            <a:endParaRPr/>
          </a:p>
        </p:txBody>
      </p:sp>
      <p:pic>
        <p:nvPicPr>
          <p:cNvPr id="133" name="Shape 133"/>
          <p:cNvPicPr preferRelativeResize="0"/>
          <p:nvPr/>
        </p:nvPicPr>
        <p:blipFill rotWithShape="1">
          <a:blip r:embed="rId3">
            <a:alphaModFix/>
          </a:blip>
          <a:srcRect b="10185"/>
          <a:stretch/>
        </p:blipFill>
        <p:spPr>
          <a:xfrm>
            <a:off x="4956475" y="1260625"/>
            <a:ext cx="3591375" cy="2638074"/>
          </a:xfrm>
          <a:prstGeom prst="rect">
            <a:avLst/>
          </a:prstGeom>
          <a:noFill/>
          <a:ln>
            <a:noFill/>
          </a:ln>
        </p:spPr>
      </p:pic>
      <p:sp>
        <p:nvSpPr>
          <p:cNvPr id="134" name="Shape 134"/>
          <p:cNvSpPr txBox="1"/>
          <p:nvPr/>
        </p:nvSpPr>
        <p:spPr>
          <a:xfrm>
            <a:off x="579825" y="1260625"/>
            <a:ext cx="4301700" cy="3216900"/>
          </a:xfrm>
          <a:prstGeom prst="rect">
            <a:avLst/>
          </a:prstGeom>
          <a:noFill/>
          <a:ln>
            <a:noFill/>
          </a:ln>
        </p:spPr>
        <p:txBody>
          <a:bodyPr spcFirstLastPara="1" wrap="square" lIns="91425" tIns="91425" rIns="91425" bIns="91425" anchor="t" anchorCtr="0">
            <a:noAutofit/>
          </a:bodyPr>
          <a:lstStyle/>
          <a:p>
            <a:pPr marL="457200" lvl="0" indent="-317500">
              <a:spcBef>
                <a:spcPts val="0"/>
              </a:spcBef>
              <a:spcAft>
                <a:spcPts val="0"/>
              </a:spcAft>
              <a:buClr>
                <a:schemeClr val="dk1"/>
              </a:buClr>
              <a:buSzPts val="1400"/>
              <a:buChar char="●"/>
            </a:pPr>
            <a:r>
              <a:rPr lang="en" sz="1400" dirty="0"/>
              <a:t>Socializing is retrieved as moments when a user was interacting with one or a few persons who appeared in front of the user at a social distance. </a:t>
            </a:r>
            <a:endParaRPr sz="1400" dirty="0"/>
          </a:p>
          <a:p>
            <a:pPr marL="457200" lvl="0" indent="-317500" rtl="0">
              <a:spcBef>
                <a:spcPts val="0"/>
              </a:spcBef>
              <a:spcAft>
                <a:spcPts val="0"/>
              </a:spcAft>
              <a:buClr>
                <a:schemeClr val="dk1"/>
              </a:buClr>
              <a:buSzPts val="1400"/>
              <a:buChar char="●"/>
            </a:pPr>
            <a:r>
              <a:rPr lang="en" sz="1400" dirty="0"/>
              <a:t>Social Distance is estimated based on the size (in pixels) of detected persons in an image. </a:t>
            </a:r>
            <a:endParaRPr sz="1400" dirty="0"/>
          </a:p>
          <a:p>
            <a:pPr marL="457200" lvl="0" indent="-317500" rtl="0">
              <a:spcBef>
                <a:spcPts val="0"/>
              </a:spcBef>
              <a:spcAft>
                <a:spcPts val="0"/>
              </a:spcAft>
              <a:buClr>
                <a:schemeClr val="dk1"/>
              </a:buClr>
              <a:buSzPts val="1400"/>
              <a:buChar char="●"/>
            </a:pPr>
            <a:r>
              <a:rPr lang="en" sz="1400" dirty="0"/>
              <a:t>Illustrates if socializing activities contributed to the user’s emotional wellbeing. </a:t>
            </a:r>
            <a:endParaRPr sz="1400" dirty="0"/>
          </a:p>
          <a:p>
            <a:pPr marL="457200" lvl="0" indent="-317500" rtl="0">
              <a:spcBef>
                <a:spcPts val="0"/>
              </a:spcBef>
              <a:spcAft>
                <a:spcPts val="0"/>
              </a:spcAft>
              <a:buClr>
                <a:schemeClr val="dk1"/>
              </a:buClr>
              <a:buSzPts val="1400"/>
              <a:buChar char="●"/>
            </a:pPr>
            <a:r>
              <a:rPr lang="en" sz="1400" dirty="0"/>
              <a:t>Shows an obvious trend that both socializing and physical activities lead to better mood based on the sample considered.</a:t>
            </a:r>
            <a:endParaRPr sz="1400" dirty="0"/>
          </a:p>
          <a:p>
            <a:pPr marL="0" lvl="0" indent="0">
              <a:spcBef>
                <a:spcPts val="0"/>
              </a:spcBef>
              <a:spcAft>
                <a:spcPts val="0"/>
              </a:spcAft>
              <a:buNone/>
            </a:pPr>
            <a:endParaRPr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Where: location and movement</a:t>
            </a:r>
            <a:endParaRPr/>
          </a:p>
          <a:p>
            <a:pPr marL="0" lvl="0" indent="0">
              <a:spcBef>
                <a:spcPts val="0"/>
              </a:spcBef>
              <a:spcAft>
                <a:spcPts val="0"/>
              </a:spcAft>
              <a:buNone/>
            </a:pPr>
            <a:endParaRPr/>
          </a:p>
        </p:txBody>
      </p:sp>
      <p:sp>
        <p:nvSpPr>
          <p:cNvPr id="140" name="Shape 140"/>
          <p:cNvSpPr txBox="1">
            <a:spLocks noGrp="1"/>
          </p:cNvSpPr>
          <p:nvPr>
            <p:ph type="body" idx="1"/>
          </p:nvPr>
        </p:nvSpPr>
        <p:spPr>
          <a:xfrm>
            <a:off x="311700" y="1152475"/>
            <a:ext cx="37482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dirty="0">
                <a:solidFill>
                  <a:schemeClr val="tx1"/>
                </a:solidFill>
              </a:rPr>
              <a:t>MODES OF COMMUTING</a:t>
            </a:r>
            <a:endParaRPr sz="1400" b="1" dirty="0">
              <a:solidFill>
                <a:schemeClr val="tx1"/>
              </a:solidFill>
            </a:endParaRPr>
          </a:p>
          <a:p>
            <a:pPr marL="457200" lvl="0" indent="-317500" rtl="0">
              <a:spcBef>
                <a:spcPts val="1600"/>
              </a:spcBef>
              <a:spcAft>
                <a:spcPts val="0"/>
              </a:spcAft>
              <a:buClr>
                <a:schemeClr val="dk1"/>
              </a:buClr>
              <a:buSzPts val="1400"/>
              <a:buChar char="●"/>
            </a:pPr>
            <a:r>
              <a:rPr lang="en" sz="1400" dirty="0">
                <a:solidFill>
                  <a:schemeClr val="tx1"/>
                </a:solidFill>
              </a:rPr>
              <a:t>Shows commuting statistics of two Users in a day. </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Here four modes of commuting is considered - Bus, car , Train and Plane.</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Here User 1 has travelled more on car on that specific day, whereas User 2 has spent about 15 minutes on car, bus, train and plane on the same day.</a:t>
            </a:r>
            <a:endParaRPr sz="1400" dirty="0">
              <a:solidFill>
                <a:schemeClr val="tx1"/>
              </a:solidFill>
            </a:endParaRPr>
          </a:p>
          <a:p>
            <a:pPr marL="0" lvl="0" indent="0">
              <a:spcBef>
                <a:spcPts val="1600"/>
              </a:spcBef>
              <a:spcAft>
                <a:spcPts val="0"/>
              </a:spcAft>
              <a:buNone/>
            </a:pPr>
            <a:endParaRPr sz="1350" dirty="0">
              <a:solidFill>
                <a:schemeClr val="dk1"/>
              </a:solidFill>
            </a:endParaRPr>
          </a:p>
          <a:p>
            <a:pPr marL="0" lvl="0" indent="0">
              <a:spcBef>
                <a:spcPts val="1600"/>
              </a:spcBef>
              <a:spcAft>
                <a:spcPts val="0"/>
              </a:spcAft>
              <a:buClr>
                <a:schemeClr val="dk1"/>
              </a:buClr>
              <a:buSzPts val="1100"/>
              <a:buFont typeface="Arial"/>
              <a:buNone/>
            </a:pPr>
            <a:endParaRPr sz="1350" dirty="0">
              <a:solidFill>
                <a:schemeClr val="dk1"/>
              </a:solidFill>
            </a:endParaRPr>
          </a:p>
          <a:p>
            <a:pPr marL="0" lvl="0" indent="0" rtl="0">
              <a:spcBef>
                <a:spcPts val="1600"/>
              </a:spcBef>
              <a:spcAft>
                <a:spcPts val="1600"/>
              </a:spcAft>
              <a:buNone/>
            </a:pPr>
            <a:endParaRPr dirty="0"/>
          </a:p>
        </p:txBody>
      </p:sp>
      <p:pic>
        <p:nvPicPr>
          <p:cNvPr id="141" name="Shape 141"/>
          <p:cNvPicPr preferRelativeResize="0"/>
          <p:nvPr/>
        </p:nvPicPr>
        <p:blipFill rotWithShape="1">
          <a:blip r:embed="rId3">
            <a:alphaModFix/>
          </a:blip>
          <a:srcRect b="8315"/>
          <a:stretch/>
        </p:blipFill>
        <p:spPr>
          <a:xfrm>
            <a:off x="4816700" y="1453850"/>
            <a:ext cx="3198851" cy="1956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Where: location and movement (Continued)</a:t>
            </a:r>
            <a:endParaRPr/>
          </a:p>
        </p:txBody>
      </p:sp>
      <p:pic>
        <p:nvPicPr>
          <p:cNvPr id="147" name="Shape 147"/>
          <p:cNvPicPr preferRelativeResize="0"/>
          <p:nvPr/>
        </p:nvPicPr>
        <p:blipFill rotWithShape="1">
          <a:blip r:embed="rId3">
            <a:alphaModFix/>
          </a:blip>
          <a:srcRect b="9082"/>
          <a:stretch/>
        </p:blipFill>
        <p:spPr>
          <a:xfrm>
            <a:off x="4212300" y="1152949"/>
            <a:ext cx="4619999" cy="3191250"/>
          </a:xfrm>
          <a:prstGeom prst="rect">
            <a:avLst/>
          </a:prstGeom>
          <a:noFill/>
          <a:ln>
            <a:noFill/>
          </a:ln>
        </p:spPr>
      </p:pic>
      <p:sp>
        <p:nvSpPr>
          <p:cNvPr id="148" name="Shape 148"/>
          <p:cNvSpPr txBox="1"/>
          <p:nvPr/>
        </p:nvSpPr>
        <p:spPr>
          <a:xfrm>
            <a:off x="148590" y="1152950"/>
            <a:ext cx="4063710" cy="3640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b="1" dirty="0"/>
              <a:t>AFFINITY MAP OF LOCATIONS</a:t>
            </a:r>
            <a:endParaRPr sz="1400" b="1" dirty="0"/>
          </a:p>
          <a:p>
            <a:pPr marL="457200" lvl="0" indent="-317500" rtl="0">
              <a:lnSpc>
                <a:spcPct val="115000"/>
              </a:lnSpc>
              <a:spcBef>
                <a:spcPts val="1600"/>
              </a:spcBef>
              <a:spcAft>
                <a:spcPts val="0"/>
              </a:spcAft>
              <a:buClr>
                <a:schemeClr val="dk1"/>
              </a:buClr>
              <a:buSzPts val="1400"/>
              <a:buChar char="●"/>
            </a:pPr>
            <a:r>
              <a:rPr lang="en" sz="1400" dirty="0"/>
              <a:t>Built based on the connectivity of locations.</a:t>
            </a:r>
            <a:endParaRPr sz="1400" dirty="0"/>
          </a:p>
          <a:p>
            <a:pPr marL="457200" lvl="0" indent="-317500" rtl="0">
              <a:lnSpc>
                <a:spcPct val="115000"/>
              </a:lnSpc>
              <a:spcBef>
                <a:spcPts val="0"/>
              </a:spcBef>
              <a:spcAft>
                <a:spcPts val="0"/>
              </a:spcAft>
              <a:buClr>
                <a:schemeClr val="dk1"/>
              </a:buClr>
              <a:buSzPts val="1400"/>
              <a:buChar char="●"/>
            </a:pPr>
            <a:r>
              <a:rPr lang="en" sz="1400" dirty="0"/>
              <a:t>Two locations are connected, when they are in sequence and co-located within reasonable distance. </a:t>
            </a:r>
            <a:endParaRPr sz="1400" dirty="0"/>
          </a:p>
          <a:p>
            <a:pPr marL="457200" lvl="0" indent="-317500" rtl="0">
              <a:lnSpc>
                <a:spcPct val="115000"/>
              </a:lnSpc>
              <a:spcBef>
                <a:spcPts val="0"/>
              </a:spcBef>
              <a:spcAft>
                <a:spcPts val="0"/>
              </a:spcAft>
              <a:buClr>
                <a:schemeClr val="dk1"/>
              </a:buClr>
              <a:buSzPts val="1400"/>
              <a:buChar char="●"/>
            </a:pPr>
            <a:r>
              <a:rPr lang="en" sz="1400" dirty="0"/>
              <a:t>Clusters are generated where locations that are co-located in close geographical distance and temporal distance are clustered together.</a:t>
            </a:r>
            <a:endParaRPr sz="1400" dirty="0"/>
          </a:p>
          <a:p>
            <a:pPr marL="457200" lvl="0" indent="-317500" rtl="0">
              <a:lnSpc>
                <a:spcPct val="115000"/>
              </a:lnSpc>
              <a:spcBef>
                <a:spcPts val="0"/>
              </a:spcBef>
              <a:spcAft>
                <a:spcPts val="0"/>
              </a:spcAft>
              <a:buClr>
                <a:schemeClr val="dk1"/>
              </a:buClr>
              <a:buSzPts val="1400"/>
              <a:buChar char="●"/>
            </a:pPr>
            <a:r>
              <a:rPr lang="en" sz="1400" dirty="0"/>
              <a:t>Each node responds to unique GPS coordinate</a:t>
            </a:r>
            <a:endParaRPr sz="1400" dirty="0"/>
          </a:p>
          <a:p>
            <a:pPr marL="457200" lvl="0" indent="-317500" rtl="0">
              <a:lnSpc>
                <a:spcPct val="115000"/>
              </a:lnSpc>
              <a:spcBef>
                <a:spcPts val="0"/>
              </a:spcBef>
              <a:spcAft>
                <a:spcPts val="0"/>
              </a:spcAft>
              <a:buClr>
                <a:schemeClr val="dk1"/>
              </a:buClr>
              <a:buSzPts val="1400"/>
              <a:buChar char="●"/>
            </a:pPr>
            <a:r>
              <a:rPr lang="en" sz="1400" dirty="0"/>
              <a:t>thickness of the edge denotes the relative number of times a transition was seen. </a:t>
            </a:r>
            <a:endParaRPr sz="1400" dirty="0"/>
          </a:p>
          <a:p>
            <a:pPr marL="0" lvl="0" indent="0" rtl="0">
              <a:lnSpc>
                <a:spcPct val="115000"/>
              </a:lnSpc>
              <a:spcBef>
                <a:spcPts val="1600"/>
              </a:spcBef>
              <a:spcAft>
                <a:spcPts val="1600"/>
              </a:spcAft>
              <a:buNone/>
            </a:pPr>
            <a:endParaRPr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Where: location and movement (Continued)</a:t>
            </a:r>
            <a:endParaRPr/>
          </a:p>
        </p:txBody>
      </p:sp>
      <p:sp>
        <p:nvSpPr>
          <p:cNvPr id="154" name="Shape 154"/>
          <p:cNvSpPr txBox="1"/>
          <p:nvPr/>
        </p:nvSpPr>
        <p:spPr>
          <a:xfrm>
            <a:off x="484800" y="1152950"/>
            <a:ext cx="4225200" cy="3640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b="1" dirty="0"/>
              <a:t>AFFINITY MAP OF LOCATIONS (Continued)</a:t>
            </a:r>
            <a:endParaRPr sz="1400" dirty="0"/>
          </a:p>
          <a:p>
            <a:pPr marL="457200" lvl="0" indent="-317500" rtl="0">
              <a:lnSpc>
                <a:spcPct val="115000"/>
              </a:lnSpc>
              <a:spcBef>
                <a:spcPts val="1600"/>
              </a:spcBef>
              <a:spcAft>
                <a:spcPts val="0"/>
              </a:spcAft>
              <a:buClr>
                <a:schemeClr val="dk1"/>
              </a:buClr>
              <a:buSzPts val="1400"/>
              <a:buChar char="●"/>
            </a:pPr>
            <a:r>
              <a:rPr lang="en" sz="1400" dirty="0"/>
              <a:t>Each edge corresponds to a transition from one tagged location to tagged location in sequence. </a:t>
            </a:r>
            <a:endParaRPr sz="1400" dirty="0"/>
          </a:p>
          <a:p>
            <a:pPr marL="457200" lvl="0" indent="-317500" rtl="0">
              <a:lnSpc>
                <a:spcPct val="115000"/>
              </a:lnSpc>
              <a:spcBef>
                <a:spcPts val="0"/>
              </a:spcBef>
              <a:spcAft>
                <a:spcPts val="0"/>
              </a:spcAft>
              <a:buClr>
                <a:schemeClr val="dk1"/>
              </a:buClr>
              <a:buSzPts val="1400"/>
              <a:buChar char="●"/>
            </a:pPr>
            <a:r>
              <a:rPr lang="en" sz="1400" dirty="0"/>
              <a:t>Thickness of the edge denotes the relative number of times a transition was seen. </a:t>
            </a:r>
            <a:endParaRPr sz="1400" dirty="0"/>
          </a:p>
          <a:p>
            <a:pPr marL="457200" lvl="0" indent="-317500" rtl="0">
              <a:lnSpc>
                <a:spcPct val="115000"/>
              </a:lnSpc>
              <a:spcBef>
                <a:spcPts val="0"/>
              </a:spcBef>
              <a:spcAft>
                <a:spcPts val="0"/>
              </a:spcAft>
              <a:buClr>
                <a:schemeClr val="dk1"/>
              </a:buClr>
              <a:buSzPts val="1400"/>
              <a:buChar char="●"/>
            </a:pPr>
            <a:r>
              <a:rPr lang="en" sz="1400" dirty="0"/>
              <a:t>Color of the nodes denotes the ‘modularity’ of the graph and nodes related to ‘Work’, ‘Home’,‘Shopping’, ‘Overseas travel’, etc. are clustered automatically. </a:t>
            </a:r>
            <a:endParaRPr sz="1400" dirty="0"/>
          </a:p>
          <a:p>
            <a:pPr marL="457200" lvl="0" indent="-317500" rtl="0">
              <a:lnSpc>
                <a:spcPct val="115000"/>
              </a:lnSpc>
              <a:spcBef>
                <a:spcPts val="0"/>
              </a:spcBef>
              <a:spcAft>
                <a:spcPts val="0"/>
              </a:spcAft>
              <a:buClr>
                <a:schemeClr val="dk1"/>
              </a:buClr>
              <a:buSzPts val="1400"/>
              <a:buChar char="●"/>
            </a:pPr>
            <a:r>
              <a:rPr lang="en" sz="1400" dirty="0"/>
              <a:t>Reveals some patterns that may be relevant to the user’s habits. </a:t>
            </a:r>
            <a:endParaRPr sz="1400" dirty="0"/>
          </a:p>
          <a:p>
            <a:pPr marL="0" lvl="0" indent="0" rtl="0">
              <a:lnSpc>
                <a:spcPct val="115000"/>
              </a:lnSpc>
              <a:spcBef>
                <a:spcPts val="1600"/>
              </a:spcBef>
              <a:spcAft>
                <a:spcPts val="1600"/>
              </a:spcAft>
              <a:buNone/>
            </a:pPr>
            <a:endParaRPr dirty="0">
              <a:solidFill>
                <a:schemeClr val="dk1"/>
              </a:solidFill>
            </a:endParaRPr>
          </a:p>
        </p:txBody>
      </p:sp>
      <p:pic>
        <p:nvPicPr>
          <p:cNvPr id="155" name="Shape 155"/>
          <p:cNvPicPr preferRelativeResize="0"/>
          <p:nvPr/>
        </p:nvPicPr>
        <p:blipFill>
          <a:blip r:embed="rId3">
            <a:alphaModFix/>
          </a:blip>
          <a:stretch>
            <a:fillRect/>
          </a:stretch>
        </p:blipFill>
        <p:spPr>
          <a:xfrm>
            <a:off x="4842075" y="912701"/>
            <a:ext cx="3490050" cy="3466701"/>
          </a:xfrm>
          <a:prstGeom prst="rect">
            <a:avLst/>
          </a:prstGeom>
          <a:noFill/>
          <a:ln>
            <a:noFill/>
          </a:ln>
        </p:spPr>
      </p:pic>
      <p:sp>
        <p:nvSpPr>
          <p:cNvPr id="156" name="Shape 156"/>
          <p:cNvSpPr txBox="1"/>
          <p:nvPr/>
        </p:nvSpPr>
        <p:spPr>
          <a:xfrm>
            <a:off x="4710000" y="4379400"/>
            <a:ext cx="4122300" cy="428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100" b="1" dirty="0"/>
              <a:t>Affinity map showing walking as the commuting mode</a:t>
            </a:r>
            <a:endParaRPr sz="1100" b="1" dirty="0"/>
          </a:p>
          <a:p>
            <a:pPr marL="0" lvl="0" indent="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Where: location and movement (Continued)</a:t>
            </a:r>
            <a:endParaRPr/>
          </a:p>
          <a:p>
            <a:pPr marL="0" lvl="0" indent="0">
              <a:spcBef>
                <a:spcPts val="0"/>
              </a:spcBef>
              <a:spcAft>
                <a:spcPts val="0"/>
              </a:spcAft>
              <a:buNone/>
            </a:pPr>
            <a:endParaRPr/>
          </a:p>
        </p:txBody>
      </p:sp>
      <p:sp>
        <p:nvSpPr>
          <p:cNvPr id="162" name="Shape 162"/>
          <p:cNvSpPr txBox="1">
            <a:spLocks noGrp="1"/>
          </p:cNvSpPr>
          <p:nvPr>
            <p:ph type="body" idx="1"/>
          </p:nvPr>
        </p:nvSpPr>
        <p:spPr>
          <a:xfrm>
            <a:off x="311700" y="1017725"/>
            <a:ext cx="3980400" cy="408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dirty="0">
                <a:solidFill>
                  <a:schemeClr val="tx1"/>
                </a:solidFill>
              </a:rPr>
              <a:t>SUNBURST CHART</a:t>
            </a:r>
            <a:endParaRPr sz="1400" b="1" dirty="0">
              <a:solidFill>
                <a:schemeClr val="tx1"/>
              </a:solidFill>
            </a:endParaRPr>
          </a:p>
          <a:p>
            <a:pPr marL="457200" lvl="0" indent="-317500" rtl="0">
              <a:spcBef>
                <a:spcPts val="1600"/>
              </a:spcBef>
              <a:spcAft>
                <a:spcPts val="0"/>
              </a:spcAft>
              <a:buClr>
                <a:schemeClr val="dk1"/>
              </a:buClr>
              <a:buSzPts val="1400"/>
              <a:buChar char="●"/>
            </a:pPr>
            <a:r>
              <a:rPr lang="en" sz="1400" dirty="0">
                <a:solidFill>
                  <a:schemeClr val="tx1"/>
                </a:solidFill>
              </a:rPr>
              <a:t>Illustrates the activities performed in different location.</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Provides an interactive way of slicing and dicing the data.</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First concentric ring represents the location.</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Second ring represents time in 1-hour intervals.</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Third ring represents activities </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Final ring represents sub-activities </a:t>
            </a:r>
            <a:endParaRPr sz="1400" dirty="0">
              <a:solidFill>
                <a:schemeClr val="tx1"/>
              </a:solidFill>
            </a:endParaRPr>
          </a:p>
          <a:p>
            <a:pPr marL="457200" lvl="0" indent="-317500" rtl="0">
              <a:spcBef>
                <a:spcPts val="0"/>
              </a:spcBef>
              <a:spcAft>
                <a:spcPts val="0"/>
              </a:spcAft>
              <a:buClr>
                <a:schemeClr val="dk1"/>
              </a:buClr>
              <a:buSzPts val="1400"/>
              <a:buChar char="●"/>
            </a:pPr>
            <a:r>
              <a:rPr lang="en" sz="1400" dirty="0">
                <a:solidFill>
                  <a:schemeClr val="tx1"/>
                </a:solidFill>
              </a:rPr>
              <a:t>Width of each slice in the final ring represents the count of a particular tuple of location, time , activity and sub activity. </a:t>
            </a:r>
            <a:endParaRPr sz="1400" dirty="0">
              <a:solidFill>
                <a:schemeClr val="tx1"/>
              </a:solidFill>
            </a:endParaRPr>
          </a:p>
        </p:txBody>
      </p:sp>
      <p:pic>
        <p:nvPicPr>
          <p:cNvPr id="163" name="Shape 163"/>
          <p:cNvPicPr preferRelativeResize="0"/>
          <p:nvPr/>
        </p:nvPicPr>
        <p:blipFill rotWithShape="1">
          <a:blip r:embed="rId3">
            <a:alphaModFix/>
          </a:blip>
          <a:srcRect b="14719"/>
          <a:stretch/>
        </p:blipFill>
        <p:spPr>
          <a:xfrm>
            <a:off x="4784975" y="1152475"/>
            <a:ext cx="3610175" cy="3250825"/>
          </a:xfrm>
          <a:prstGeom prst="rect">
            <a:avLst/>
          </a:prstGeom>
          <a:noFill/>
          <a:ln>
            <a:noFill/>
          </a:ln>
        </p:spPr>
      </p:pic>
      <p:sp>
        <p:nvSpPr>
          <p:cNvPr id="164" name="Shape 164"/>
          <p:cNvSpPr txBox="1"/>
          <p:nvPr/>
        </p:nvSpPr>
        <p:spPr>
          <a:xfrm>
            <a:off x="4784975" y="4538050"/>
            <a:ext cx="3810000" cy="40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b="1" dirty="0"/>
              <a:t>Sunburst view of spatio-temporal distribution of activities </a:t>
            </a:r>
            <a:endParaRPr sz="1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4610125" y="1367338"/>
            <a:ext cx="4068225" cy="3304974"/>
          </a:xfrm>
          <a:prstGeom prst="rect">
            <a:avLst/>
          </a:prstGeom>
          <a:noFill/>
          <a:ln>
            <a:noFill/>
          </a:ln>
        </p:spPr>
      </p:pic>
      <p:sp>
        <p:nvSpPr>
          <p:cNvPr id="170" name="Shape 17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Where: location and movement (Continued)</a:t>
            </a:r>
            <a:endParaRPr/>
          </a:p>
          <a:p>
            <a:pPr marL="0" lvl="0" indent="0" rtl="0">
              <a:spcBef>
                <a:spcPts val="0"/>
              </a:spcBef>
              <a:spcAft>
                <a:spcPts val="0"/>
              </a:spcAft>
              <a:buNone/>
            </a:pPr>
            <a:endParaRPr/>
          </a:p>
        </p:txBody>
      </p:sp>
      <p:sp>
        <p:nvSpPr>
          <p:cNvPr id="171" name="Shape 171"/>
          <p:cNvSpPr txBox="1"/>
          <p:nvPr/>
        </p:nvSpPr>
        <p:spPr>
          <a:xfrm>
            <a:off x="540550" y="1367350"/>
            <a:ext cx="3630000" cy="2918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b="1" dirty="0"/>
              <a:t>CO-LOCATION OF TWO PERSONS</a:t>
            </a:r>
            <a:endParaRPr sz="1400" b="1" dirty="0"/>
          </a:p>
          <a:p>
            <a:pPr marL="457200" lvl="0" indent="-317500" rtl="0">
              <a:lnSpc>
                <a:spcPct val="115000"/>
              </a:lnSpc>
              <a:spcBef>
                <a:spcPts val="1600"/>
              </a:spcBef>
              <a:spcAft>
                <a:spcPts val="0"/>
              </a:spcAft>
              <a:buClr>
                <a:schemeClr val="dk1"/>
              </a:buClr>
              <a:buSzPts val="1400"/>
              <a:buChar char="●"/>
            </a:pPr>
            <a:r>
              <a:rPr lang="en-US" sz="1400" dirty="0"/>
              <a:t>Co-location of two persons can be </a:t>
            </a:r>
            <a:r>
              <a:rPr lang="en" sz="1400" dirty="0"/>
              <a:t>visualized in an animation </a:t>
            </a:r>
            <a:endParaRPr sz="1400" dirty="0"/>
          </a:p>
          <a:p>
            <a:pPr marL="457200" lvl="0" indent="-317500" rtl="0">
              <a:lnSpc>
                <a:spcPct val="115000"/>
              </a:lnSpc>
              <a:spcBef>
                <a:spcPts val="0"/>
              </a:spcBef>
              <a:spcAft>
                <a:spcPts val="0"/>
              </a:spcAft>
              <a:buClr>
                <a:schemeClr val="dk1"/>
              </a:buClr>
              <a:buSzPts val="1400"/>
              <a:buChar char="●"/>
            </a:pPr>
            <a:r>
              <a:rPr lang="en" sz="1400" dirty="0"/>
              <a:t>Considering GPS information and merging the temporal information and multimedia. </a:t>
            </a:r>
            <a:endParaRPr sz="1400" dirty="0"/>
          </a:p>
          <a:p>
            <a:pPr marL="0" lvl="0" indent="0" rtl="0">
              <a:lnSpc>
                <a:spcPct val="115000"/>
              </a:lnSpc>
              <a:spcBef>
                <a:spcPts val="1600"/>
              </a:spcBef>
              <a:spcAft>
                <a:spcPts val="0"/>
              </a:spcAft>
              <a:buClr>
                <a:schemeClr val="dk1"/>
              </a:buClr>
              <a:buSzPts val="1100"/>
              <a:buFont typeface="Arial"/>
              <a:buNone/>
            </a:pPr>
            <a:endParaRPr sz="900" dirty="0">
              <a:solidFill>
                <a:schemeClr val="dk1"/>
              </a:solidFill>
            </a:endParaRPr>
          </a:p>
          <a:p>
            <a:pPr marL="0" lvl="0" indent="0" rtl="0">
              <a:lnSpc>
                <a:spcPct val="115000"/>
              </a:lnSpc>
              <a:spcBef>
                <a:spcPts val="1600"/>
              </a:spcBef>
              <a:spcAft>
                <a:spcPts val="1600"/>
              </a:spcAft>
              <a:buNone/>
            </a:pP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Comparison</a:t>
            </a:r>
            <a:endParaRPr/>
          </a:p>
        </p:txBody>
      </p:sp>
      <p:sp>
        <p:nvSpPr>
          <p:cNvPr id="177" name="Shape 177"/>
          <p:cNvSpPr txBox="1">
            <a:spLocks noGrp="1"/>
          </p:cNvSpPr>
          <p:nvPr>
            <p:ph type="body" idx="1"/>
          </p:nvPr>
        </p:nvSpPr>
        <p:spPr>
          <a:xfrm>
            <a:off x="311700" y="1211600"/>
            <a:ext cx="4431000" cy="34164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sz="1400" dirty="0">
                <a:solidFill>
                  <a:schemeClr val="tx1"/>
                </a:solidFill>
              </a:rPr>
              <a:t>The author uses a Radar chart to compare the time spent on activities like Eating, Sleep, Physical activity,Transportation and Socializing of two different users. </a:t>
            </a:r>
            <a:endParaRPr sz="1400" dirty="0">
              <a:solidFill>
                <a:schemeClr val="tx1"/>
              </a:solidFill>
            </a:endParaRPr>
          </a:p>
          <a:p>
            <a:pPr marL="457200" lvl="0" indent="-317500">
              <a:spcBef>
                <a:spcPts val="0"/>
              </a:spcBef>
              <a:spcAft>
                <a:spcPts val="0"/>
              </a:spcAft>
              <a:buClr>
                <a:schemeClr val="dk1"/>
              </a:buClr>
              <a:buSzPts val="1400"/>
              <a:buChar char="●"/>
            </a:pPr>
            <a:r>
              <a:rPr lang="en" sz="1400" dirty="0">
                <a:solidFill>
                  <a:schemeClr val="tx1"/>
                </a:solidFill>
              </a:rPr>
              <a:t>User 1 spent more time in commuting, eating and socializing, whereas User 2 has more physical activity and enjoyed more sleep.</a:t>
            </a:r>
            <a:endParaRPr sz="1400" dirty="0">
              <a:solidFill>
                <a:schemeClr val="tx1"/>
              </a:solidFill>
            </a:endParaRPr>
          </a:p>
          <a:p>
            <a:pPr marL="0" lvl="0" indent="0">
              <a:spcBef>
                <a:spcPts val="1600"/>
              </a:spcBef>
              <a:spcAft>
                <a:spcPts val="0"/>
              </a:spcAft>
              <a:buNone/>
            </a:pPr>
            <a:endParaRPr sz="1400" dirty="0"/>
          </a:p>
          <a:p>
            <a:pPr marL="0" lvl="0" indent="0">
              <a:spcBef>
                <a:spcPts val="1600"/>
              </a:spcBef>
              <a:spcAft>
                <a:spcPts val="1600"/>
              </a:spcAft>
              <a:buNone/>
            </a:pPr>
            <a:endParaRPr sz="1400" dirty="0"/>
          </a:p>
        </p:txBody>
      </p:sp>
      <p:pic>
        <p:nvPicPr>
          <p:cNvPr id="178" name="Shape 178"/>
          <p:cNvPicPr preferRelativeResize="0"/>
          <p:nvPr/>
        </p:nvPicPr>
        <p:blipFill rotWithShape="1">
          <a:blip r:embed="rId3">
            <a:alphaModFix/>
          </a:blip>
          <a:srcRect l="5044" r="6919"/>
          <a:stretch/>
        </p:blipFill>
        <p:spPr>
          <a:xfrm>
            <a:off x="4954300" y="1017725"/>
            <a:ext cx="3606375" cy="3389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2179800" y="1790975"/>
            <a:ext cx="4784400" cy="1299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 </a:t>
            </a:r>
            <a:endParaRPr/>
          </a:p>
          <a:p>
            <a:pPr marL="0" lvl="0" indent="0">
              <a:spcBef>
                <a:spcPts val="0"/>
              </a:spcBef>
              <a:spcAft>
                <a:spcPts val="0"/>
              </a:spcAft>
              <a:buNone/>
            </a:pPr>
            <a:endParaRPr/>
          </a:p>
        </p:txBody>
      </p:sp>
      <p:sp>
        <p:nvSpPr>
          <p:cNvPr id="61" name="Shape 61"/>
          <p:cNvSpPr txBox="1">
            <a:spLocks noGrp="1"/>
          </p:cNvSpPr>
          <p:nvPr>
            <p:ph type="body" idx="1"/>
          </p:nvPr>
        </p:nvSpPr>
        <p:spPr>
          <a:xfrm>
            <a:off x="147870" y="1169669"/>
            <a:ext cx="6355800" cy="3288685"/>
          </a:xfrm>
          <a:prstGeom prst="rect">
            <a:avLst/>
          </a:prstGeom>
        </p:spPr>
        <p:txBody>
          <a:bodyPr spcFirstLastPara="1" wrap="square" lIns="91425" tIns="91425" rIns="91425" bIns="91425" anchor="t" anchorCtr="0">
            <a:noAutofit/>
          </a:bodyPr>
          <a:lstStyle/>
          <a:p>
            <a:pPr>
              <a:buClr>
                <a:schemeClr val="dk1"/>
              </a:buClr>
            </a:pPr>
            <a:r>
              <a:rPr lang="en" sz="1400" dirty="0">
                <a:solidFill>
                  <a:schemeClr val="tx1"/>
                </a:solidFill>
              </a:rPr>
              <a:t>The aim is to gain insights into the lifelogger’s life, following the Quantified Self (QS) movement.</a:t>
            </a:r>
            <a:endParaRPr sz="1400" dirty="0">
              <a:solidFill>
                <a:schemeClr val="tx1"/>
              </a:solidFill>
            </a:endParaRPr>
          </a:p>
          <a:p>
            <a:pPr>
              <a:buClr>
                <a:schemeClr val="dk1"/>
              </a:buClr>
            </a:pPr>
            <a:r>
              <a:rPr lang="en" sz="1400" dirty="0">
                <a:solidFill>
                  <a:schemeClr val="tx1"/>
                </a:solidFill>
              </a:rPr>
              <a:t>Quantified self movement focuses on the visualization of the knowledge generated from self tracking data and tries to incorporate technology with it.</a:t>
            </a:r>
            <a:endParaRPr sz="1400" dirty="0">
              <a:solidFill>
                <a:schemeClr val="tx1"/>
              </a:solidFill>
            </a:endParaRPr>
          </a:p>
          <a:p>
            <a:pPr>
              <a:buClr>
                <a:schemeClr val="dk1"/>
              </a:buClr>
            </a:pPr>
            <a:r>
              <a:rPr lang="en" sz="1400" dirty="0">
                <a:solidFill>
                  <a:schemeClr val="tx1"/>
                </a:solidFill>
              </a:rPr>
              <a:t>The authors believes that presenting visual insights helps build a stronger value profile of lifelogging for better user acceptance.</a:t>
            </a:r>
            <a:endParaRPr sz="1400" dirty="0">
              <a:solidFill>
                <a:schemeClr val="tx1"/>
              </a:solidFill>
            </a:endParaRPr>
          </a:p>
          <a:p>
            <a:pPr>
              <a:buClr>
                <a:schemeClr val="dk1"/>
              </a:buClr>
            </a:pPr>
            <a:r>
              <a:rPr lang="en" sz="1400" dirty="0">
                <a:solidFill>
                  <a:schemeClr val="tx1"/>
                </a:solidFill>
              </a:rPr>
              <a:t>Five topics are included, namely diet, exercise, social, location and compare.</a:t>
            </a:r>
            <a:endParaRPr sz="1400" dirty="0">
              <a:solidFill>
                <a:schemeClr val="tx1"/>
              </a:solidFill>
            </a:endParaRPr>
          </a:p>
          <a:p>
            <a:pPr>
              <a:buClr>
                <a:schemeClr val="dk1"/>
              </a:buClr>
            </a:pPr>
            <a:r>
              <a:rPr lang="en" sz="1400" dirty="0">
                <a:solidFill>
                  <a:schemeClr val="tx1"/>
                </a:solidFill>
              </a:rPr>
              <a:t>Paper tells the procedure to generate and visualize personal lifelog insights related to the topic.</a:t>
            </a:r>
            <a:r>
              <a:rPr lang="en" sz="1400" dirty="0">
                <a:solidFill>
                  <a:schemeClr val="dk1"/>
                </a:solidFill>
              </a:rPr>
              <a:t>	</a:t>
            </a:r>
            <a:endParaRPr sz="1400" dirty="0">
              <a:solidFill>
                <a:schemeClr val="dk1"/>
              </a:solidFill>
            </a:endParaRPr>
          </a:p>
          <a:p>
            <a:pPr marL="0" lvl="0" indent="0"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t>Method </a:t>
            </a:r>
            <a:endParaRPr dirty="0"/>
          </a:p>
        </p:txBody>
      </p:sp>
      <p:sp>
        <p:nvSpPr>
          <p:cNvPr id="67" name="Shape 67"/>
          <p:cNvSpPr txBox="1">
            <a:spLocks noGrp="1"/>
          </p:cNvSpPr>
          <p:nvPr>
            <p:ph type="body" idx="1"/>
          </p:nvPr>
        </p:nvSpPr>
        <p:spPr>
          <a:xfrm>
            <a:off x="97400" y="1017725"/>
            <a:ext cx="4322200" cy="3653400"/>
          </a:xfrm>
          <a:prstGeom prst="rect">
            <a:avLst/>
          </a:prstGeom>
        </p:spPr>
        <p:txBody>
          <a:bodyPr spcFirstLastPara="1" wrap="square" lIns="91425" tIns="91425" rIns="91425" bIns="91425" anchor="t" anchorCtr="0">
            <a:noAutofit/>
          </a:bodyPr>
          <a:lstStyle/>
          <a:p>
            <a:pPr marL="457200" lvl="0" indent="-330200" rtl="0">
              <a:lnSpc>
                <a:spcPct val="100000"/>
              </a:lnSpc>
              <a:spcBef>
                <a:spcPts val="0"/>
              </a:spcBef>
              <a:spcAft>
                <a:spcPts val="0"/>
              </a:spcAft>
              <a:buClr>
                <a:srgbClr val="000000"/>
              </a:buClr>
              <a:buSzPts val="1600"/>
              <a:buChar char="●"/>
            </a:pPr>
            <a:r>
              <a:rPr lang="en" sz="1400" dirty="0">
                <a:solidFill>
                  <a:schemeClr val="tx1"/>
                </a:solidFill>
              </a:rPr>
              <a:t>First minute wise annotations of user’s activity are produced with respect to the the topics. </a:t>
            </a:r>
            <a:endParaRPr sz="1400" dirty="0">
              <a:solidFill>
                <a:schemeClr val="tx1"/>
              </a:solidFill>
            </a:endParaRPr>
          </a:p>
          <a:p>
            <a:pPr marL="0" lvl="0" indent="0" rtl="0">
              <a:lnSpc>
                <a:spcPct val="100000"/>
              </a:lnSpc>
              <a:spcBef>
                <a:spcPts val="0"/>
              </a:spcBef>
              <a:spcAft>
                <a:spcPts val="0"/>
              </a:spcAft>
              <a:buNone/>
            </a:pPr>
            <a:endParaRPr sz="1400" dirty="0">
              <a:solidFill>
                <a:schemeClr val="tx1"/>
              </a:solidFill>
            </a:endParaRPr>
          </a:p>
          <a:p>
            <a:pPr marL="457200" lvl="0" indent="-330200" rtl="0">
              <a:lnSpc>
                <a:spcPct val="100000"/>
              </a:lnSpc>
              <a:spcBef>
                <a:spcPts val="0"/>
              </a:spcBef>
              <a:spcAft>
                <a:spcPts val="0"/>
              </a:spcAft>
              <a:buClr>
                <a:srgbClr val="000000"/>
              </a:buClr>
              <a:buSzPts val="1600"/>
              <a:buChar char="●"/>
            </a:pPr>
            <a:r>
              <a:rPr lang="en" sz="1400" dirty="0">
                <a:solidFill>
                  <a:schemeClr val="tx1"/>
                </a:solidFill>
              </a:rPr>
              <a:t>Second insights of user’s activity are generated that includes facts of activity occurrence , temporal and spatial patterns and associations among multiple activities.</a:t>
            </a:r>
          </a:p>
          <a:p>
            <a:pPr marL="127000" lvl="0" indent="0" rtl="0">
              <a:lnSpc>
                <a:spcPct val="100000"/>
              </a:lnSpc>
              <a:spcBef>
                <a:spcPts val="0"/>
              </a:spcBef>
              <a:spcAft>
                <a:spcPts val="0"/>
              </a:spcAft>
              <a:buClr>
                <a:srgbClr val="000000"/>
              </a:buClr>
              <a:buSzPts val="1600"/>
              <a:buNone/>
            </a:pPr>
            <a:r>
              <a:rPr lang="en" sz="1400" dirty="0">
                <a:solidFill>
                  <a:schemeClr val="tx1"/>
                </a:solidFill>
              </a:rPr>
              <a:t>		</a:t>
            </a:r>
            <a:endParaRPr sz="1400" dirty="0">
              <a:solidFill>
                <a:schemeClr val="tx1"/>
              </a:solidFill>
            </a:endParaRPr>
          </a:p>
          <a:p>
            <a:pPr marL="457200" lvl="0" indent="-330200" rtl="0">
              <a:lnSpc>
                <a:spcPct val="100000"/>
              </a:lnSpc>
              <a:spcBef>
                <a:spcPts val="0"/>
              </a:spcBef>
              <a:spcAft>
                <a:spcPts val="0"/>
              </a:spcAft>
              <a:buClr>
                <a:srgbClr val="000000"/>
              </a:buClr>
              <a:buSzPts val="1600"/>
              <a:buChar char="●"/>
            </a:pPr>
            <a:r>
              <a:rPr lang="en" sz="1400" dirty="0">
                <a:solidFill>
                  <a:schemeClr val="tx1"/>
                </a:solidFill>
              </a:rPr>
              <a:t>Finally, we visualize the result in a themed diary in the form of a prototype mobile app that allows users to browse and search information, as well as being advised on healthy lifestyle.</a:t>
            </a:r>
            <a:endParaRPr sz="1400" dirty="0">
              <a:solidFill>
                <a:schemeClr val="tx1"/>
              </a:solidFill>
            </a:endParaRPr>
          </a:p>
          <a:p>
            <a:pPr marL="0" lvl="0" indent="0" rtl="0">
              <a:lnSpc>
                <a:spcPct val="100000"/>
              </a:lnSpc>
              <a:spcBef>
                <a:spcPts val="0"/>
              </a:spcBef>
              <a:spcAft>
                <a:spcPts val="0"/>
              </a:spcAft>
              <a:buNone/>
            </a:pPr>
            <a:r>
              <a:rPr lang="en" sz="1100" dirty="0">
                <a:solidFill>
                  <a:schemeClr val="dk1"/>
                </a:solidFill>
              </a:rPr>
              <a:t>		</a:t>
            </a:r>
            <a:endParaRPr sz="1400" dirty="0">
              <a:solidFill>
                <a:srgbClr val="000000"/>
              </a:solidFill>
            </a:endParaRPr>
          </a:p>
          <a:p>
            <a:pPr marL="0" lvl="0" indent="0" rtl="0">
              <a:lnSpc>
                <a:spcPct val="100000"/>
              </a:lnSpc>
              <a:spcBef>
                <a:spcPts val="0"/>
              </a:spcBef>
              <a:spcAft>
                <a:spcPts val="0"/>
              </a:spcAft>
              <a:buNone/>
            </a:pPr>
            <a:endParaRPr sz="1400" dirty="0">
              <a:solidFill>
                <a:srgbClr val="000000"/>
              </a:solidFill>
            </a:endParaRPr>
          </a:p>
          <a:p>
            <a:pPr marL="0" lvl="0" indent="0">
              <a:spcBef>
                <a:spcPts val="0"/>
              </a:spcBef>
              <a:spcAft>
                <a:spcPts val="1600"/>
              </a:spcAft>
              <a:buNone/>
            </a:pPr>
            <a:endParaRPr dirty="0"/>
          </a:p>
        </p:txBody>
      </p:sp>
      <p:pic>
        <p:nvPicPr>
          <p:cNvPr id="68" name="Shape 68"/>
          <p:cNvPicPr preferRelativeResize="0"/>
          <p:nvPr/>
        </p:nvPicPr>
        <p:blipFill>
          <a:blip r:embed="rId3">
            <a:alphaModFix/>
          </a:blip>
          <a:stretch>
            <a:fillRect/>
          </a:stretch>
        </p:blipFill>
        <p:spPr>
          <a:xfrm>
            <a:off x="4674050" y="1315150"/>
            <a:ext cx="4357700" cy="330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Retrieval - annotating user activities</a:t>
            </a:r>
            <a:endParaRPr/>
          </a:p>
        </p:txBody>
      </p:sp>
      <p:sp>
        <p:nvSpPr>
          <p:cNvPr id="74" name="Shape 74"/>
          <p:cNvSpPr txBox="1">
            <a:spLocks noGrp="1"/>
          </p:cNvSpPr>
          <p:nvPr>
            <p:ph type="body" idx="1"/>
          </p:nvPr>
        </p:nvSpPr>
        <p:spPr>
          <a:xfrm>
            <a:off x="311700" y="1171525"/>
            <a:ext cx="6912060" cy="1591800"/>
          </a:xfrm>
          <a:prstGeom prst="rect">
            <a:avLst/>
          </a:prstGeom>
        </p:spPr>
        <p:txBody>
          <a:bodyPr spcFirstLastPara="1" wrap="square" lIns="91425" tIns="91425" rIns="91425" bIns="91425" anchor="t" anchorCtr="0">
            <a:noAutofit/>
          </a:bodyPr>
          <a:lstStyle/>
          <a:p>
            <a:pPr marL="412750" indent="-285750">
              <a:buSzPts val="1600"/>
            </a:pPr>
            <a:r>
              <a:rPr lang="en" sz="1400" dirty="0">
                <a:solidFill>
                  <a:schemeClr val="tx1"/>
                </a:solidFill>
              </a:rPr>
              <a:t>Activity is the basic unit for describing user behaviors.</a:t>
            </a:r>
            <a:endParaRPr sz="1400" dirty="0">
              <a:solidFill>
                <a:schemeClr val="tx1"/>
              </a:solidFill>
            </a:endParaRPr>
          </a:p>
          <a:p>
            <a:pPr marL="457200" lvl="0" indent="-330200" rtl="0">
              <a:spcBef>
                <a:spcPts val="0"/>
              </a:spcBef>
              <a:spcAft>
                <a:spcPts val="0"/>
              </a:spcAft>
              <a:buClr>
                <a:schemeClr val="dk1"/>
              </a:buClr>
              <a:buSzPts val="1600"/>
              <a:buChar char="●"/>
            </a:pPr>
            <a:r>
              <a:rPr lang="en" sz="1400" dirty="0">
                <a:solidFill>
                  <a:schemeClr val="tx1"/>
                </a:solidFill>
              </a:rPr>
              <a:t>For any given topic, one or more activities can be inferred from the life log data.</a:t>
            </a:r>
            <a:endParaRPr sz="1400" dirty="0">
              <a:solidFill>
                <a:schemeClr val="tx1"/>
              </a:solidFill>
            </a:endParaRPr>
          </a:p>
          <a:p>
            <a:pPr marL="457200" lvl="0" indent="-330200" rtl="0">
              <a:spcBef>
                <a:spcPts val="0"/>
              </a:spcBef>
              <a:spcAft>
                <a:spcPts val="0"/>
              </a:spcAft>
              <a:buClr>
                <a:schemeClr val="dk1"/>
              </a:buClr>
              <a:buSzPts val="1600"/>
              <a:buChar char="●"/>
            </a:pPr>
            <a:r>
              <a:rPr lang="en" sz="1400" dirty="0">
                <a:solidFill>
                  <a:schemeClr val="tx1"/>
                </a:solidFill>
              </a:rPr>
              <a:t>If the topics are not related, then metadata (e.g. food log, health log, and GPS locations)and external data are used(e.g. food nutrition database).</a:t>
            </a:r>
            <a:endParaRPr sz="1400" dirty="0">
              <a:solidFill>
                <a:schemeClr val="tx1"/>
              </a:solidFill>
            </a:endParaRPr>
          </a:p>
        </p:txBody>
      </p:sp>
      <p:pic>
        <p:nvPicPr>
          <p:cNvPr id="75" name="Shape 75"/>
          <p:cNvPicPr preferRelativeResize="0"/>
          <p:nvPr/>
        </p:nvPicPr>
        <p:blipFill>
          <a:blip r:embed="rId3">
            <a:alphaModFix/>
          </a:blip>
          <a:stretch>
            <a:fillRect/>
          </a:stretch>
        </p:blipFill>
        <p:spPr>
          <a:xfrm>
            <a:off x="815350" y="2613650"/>
            <a:ext cx="6804650" cy="213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Insight Mining</a:t>
            </a:r>
            <a:endParaRPr dirty="0"/>
          </a:p>
        </p:txBody>
      </p:sp>
      <p:sp>
        <p:nvSpPr>
          <p:cNvPr id="81" name="Shape 81"/>
          <p:cNvSpPr txBox="1">
            <a:spLocks noGrp="1"/>
          </p:cNvSpPr>
          <p:nvPr>
            <p:ph type="body" idx="1"/>
          </p:nvPr>
        </p:nvSpPr>
        <p:spPr>
          <a:xfrm>
            <a:off x="311700" y="1152475"/>
            <a:ext cx="6927300" cy="399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chemeClr val="tx1"/>
                </a:solidFill>
              </a:rPr>
              <a:t>There are few common strategies are applied for finding insights, which is further visualized in a few templates.</a:t>
            </a:r>
            <a:endParaRPr sz="1400" dirty="0">
              <a:solidFill>
                <a:schemeClr val="tx1"/>
              </a:solidFill>
            </a:endParaRPr>
          </a:p>
          <a:p>
            <a:pPr marL="457200" lvl="0" indent="-330200" rtl="0">
              <a:spcBef>
                <a:spcPts val="1600"/>
              </a:spcBef>
              <a:spcAft>
                <a:spcPts val="0"/>
              </a:spcAft>
              <a:buClr>
                <a:schemeClr val="dk1"/>
              </a:buClr>
              <a:buSzPts val="1600"/>
              <a:buChar char="●"/>
            </a:pPr>
            <a:r>
              <a:rPr lang="en" sz="1400" b="1" dirty="0">
                <a:solidFill>
                  <a:schemeClr val="accent1"/>
                </a:solidFill>
              </a:rPr>
              <a:t>Aggregate : </a:t>
            </a:r>
            <a:r>
              <a:rPr lang="en" sz="1400" dirty="0">
                <a:solidFill>
                  <a:schemeClr val="tx1"/>
                </a:solidFill>
              </a:rPr>
              <a:t>This is a process whereby one selects data points according to certain criteria and derives the statistics e.g. mean, variance, frequency etc.</a:t>
            </a:r>
            <a:endParaRPr sz="1400" dirty="0">
              <a:solidFill>
                <a:schemeClr val="tx1"/>
              </a:solidFill>
            </a:endParaRPr>
          </a:p>
          <a:p>
            <a:pPr marL="457200" lvl="0" indent="-330200" rtl="0">
              <a:spcBef>
                <a:spcPts val="0"/>
              </a:spcBef>
              <a:spcAft>
                <a:spcPts val="0"/>
              </a:spcAft>
              <a:buClr>
                <a:schemeClr val="dk1"/>
              </a:buClr>
              <a:buSzPts val="1600"/>
              <a:buChar char="●"/>
            </a:pPr>
            <a:r>
              <a:rPr lang="en" sz="1400" b="1" dirty="0">
                <a:solidFill>
                  <a:schemeClr val="accent1"/>
                </a:solidFill>
              </a:rPr>
              <a:t>Clustering : </a:t>
            </a:r>
            <a:r>
              <a:rPr lang="en" sz="1400" dirty="0">
                <a:solidFill>
                  <a:schemeClr val="tx1"/>
                </a:solidFill>
              </a:rPr>
              <a:t>Group data points together based on specific distance measures.</a:t>
            </a:r>
            <a:endParaRPr sz="1400" dirty="0">
              <a:solidFill>
                <a:schemeClr val="tx1"/>
              </a:solidFill>
            </a:endParaRPr>
          </a:p>
          <a:p>
            <a:pPr marL="457200" lvl="0" indent="-330200" rtl="0">
              <a:spcBef>
                <a:spcPts val="0"/>
              </a:spcBef>
              <a:spcAft>
                <a:spcPts val="0"/>
              </a:spcAft>
              <a:buClr>
                <a:schemeClr val="dk1"/>
              </a:buClr>
              <a:buSzPts val="1600"/>
              <a:buChar char="●"/>
            </a:pPr>
            <a:r>
              <a:rPr lang="en" sz="1400" dirty="0">
                <a:solidFill>
                  <a:schemeClr val="accent1"/>
                </a:solidFill>
              </a:rPr>
              <a:t>Associate : </a:t>
            </a:r>
            <a:r>
              <a:rPr lang="en" sz="1400" dirty="0">
                <a:solidFill>
                  <a:schemeClr val="tx1"/>
                </a:solidFill>
              </a:rPr>
              <a:t>Finds co relationship between different measurements. For e.g. how diet affects blood sugar level, what factors influence a user’s mood.</a:t>
            </a:r>
            <a:endParaRPr sz="1400" dirty="0">
              <a:solidFill>
                <a:schemeClr val="tx1"/>
              </a:solidFill>
            </a:endParaRPr>
          </a:p>
          <a:p>
            <a:pPr marL="457200" lvl="0" indent="-330200" rtl="0">
              <a:spcBef>
                <a:spcPts val="0"/>
              </a:spcBef>
              <a:spcAft>
                <a:spcPts val="0"/>
              </a:spcAft>
              <a:buClr>
                <a:schemeClr val="dk1"/>
              </a:buClr>
              <a:buSzPts val="1600"/>
              <a:buChar char="●"/>
            </a:pPr>
            <a:r>
              <a:rPr lang="en" sz="1400" b="1" dirty="0">
                <a:solidFill>
                  <a:schemeClr val="accent1"/>
                </a:solidFill>
              </a:rPr>
              <a:t>Animate : </a:t>
            </a:r>
            <a:r>
              <a:rPr lang="en" sz="1400" dirty="0">
                <a:solidFill>
                  <a:schemeClr val="tx1"/>
                </a:solidFill>
              </a:rPr>
              <a:t>Animation is good for demonstrating the dynamics of data. That is, how things change over time. It can be combined with other information such as location and multimedia to provide richer viewing experience.</a:t>
            </a:r>
            <a:endParaRPr sz="1400" dirty="0">
              <a:solidFill>
                <a:schemeClr val="tx1"/>
              </a:solidFill>
            </a:endParaRPr>
          </a:p>
          <a:p>
            <a:pPr marL="457200" lvl="0" indent="-330200">
              <a:spcBef>
                <a:spcPts val="0"/>
              </a:spcBef>
              <a:spcAft>
                <a:spcPts val="0"/>
              </a:spcAft>
              <a:buClr>
                <a:schemeClr val="dk1"/>
              </a:buClr>
              <a:buSzPts val="1600"/>
              <a:buChar char="●"/>
            </a:pPr>
            <a:r>
              <a:rPr lang="en" sz="1400" b="1" dirty="0">
                <a:solidFill>
                  <a:schemeClr val="accent1"/>
                </a:solidFill>
              </a:rPr>
              <a:t>Compare: </a:t>
            </a:r>
            <a:r>
              <a:rPr lang="en" sz="1400" dirty="0">
                <a:solidFill>
                  <a:schemeClr val="tx1"/>
                </a:solidFill>
              </a:rPr>
              <a:t>Compare the output from the above process.</a:t>
            </a:r>
            <a:endParaRPr sz="1400" dirty="0">
              <a:solidFill>
                <a:schemeClr val="tx1"/>
              </a:solidFill>
            </a:endParaRPr>
          </a:p>
          <a:p>
            <a:pPr marL="0" lvl="0" indent="0">
              <a:spcBef>
                <a:spcPts val="16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16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16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Mobile UI for lifelogging visualization</a:t>
            </a:r>
            <a:endParaRPr/>
          </a:p>
        </p:txBody>
      </p:sp>
      <p:sp>
        <p:nvSpPr>
          <p:cNvPr id="87" name="Shape 87"/>
          <p:cNvSpPr txBox="1">
            <a:spLocks noGrp="1"/>
          </p:cNvSpPr>
          <p:nvPr>
            <p:ph type="body" idx="1"/>
          </p:nvPr>
        </p:nvSpPr>
        <p:spPr>
          <a:xfrm>
            <a:off x="311700" y="1152475"/>
            <a:ext cx="3574500" cy="3416400"/>
          </a:xfrm>
          <a:prstGeom prst="rect">
            <a:avLst/>
          </a:prstGeom>
        </p:spPr>
        <p:txBody>
          <a:bodyPr spcFirstLastPara="1" wrap="square" lIns="91425" tIns="91425" rIns="91425" bIns="91425" anchor="t" anchorCtr="0">
            <a:noAutofit/>
          </a:bodyPr>
          <a:lstStyle/>
          <a:p>
            <a:pPr marL="457200" lvl="0" indent="-330200">
              <a:spcBef>
                <a:spcPts val="0"/>
              </a:spcBef>
              <a:spcAft>
                <a:spcPts val="0"/>
              </a:spcAft>
              <a:buClr>
                <a:schemeClr val="dk1"/>
              </a:buClr>
              <a:buSzPts val="1600"/>
              <a:buChar char="●"/>
            </a:pPr>
            <a:r>
              <a:rPr lang="en" sz="1400" dirty="0">
                <a:solidFill>
                  <a:schemeClr val="tx1"/>
                </a:solidFill>
              </a:rPr>
              <a:t>The output visualizations are integrated in a mobile app according to the selected topics.</a:t>
            </a:r>
            <a:endParaRPr sz="1400" dirty="0">
              <a:solidFill>
                <a:schemeClr val="tx1"/>
              </a:solidFill>
            </a:endParaRPr>
          </a:p>
          <a:p>
            <a:pPr marL="457200" lvl="0" indent="-330200">
              <a:spcBef>
                <a:spcPts val="0"/>
              </a:spcBef>
              <a:spcAft>
                <a:spcPts val="0"/>
              </a:spcAft>
              <a:buClr>
                <a:schemeClr val="dk1"/>
              </a:buClr>
              <a:buSzPts val="1600"/>
              <a:buChar char="●"/>
            </a:pPr>
            <a:r>
              <a:rPr lang="en" sz="1400" dirty="0">
                <a:solidFill>
                  <a:schemeClr val="tx1"/>
                </a:solidFill>
              </a:rPr>
              <a:t>Under each theme, there is a list of questions that is considered to be relevant to a user , as shown i the figure.</a:t>
            </a:r>
            <a:endParaRPr sz="1400" dirty="0">
              <a:solidFill>
                <a:schemeClr val="tx1"/>
              </a:solidFill>
            </a:endParaRPr>
          </a:p>
          <a:p>
            <a:pPr marL="0" lvl="0" indent="0">
              <a:spcBef>
                <a:spcPts val="1600"/>
              </a:spcBef>
              <a:spcAft>
                <a:spcPts val="0"/>
              </a:spcAft>
              <a:buNone/>
            </a:pPr>
            <a:r>
              <a:rPr lang="en" sz="1100" dirty="0">
                <a:solidFill>
                  <a:schemeClr val="dk1"/>
                </a:solidFill>
              </a:rPr>
              <a:t>				</a:t>
            </a:r>
            <a:endParaRPr sz="1100" dirty="0">
              <a:solidFill>
                <a:schemeClr val="dk1"/>
              </a:solidFill>
            </a:endParaRPr>
          </a:p>
          <a:p>
            <a:pPr marL="0" lvl="0" indent="0">
              <a:spcBef>
                <a:spcPts val="1600"/>
              </a:spcBef>
              <a:spcAft>
                <a:spcPts val="0"/>
              </a:spcAft>
              <a:buNone/>
            </a:pPr>
            <a:r>
              <a:rPr lang="en" sz="1100" dirty="0">
                <a:solidFill>
                  <a:schemeClr val="dk1"/>
                </a:solidFill>
              </a:rPr>
              <a:t>			</a:t>
            </a:r>
            <a:endParaRPr sz="1100" dirty="0">
              <a:solidFill>
                <a:schemeClr val="dk1"/>
              </a:solidFill>
            </a:endParaRPr>
          </a:p>
          <a:p>
            <a:pPr marL="0" lvl="0" indent="0">
              <a:spcBef>
                <a:spcPts val="1600"/>
              </a:spcBef>
              <a:spcAft>
                <a:spcPts val="0"/>
              </a:spcAft>
              <a:buNone/>
            </a:pPr>
            <a:r>
              <a:rPr lang="en" sz="1100" dirty="0">
                <a:solidFill>
                  <a:schemeClr val="dk1"/>
                </a:solidFill>
              </a:rPr>
              <a:t>		</a:t>
            </a:r>
            <a:endParaRPr sz="1100" dirty="0">
              <a:solidFill>
                <a:schemeClr val="dk1"/>
              </a:solidFill>
            </a:endParaRPr>
          </a:p>
          <a:p>
            <a:pPr marL="0" lvl="0" indent="0">
              <a:spcBef>
                <a:spcPts val="1600"/>
              </a:spcBef>
              <a:spcAft>
                <a:spcPts val="0"/>
              </a:spcAft>
              <a:buClr>
                <a:schemeClr val="dk1"/>
              </a:buClr>
              <a:buSzPts val="1100"/>
              <a:buFont typeface="Arial"/>
              <a:buNone/>
            </a:pPr>
            <a:endParaRPr sz="900" dirty="0">
              <a:solidFill>
                <a:schemeClr val="dk1"/>
              </a:solidFill>
            </a:endParaRPr>
          </a:p>
          <a:p>
            <a:pPr marL="0" lvl="0" indent="0">
              <a:spcBef>
                <a:spcPts val="16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16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16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1600"/>
              </a:spcBef>
              <a:spcAft>
                <a:spcPts val="1600"/>
              </a:spcAft>
              <a:buNone/>
            </a:pPr>
            <a:endParaRPr dirty="0"/>
          </a:p>
        </p:txBody>
      </p:sp>
      <p:pic>
        <p:nvPicPr>
          <p:cNvPr id="88" name="Shape 88"/>
          <p:cNvPicPr preferRelativeResize="0"/>
          <p:nvPr/>
        </p:nvPicPr>
        <p:blipFill>
          <a:blip r:embed="rId3">
            <a:alphaModFix/>
          </a:blip>
          <a:stretch>
            <a:fillRect/>
          </a:stretch>
        </p:blipFill>
        <p:spPr>
          <a:xfrm>
            <a:off x="4163244" y="1068075"/>
            <a:ext cx="42194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Templates for insight visualization</a:t>
            </a:r>
            <a:endParaRPr/>
          </a:p>
        </p:txBody>
      </p:sp>
      <p:pic>
        <p:nvPicPr>
          <p:cNvPr id="94" name="Shape 94"/>
          <p:cNvPicPr preferRelativeResize="0"/>
          <p:nvPr/>
        </p:nvPicPr>
        <p:blipFill>
          <a:blip r:embed="rId3">
            <a:alphaModFix/>
          </a:blip>
          <a:stretch>
            <a:fillRect/>
          </a:stretch>
        </p:blipFill>
        <p:spPr>
          <a:xfrm>
            <a:off x="666425" y="1017725"/>
            <a:ext cx="7715250" cy="3858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Clr>
                <a:schemeClr val="dk1"/>
              </a:buClr>
              <a:buSzPts val="1100"/>
              <a:buFont typeface="Arial"/>
              <a:buNone/>
            </a:pPr>
            <a:r>
              <a:rPr lang="en" dirty="0"/>
              <a:t>Diet and Blood Sugar Level</a:t>
            </a:r>
            <a:endParaRPr dirty="0"/>
          </a:p>
        </p:txBody>
      </p:sp>
      <p:pic>
        <p:nvPicPr>
          <p:cNvPr id="100" name="Shape 100"/>
          <p:cNvPicPr preferRelativeResize="0"/>
          <p:nvPr/>
        </p:nvPicPr>
        <p:blipFill>
          <a:blip r:embed="rId3">
            <a:alphaModFix/>
          </a:blip>
          <a:stretch>
            <a:fillRect/>
          </a:stretch>
        </p:blipFill>
        <p:spPr>
          <a:xfrm>
            <a:off x="3772529" y="1017725"/>
            <a:ext cx="5059771" cy="3343925"/>
          </a:xfrm>
          <a:prstGeom prst="rect">
            <a:avLst/>
          </a:prstGeom>
          <a:noFill/>
          <a:ln>
            <a:noFill/>
          </a:ln>
        </p:spPr>
      </p:pic>
      <p:sp>
        <p:nvSpPr>
          <p:cNvPr id="101" name="Shape 101"/>
          <p:cNvSpPr txBox="1"/>
          <p:nvPr/>
        </p:nvSpPr>
        <p:spPr>
          <a:xfrm>
            <a:off x="445500" y="1206900"/>
            <a:ext cx="3240000" cy="3577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dirty="0"/>
              <a:t>Illustrates the log of top foods and drinks consumed by one user.</a:t>
            </a:r>
            <a:endParaRPr sz="1400" dirty="0"/>
          </a:p>
          <a:p>
            <a:pPr marL="457200" lvl="0" indent="-317500" rtl="0">
              <a:spcBef>
                <a:spcPts val="0"/>
              </a:spcBef>
              <a:spcAft>
                <a:spcPts val="0"/>
              </a:spcAft>
              <a:buSzPts val="1400"/>
              <a:buChar char="●"/>
            </a:pPr>
            <a:r>
              <a:rPr lang="en" sz="1400" dirty="0"/>
              <a:t>Glycemic Load of food is a number that estimates how much the food will raise a person's blood glucose level after consuming it. </a:t>
            </a:r>
            <a:endParaRPr sz="1400" dirty="0"/>
          </a:p>
          <a:p>
            <a:pPr marL="457200" lvl="0" indent="-317500" rtl="0">
              <a:spcBef>
                <a:spcPts val="0"/>
              </a:spcBef>
              <a:spcAft>
                <a:spcPts val="0"/>
              </a:spcAft>
              <a:buSzPts val="1400"/>
              <a:buChar char="●"/>
            </a:pPr>
            <a:r>
              <a:rPr lang="en" sz="1400" dirty="0"/>
              <a:t>Glycemic Index is calculated by multiplying the grams of available carbohydrate in the food times the food's GI and then dividing by 100.</a:t>
            </a:r>
            <a:endParaRPr sz="1400" dirty="0"/>
          </a:p>
          <a:p>
            <a:pPr marL="0" lvl="0" indent="0" rtl="0">
              <a:spcBef>
                <a:spcPts val="0"/>
              </a:spcBef>
              <a:spcAft>
                <a:spcPts val="0"/>
              </a:spcAft>
              <a:buNone/>
            </a:pPr>
            <a:endParaRPr dirty="0"/>
          </a:p>
        </p:txBody>
      </p:sp>
      <p:sp>
        <p:nvSpPr>
          <p:cNvPr id="102" name="Shape 102"/>
          <p:cNvSpPr txBox="1"/>
          <p:nvPr/>
        </p:nvSpPr>
        <p:spPr>
          <a:xfrm>
            <a:off x="4333500" y="4433400"/>
            <a:ext cx="4333500" cy="45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b="1"/>
              <a:t>GL stands for Glycemic Load and GI stands for Glycemic Index</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dirty="0"/>
              <a:t>Diet and Blood Sugar Level(Continued)</a:t>
            </a:r>
            <a:endParaRPr dirty="0"/>
          </a:p>
        </p:txBody>
      </p:sp>
      <p:pic>
        <p:nvPicPr>
          <p:cNvPr id="108" name="Shape 108"/>
          <p:cNvPicPr preferRelativeResize="0"/>
          <p:nvPr/>
        </p:nvPicPr>
        <p:blipFill>
          <a:blip r:embed="rId3">
            <a:alphaModFix/>
          </a:blip>
          <a:stretch>
            <a:fillRect/>
          </a:stretch>
        </p:blipFill>
        <p:spPr>
          <a:xfrm>
            <a:off x="4707100" y="1384075"/>
            <a:ext cx="3246625" cy="2713274"/>
          </a:xfrm>
          <a:prstGeom prst="rect">
            <a:avLst/>
          </a:prstGeom>
          <a:noFill/>
          <a:ln>
            <a:noFill/>
          </a:ln>
        </p:spPr>
      </p:pic>
      <p:sp>
        <p:nvSpPr>
          <p:cNvPr id="109" name="Shape 109"/>
          <p:cNvSpPr txBox="1"/>
          <p:nvPr/>
        </p:nvSpPr>
        <p:spPr>
          <a:xfrm>
            <a:off x="635925" y="1384075"/>
            <a:ext cx="3628500" cy="3385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dirty="0"/>
              <a:t>Illustrates the possible factors that contribute to blood sugar level.</a:t>
            </a:r>
          </a:p>
          <a:p>
            <a:pPr marL="457200" lvl="0" indent="-317500" rtl="0">
              <a:spcBef>
                <a:spcPts val="0"/>
              </a:spcBef>
              <a:spcAft>
                <a:spcPts val="0"/>
              </a:spcAft>
              <a:buSzPts val="1400"/>
              <a:buChar char="●"/>
            </a:pPr>
            <a:r>
              <a:rPr lang="en" sz="1400" dirty="0"/>
              <a:t>As Glycemic Load from food increases the circle becomes darker.</a:t>
            </a:r>
          </a:p>
          <a:p>
            <a:pPr marL="457200" lvl="0" indent="-317500" rtl="0">
              <a:spcBef>
                <a:spcPts val="0"/>
              </a:spcBef>
              <a:spcAft>
                <a:spcPts val="0"/>
              </a:spcAft>
              <a:buSzPts val="1400"/>
              <a:buChar char="●"/>
            </a:pPr>
            <a:r>
              <a:rPr lang="en" sz="1400" dirty="0"/>
              <a:t>Food Intake is strongly correlated to Glucose Level inferred from correlation Analysis</a:t>
            </a:r>
          </a:p>
          <a:p>
            <a:pPr marL="457200" lvl="0" indent="-317500" rtl="0">
              <a:spcBef>
                <a:spcPts val="0"/>
              </a:spcBef>
              <a:spcAft>
                <a:spcPts val="0"/>
              </a:spcAft>
              <a:buSzPts val="1400"/>
              <a:buChar char="●"/>
            </a:pPr>
            <a:r>
              <a:rPr lang="en" sz="1400" dirty="0"/>
              <a:t>Energy consumption and quality of sleep is weakly correlated with glucose level</a:t>
            </a:r>
            <a:endParaRPr sz="1400" dirty="0"/>
          </a:p>
          <a:p>
            <a:pPr marL="0" lvl="0" indent="0" rtl="0">
              <a:spcBef>
                <a:spcPts val="0"/>
              </a:spcBef>
              <a:spcAft>
                <a:spcPts val="0"/>
              </a:spcAft>
              <a:buNone/>
            </a:pPr>
            <a:endParaRPr sz="1100" dirty="0">
              <a:solidFill>
                <a:schemeClr val="dk1"/>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TotalTime>
  <Words>2071</Words>
  <Application>Microsoft Office PowerPoint</Application>
  <PresentationFormat>On-screen Show (16:9)</PresentationFormat>
  <Paragraphs>174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Visualizing Personal Lifelog Data for Deeper Insights </vt:lpstr>
      <vt:lpstr>Introduction  </vt:lpstr>
      <vt:lpstr>Method </vt:lpstr>
      <vt:lpstr>Retrieval - annotating user activities</vt:lpstr>
      <vt:lpstr>Insight Mining</vt:lpstr>
      <vt:lpstr>Mobile UI for lifelogging visualization</vt:lpstr>
      <vt:lpstr>Templates for insight visualization</vt:lpstr>
      <vt:lpstr>Diet and Blood Sugar Level</vt:lpstr>
      <vt:lpstr>Diet and Blood Sugar Level(Continued)</vt:lpstr>
      <vt:lpstr>Exercise and physical activity</vt:lpstr>
      <vt:lpstr>Exercise and physical activity(Continued)</vt:lpstr>
      <vt:lpstr>Social</vt:lpstr>
      <vt:lpstr>Where: location and movement </vt:lpstr>
      <vt:lpstr>Where: location and movement (Continued)</vt:lpstr>
      <vt:lpstr>Where: location and movement (Continued)</vt:lpstr>
      <vt:lpstr>Where: location and movement (Continued) </vt:lpstr>
      <vt:lpstr>Where: location and movement (Continued) </vt:lpstr>
      <vt:lpstr>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Personal Lifelog Data for Deeper Insights </dc:title>
  <cp:lastModifiedBy>Sridhar, Shreyaa (UMKC-Student)</cp:lastModifiedBy>
  <cp:revision>2</cp:revision>
  <dcterms:modified xsi:type="dcterms:W3CDTF">2018-03-13T04:55:50Z</dcterms:modified>
</cp:coreProperties>
</file>