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05" r:id="rId1"/>
  </p:sldMasterIdLst>
  <p:sldIdLst>
    <p:sldId id="256" r:id="rId2"/>
    <p:sldId id="257" r:id="rId3"/>
    <p:sldId id="259" r:id="rId4"/>
    <p:sldId id="258" r:id="rId5"/>
    <p:sldId id="284" r:id="rId6"/>
    <p:sldId id="285" r:id="rId7"/>
    <p:sldId id="260" r:id="rId8"/>
    <p:sldId id="261" r:id="rId9"/>
    <p:sldId id="280" r:id="rId10"/>
    <p:sldId id="271" r:id="rId11"/>
    <p:sldId id="262" r:id="rId12"/>
    <p:sldId id="279" r:id="rId13"/>
    <p:sldId id="281" r:id="rId14"/>
    <p:sldId id="263" r:id="rId15"/>
    <p:sldId id="264" r:id="rId16"/>
    <p:sldId id="278" r:id="rId17"/>
    <p:sldId id="265" r:id="rId18"/>
    <p:sldId id="277" r:id="rId19"/>
    <p:sldId id="266" r:id="rId20"/>
    <p:sldId id="276" r:id="rId21"/>
    <p:sldId id="267" r:id="rId22"/>
    <p:sldId id="275" r:id="rId23"/>
    <p:sldId id="268" r:id="rId24"/>
    <p:sldId id="274" r:id="rId25"/>
    <p:sldId id="269" r:id="rId26"/>
    <p:sldId id="273" r:id="rId27"/>
    <p:sldId id="270" r:id="rId28"/>
    <p:sldId id="272" r:id="rId29"/>
    <p:sldId id="282" r:id="rId30"/>
    <p:sldId id="283"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026" autoAdjust="0"/>
    <p:restoredTop sz="94660"/>
  </p:normalViewPr>
  <p:slideViewPr>
    <p:cSldViewPr snapToGrid="0">
      <p:cViewPr>
        <p:scale>
          <a:sx n="61" d="100"/>
          <a:sy n="61" d="100"/>
        </p:scale>
        <p:origin x="907" y="43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smtClean="0"/>
              <a:t>12/11/2017</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35374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12/11/2017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920442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smtClean="0"/>
              <a:pPr/>
              <a:t>12/11/2017</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76417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smtClean="0"/>
              <a:pPr/>
              <a:t>12/11/2017</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smtClean="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1119030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smtClean="0"/>
              <a:pPr/>
              <a:t>12/11/2017</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541605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12/11/2017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075404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12/11/2017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311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7365516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smtClean="0"/>
              <a:pPr/>
              <a:t>12/11/2017</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426385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011932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smtClean="0"/>
              <a:pPr/>
              <a:t>12/11/2017</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507245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12/11/2017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822429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12/11/2017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353590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12/11/2017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729349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12/11/2017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21980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12/11/2017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314896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12/11/2017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304081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pPr/>
              <a:t>12/11/2017</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86223666"/>
      </p:ext>
    </p:extLst>
  </p:cSld>
  <p:clrMap bg1="dk1" tx1="lt1" bg2="dk2" tx2="lt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7" r:id="rId12"/>
    <p:sldLayoutId id="2147483718" r:id="rId13"/>
    <p:sldLayoutId id="2147483719" r:id="rId14"/>
    <p:sldLayoutId id="2147483720" r:id="rId15"/>
    <p:sldLayoutId id="2147483721" r:id="rId16"/>
    <p:sldLayoutId id="2147483722"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image" Target="../media/image28.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0.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1.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2.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4.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60534-045A-4162-A02D-70FD280B2EA0}"/>
              </a:ext>
            </a:extLst>
          </p:cNvPr>
          <p:cNvSpPr>
            <a:spLocks noGrp="1"/>
          </p:cNvSpPr>
          <p:nvPr>
            <p:ph type="ctrTitle"/>
          </p:nvPr>
        </p:nvSpPr>
        <p:spPr>
          <a:xfrm>
            <a:off x="1482876" y="1596573"/>
            <a:ext cx="9448800" cy="1180496"/>
          </a:xfrm>
        </p:spPr>
        <p:txBody>
          <a:bodyPr>
            <a:normAutofit fontScale="90000"/>
          </a:bodyPr>
          <a:lstStyle/>
          <a:p>
            <a:pPr algn="ctr"/>
            <a:r>
              <a:rPr lang="en-US" sz="8000" dirty="0"/>
              <a:t>TRAVEL</a:t>
            </a:r>
            <a:r>
              <a:rPr lang="en-US" dirty="0"/>
              <a:t> </a:t>
            </a:r>
          </a:p>
        </p:txBody>
      </p:sp>
      <p:sp>
        <p:nvSpPr>
          <p:cNvPr id="3" name="Subtitle 2">
            <a:extLst>
              <a:ext uri="{FF2B5EF4-FFF2-40B4-BE49-F238E27FC236}">
                <a16:creationId xmlns:a16="http://schemas.microsoft.com/office/drawing/2014/main" id="{8146CE1B-454F-453C-BF00-7BBCB3979B34}"/>
              </a:ext>
            </a:extLst>
          </p:cNvPr>
          <p:cNvSpPr>
            <a:spLocks noGrp="1"/>
          </p:cNvSpPr>
          <p:nvPr>
            <p:ph type="subTitle" idx="1"/>
          </p:nvPr>
        </p:nvSpPr>
        <p:spPr>
          <a:xfrm>
            <a:off x="1371600" y="3715657"/>
            <a:ext cx="9448800" cy="1446592"/>
          </a:xfrm>
        </p:spPr>
        <p:txBody>
          <a:bodyPr>
            <a:normAutofit/>
          </a:bodyPr>
          <a:lstStyle/>
          <a:p>
            <a:r>
              <a:rPr lang="en-US" dirty="0"/>
              <a:t>				</a:t>
            </a:r>
            <a:r>
              <a:rPr lang="en-US" b="1" dirty="0"/>
              <a:t>Team Members </a:t>
            </a:r>
            <a:endParaRPr lang="en-US" dirty="0"/>
          </a:p>
          <a:p>
            <a:r>
              <a:rPr lang="en-US" dirty="0"/>
              <a:t>		</a:t>
            </a:r>
            <a:r>
              <a:rPr lang="en-US" sz="1600" b="1" dirty="0">
                <a:solidFill>
                  <a:schemeClr val="accent5">
                    <a:lumMod val="60000"/>
                    <a:lumOff val="40000"/>
                  </a:schemeClr>
                </a:solidFill>
              </a:rPr>
              <a:t>Shreyaa Sridhar   ,   Vinay </a:t>
            </a:r>
            <a:r>
              <a:rPr lang="en-US" sz="1600" b="1" dirty="0" err="1">
                <a:solidFill>
                  <a:schemeClr val="accent5">
                    <a:lumMod val="60000"/>
                    <a:lumOff val="40000"/>
                  </a:schemeClr>
                </a:solidFill>
              </a:rPr>
              <a:t>Maturi</a:t>
            </a:r>
            <a:r>
              <a:rPr lang="en-US" sz="1600" b="1" dirty="0">
                <a:solidFill>
                  <a:schemeClr val="accent5">
                    <a:lumMod val="60000"/>
                    <a:lumOff val="40000"/>
                  </a:schemeClr>
                </a:solidFill>
              </a:rPr>
              <a:t>   ,  Hari Naga Raju </a:t>
            </a:r>
            <a:r>
              <a:rPr lang="en-US" sz="1600" b="1" dirty="0" err="1">
                <a:solidFill>
                  <a:schemeClr val="accent5">
                    <a:lumMod val="60000"/>
                    <a:lumOff val="40000"/>
                  </a:schemeClr>
                </a:solidFill>
              </a:rPr>
              <a:t>Velivela</a:t>
            </a:r>
            <a:endParaRPr lang="en-US" sz="1600" b="1" dirty="0">
              <a:solidFill>
                <a:schemeClr val="accent5">
                  <a:lumMod val="60000"/>
                  <a:lumOff val="40000"/>
                </a:schemeClr>
              </a:solidFill>
            </a:endParaRPr>
          </a:p>
          <a:p>
            <a:r>
              <a:rPr lang="en-US" sz="1600" b="1" dirty="0">
                <a:solidFill>
                  <a:schemeClr val="accent5">
                    <a:lumMod val="60000"/>
                    <a:lumOff val="40000"/>
                  </a:schemeClr>
                </a:solidFill>
              </a:rPr>
              <a:t>				</a:t>
            </a:r>
            <a:endParaRPr lang="en-US" dirty="0"/>
          </a:p>
        </p:txBody>
      </p:sp>
      <p:sp>
        <p:nvSpPr>
          <p:cNvPr id="4" name="TextBox 3">
            <a:extLst>
              <a:ext uri="{FF2B5EF4-FFF2-40B4-BE49-F238E27FC236}">
                <a16:creationId xmlns:a16="http://schemas.microsoft.com/office/drawing/2014/main" id="{165373BE-71B1-4C0D-968F-F1CBB641A594}"/>
              </a:ext>
            </a:extLst>
          </p:cNvPr>
          <p:cNvSpPr txBox="1"/>
          <p:nvPr/>
        </p:nvSpPr>
        <p:spPr>
          <a:xfrm>
            <a:off x="5413284" y="429021"/>
            <a:ext cx="6443190" cy="646331"/>
          </a:xfrm>
          <a:prstGeom prst="rect">
            <a:avLst/>
          </a:prstGeom>
          <a:noFill/>
        </p:spPr>
        <p:txBody>
          <a:bodyPr wrap="square" rtlCol="0">
            <a:spAutoFit/>
          </a:bodyPr>
          <a:lstStyle/>
          <a:p>
            <a:pPr algn="r"/>
            <a:r>
              <a:rPr lang="en-US" dirty="0"/>
              <a:t>CS 5540 - Principles of Big Data Management</a:t>
            </a:r>
          </a:p>
          <a:p>
            <a:pPr algn="r"/>
            <a:r>
              <a:rPr lang="en-US" dirty="0"/>
              <a:t>Fall 2017 </a:t>
            </a:r>
          </a:p>
        </p:txBody>
      </p:sp>
    </p:spTree>
    <p:extLst>
      <p:ext uri="{BB962C8B-B14F-4D97-AF65-F5344CB8AC3E}">
        <p14:creationId xmlns:p14="http://schemas.microsoft.com/office/powerpoint/2010/main" val="38217514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EE226-308D-4061-8389-8012274572D0}"/>
              </a:ext>
            </a:extLst>
          </p:cNvPr>
          <p:cNvSpPr>
            <a:spLocks noGrp="1"/>
          </p:cNvSpPr>
          <p:nvPr>
            <p:ph type="title"/>
          </p:nvPr>
        </p:nvSpPr>
        <p:spPr>
          <a:xfrm>
            <a:off x="2963333" y="387002"/>
            <a:ext cx="8610600" cy="1293028"/>
          </a:xfrm>
        </p:spPr>
        <p:txBody>
          <a:bodyPr/>
          <a:lstStyle/>
          <a:p>
            <a:r>
              <a:rPr lang="en-US" dirty="0">
                <a:solidFill>
                  <a:schemeClr val="accent2">
                    <a:lumMod val="60000"/>
                    <a:lumOff val="40000"/>
                  </a:schemeClr>
                </a:solidFill>
              </a:rPr>
              <a:t>Query 2</a:t>
            </a:r>
          </a:p>
        </p:txBody>
      </p:sp>
      <p:sp>
        <p:nvSpPr>
          <p:cNvPr id="3" name="Content Placeholder 2">
            <a:extLst>
              <a:ext uri="{FF2B5EF4-FFF2-40B4-BE49-F238E27FC236}">
                <a16:creationId xmlns:a16="http://schemas.microsoft.com/office/drawing/2014/main" id="{2EC53CC1-A1D0-4C7B-82BE-52F0BDE37CE8}"/>
              </a:ext>
            </a:extLst>
          </p:cNvPr>
          <p:cNvSpPr>
            <a:spLocks noGrp="1"/>
          </p:cNvSpPr>
          <p:nvPr>
            <p:ph idx="1"/>
          </p:nvPr>
        </p:nvSpPr>
        <p:spPr>
          <a:xfrm>
            <a:off x="685800" y="1833638"/>
            <a:ext cx="10820400" cy="4385047"/>
          </a:xfrm>
        </p:spPr>
        <p:txBody>
          <a:bodyPr>
            <a:normAutofit lnSpcReduction="10000"/>
          </a:bodyPr>
          <a:lstStyle/>
          <a:p>
            <a:pPr marL="0" indent="0">
              <a:buNone/>
            </a:pPr>
            <a:r>
              <a:rPr lang="en-US" sz="2400" b="1" dirty="0">
                <a:solidFill>
                  <a:schemeClr val="accent5">
                    <a:lumMod val="60000"/>
                    <a:lumOff val="40000"/>
                  </a:schemeClr>
                </a:solidFill>
                <a:latin typeface="Calibri" panose="020F0502020204030204" pitchFamily="34" charset="0"/>
                <a:cs typeface="Calibri" panose="020F0502020204030204" pitchFamily="34" charset="0"/>
              </a:rPr>
              <a:t>Most users from USA or UK </a:t>
            </a:r>
          </a:p>
          <a:p>
            <a:endParaRPr lang="en-US" sz="1800" dirty="0">
              <a:latin typeface="Calibri" panose="020F0502020204030204" pitchFamily="34" charset="0"/>
              <a:cs typeface="Calibri" panose="020F0502020204030204" pitchFamily="34" charset="0"/>
            </a:endParaRPr>
          </a:p>
          <a:p>
            <a:pPr marL="0" indent="0">
              <a:buNone/>
            </a:pPr>
            <a:r>
              <a:rPr lang="en-US" altLang="en-US" sz="1800" dirty="0">
                <a:latin typeface="Calibri" panose="020F0502020204030204" pitchFamily="34" charset="0"/>
                <a:cs typeface="Calibri" panose="020F0502020204030204" pitchFamily="34" charset="0"/>
              </a:rPr>
              <a:t>SELECT </a:t>
            </a:r>
            <a:r>
              <a:rPr lang="en-US" altLang="en-US" sz="1800" dirty="0" err="1">
                <a:latin typeface="Calibri" panose="020F0502020204030204" pitchFamily="34" charset="0"/>
                <a:cs typeface="Calibri" panose="020F0502020204030204" pitchFamily="34" charset="0"/>
              </a:rPr>
              <a:t>user.name,user.location,text,created_at</a:t>
            </a:r>
            <a:r>
              <a:rPr lang="en-US" altLang="en-US" sz="1800" dirty="0">
                <a:latin typeface="Calibri" panose="020F0502020204030204" pitchFamily="34" charset="0"/>
                <a:cs typeface="Calibri" panose="020F0502020204030204" pitchFamily="34" charset="0"/>
              </a:rPr>
              <a:t>," +</a:t>
            </a:r>
            <a:br>
              <a:rPr lang="en-US" altLang="en-US" sz="1800" dirty="0">
                <a:latin typeface="Calibri" panose="020F0502020204030204" pitchFamily="34" charset="0"/>
                <a:cs typeface="Calibri" panose="020F0502020204030204" pitchFamily="34" charset="0"/>
              </a:rPr>
            </a:br>
            <a:r>
              <a:rPr lang="en-US" altLang="en-US" sz="1800" dirty="0">
                <a:latin typeface="Calibri" panose="020F0502020204030204" pitchFamily="34" charset="0"/>
                <a:cs typeface="Calibri" panose="020F0502020204030204" pitchFamily="34" charset="0"/>
              </a:rPr>
              <a:t>  "CASE WHEN </a:t>
            </a:r>
            <a:r>
              <a:rPr lang="en-US" altLang="en-US" sz="1800" dirty="0" err="1">
                <a:latin typeface="Calibri" panose="020F0502020204030204" pitchFamily="34" charset="0"/>
                <a:cs typeface="Calibri" panose="020F0502020204030204" pitchFamily="34" charset="0"/>
              </a:rPr>
              <a:t>user.location</a:t>
            </a:r>
            <a:r>
              <a:rPr lang="en-US" altLang="en-US" sz="1800" dirty="0">
                <a:latin typeface="Calibri" panose="020F0502020204030204" pitchFamily="34" charset="0"/>
                <a:cs typeface="Calibri" panose="020F0502020204030204" pitchFamily="34" charset="0"/>
              </a:rPr>
              <a:t> like '%USA%' THEN 'USA'" +</a:t>
            </a:r>
            <a:br>
              <a:rPr lang="en-US" altLang="en-US" sz="1800" dirty="0">
                <a:latin typeface="Calibri" panose="020F0502020204030204" pitchFamily="34" charset="0"/>
                <a:cs typeface="Calibri" panose="020F0502020204030204" pitchFamily="34" charset="0"/>
              </a:rPr>
            </a:br>
            <a:r>
              <a:rPr lang="en-US" altLang="en-US" sz="1800" dirty="0">
                <a:latin typeface="Calibri" panose="020F0502020204030204" pitchFamily="34" charset="0"/>
                <a:cs typeface="Calibri" panose="020F0502020204030204" pitchFamily="34" charset="0"/>
              </a:rPr>
              <a:t>  "WHEN </a:t>
            </a:r>
            <a:r>
              <a:rPr lang="en-US" altLang="en-US" sz="1800" dirty="0" err="1">
                <a:latin typeface="Calibri" panose="020F0502020204030204" pitchFamily="34" charset="0"/>
                <a:cs typeface="Calibri" panose="020F0502020204030204" pitchFamily="34" charset="0"/>
              </a:rPr>
              <a:t>user.location</a:t>
            </a:r>
            <a:r>
              <a:rPr lang="en-US" altLang="en-US" sz="1800" dirty="0">
                <a:latin typeface="Calibri" panose="020F0502020204030204" pitchFamily="34" charset="0"/>
                <a:cs typeface="Calibri" panose="020F0502020204030204" pitchFamily="34" charset="0"/>
              </a:rPr>
              <a:t> like '%States%' THEN 'USA'" +</a:t>
            </a:r>
            <a:br>
              <a:rPr lang="en-US" altLang="en-US" sz="1800" dirty="0">
                <a:latin typeface="Calibri" panose="020F0502020204030204" pitchFamily="34" charset="0"/>
                <a:cs typeface="Calibri" panose="020F0502020204030204" pitchFamily="34" charset="0"/>
              </a:rPr>
            </a:br>
            <a:r>
              <a:rPr lang="en-US" altLang="en-US" sz="1800" dirty="0">
                <a:latin typeface="Calibri" panose="020F0502020204030204" pitchFamily="34" charset="0"/>
                <a:cs typeface="Calibri" panose="020F0502020204030204" pitchFamily="34" charset="0"/>
              </a:rPr>
              <a:t>  "WHEN </a:t>
            </a:r>
            <a:r>
              <a:rPr lang="en-US" altLang="en-US" sz="1800" dirty="0" err="1">
                <a:latin typeface="Calibri" panose="020F0502020204030204" pitchFamily="34" charset="0"/>
                <a:cs typeface="Calibri" panose="020F0502020204030204" pitchFamily="34" charset="0"/>
              </a:rPr>
              <a:t>user.location</a:t>
            </a:r>
            <a:r>
              <a:rPr lang="en-US" altLang="en-US" sz="1800" dirty="0">
                <a:latin typeface="Calibri" panose="020F0502020204030204" pitchFamily="34" charset="0"/>
                <a:cs typeface="Calibri" panose="020F0502020204030204" pitchFamily="34" charset="0"/>
              </a:rPr>
              <a:t> like '%Kingdom%' THEN 'UK'" +</a:t>
            </a:r>
            <a:br>
              <a:rPr lang="en-US" altLang="en-US" sz="1800" dirty="0">
                <a:latin typeface="Calibri" panose="020F0502020204030204" pitchFamily="34" charset="0"/>
                <a:cs typeface="Calibri" panose="020F0502020204030204" pitchFamily="34" charset="0"/>
              </a:rPr>
            </a:br>
            <a:r>
              <a:rPr lang="en-US" altLang="en-US" sz="1800" dirty="0">
                <a:latin typeface="Calibri" panose="020F0502020204030204" pitchFamily="34" charset="0"/>
                <a:cs typeface="Calibri" panose="020F0502020204030204" pitchFamily="34" charset="0"/>
              </a:rPr>
              <a:t>  "WHEN </a:t>
            </a:r>
            <a:r>
              <a:rPr lang="en-US" altLang="en-US" sz="1800" dirty="0" err="1">
                <a:latin typeface="Calibri" panose="020F0502020204030204" pitchFamily="34" charset="0"/>
                <a:cs typeface="Calibri" panose="020F0502020204030204" pitchFamily="34" charset="0"/>
              </a:rPr>
              <a:t>user.location</a:t>
            </a:r>
            <a:r>
              <a:rPr lang="en-US" altLang="en-US" sz="1800" dirty="0">
                <a:latin typeface="Calibri" panose="020F0502020204030204" pitchFamily="34" charset="0"/>
                <a:cs typeface="Calibri" panose="020F0502020204030204" pitchFamily="34" charset="0"/>
              </a:rPr>
              <a:t> like '%Scotland%' THEN 'UK'" +</a:t>
            </a:r>
            <a:br>
              <a:rPr lang="en-US" altLang="en-US" sz="1800" dirty="0">
                <a:latin typeface="Calibri" panose="020F0502020204030204" pitchFamily="34" charset="0"/>
                <a:cs typeface="Calibri" panose="020F0502020204030204" pitchFamily="34" charset="0"/>
              </a:rPr>
            </a:br>
            <a:r>
              <a:rPr lang="en-US" altLang="en-US" sz="1800" dirty="0">
                <a:latin typeface="Calibri" panose="020F0502020204030204" pitchFamily="34" charset="0"/>
                <a:cs typeface="Calibri" panose="020F0502020204030204" pitchFamily="34" charset="0"/>
              </a:rPr>
              <a:t>  "WHEN </a:t>
            </a:r>
            <a:r>
              <a:rPr lang="en-US" altLang="en-US" sz="1800" dirty="0" err="1">
                <a:latin typeface="Calibri" panose="020F0502020204030204" pitchFamily="34" charset="0"/>
                <a:cs typeface="Calibri" panose="020F0502020204030204" pitchFamily="34" charset="0"/>
              </a:rPr>
              <a:t>user.location</a:t>
            </a:r>
            <a:r>
              <a:rPr lang="en-US" altLang="en-US" sz="1800" dirty="0">
                <a:latin typeface="Calibri" panose="020F0502020204030204" pitchFamily="34" charset="0"/>
                <a:cs typeface="Calibri" panose="020F0502020204030204" pitchFamily="34" charset="0"/>
              </a:rPr>
              <a:t> like '%England%' THEN 'UK'" +</a:t>
            </a:r>
            <a:br>
              <a:rPr lang="en-US" altLang="en-US" sz="1800" dirty="0">
                <a:latin typeface="Calibri" panose="020F0502020204030204" pitchFamily="34" charset="0"/>
                <a:cs typeface="Calibri" panose="020F0502020204030204" pitchFamily="34" charset="0"/>
              </a:rPr>
            </a:br>
            <a:r>
              <a:rPr lang="en-US" altLang="en-US" sz="1800" dirty="0">
                <a:latin typeface="Calibri" panose="020F0502020204030204" pitchFamily="34" charset="0"/>
                <a:cs typeface="Calibri" panose="020F0502020204030204" pitchFamily="34" charset="0"/>
              </a:rPr>
              <a:t>  "WHEN </a:t>
            </a:r>
            <a:r>
              <a:rPr lang="en-US" altLang="en-US" sz="1800" dirty="0" err="1">
                <a:latin typeface="Calibri" panose="020F0502020204030204" pitchFamily="34" charset="0"/>
                <a:cs typeface="Calibri" panose="020F0502020204030204" pitchFamily="34" charset="0"/>
              </a:rPr>
              <a:t>user.location</a:t>
            </a:r>
            <a:r>
              <a:rPr lang="en-US" altLang="en-US" sz="1800" dirty="0">
                <a:latin typeface="Calibri" panose="020F0502020204030204" pitchFamily="34" charset="0"/>
                <a:cs typeface="Calibri" panose="020F0502020204030204" pitchFamily="34" charset="0"/>
              </a:rPr>
              <a:t> like '%Ireland%' THEN 'UK'" +</a:t>
            </a:r>
            <a:br>
              <a:rPr lang="en-US" altLang="en-US" sz="1800" dirty="0">
                <a:latin typeface="Calibri" panose="020F0502020204030204" pitchFamily="34" charset="0"/>
                <a:cs typeface="Calibri" panose="020F0502020204030204" pitchFamily="34" charset="0"/>
              </a:rPr>
            </a:br>
            <a:r>
              <a:rPr lang="en-US" altLang="en-US" sz="1800" dirty="0">
                <a:latin typeface="Calibri" panose="020F0502020204030204" pitchFamily="34" charset="0"/>
                <a:cs typeface="Calibri" panose="020F0502020204030204" pitchFamily="34" charset="0"/>
              </a:rPr>
              <a:t>  "WHEN </a:t>
            </a:r>
            <a:r>
              <a:rPr lang="en-US" altLang="en-US" sz="1800" dirty="0" err="1">
                <a:latin typeface="Calibri" panose="020F0502020204030204" pitchFamily="34" charset="0"/>
                <a:cs typeface="Calibri" panose="020F0502020204030204" pitchFamily="34" charset="0"/>
              </a:rPr>
              <a:t>user.location</a:t>
            </a:r>
            <a:r>
              <a:rPr lang="en-US" altLang="en-US" sz="1800" dirty="0">
                <a:latin typeface="Calibri" panose="020F0502020204030204" pitchFamily="34" charset="0"/>
                <a:cs typeface="Calibri" panose="020F0502020204030204" pitchFamily="34" charset="0"/>
              </a:rPr>
              <a:t> like '%Wales%' THEN 'UK'" +</a:t>
            </a:r>
            <a:br>
              <a:rPr lang="en-US" altLang="en-US" sz="1800" dirty="0">
                <a:latin typeface="Calibri" panose="020F0502020204030204" pitchFamily="34" charset="0"/>
                <a:cs typeface="Calibri" panose="020F0502020204030204" pitchFamily="34" charset="0"/>
              </a:rPr>
            </a:br>
            <a:r>
              <a:rPr lang="en-US" altLang="en-US" sz="1800" dirty="0">
                <a:latin typeface="Calibri" panose="020F0502020204030204" pitchFamily="34" charset="0"/>
                <a:cs typeface="Calibri" panose="020F0502020204030204" pitchFamily="34" charset="0"/>
              </a:rPr>
              <a:t>  "WHEN </a:t>
            </a:r>
            <a:r>
              <a:rPr lang="en-US" altLang="en-US" sz="1800" dirty="0" err="1">
                <a:latin typeface="Calibri" panose="020F0502020204030204" pitchFamily="34" charset="0"/>
                <a:cs typeface="Calibri" panose="020F0502020204030204" pitchFamily="34" charset="0"/>
              </a:rPr>
              <a:t>user.location</a:t>
            </a:r>
            <a:r>
              <a:rPr lang="en-US" altLang="en-US" sz="1800" dirty="0">
                <a:latin typeface="Calibri" panose="020F0502020204030204" pitchFamily="34" charset="0"/>
                <a:cs typeface="Calibri" panose="020F0502020204030204" pitchFamily="34" charset="0"/>
              </a:rPr>
              <a:t> like '%Europe%' THEN 'UK'" +</a:t>
            </a:r>
            <a:br>
              <a:rPr lang="en-US" altLang="en-US" sz="1800" dirty="0">
                <a:latin typeface="Calibri" panose="020F0502020204030204" pitchFamily="34" charset="0"/>
                <a:cs typeface="Calibri" panose="020F0502020204030204" pitchFamily="34" charset="0"/>
              </a:rPr>
            </a:br>
            <a:r>
              <a:rPr lang="en-US" altLang="en-US" sz="1800" dirty="0">
                <a:latin typeface="Calibri" panose="020F0502020204030204" pitchFamily="34" charset="0"/>
                <a:cs typeface="Calibri" panose="020F0502020204030204" pitchFamily="34" charset="0"/>
              </a:rPr>
              <a:t>  "END AS </a:t>
            </a:r>
            <a:r>
              <a:rPr lang="en-US" altLang="en-US" sz="1800" dirty="0" err="1">
                <a:latin typeface="Calibri" panose="020F0502020204030204" pitchFamily="34" charset="0"/>
                <a:cs typeface="Calibri" panose="020F0502020204030204" pitchFamily="34" charset="0"/>
              </a:rPr>
              <a:t>locationName</a:t>
            </a:r>
            <a:r>
              <a:rPr lang="en-US" altLang="en-US" sz="1800" dirty="0">
                <a:latin typeface="Calibri" panose="020F0502020204030204" pitchFamily="34" charset="0"/>
                <a:cs typeface="Calibri" panose="020F0502020204030204" pitchFamily="34" charset="0"/>
              </a:rPr>
              <a:t> FROM Travel WHERE </a:t>
            </a:r>
            <a:r>
              <a:rPr lang="en-US" altLang="en-US" sz="1800" dirty="0" err="1">
                <a:latin typeface="Calibri" panose="020F0502020204030204" pitchFamily="34" charset="0"/>
                <a:cs typeface="Calibri" panose="020F0502020204030204" pitchFamily="34" charset="0"/>
              </a:rPr>
              <a:t>user.location</a:t>
            </a:r>
            <a:r>
              <a:rPr lang="en-US" altLang="en-US" sz="1800" dirty="0">
                <a:latin typeface="Calibri" panose="020F0502020204030204" pitchFamily="34" charset="0"/>
                <a:cs typeface="Calibri" panose="020F0502020204030204" pitchFamily="34" charset="0"/>
              </a:rPr>
              <a:t> is not null</a:t>
            </a:r>
          </a:p>
          <a:p>
            <a:pPr marL="0" indent="0">
              <a:buNone/>
            </a:pPr>
            <a:endParaRPr lang="en-US" sz="1800" dirty="0">
              <a:latin typeface="Calibri" panose="020F0502020204030204" pitchFamily="34" charset="0"/>
              <a:cs typeface="Calibri" panose="020F0502020204030204" pitchFamily="34" charset="0"/>
            </a:endParaRPr>
          </a:p>
          <a:p>
            <a:pPr marL="0" indent="0">
              <a:buNone/>
            </a:pPr>
            <a:r>
              <a:rPr lang="en-US" altLang="en-US" sz="1800" dirty="0">
                <a:latin typeface="Calibri" panose="020F0502020204030204" pitchFamily="34" charset="0"/>
                <a:cs typeface="Calibri" panose="020F0502020204030204" pitchFamily="34" charset="0"/>
              </a:rPr>
              <a:t>SELECT </a:t>
            </a:r>
            <a:r>
              <a:rPr lang="en-US" altLang="en-US" sz="1800" dirty="0" err="1">
                <a:latin typeface="Calibri" panose="020F0502020204030204" pitchFamily="34" charset="0"/>
                <a:cs typeface="Calibri" panose="020F0502020204030204" pitchFamily="34" charset="0"/>
              </a:rPr>
              <a:t>locationName</a:t>
            </a:r>
            <a:r>
              <a:rPr lang="en-US" altLang="en-US" sz="1800" dirty="0">
                <a:latin typeface="Calibri" panose="020F0502020204030204" pitchFamily="34" charset="0"/>
                <a:cs typeface="Calibri" panose="020F0502020204030204" pitchFamily="34" charset="0"/>
              </a:rPr>
              <a:t>, count(text) AS </a:t>
            </a:r>
            <a:r>
              <a:rPr lang="en-US" altLang="en-US" sz="1800" dirty="0" err="1">
                <a:latin typeface="Calibri" panose="020F0502020204030204" pitchFamily="34" charset="0"/>
                <a:cs typeface="Calibri" panose="020F0502020204030204" pitchFamily="34" charset="0"/>
              </a:rPr>
              <a:t>loc_count</a:t>
            </a:r>
            <a:r>
              <a:rPr lang="en-US" altLang="en-US" sz="1800" dirty="0">
                <a:latin typeface="Calibri" panose="020F0502020204030204" pitchFamily="34" charset="0"/>
                <a:cs typeface="Calibri" panose="020F0502020204030204" pitchFamily="34" charset="0"/>
              </a:rPr>
              <a:t> FROM words1 WHERE </a:t>
            </a:r>
            <a:r>
              <a:rPr lang="en-US" altLang="en-US" sz="1800" dirty="0" err="1">
                <a:latin typeface="Calibri" panose="020F0502020204030204" pitchFamily="34" charset="0"/>
                <a:cs typeface="Calibri" panose="020F0502020204030204" pitchFamily="34" charset="0"/>
              </a:rPr>
              <a:t>locationName</a:t>
            </a:r>
            <a:r>
              <a:rPr lang="en-US" altLang="en-US" sz="1800" dirty="0">
                <a:latin typeface="Calibri" panose="020F0502020204030204" pitchFamily="34" charset="0"/>
                <a:cs typeface="Calibri" panose="020F0502020204030204" pitchFamily="34" charset="0"/>
              </a:rPr>
              <a:t> IS NOT NULL AND text IS NOT NULL GROUP BY </a:t>
            </a:r>
            <a:r>
              <a:rPr lang="en-US" altLang="en-US" sz="1800" dirty="0" err="1">
                <a:latin typeface="Calibri" panose="020F0502020204030204" pitchFamily="34" charset="0"/>
                <a:cs typeface="Calibri" panose="020F0502020204030204" pitchFamily="34" charset="0"/>
              </a:rPr>
              <a:t>locationName,text</a:t>
            </a:r>
            <a:r>
              <a:rPr lang="en-US" altLang="en-US" sz="1800" dirty="0">
                <a:latin typeface="Calibri" panose="020F0502020204030204" pitchFamily="34" charset="0"/>
                <a:cs typeface="Calibri" panose="020F0502020204030204" pitchFamily="34" charset="0"/>
              </a:rPr>
              <a:t> ORDER BY COUNT(text) DESC</a:t>
            </a:r>
          </a:p>
          <a:p>
            <a:pPr marL="0" indent="0">
              <a:buNone/>
            </a:pPr>
            <a:endParaRPr lang="en-US" dirty="0"/>
          </a:p>
        </p:txBody>
      </p:sp>
    </p:spTree>
    <p:extLst>
      <p:ext uri="{BB962C8B-B14F-4D97-AF65-F5344CB8AC3E}">
        <p14:creationId xmlns:p14="http://schemas.microsoft.com/office/powerpoint/2010/main" val="7012327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EE226-308D-4061-8389-8012274572D0}"/>
              </a:ext>
            </a:extLst>
          </p:cNvPr>
          <p:cNvSpPr>
            <a:spLocks noGrp="1"/>
          </p:cNvSpPr>
          <p:nvPr>
            <p:ph type="title"/>
          </p:nvPr>
        </p:nvSpPr>
        <p:spPr>
          <a:xfrm>
            <a:off x="2963333" y="387002"/>
            <a:ext cx="8610600" cy="1293028"/>
          </a:xfrm>
        </p:spPr>
        <p:txBody>
          <a:bodyPr/>
          <a:lstStyle/>
          <a:p>
            <a:r>
              <a:rPr lang="en-US" dirty="0">
                <a:solidFill>
                  <a:schemeClr val="accent2">
                    <a:lumMod val="60000"/>
                    <a:lumOff val="40000"/>
                  </a:schemeClr>
                </a:solidFill>
              </a:rPr>
              <a:t>Query 2 (</a:t>
            </a:r>
            <a:r>
              <a:rPr lang="en-US" cap="none" dirty="0">
                <a:solidFill>
                  <a:schemeClr val="accent2">
                    <a:lumMod val="60000"/>
                    <a:lumOff val="40000"/>
                  </a:schemeClr>
                </a:solidFill>
              </a:rPr>
              <a:t>Contd.)</a:t>
            </a:r>
            <a:endParaRPr lang="en-US" dirty="0">
              <a:solidFill>
                <a:schemeClr val="accent2">
                  <a:lumMod val="60000"/>
                  <a:lumOff val="40000"/>
                </a:schemeClr>
              </a:solidFill>
            </a:endParaRPr>
          </a:p>
        </p:txBody>
      </p:sp>
      <p:sp>
        <p:nvSpPr>
          <p:cNvPr id="3" name="Content Placeholder 2">
            <a:extLst>
              <a:ext uri="{FF2B5EF4-FFF2-40B4-BE49-F238E27FC236}">
                <a16:creationId xmlns:a16="http://schemas.microsoft.com/office/drawing/2014/main" id="{2EC53CC1-A1D0-4C7B-82BE-52F0BDE37CE8}"/>
              </a:ext>
            </a:extLst>
          </p:cNvPr>
          <p:cNvSpPr>
            <a:spLocks noGrp="1"/>
          </p:cNvSpPr>
          <p:nvPr>
            <p:ph idx="1"/>
          </p:nvPr>
        </p:nvSpPr>
        <p:spPr>
          <a:xfrm>
            <a:off x="685800" y="1528838"/>
            <a:ext cx="10820400" cy="4689847"/>
          </a:xfrm>
        </p:spPr>
        <p:txBody>
          <a:bodyPr/>
          <a:lstStyle/>
          <a:p>
            <a:pPr marL="0" indent="0">
              <a:buNone/>
            </a:pPr>
            <a:r>
              <a:rPr lang="en-US" sz="2400" b="1" dirty="0">
                <a:solidFill>
                  <a:schemeClr val="accent5">
                    <a:lumMod val="60000"/>
                    <a:lumOff val="40000"/>
                  </a:schemeClr>
                </a:solidFill>
                <a:latin typeface="Calibri" panose="020F0502020204030204" pitchFamily="34" charset="0"/>
                <a:cs typeface="Calibri" panose="020F0502020204030204" pitchFamily="34" charset="0"/>
              </a:rPr>
              <a:t>Most users from USA or UK </a:t>
            </a:r>
          </a:p>
          <a:p>
            <a:pPr marL="0" indent="0">
              <a:buNone/>
            </a:pPr>
            <a:endParaRPr lang="en-US" sz="1800" dirty="0">
              <a:latin typeface="Calibri" panose="020F0502020204030204" pitchFamily="34" charset="0"/>
              <a:cs typeface="Calibri" panose="020F0502020204030204" pitchFamily="34" charset="0"/>
            </a:endParaRPr>
          </a:p>
          <a:p>
            <a:pPr marL="0" indent="0">
              <a:buNone/>
            </a:pPr>
            <a:r>
              <a:rPr lang="en-US" altLang="en-US" sz="1800" dirty="0">
                <a:latin typeface="Calibri" panose="020F0502020204030204" pitchFamily="34" charset="0"/>
                <a:cs typeface="Calibri" panose="020F0502020204030204" pitchFamily="34" charset="0"/>
              </a:rPr>
              <a:t>SELECT </a:t>
            </a:r>
            <a:r>
              <a:rPr lang="en-US" altLang="en-US" sz="1800" dirty="0" err="1">
                <a:latin typeface="Calibri" panose="020F0502020204030204" pitchFamily="34" charset="0"/>
                <a:cs typeface="Calibri" panose="020F0502020204030204" pitchFamily="34" charset="0"/>
              </a:rPr>
              <a:t>locationName</a:t>
            </a:r>
            <a:r>
              <a:rPr lang="en-US" altLang="en-US" sz="1800" dirty="0">
                <a:latin typeface="Calibri" panose="020F0502020204030204" pitchFamily="34" charset="0"/>
                <a:cs typeface="Calibri" panose="020F0502020204030204" pitchFamily="34" charset="0"/>
              </a:rPr>
              <a:t>, SUM(</a:t>
            </a:r>
            <a:r>
              <a:rPr lang="en-US" altLang="en-US" sz="1800" dirty="0" err="1">
                <a:latin typeface="Calibri" panose="020F0502020204030204" pitchFamily="34" charset="0"/>
                <a:cs typeface="Calibri" panose="020F0502020204030204" pitchFamily="34" charset="0"/>
              </a:rPr>
              <a:t>loc_count</a:t>
            </a:r>
            <a:r>
              <a:rPr lang="en-US" altLang="en-US" sz="1800" dirty="0">
                <a:latin typeface="Calibri" panose="020F0502020204030204" pitchFamily="34" charset="0"/>
                <a:cs typeface="Calibri" panose="020F0502020204030204" pitchFamily="34" charset="0"/>
              </a:rPr>
              <a:t>) AS </a:t>
            </a:r>
            <a:r>
              <a:rPr lang="en-US" altLang="en-US" sz="1800" dirty="0" err="1">
                <a:latin typeface="Calibri" panose="020F0502020204030204" pitchFamily="34" charset="0"/>
                <a:cs typeface="Calibri" panose="020F0502020204030204" pitchFamily="34" charset="0"/>
              </a:rPr>
              <a:t>No_of_tweets</a:t>
            </a:r>
            <a:r>
              <a:rPr lang="en-US" altLang="en-US" sz="1800" dirty="0">
                <a:latin typeface="Calibri" panose="020F0502020204030204" pitchFamily="34" charset="0"/>
                <a:cs typeface="Calibri" panose="020F0502020204030204" pitchFamily="34" charset="0"/>
              </a:rPr>
              <a:t> FROM words3 WHERE </a:t>
            </a:r>
            <a:r>
              <a:rPr lang="en-US" altLang="en-US" sz="1800" dirty="0" err="1">
                <a:latin typeface="Calibri" panose="020F0502020204030204" pitchFamily="34" charset="0"/>
                <a:cs typeface="Calibri" panose="020F0502020204030204" pitchFamily="34" charset="0"/>
              </a:rPr>
              <a:t>locationName</a:t>
            </a:r>
            <a:r>
              <a:rPr lang="en-US" altLang="en-US" sz="1800" dirty="0">
                <a:latin typeface="Calibri" panose="020F0502020204030204" pitchFamily="34" charset="0"/>
                <a:cs typeface="Calibri" panose="020F0502020204030204" pitchFamily="34" charset="0"/>
              </a:rPr>
              <a:t> IS NOT NULL AND </a:t>
            </a:r>
            <a:r>
              <a:rPr lang="en-US" altLang="en-US" sz="1800" dirty="0" err="1">
                <a:latin typeface="Calibri" panose="020F0502020204030204" pitchFamily="34" charset="0"/>
                <a:cs typeface="Calibri" panose="020F0502020204030204" pitchFamily="34" charset="0"/>
              </a:rPr>
              <a:t>loc_count</a:t>
            </a:r>
            <a:r>
              <a:rPr lang="en-US" altLang="en-US" sz="1800" dirty="0">
                <a:latin typeface="Calibri" panose="020F0502020204030204" pitchFamily="34" charset="0"/>
                <a:cs typeface="Calibri" panose="020F0502020204030204" pitchFamily="34" charset="0"/>
              </a:rPr>
              <a:t> IS NOT NULL GROUP BY </a:t>
            </a:r>
            <a:r>
              <a:rPr lang="en-US" altLang="en-US" sz="1800" dirty="0" err="1">
                <a:latin typeface="Calibri" panose="020F0502020204030204" pitchFamily="34" charset="0"/>
                <a:cs typeface="Calibri" panose="020F0502020204030204" pitchFamily="34" charset="0"/>
              </a:rPr>
              <a:t>locationName</a:t>
            </a:r>
            <a:r>
              <a:rPr lang="en-US" altLang="en-US" sz="1800" dirty="0">
                <a:latin typeface="Calibri" panose="020F0502020204030204" pitchFamily="34" charset="0"/>
                <a:cs typeface="Calibri" panose="020F0502020204030204" pitchFamily="34" charset="0"/>
              </a:rPr>
              <a:t> ORDER BY SUM(</a:t>
            </a:r>
            <a:r>
              <a:rPr lang="en-US" altLang="en-US" sz="1800" dirty="0" err="1">
                <a:latin typeface="Calibri" panose="020F0502020204030204" pitchFamily="34" charset="0"/>
                <a:cs typeface="Calibri" panose="020F0502020204030204" pitchFamily="34" charset="0"/>
              </a:rPr>
              <a:t>loc_count</a:t>
            </a:r>
            <a:r>
              <a:rPr lang="en-US" altLang="en-US" sz="1800" dirty="0">
                <a:latin typeface="Calibri" panose="020F0502020204030204" pitchFamily="34" charset="0"/>
                <a:cs typeface="Calibri" panose="020F0502020204030204" pitchFamily="34" charset="0"/>
              </a:rPr>
              <a:t>) DESC</a:t>
            </a:r>
          </a:p>
          <a:p>
            <a:pPr marL="0" indent="0">
              <a:buNone/>
            </a:pPr>
            <a:endParaRPr lang="en-US" dirty="0"/>
          </a:p>
        </p:txBody>
      </p:sp>
      <p:pic>
        <p:nvPicPr>
          <p:cNvPr id="4" name="Picture 3">
            <a:extLst>
              <a:ext uri="{FF2B5EF4-FFF2-40B4-BE49-F238E27FC236}">
                <a16:creationId xmlns:a16="http://schemas.microsoft.com/office/drawing/2014/main" id="{F00A1D8F-C8E6-4DE1-AFE3-71C0B09E37D5}"/>
              </a:ext>
            </a:extLst>
          </p:cNvPr>
          <p:cNvPicPr/>
          <p:nvPr/>
        </p:nvPicPr>
        <p:blipFill rotWithShape="1">
          <a:blip r:embed="rId2"/>
          <a:srcRect t="15209" r="58603"/>
          <a:stretch/>
        </p:blipFill>
        <p:spPr>
          <a:xfrm>
            <a:off x="4910259" y="3536904"/>
            <a:ext cx="2659279" cy="1525602"/>
          </a:xfrm>
          <a:prstGeom prst="rect">
            <a:avLst/>
          </a:prstGeom>
        </p:spPr>
      </p:pic>
    </p:spTree>
    <p:extLst>
      <p:ext uri="{BB962C8B-B14F-4D97-AF65-F5344CB8AC3E}">
        <p14:creationId xmlns:p14="http://schemas.microsoft.com/office/powerpoint/2010/main" val="19615527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EE226-308D-4061-8389-8012274572D0}"/>
              </a:ext>
            </a:extLst>
          </p:cNvPr>
          <p:cNvSpPr>
            <a:spLocks noGrp="1"/>
          </p:cNvSpPr>
          <p:nvPr>
            <p:ph type="title"/>
          </p:nvPr>
        </p:nvSpPr>
        <p:spPr>
          <a:xfrm>
            <a:off x="2963333" y="387002"/>
            <a:ext cx="8610600" cy="1293028"/>
          </a:xfrm>
        </p:spPr>
        <p:txBody>
          <a:bodyPr/>
          <a:lstStyle/>
          <a:p>
            <a:r>
              <a:rPr lang="en-US" dirty="0">
                <a:solidFill>
                  <a:schemeClr val="accent2">
                    <a:lumMod val="60000"/>
                    <a:lumOff val="40000"/>
                  </a:schemeClr>
                </a:solidFill>
              </a:rPr>
              <a:t>Query 2 (</a:t>
            </a:r>
            <a:r>
              <a:rPr lang="en-US" cap="none" dirty="0">
                <a:solidFill>
                  <a:schemeClr val="accent2">
                    <a:lumMod val="60000"/>
                    <a:lumOff val="40000"/>
                  </a:schemeClr>
                </a:solidFill>
              </a:rPr>
              <a:t>Contd.)</a:t>
            </a:r>
            <a:endParaRPr lang="en-US" dirty="0">
              <a:solidFill>
                <a:schemeClr val="accent2">
                  <a:lumMod val="60000"/>
                  <a:lumOff val="40000"/>
                </a:schemeClr>
              </a:solidFill>
            </a:endParaRPr>
          </a:p>
        </p:txBody>
      </p:sp>
      <p:pic>
        <p:nvPicPr>
          <p:cNvPr id="5" name="Picture 4">
            <a:extLst>
              <a:ext uri="{FF2B5EF4-FFF2-40B4-BE49-F238E27FC236}">
                <a16:creationId xmlns:a16="http://schemas.microsoft.com/office/drawing/2014/main" id="{9237B6C6-C088-4B8B-8CB8-0A12ACAB3677}"/>
              </a:ext>
            </a:extLst>
          </p:cNvPr>
          <p:cNvPicPr/>
          <p:nvPr/>
        </p:nvPicPr>
        <p:blipFill>
          <a:blip r:embed="rId2"/>
          <a:stretch>
            <a:fillRect/>
          </a:stretch>
        </p:blipFill>
        <p:spPr>
          <a:xfrm>
            <a:off x="283212" y="2554513"/>
            <a:ext cx="5498312" cy="2983557"/>
          </a:xfrm>
          <a:prstGeom prst="rect">
            <a:avLst/>
          </a:prstGeom>
        </p:spPr>
      </p:pic>
      <p:pic>
        <p:nvPicPr>
          <p:cNvPr id="6" name="Picture 5">
            <a:extLst>
              <a:ext uri="{FF2B5EF4-FFF2-40B4-BE49-F238E27FC236}">
                <a16:creationId xmlns:a16="http://schemas.microsoft.com/office/drawing/2014/main" id="{E6317088-CF73-4BB0-869A-1A68D4D5EA80}"/>
              </a:ext>
            </a:extLst>
          </p:cNvPr>
          <p:cNvPicPr/>
          <p:nvPr/>
        </p:nvPicPr>
        <p:blipFill>
          <a:blip r:embed="rId3"/>
          <a:stretch>
            <a:fillRect/>
          </a:stretch>
        </p:blipFill>
        <p:spPr>
          <a:xfrm>
            <a:off x="6073292" y="2560849"/>
            <a:ext cx="5723074" cy="2977221"/>
          </a:xfrm>
          <a:prstGeom prst="rect">
            <a:avLst/>
          </a:prstGeom>
        </p:spPr>
      </p:pic>
    </p:spTree>
    <p:extLst>
      <p:ext uri="{BB962C8B-B14F-4D97-AF65-F5344CB8AC3E}">
        <p14:creationId xmlns:p14="http://schemas.microsoft.com/office/powerpoint/2010/main" val="32674884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D8FD3-A36C-4E2E-9AFB-92C66F5A1B2B}"/>
              </a:ext>
            </a:extLst>
          </p:cNvPr>
          <p:cNvSpPr>
            <a:spLocks noGrp="1"/>
          </p:cNvSpPr>
          <p:nvPr>
            <p:ph type="title"/>
          </p:nvPr>
        </p:nvSpPr>
        <p:spPr/>
        <p:txBody>
          <a:bodyPr/>
          <a:lstStyle/>
          <a:p>
            <a:r>
              <a:rPr lang="en-US" dirty="0">
                <a:solidFill>
                  <a:schemeClr val="accent2">
                    <a:lumMod val="60000"/>
                    <a:lumOff val="40000"/>
                  </a:schemeClr>
                </a:solidFill>
              </a:rPr>
              <a:t>Query 3</a:t>
            </a:r>
          </a:p>
        </p:txBody>
      </p:sp>
      <p:sp>
        <p:nvSpPr>
          <p:cNvPr id="5" name="TextBox 4">
            <a:extLst>
              <a:ext uri="{FF2B5EF4-FFF2-40B4-BE49-F238E27FC236}">
                <a16:creationId xmlns:a16="http://schemas.microsoft.com/office/drawing/2014/main" id="{AF909887-5EC4-4C29-83F9-466BEA30D55F}"/>
              </a:ext>
            </a:extLst>
          </p:cNvPr>
          <p:cNvSpPr txBox="1"/>
          <p:nvPr/>
        </p:nvSpPr>
        <p:spPr>
          <a:xfrm>
            <a:off x="638629" y="1659467"/>
            <a:ext cx="10421256" cy="1569660"/>
          </a:xfrm>
          <a:prstGeom prst="rect">
            <a:avLst/>
          </a:prstGeom>
          <a:noFill/>
        </p:spPr>
        <p:txBody>
          <a:bodyPr wrap="square" rtlCol="0">
            <a:spAutoFit/>
          </a:bodyPr>
          <a:lstStyle/>
          <a:p>
            <a:r>
              <a:rPr lang="en-US" sz="2400" b="1" dirty="0">
                <a:solidFill>
                  <a:schemeClr val="accent5">
                    <a:lumMod val="60000"/>
                    <a:lumOff val="40000"/>
                  </a:schemeClr>
                </a:solidFill>
                <a:latin typeface="Calibri" panose="020F0502020204030204" pitchFamily="34" charset="0"/>
                <a:cs typeface="Calibri" panose="020F0502020204030204" pitchFamily="34" charset="0"/>
              </a:rPr>
              <a:t>Top 5 Countries from where the tweets originate</a:t>
            </a:r>
          </a:p>
          <a:p>
            <a:endParaRPr lang="en-US" dirty="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SELECT </a:t>
            </a:r>
            <a:r>
              <a:rPr lang="en-US" dirty="0" err="1">
                <a:latin typeface="Calibri" panose="020F0502020204030204" pitchFamily="34" charset="0"/>
                <a:cs typeface="Calibri" panose="020F0502020204030204" pitchFamily="34" charset="0"/>
              </a:rPr>
              <a:t>place.country</a:t>
            </a:r>
            <a:r>
              <a:rPr lang="en-US" dirty="0">
                <a:latin typeface="Calibri" panose="020F0502020204030204" pitchFamily="34" charset="0"/>
                <a:cs typeface="Calibri" panose="020F0502020204030204" pitchFamily="34" charset="0"/>
              </a:rPr>
              <a:t> AS Country, COUNT(</a:t>
            </a:r>
            <a:r>
              <a:rPr lang="en-US" dirty="0" err="1">
                <a:latin typeface="Calibri" panose="020F0502020204030204" pitchFamily="34" charset="0"/>
                <a:cs typeface="Calibri" panose="020F0502020204030204" pitchFamily="34" charset="0"/>
              </a:rPr>
              <a:t>place.country</a:t>
            </a:r>
            <a:r>
              <a:rPr lang="en-US" dirty="0">
                <a:latin typeface="Calibri" panose="020F0502020204030204" pitchFamily="34" charset="0"/>
                <a:cs typeface="Calibri" panose="020F0502020204030204" pitchFamily="34" charset="0"/>
              </a:rPr>
              <a:t>) AS Total FROM Travel WHERE </a:t>
            </a:r>
            <a:r>
              <a:rPr lang="en-US" dirty="0" err="1">
                <a:latin typeface="Calibri" panose="020F0502020204030204" pitchFamily="34" charset="0"/>
                <a:cs typeface="Calibri" panose="020F0502020204030204" pitchFamily="34" charset="0"/>
              </a:rPr>
              <a:t>place.country</a:t>
            </a:r>
            <a:r>
              <a:rPr lang="en-US" dirty="0">
                <a:latin typeface="Calibri" panose="020F0502020204030204" pitchFamily="34" charset="0"/>
                <a:cs typeface="Calibri" panose="020F0502020204030204" pitchFamily="34" charset="0"/>
              </a:rPr>
              <a:t> IS NOT NULL GROUP BY Country ORDER BY Total DESC LIMIT 5</a:t>
            </a:r>
          </a:p>
        </p:txBody>
      </p:sp>
      <p:pic>
        <p:nvPicPr>
          <p:cNvPr id="7" name="Picture 6">
            <a:extLst>
              <a:ext uri="{FF2B5EF4-FFF2-40B4-BE49-F238E27FC236}">
                <a16:creationId xmlns:a16="http://schemas.microsoft.com/office/drawing/2014/main" id="{C3634DA6-9EC8-465B-AE0B-30AB5C4006AF}"/>
              </a:ext>
            </a:extLst>
          </p:cNvPr>
          <p:cNvPicPr>
            <a:picLocks noChangeAspect="1"/>
          </p:cNvPicPr>
          <p:nvPr/>
        </p:nvPicPr>
        <p:blipFill>
          <a:blip r:embed="rId2"/>
          <a:stretch>
            <a:fillRect/>
          </a:stretch>
        </p:blipFill>
        <p:spPr>
          <a:xfrm>
            <a:off x="4337976" y="3537038"/>
            <a:ext cx="3673622" cy="2202973"/>
          </a:xfrm>
          <a:prstGeom prst="rect">
            <a:avLst/>
          </a:prstGeom>
        </p:spPr>
      </p:pic>
    </p:spTree>
    <p:extLst>
      <p:ext uri="{BB962C8B-B14F-4D97-AF65-F5344CB8AC3E}">
        <p14:creationId xmlns:p14="http://schemas.microsoft.com/office/powerpoint/2010/main" val="26646157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D8FD3-A36C-4E2E-9AFB-92C66F5A1B2B}"/>
              </a:ext>
            </a:extLst>
          </p:cNvPr>
          <p:cNvSpPr>
            <a:spLocks noGrp="1"/>
          </p:cNvSpPr>
          <p:nvPr>
            <p:ph type="title"/>
          </p:nvPr>
        </p:nvSpPr>
        <p:spPr/>
        <p:txBody>
          <a:bodyPr/>
          <a:lstStyle/>
          <a:p>
            <a:r>
              <a:rPr lang="en-US" dirty="0">
                <a:solidFill>
                  <a:schemeClr val="accent2">
                    <a:lumMod val="60000"/>
                    <a:lumOff val="40000"/>
                  </a:schemeClr>
                </a:solidFill>
              </a:rPr>
              <a:t>Query 3</a:t>
            </a:r>
          </a:p>
        </p:txBody>
      </p:sp>
      <p:pic>
        <p:nvPicPr>
          <p:cNvPr id="4" name="Picture 3">
            <a:extLst>
              <a:ext uri="{FF2B5EF4-FFF2-40B4-BE49-F238E27FC236}">
                <a16:creationId xmlns:a16="http://schemas.microsoft.com/office/drawing/2014/main" id="{31353757-0D22-456F-986A-50688B707B8D}"/>
              </a:ext>
            </a:extLst>
          </p:cNvPr>
          <p:cNvPicPr/>
          <p:nvPr/>
        </p:nvPicPr>
        <p:blipFill>
          <a:blip r:embed="rId2"/>
          <a:stretch>
            <a:fillRect/>
          </a:stretch>
        </p:blipFill>
        <p:spPr>
          <a:xfrm>
            <a:off x="1725350" y="2057401"/>
            <a:ext cx="8581332" cy="3858949"/>
          </a:xfrm>
          <a:prstGeom prst="rect">
            <a:avLst/>
          </a:prstGeom>
        </p:spPr>
      </p:pic>
    </p:spTree>
    <p:extLst>
      <p:ext uri="{BB962C8B-B14F-4D97-AF65-F5344CB8AC3E}">
        <p14:creationId xmlns:p14="http://schemas.microsoft.com/office/powerpoint/2010/main" val="340339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0C77F4-0120-49FA-9750-537A10061F08}"/>
              </a:ext>
            </a:extLst>
          </p:cNvPr>
          <p:cNvSpPr>
            <a:spLocks noGrp="1"/>
          </p:cNvSpPr>
          <p:nvPr>
            <p:ph type="title"/>
          </p:nvPr>
        </p:nvSpPr>
        <p:spPr>
          <a:xfrm>
            <a:off x="2895600" y="416031"/>
            <a:ext cx="8610600" cy="1293028"/>
          </a:xfrm>
        </p:spPr>
        <p:txBody>
          <a:bodyPr/>
          <a:lstStyle/>
          <a:p>
            <a:r>
              <a:rPr lang="en-US" dirty="0">
                <a:solidFill>
                  <a:schemeClr val="accent2">
                    <a:lumMod val="60000"/>
                    <a:lumOff val="40000"/>
                  </a:schemeClr>
                </a:solidFill>
              </a:rPr>
              <a:t>Query 4</a:t>
            </a:r>
          </a:p>
        </p:txBody>
      </p:sp>
      <p:sp>
        <p:nvSpPr>
          <p:cNvPr id="3" name="Content Placeholder 2">
            <a:extLst>
              <a:ext uri="{FF2B5EF4-FFF2-40B4-BE49-F238E27FC236}">
                <a16:creationId xmlns:a16="http://schemas.microsoft.com/office/drawing/2014/main" id="{749F437B-53F2-44C6-B43F-C3E7C59743A4}"/>
              </a:ext>
            </a:extLst>
          </p:cNvPr>
          <p:cNvSpPr>
            <a:spLocks noGrp="1"/>
          </p:cNvSpPr>
          <p:nvPr>
            <p:ph idx="1"/>
          </p:nvPr>
        </p:nvSpPr>
        <p:spPr>
          <a:xfrm>
            <a:off x="685800" y="1709060"/>
            <a:ext cx="10820400" cy="4509626"/>
          </a:xfrm>
        </p:spPr>
        <p:txBody>
          <a:bodyPr/>
          <a:lstStyle/>
          <a:p>
            <a:pPr marL="0" indent="0">
              <a:buNone/>
            </a:pPr>
            <a:r>
              <a:rPr lang="en-US" sz="2400" b="1" dirty="0">
                <a:solidFill>
                  <a:schemeClr val="accent5">
                    <a:lumMod val="60000"/>
                    <a:lumOff val="40000"/>
                  </a:schemeClr>
                </a:solidFill>
                <a:latin typeface="Calibri" panose="020F0502020204030204" pitchFamily="34" charset="0"/>
                <a:cs typeface="Calibri" panose="020F0502020204030204" pitchFamily="34" charset="0"/>
              </a:rPr>
              <a:t>Total tweets from different time zones </a:t>
            </a:r>
            <a:endParaRPr lang="en-US" sz="2400" dirty="0">
              <a:solidFill>
                <a:schemeClr val="accent5">
                  <a:lumMod val="60000"/>
                  <a:lumOff val="40000"/>
                </a:schemeClr>
              </a:solidFill>
              <a:latin typeface="Calibri" panose="020F0502020204030204" pitchFamily="34" charset="0"/>
              <a:cs typeface="Calibri" panose="020F0502020204030204" pitchFamily="34" charset="0"/>
            </a:endParaRPr>
          </a:p>
          <a:p>
            <a:pPr marL="0" indent="0">
              <a:buNone/>
            </a:pPr>
            <a:endParaRPr lang="en-US" sz="1800" dirty="0">
              <a:latin typeface="Calibri" panose="020F0502020204030204" pitchFamily="34" charset="0"/>
              <a:cs typeface="Calibri" panose="020F0502020204030204" pitchFamily="34" charset="0"/>
            </a:endParaRPr>
          </a:p>
          <a:p>
            <a:pPr marL="0" indent="0">
              <a:buNone/>
            </a:pPr>
            <a:r>
              <a:rPr lang="en-US" sz="1800" dirty="0">
                <a:latin typeface="Calibri" panose="020F0502020204030204" pitchFamily="34" charset="0"/>
                <a:cs typeface="Calibri" panose="020F0502020204030204" pitchFamily="34" charset="0"/>
              </a:rPr>
              <a:t>SELECT </a:t>
            </a:r>
            <a:r>
              <a:rPr lang="en-US" sz="1800" dirty="0" err="1">
                <a:latin typeface="Calibri" panose="020F0502020204030204" pitchFamily="34" charset="0"/>
                <a:cs typeface="Calibri" panose="020F0502020204030204" pitchFamily="34" charset="0"/>
              </a:rPr>
              <a:t>user.time_zone,count</a:t>
            </a:r>
            <a:r>
              <a:rPr lang="en-US" sz="1800" dirty="0">
                <a:latin typeface="Calibri" panose="020F0502020204030204" pitchFamily="34" charset="0"/>
                <a:cs typeface="Calibri" panose="020F0502020204030204" pitchFamily="34" charset="0"/>
              </a:rPr>
              <a:t>(text) AS Total FROM Travel WHERE </a:t>
            </a:r>
            <a:r>
              <a:rPr lang="en-US" sz="1800" dirty="0" err="1">
                <a:latin typeface="Calibri" panose="020F0502020204030204" pitchFamily="34" charset="0"/>
                <a:cs typeface="Calibri" panose="020F0502020204030204" pitchFamily="34" charset="0"/>
              </a:rPr>
              <a:t>user.time_zone</a:t>
            </a:r>
            <a:r>
              <a:rPr lang="en-US" sz="1800" dirty="0">
                <a:latin typeface="Calibri" panose="020F0502020204030204" pitchFamily="34" charset="0"/>
                <a:cs typeface="Calibri" panose="020F0502020204030204" pitchFamily="34" charset="0"/>
              </a:rPr>
              <a:t> IS NOT NULL GROUP BY </a:t>
            </a:r>
            <a:r>
              <a:rPr lang="en-US" sz="1800" dirty="0" err="1">
                <a:latin typeface="Calibri" panose="020F0502020204030204" pitchFamily="34" charset="0"/>
                <a:cs typeface="Calibri" panose="020F0502020204030204" pitchFamily="34" charset="0"/>
              </a:rPr>
              <a:t>user.time_zone</a:t>
            </a:r>
            <a:r>
              <a:rPr lang="en-US" sz="1800" dirty="0">
                <a:latin typeface="Calibri" panose="020F0502020204030204" pitchFamily="34" charset="0"/>
                <a:cs typeface="Calibri" panose="020F0502020204030204" pitchFamily="34" charset="0"/>
              </a:rPr>
              <a:t> ORDER BY Total DESC LIMIT 10</a:t>
            </a:r>
          </a:p>
          <a:p>
            <a:pPr marL="0" indent="0">
              <a:buNone/>
            </a:pPr>
            <a:endParaRPr lang="en-US" dirty="0"/>
          </a:p>
        </p:txBody>
      </p:sp>
      <p:pic>
        <p:nvPicPr>
          <p:cNvPr id="6" name="Picture 5">
            <a:extLst>
              <a:ext uri="{FF2B5EF4-FFF2-40B4-BE49-F238E27FC236}">
                <a16:creationId xmlns:a16="http://schemas.microsoft.com/office/drawing/2014/main" id="{061C9411-0C18-4DAB-9D73-8A8147E0CD49}"/>
              </a:ext>
            </a:extLst>
          </p:cNvPr>
          <p:cNvPicPr/>
          <p:nvPr/>
        </p:nvPicPr>
        <p:blipFill rotWithShape="1">
          <a:blip r:embed="rId2"/>
          <a:srcRect t="6489" r="62090"/>
          <a:stretch/>
        </p:blipFill>
        <p:spPr bwMode="auto">
          <a:xfrm>
            <a:off x="4782065" y="3531971"/>
            <a:ext cx="2253199" cy="2409019"/>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5861384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0C77F4-0120-49FA-9750-537A10061F08}"/>
              </a:ext>
            </a:extLst>
          </p:cNvPr>
          <p:cNvSpPr>
            <a:spLocks noGrp="1"/>
          </p:cNvSpPr>
          <p:nvPr>
            <p:ph type="title"/>
          </p:nvPr>
        </p:nvSpPr>
        <p:spPr>
          <a:xfrm>
            <a:off x="2895600" y="416031"/>
            <a:ext cx="8610600" cy="1293028"/>
          </a:xfrm>
        </p:spPr>
        <p:txBody>
          <a:bodyPr/>
          <a:lstStyle/>
          <a:p>
            <a:r>
              <a:rPr lang="en-US" dirty="0">
                <a:solidFill>
                  <a:schemeClr val="accent2">
                    <a:lumMod val="60000"/>
                    <a:lumOff val="40000"/>
                  </a:schemeClr>
                </a:solidFill>
              </a:rPr>
              <a:t>Query 4</a:t>
            </a:r>
          </a:p>
        </p:txBody>
      </p:sp>
      <p:pic>
        <p:nvPicPr>
          <p:cNvPr id="7" name="Picture 6">
            <a:extLst>
              <a:ext uri="{FF2B5EF4-FFF2-40B4-BE49-F238E27FC236}">
                <a16:creationId xmlns:a16="http://schemas.microsoft.com/office/drawing/2014/main" id="{F21A768C-95D9-4002-BEDB-F9784CBF23B3}"/>
              </a:ext>
            </a:extLst>
          </p:cNvPr>
          <p:cNvPicPr/>
          <p:nvPr/>
        </p:nvPicPr>
        <p:blipFill>
          <a:blip r:embed="rId2"/>
          <a:stretch>
            <a:fillRect/>
          </a:stretch>
        </p:blipFill>
        <p:spPr>
          <a:xfrm>
            <a:off x="2011499" y="1973817"/>
            <a:ext cx="8429111" cy="4180240"/>
          </a:xfrm>
          <a:prstGeom prst="rect">
            <a:avLst/>
          </a:prstGeom>
        </p:spPr>
      </p:pic>
    </p:spTree>
    <p:extLst>
      <p:ext uri="{BB962C8B-B14F-4D97-AF65-F5344CB8AC3E}">
        <p14:creationId xmlns:p14="http://schemas.microsoft.com/office/powerpoint/2010/main" val="28875375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9C6D05-7015-48E8-AC21-F4A595393C92}"/>
              </a:ext>
            </a:extLst>
          </p:cNvPr>
          <p:cNvSpPr>
            <a:spLocks noGrp="1"/>
          </p:cNvSpPr>
          <p:nvPr>
            <p:ph type="title"/>
          </p:nvPr>
        </p:nvSpPr>
        <p:spPr>
          <a:xfrm>
            <a:off x="2895600" y="512792"/>
            <a:ext cx="8610600" cy="1293028"/>
          </a:xfrm>
        </p:spPr>
        <p:txBody>
          <a:bodyPr/>
          <a:lstStyle/>
          <a:p>
            <a:r>
              <a:rPr lang="en-US" dirty="0">
                <a:solidFill>
                  <a:schemeClr val="accent2">
                    <a:lumMod val="60000"/>
                    <a:lumOff val="40000"/>
                  </a:schemeClr>
                </a:solidFill>
              </a:rPr>
              <a:t>Query 5</a:t>
            </a:r>
          </a:p>
        </p:txBody>
      </p:sp>
      <p:pic>
        <p:nvPicPr>
          <p:cNvPr id="6" name="Picture 5">
            <a:extLst>
              <a:ext uri="{FF2B5EF4-FFF2-40B4-BE49-F238E27FC236}">
                <a16:creationId xmlns:a16="http://schemas.microsoft.com/office/drawing/2014/main" id="{EAAE4A0D-D993-4F6D-A81A-5D12F4AE7F3F}"/>
              </a:ext>
            </a:extLst>
          </p:cNvPr>
          <p:cNvPicPr/>
          <p:nvPr/>
        </p:nvPicPr>
        <p:blipFill rotWithShape="1">
          <a:blip r:embed="rId2"/>
          <a:srcRect t="9757" r="59339"/>
          <a:stretch/>
        </p:blipFill>
        <p:spPr>
          <a:xfrm>
            <a:off x="4963124" y="3415632"/>
            <a:ext cx="2743961" cy="1630502"/>
          </a:xfrm>
          <a:prstGeom prst="rect">
            <a:avLst/>
          </a:prstGeom>
        </p:spPr>
      </p:pic>
      <p:sp>
        <p:nvSpPr>
          <p:cNvPr id="7" name="Rectangle 6">
            <a:extLst>
              <a:ext uri="{FF2B5EF4-FFF2-40B4-BE49-F238E27FC236}">
                <a16:creationId xmlns:a16="http://schemas.microsoft.com/office/drawing/2014/main" id="{D239AB5B-265D-4D75-A6F1-4485B013EC61}"/>
              </a:ext>
            </a:extLst>
          </p:cNvPr>
          <p:cNvSpPr/>
          <p:nvPr/>
        </p:nvSpPr>
        <p:spPr>
          <a:xfrm>
            <a:off x="483809" y="1529288"/>
            <a:ext cx="9632648" cy="1285416"/>
          </a:xfrm>
          <a:prstGeom prst="rect">
            <a:avLst/>
          </a:prstGeom>
        </p:spPr>
        <p:txBody>
          <a:bodyPr wrap="square">
            <a:spAutoFit/>
          </a:bodyPr>
          <a:lstStyle/>
          <a:p>
            <a:pPr marR="0" lvl="0" fontAlgn="base">
              <a:lnSpc>
                <a:spcPct val="107000"/>
              </a:lnSpc>
              <a:spcBef>
                <a:spcPts val="0"/>
              </a:spcBef>
              <a:spcAft>
                <a:spcPts val="790"/>
              </a:spcAft>
              <a:buClr>
                <a:srgbClr val="000000"/>
              </a:buClr>
              <a:buSzPts val="1100"/>
            </a:pPr>
            <a:r>
              <a:rPr lang="en-US" sz="2400" b="1" dirty="0">
                <a:solidFill>
                  <a:schemeClr val="accent5">
                    <a:lumMod val="60000"/>
                    <a:lumOff val="40000"/>
                  </a:schemeClr>
                </a:solidFill>
                <a:uFill>
                  <a:solidFill>
                    <a:srgbClr val="000000"/>
                  </a:solidFill>
                </a:uFill>
                <a:latin typeface="Calibri" panose="020F0502020204030204" pitchFamily="34" charset="0"/>
                <a:ea typeface="Calibri" panose="020F0502020204030204" pitchFamily="34" charset="0"/>
                <a:cs typeface="Calibri" panose="020F0502020204030204" pitchFamily="34" charset="0"/>
              </a:rPr>
              <a:t>Sensitivity of tweets </a:t>
            </a:r>
          </a:p>
          <a:p>
            <a:pPr marR="0" lvl="0" fontAlgn="base">
              <a:lnSpc>
                <a:spcPct val="107000"/>
              </a:lnSpc>
              <a:spcBef>
                <a:spcPts val="0"/>
              </a:spcBef>
              <a:spcAft>
                <a:spcPts val="790"/>
              </a:spcAft>
              <a:buClr>
                <a:srgbClr val="000000"/>
              </a:buClr>
              <a:buSzPts val="1100"/>
            </a:pPr>
            <a:endParaRPr lang="en-US" b="1" dirty="0">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marR="0" lvl="0" fontAlgn="base">
              <a:lnSpc>
                <a:spcPct val="107000"/>
              </a:lnSpc>
              <a:spcBef>
                <a:spcPts val="0"/>
              </a:spcBef>
              <a:spcAft>
                <a:spcPts val="790"/>
              </a:spcAft>
              <a:buClr>
                <a:srgbClr val="000000"/>
              </a:buClr>
              <a:buSzPts val="1100"/>
            </a:pPr>
            <a:r>
              <a:rPr lang="en-US" dirty="0">
                <a:latin typeface="Calibri" panose="020F0502020204030204" pitchFamily="34" charset="0"/>
                <a:ea typeface="Calibri" panose="020F0502020204030204" pitchFamily="34" charset="0"/>
              </a:rPr>
              <a:t>SELECT </a:t>
            </a:r>
            <a:r>
              <a:rPr lang="en-US" dirty="0" err="1">
                <a:latin typeface="Calibri" panose="020F0502020204030204" pitchFamily="34" charset="0"/>
                <a:ea typeface="Calibri" panose="020F0502020204030204" pitchFamily="34" charset="0"/>
              </a:rPr>
              <a:t>possibly_sensitive,count</a:t>
            </a:r>
            <a:r>
              <a:rPr lang="en-US" dirty="0">
                <a:latin typeface="Calibri" panose="020F0502020204030204" pitchFamily="34" charset="0"/>
                <a:ea typeface="Calibri" panose="020F0502020204030204" pitchFamily="34" charset="0"/>
              </a:rPr>
              <a:t>(*) AS value  FROM Travel GROUP BY </a:t>
            </a:r>
            <a:r>
              <a:rPr lang="en-US" dirty="0" err="1">
                <a:latin typeface="Calibri" panose="020F0502020204030204" pitchFamily="34" charset="0"/>
                <a:ea typeface="Calibri" panose="020F0502020204030204" pitchFamily="34" charset="0"/>
              </a:rPr>
              <a:t>possibly_sensitive</a:t>
            </a:r>
            <a:r>
              <a:rPr lang="en-US" dirty="0">
                <a:latin typeface="Calibri" panose="020F0502020204030204" pitchFamily="34" charset="0"/>
                <a:ea typeface="Calibri" panose="020F0502020204030204" pitchFamily="34" charset="0"/>
              </a:rPr>
              <a:t> </a:t>
            </a:r>
          </a:p>
        </p:txBody>
      </p:sp>
    </p:spTree>
    <p:extLst>
      <p:ext uri="{BB962C8B-B14F-4D97-AF65-F5344CB8AC3E}">
        <p14:creationId xmlns:p14="http://schemas.microsoft.com/office/powerpoint/2010/main" val="33043320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9C6D05-7015-48E8-AC21-F4A595393C92}"/>
              </a:ext>
            </a:extLst>
          </p:cNvPr>
          <p:cNvSpPr>
            <a:spLocks noGrp="1"/>
          </p:cNvSpPr>
          <p:nvPr>
            <p:ph type="title"/>
          </p:nvPr>
        </p:nvSpPr>
        <p:spPr>
          <a:xfrm>
            <a:off x="2895600" y="512792"/>
            <a:ext cx="8610600" cy="1293028"/>
          </a:xfrm>
        </p:spPr>
        <p:txBody>
          <a:bodyPr/>
          <a:lstStyle/>
          <a:p>
            <a:r>
              <a:rPr lang="en-US" dirty="0">
                <a:solidFill>
                  <a:schemeClr val="accent2">
                    <a:lumMod val="60000"/>
                    <a:lumOff val="40000"/>
                  </a:schemeClr>
                </a:solidFill>
              </a:rPr>
              <a:t>Query 5</a:t>
            </a:r>
          </a:p>
        </p:txBody>
      </p:sp>
      <p:pic>
        <p:nvPicPr>
          <p:cNvPr id="4" name="Content Placeholder 3">
            <a:extLst>
              <a:ext uri="{FF2B5EF4-FFF2-40B4-BE49-F238E27FC236}">
                <a16:creationId xmlns:a16="http://schemas.microsoft.com/office/drawing/2014/main" id="{C059C10C-612E-4C64-A914-E2824814759F}"/>
              </a:ext>
            </a:extLst>
          </p:cNvPr>
          <p:cNvPicPr>
            <a:picLocks noGrp="1"/>
          </p:cNvPicPr>
          <p:nvPr>
            <p:ph idx="1"/>
          </p:nvPr>
        </p:nvPicPr>
        <p:blipFill>
          <a:blip r:embed="rId2"/>
          <a:stretch>
            <a:fillRect/>
          </a:stretch>
        </p:blipFill>
        <p:spPr>
          <a:xfrm>
            <a:off x="2125687" y="1703010"/>
            <a:ext cx="8387493" cy="4426856"/>
          </a:xfrm>
          <a:prstGeom prst="rect">
            <a:avLst/>
          </a:prstGeom>
        </p:spPr>
      </p:pic>
    </p:spTree>
    <p:extLst>
      <p:ext uri="{BB962C8B-B14F-4D97-AF65-F5344CB8AC3E}">
        <p14:creationId xmlns:p14="http://schemas.microsoft.com/office/powerpoint/2010/main" val="30453489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991169-8882-49D6-A9EC-0A4070636172}"/>
              </a:ext>
            </a:extLst>
          </p:cNvPr>
          <p:cNvSpPr>
            <a:spLocks noGrp="1"/>
          </p:cNvSpPr>
          <p:nvPr>
            <p:ph type="title"/>
          </p:nvPr>
        </p:nvSpPr>
        <p:spPr>
          <a:xfrm>
            <a:off x="2895600" y="503116"/>
            <a:ext cx="8610600" cy="1293028"/>
          </a:xfrm>
        </p:spPr>
        <p:txBody>
          <a:bodyPr/>
          <a:lstStyle/>
          <a:p>
            <a:r>
              <a:rPr lang="en-US" dirty="0">
                <a:solidFill>
                  <a:schemeClr val="accent2">
                    <a:lumMod val="60000"/>
                    <a:lumOff val="40000"/>
                  </a:schemeClr>
                </a:solidFill>
              </a:rPr>
              <a:t>Query 6</a:t>
            </a:r>
          </a:p>
        </p:txBody>
      </p:sp>
      <p:sp>
        <p:nvSpPr>
          <p:cNvPr id="3" name="Content Placeholder 2">
            <a:extLst>
              <a:ext uri="{FF2B5EF4-FFF2-40B4-BE49-F238E27FC236}">
                <a16:creationId xmlns:a16="http://schemas.microsoft.com/office/drawing/2014/main" id="{28B7B199-8F3F-48DF-B235-C15A39A3FE33}"/>
              </a:ext>
            </a:extLst>
          </p:cNvPr>
          <p:cNvSpPr>
            <a:spLocks noGrp="1"/>
          </p:cNvSpPr>
          <p:nvPr>
            <p:ph idx="1"/>
          </p:nvPr>
        </p:nvSpPr>
        <p:spPr>
          <a:xfrm>
            <a:off x="685800" y="1509486"/>
            <a:ext cx="10820400" cy="4709199"/>
          </a:xfrm>
        </p:spPr>
        <p:txBody>
          <a:bodyPr/>
          <a:lstStyle/>
          <a:p>
            <a:pPr marL="0" lvl="0" indent="0" fontAlgn="base">
              <a:buNone/>
            </a:pPr>
            <a:r>
              <a:rPr lang="en-US" sz="2400" b="1" dirty="0">
                <a:solidFill>
                  <a:schemeClr val="accent5">
                    <a:lumMod val="60000"/>
                    <a:lumOff val="40000"/>
                  </a:schemeClr>
                </a:solidFill>
                <a:latin typeface="Calibri" panose="020F0502020204030204" pitchFamily="34" charset="0"/>
                <a:cs typeface="Calibri" panose="020F0502020204030204" pitchFamily="34" charset="0"/>
              </a:rPr>
              <a:t>Number of tweets user has liked </a:t>
            </a:r>
          </a:p>
          <a:p>
            <a:pPr marL="0" indent="0">
              <a:buNone/>
            </a:pPr>
            <a:endParaRPr lang="en-US" sz="1800" b="1" dirty="0">
              <a:latin typeface="Calibri" panose="020F0502020204030204" pitchFamily="34" charset="0"/>
              <a:cs typeface="Calibri" panose="020F0502020204030204" pitchFamily="34" charset="0"/>
            </a:endParaRPr>
          </a:p>
          <a:p>
            <a:pPr marL="0" indent="0">
              <a:buNone/>
            </a:pPr>
            <a:r>
              <a:rPr lang="en-US" sz="1800" dirty="0">
                <a:latin typeface="Calibri" panose="020F0502020204030204" pitchFamily="34" charset="0"/>
                <a:cs typeface="Calibri" panose="020F0502020204030204" pitchFamily="34" charset="0"/>
              </a:rPr>
              <a:t>SELECT </a:t>
            </a:r>
            <a:r>
              <a:rPr lang="en-US" sz="1800" dirty="0" err="1">
                <a:latin typeface="Calibri" panose="020F0502020204030204" pitchFamily="34" charset="0"/>
                <a:cs typeface="Calibri" panose="020F0502020204030204" pitchFamily="34" charset="0"/>
              </a:rPr>
              <a:t>user.screen_name</a:t>
            </a:r>
            <a:r>
              <a:rPr lang="en-US" sz="1800" dirty="0">
                <a:latin typeface="Calibri" panose="020F0502020204030204" pitchFamily="34" charset="0"/>
                <a:cs typeface="Calibri" panose="020F0502020204030204" pitchFamily="34" charset="0"/>
              </a:rPr>
              <a:t> AS </a:t>
            </a:r>
            <a:r>
              <a:rPr lang="en-US" sz="1800" dirty="0" err="1">
                <a:latin typeface="Calibri" panose="020F0502020204030204" pitchFamily="34" charset="0"/>
                <a:cs typeface="Calibri" panose="020F0502020204030204" pitchFamily="34" charset="0"/>
              </a:rPr>
              <a:t>Screen_Name,user.favourites_count</a:t>
            </a:r>
            <a:r>
              <a:rPr lang="en-US" sz="1800" dirty="0">
                <a:latin typeface="Calibri" panose="020F0502020204030204" pitchFamily="34" charset="0"/>
                <a:cs typeface="Calibri" panose="020F0502020204030204" pitchFamily="34" charset="0"/>
              </a:rPr>
              <a:t> AS Favorites  FROM Travel ORDER BY Favorites DESC LIMIT 3 </a:t>
            </a:r>
          </a:p>
          <a:p>
            <a:pPr marL="0" indent="0">
              <a:buNone/>
            </a:pPr>
            <a:endParaRPr lang="en-US" dirty="0"/>
          </a:p>
        </p:txBody>
      </p:sp>
      <p:pic>
        <p:nvPicPr>
          <p:cNvPr id="4" name="Picture 3">
            <a:extLst>
              <a:ext uri="{FF2B5EF4-FFF2-40B4-BE49-F238E27FC236}">
                <a16:creationId xmlns:a16="http://schemas.microsoft.com/office/drawing/2014/main" id="{D5A5F4CA-325A-4A65-9AEF-0D9B9DB6D600}"/>
              </a:ext>
            </a:extLst>
          </p:cNvPr>
          <p:cNvPicPr/>
          <p:nvPr/>
        </p:nvPicPr>
        <p:blipFill rotWithShape="1">
          <a:blip r:embed="rId2"/>
          <a:srcRect r="50412"/>
          <a:stretch/>
        </p:blipFill>
        <p:spPr>
          <a:xfrm>
            <a:off x="4647322" y="3407470"/>
            <a:ext cx="2967840" cy="1682205"/>
          </a:xfrm>
          <a:prstGeom prst="rect">
            <a:avLst/>
          </a:prstGeom>
        </p:spPr>
      </p:pic>
    </p:spTree>
    <p:extLst>
      <p:ext uri="{BB962C8B-B14F-4D97-AF65-F5344CB8AC3E}">
        <p14:creationId xmlns:p14="http://schemas.microsoft.com/office/powerpoint/2010/main" val="16353874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5D7F1-6853-48A4-B372-37D92BA9FD89}"/>
              </a:ext>
            </a:extLst>
          </p:cNvPr>
          <p:cNvSpPr>
            <a:spLocks noGrp="1"/>
          </p:cNvSpPr>
          <p:nvPr>
            <p:ph type="title"/>
          </p:nvPr>
        </p:nvSpPr>
        <p:spPr/>
        <p:txBody>
          <a:bodyPr/>
          <a:lstStyle/>
          <a:p>
            <a:r>
              <a:rPr lang="en-US" dirty="0">
                <a:solidFill>
                  <a:schemeClr val="accent2">
                    <a:lumMod val="60000"/>
                    <a:lumOff val="40000"/>
                  </a:schemeClr>
                </a:solidFill>
              </a:rPr>
              <a:t>Motivation</a:t>
            </a:r>
          </a:p>
        </p:txBody>
      </p:sp>
      <p:sp>
        <p:nvSpPr>
          <p:cNvPr id="3" name="Content Placeholder 2">
            <a:extLst>
              <a:ext uri="{FF2B5EF4-FFF2-40B4-BE49-F238E27FC236}">
                <a16:creationId xmlns:a16="http://schemas.microsoft.com/office/drawing/2014/main" id="{E1234F23-76C3-4C73-8463-BC2750764792}"/>
              </a:ext>
            </a:extLst>
          </p:cNvPr>
          <p:cNvSpPr>
            <a:spLocks noGrp="1"/>
          </p:cNvSpPr>
          <p:nvPr>
            <p:ph idx="1"/>
          </p:nvPr>
        </p:nvSpPr>
        <p:spPr>
          <a:xfrm>
            <a:off x="685800" y="2612571"/>
            <a:ext cx="10820400" cy="3606114"/>
          </a:xfrm>
        </p:spPr>
        <p:txBody>
          <a:bodyPr>
            <a:normAutofit/>
          </a:bodyPr>
          <a:lstStyle/>
          <a:p>
            <a:pPr marL="0" indent="0">
              <a:buNone/>
            </a:pPr>
            <a:r>
              <a:rPr lang="en-US" sz="2400" dirty="0">
                <a:latin typeface="Calibri" panose="020F0502020204030204" pitchFamily="34" charset="0"/>
                <a:cs typeface="Calibri" panose="020F0502020204030204" pitchFamily="34" charset="0"/>
              </a:rPr>
              <a:t>Every person has variety of interests and hobbies but travel is one universal interest that is experienced by all people from different walks of life. Memories and photographs created during travel are shared widely in social media nowadays. </a:t>
            </a:r>
          </a:p>
          <a:p>
            <a:pPr marL="0" indent="0">
              <a:buNone/>
            </a:pPr>
            <a:endParaRPr lang="en-US" sz="2400" dirty="0">
              <a:latin typeface="Calibri" panose="020F0502020204030204" pitchFamily="34" charset="0"/>
              <a:cs typeface="Calibri" panose="020F0502020204030204" pitchFamily="34" charset="0"/>
            </a:endParaRPr>
          </a:p>
          <a:p>
            <a:pPr marL="0" indent="0">
              <a:buNone/>
            </a:pPr>
            <a:r>
              <a:rPr lang="en-US" sz="2400" dirty="0">
                <a:latin typeface="Calibri" panose="020F0502020204030204" pitchFamily="34" charset="0"/>
                <a:cs typeface="Calibri" panose="020F0502020204030204" pitchFamily="34" charset="0"/>
              </a:rPr>
              <a:t>We as a team desired to collect this large pool of data and analyze effectively, which made ‘Travel’ an obvious choice as the topic.</a:t>
            </a:r>
          </a:p>
        </p:txBody>
      </p:sp>
    </p:spTree>
    <p:extLst>
      <p:ext uri="{BB962C8B-B14F-4D97-AF65-F5344CB8AC3E}">
        <p14:creationId xmlns:p14="http://schemas.microsoft.com/office/powerpoint/2010/main" val="10859916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991169-8882-49D6-A9EC-0A4070636172}"/>
              </a:ext>
            </a:extLst>
          </p:cNvPr>
          <p:cNvSpPr>
            <a:spLocks noGrp="1"/>
          </p:cNvSpPr>
          <p:nvPr>
            <p:ph type="title"/>
          </p:nvPr>
        </p:nvSpPr>
        <p:spPr>
          <a:xfrm>
            <a:off x="2895600" y="503116"/>
            <a:ext cx="8610600" cy="1293028"/>
          </a:xfrm>
        </p:spPr>
        <p:txBody>
          <a:bodyPr/>
          <a:lstStyle/>
          <a:p>
            <a:r>
              <a:rPr lang="en-US" dirty="0">
                <a:solidFill>
                  <a:schemeClr val="accent2">
                    <a:lumMod val="60000"/>
                    <a:lumOff val="40000"/>
                  </a:schemeClr>
                </a:solidFill>
              </a:rPr>
              <a:t>Query 6</a:t>
            </a:r>
          </a:p>
        </p:txBody>
      </p:sp>
      <p:pic>
        <p:nvPicPr>
          <p:cNvPr id="5" name="Picture 4">
            <a:extLst>
              <a:ext uri="{FF2B5EF4-FFF2-40B4-BE49-F238E27FC236}">
                <a16:creationId xmlns:a16="http://schemas.microsoft.com/office/drawing/2014/main" id="{AA72A267-CBAE-40C7-B0A4-4EB003898846}"/>
              </a:ext>
            </a:extLst>
          </p:cNvPr>
          <p:cNvPicPr/>
          <p:nvPr/>
        </p:nvPicPr>
        <p:blipFill>
          <a:blip r:embed="rId2"/>
          <a:stretch>
            <a:fillRect/>
          </a:stretch>
        </p:blipFill>
        <p:spPr>
          <a:xfrm>
            <a:off x="1141790" y="1649790"/>
            <a:ext cx="9572823" cy="4667867"/>
          </a:xfrm>
          <a:prstGeom prst="rect">
            <a:avLst/>
          </a:prstGeom>
        </p:spPr>
      </p:pic>
    </p:spTree>
    <p:extLst>
      <p:ext uri="{BB962C8B-B14F-4D97-AF65-F5344CB8AC3E}">
        <p14:creationId xmlns:p14="http://schemas.microsoft.com/office/powerpoint/2010/main" val="39604153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84F8C5-ECDF-4688-99D6-4F39359DF820}"/>
              </a:ext>
            </a:extLst>
          </p:cNvPr>
          <p:cNvSpPr>
            <a:spLocks noGrp="1"/>
          </p:cNvSpPr>
          <p:nvPr>
            <p:ph type="title"/>
          </p:nvPr>
        </p:nvSpPr>
        <p:spPr>
          <a:xfrm>
            <a:off x="2895600" y="387001"/>
            <a:ext cx="8610600" cy="1293028"/>
          </a:xfrm>
        </p:spPr>
        <p:txBody>
          <a:bodyPr/>
          <a:lstStyle/>
          <a:p>
            <a:r>
              <a:rPr lang="en-US" dirty="0">
                <a:solidFill>
                  <a:schemeClr val="accent2">
                    <a:lumMod val="60000"/>
                    <a:lumOff val="40000"/>
                  </a:schemeClr>
                </a:solidFill>
              </a:rPr>
              <a:t>Query 7</a:t>
            </a:r>
          </a:p>
        </p:txBody>
      </p:sp>
      <p:sp>
        <p:nvSpPr>
          <p:cNvPr id="3" name="Content Placeholder 2">
            <a:extLst>
              <a:ext uri="{FF2B5EF4-FFF2-40B4-BE49-F238E27FC236}">
                <a16:creationId xmlns:a16="http://schemas.microsoft.com/office/drawing/2014/main" id="{58E754D4-81B9-413A-912F-745350968E4C}"/>
              </a:ext>
            </a:extLst>
          </p:cNvPr>
          <p:cNvSpPr>
            <a:spLocks noGrp="1"/>
          </p:cNvSpPr>
          <p:nvPr>
            <p:ph idx="1"/>
          </p:nvPr>
        </p:nvSpPr>
        <p:spPr>
          <a:xfrm>
            <a:off x="685800" y="1611086"/>
            <a:ext cx="10820400" cy="4607599"/>
          </a:xfrm>
        </p:spPr>
        <p:txBody>
          <a:bodyPr/>
          <a:lstStyle/>
          <a:p>
            <a:pPr marL="0" lvl="0" indent="0" fontAlgn="base">
              <a:buNone/>
            </a:pPr>
            <a:r>
              <a:rPr lang="en-US" sz="2400" b="1" dirty="0">
                <a:solidFill>
                  <a:schemeClr val="accent5">
                    <a:lumMod val="60000"/>
                    <a:lumOff val="40000"/>
                  </a:schemeClr>
                </a:solidFill>
                <a:latin typeface="Calibri" panose="020F0502020204030204" pitchFamily="34" charset="0"/>
                <a:cs typeface="Calibri" panose="020F0502020204030204" pitchFamily="34" charset="0"/>
              </a:rPr>
              <a:t>Language most used by people </a:t>
            </a:r>
          </a:p>
          <a:p>
            <a:pPr marL="0" indent="0">
              <a:buNone/>
            </a:pPr>
            <a:endParaRPr lang="en-US" sz="1800" b="1" dirty="0">
              <a:latin typeface="Calibri" panose="020F0502020204030204" pitchFamily="34" charset="0"/>
              <a:cs typeface="Calibri" panose="020F0502020204030204" pitchFamily="34" charset="0"/>
            </a:endParaRPr>
          </a:p>
          <a:p>
            <a:pPr marL="0" indent="0">
              <a:buNone/>
            </a:pPr>
            <a:r>
              <a:rPr lang="en-US" sz="1800" dirty="0">
                <a:latin typeface="Calibri" panose="020F0502020204030204" pitchFamily="34" charset="0"/>
                <a:cs typeface="Calibri" panose="020F0502020204030204" pitchFamily="34" charset="0"/>
              </a:rPr>
              <a:t>SELECT </a:t>
            </a:r>
            <a:r>
              <a:rPr lang="en-US" sz="1800" dirty="0" err="1">
                <a:latin typeface="Calibri" panose="020F0502020204030204" pitchFamily="34" charset="0"/>
                <a:cs typeface="Calibri" panose="020F0502020204030204" pitchFamily="34" charset="0"/>
              </a:rPr>
              <a:t>user.lang,count</a:t>
            </a:r>
            <a:r>
              <a:rPr lang="en-US" sz="1800" dirty="0">
                <a:latin typeface="Calibri" panose="020F0502020204030204" pitchFamily="34" charset="0"/>
                <a:cs typeface="Calibri" panose="020F0502020204030204" pitchFamily="34" charset="0"/>
              </a:rPr>
              <a:t>(*) AS </a:t>
            </a:r>
            <a:r>
              <a:rPr lang="en-US" sz="1800" dirty="0" err="1">
                <a:latin typeface="Calibri" panose="020F0502020204030204" pitchFamily="34" charset="0"/>
                <a:cs typeface="Calibri" panose="020F0502020204030204" pitchFamily="34" charset="0"/>
              </a:rPr>
              <a:t>lang_count</a:t>
            </a:r>
            <a:r>
              <a:rPr lang="en-US" sz="1800" dirty="0">
                <a:latin typeface="Calibri" panose="020F0502020204030204" pitchFamily="34" charset="0"/>
                <a:cs typeface="Calibri" panose="020F0502020204030204" pitchFamily="34" charset="0"/>
              </a:rPr>
              <a:t>  FROM Travel WHERE </a:t>
            </a:r>
            <a:r>
              <a:rPr lang="en-US" sz="1800" dirty="0" err="1">
                <a:latin typeface="Calibri" panose="020F0502020204030204" pitchFamily="34" charset="0"/>
                <a:cs typeface="Calibri" panose="020F0502020204030204" pitchFamily="34" charset="0"/>
              </a:rPr>
              <a:t>user.lang</a:t>
            </a:r>
            <a:r>
              <a:rPr lang="en-US" sz="1800" dirty="0">
                <a:latin typeface="Calibri" panose="020F0502020204030204" pitchFamily="34" charset="0"/>
                <a:cs typeface="Calibri" panose="020F0502020204030204" pitchFamily="34" charset="0"/>
              </a:rPr>
              <a:t> IS NOT NULL GROUP BY </a:t>
            </a:r>
            <a:r>
              <a:rPr lang="en-US" sz="1800" dirty="0" err="1">
                <a:latin typeface="Calibri" panose="020F0502020204030204" pitchFamily="34" charset="0"/>
                <a:cs typeface="Calibri" panose="020F0502020204030204" pitchFamily="34" charset="0"/>
              </a:rPr>
              <a:t>user.lang</a:t>
            </a:r>
            <a:r>
              <a:rPr lang="en-US" sz="1800" dirty="0">
                <a:latin typeface="Calibri" panose="020F0502020204030204" pitchFamily="34" charset="0"/>
                <a:cs typeface="Calibri" panose="020F0502020204030204" pitchFamily="34" charset="0"/>
              </a:rPr>
              <a:t> ORDER BY </a:t>
            </a:r>
            <a:r>
              <a:rPr lang="en-US" sz="1800" dirty="0" err="1">
                <a:latin typeface="Calibri" panose="020F0502020204030204" pitchFamily="34" charset="0"/>
                <a:cs typeface="Calibri" panose="020F0502020204030204" pitchFamily="34" charset="0"/>
              </a:rPr>
              <a:t>lang_count</a:t>
            </a:r>
            <a:r>
              <a:rPr lang="en-US" sz="1800" dirty="0">
                <a:latin typeface="Calibri" panose="020F0502020204030204" pitchFamily="34" charset="0"/>
                <a:cs typeface="Calibri" panose="020F0502020204030204" pitchFamily="34" charset="0"/>
              </a:rPr>
              <a:t> DESC LIMIT 1 </a:t>
            </a:r>
          </a:p>
          <a:p>
            <a:pPr marL="0" indent="0">
              <a:buNone/>
            </a:pPr>
            <a:endParaRPr lang="en-US" dirty="0"/>
          </a:p>
        </p:txBody>
      </p:sp>
      <p:pic>
        <p:nvPicPr>
          <p:cNvPr id="4" name="Picture 3">
            <a:extLst>
              <a:ext uri="{FF2B5EF4-FFF2-40B4-BE49-F238E27FC236}">
                <a16:creationId xmlns:a16="http://schemas.microsoft.com/office/drawing/2014/main" id="{4AC54254-75D5-4D18-9ADF-2F3C18B40C39}"/>
              </a:ext>
            </a:extLst>
          </p:cNvPr>
          <p:cNvPicPr/>
          <p:nvPr/>
        </p:nvPicPr>
        <p:blipFill rotWithShape="1">
          <a:blip r:embed="rId2"/>
          <a:srcRect t="17675" r="71769"/>
          <a:stretch/>
        </p:blipFill>
        <p:spPr>
          <a:xfrm>
            <a:off x="4995786" y="3631358"/>
            <a:ext cx="2493586" cy="1313175"/>
          </a:xfrm>
          <a:prstGeom prst="rect">
            <a:avLst/>
          </a:prstGeom>
        </p:spPr>
      </p:pic>
    </p:spTree>
    <p:extLst>
      <p:ext uri="{BB962C8B-B14F-4D97-AF65-F5344CB8AC3E}">
        <p14:creationId xmlns:p14="http://schemas.microsoft.com/office/powerpoint/2010/main" val="10912043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84F8C5-ECDF-4688-99D6-4F39359DF820}"/>
              </a:ext>
            </a:extLst>
          </p:cNvPr>
          <p:cNvSpPr>
            <a:spLocks noGrp="1"/>
          </p:cNvSpPr>
          <p:nvPr>
            <p:ph type="title"/>
          </p:nvPr>
        </p:nvSpPr>
        <p:spPr>
          <a:xfrm>
            <a:off x="2895600" y="387001"/>
            <a:ext cx="8610600" cy="1293028"/>
          </a:xfrm>
        </p:spPr>
        <p:txBody>
          <a:bodyPr/>
          <a:lstStyle/>
          <a:p>
            <a:r>
              <a:rPr lang="en-US" dirty="0">
                <a:solidFill>
                  <a:schemeClr val="accent2">
                    <a:lumMod val="60000"/>
                    <a:lumOff val="40000"/>
                  </a:schemeClr>
                </a:solidFill>
              </a:rPr>
              <a:t>Query 7</a:t>
            </a:r>
          </a:p>
        </p:txBody>
      </p:sp>
      <p:pic>
        <p:nvPicPr>
          <p:cNvPr id="5" name="Picture 4">
            <a:extLst>
              <a:ext uri="{FF2B5EF4-FFF2-40B4-BE49-F238E27FC236}">
                <a16:creationId xmlns:a16="http://schemas.microsoft.com/office/drawing/2014/main" id="{615739BA-87A8-4BAB-A6C9-04171980B428}"/>
              </a:ext>
            </a:extLst>
          </p:cNvPr>
          <p:cNvPicPr/>
          <p:nvPr/>
        </p:nvPicPr>
        <p:blipFill>
          <a:blip r:embed="rId2"/>
          <a:stretch>
            <a:fillRect/>
          </a:stretch>
        </p:blipFill>
        <p:spPr>
          <a:xfrm>
            <a:off x="1940076" y="1775581"/>
            <a:ext cx="8762744" cy="4670762"/>
          </a:xfrm>
          <a:prstGeom prst="rect">
            <a:avLst/>
          </a:prstGeom>
        </p:spPr>
      </p:pic>
    </p:spTree>
    <p:extLst>
      <p:ext uri="{BB962C8B-B14F-4D97-AF65-F5344CB8AC3E}">
        <p14:creationId xmlns:p14="http://schemas.microsoft.com/office/powerpoint/2010/main" val="6501329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FD12B1-C0CE-4AE0-93BD-2646C96C14AB}"/>
              </a:ext>
            </a:extLst>
          </p:cNvPr>
          <p:cNvSpPr>
            <a:spLocks noGrp="1"/>
          </p:cNvSpPr>
          <p:nvPr>
            <p:ph type="title"/>
          </p:nvPr>
        </p:nvSpPr>
        <p:spPr>
          <a:xfrm>
            <a:off x="2895600" y="435382"/>
            <a:ext cx="8610600" cy="1293028"/>
          </a:xfrm>
        </p:spPr>
        <p:txBody>
          <a:bodyPr/>
          <a:lstStyle/>
          <a:p>
            <a:r>
              <a:rPr lang="en-US" dirty="0">
                <a:solidFill>
                  <a:schemeClr val="accent2">
                    <a:lumMod val="60000"/>
                    <a:lumOff val="40000"/>
                  </a:schemeClr>
                </a:solidFill>
              </a:rPr>
              <a:t>Query 8</a:t>
            </a:r>
          </a:p>
        </p:txBody>
      </p:sp>
      <p:sp>
        <p:nvSpPr>
          <p:cNvPr id="3" name="Content Placeholder 2">
            <a:extLst>
              <a:ext uri="{FF2B5EF4-FFF2-40B4-BE49-F238E27FC236}">
                <a16:creationId xmlns:a16="http://schemas.microsoft.com/office/drawing/2014/main" id="{16425A5A-5BA4-4A10-8095-ADC0C0B53C38}"/>
              </a:ext>
            </a:extLst>
          </p:cNvPr>
          <p:cNvSpPr>
            <a:spLocks noGrp="1"/>
          </p:cNvSpPr>
          <p:nvPr>
            <p:ph idx="1"/>
          </p:nvPr>
        </p:nvSpPr>
        <p:spPr>
          <a:xfrm>
            <a:off x="685800" y="1572382"/>
            <a:ext cx="10820400" cy="4646304"/>
          </a:xfrm>
        </p:spPr>
        <p:txBody>
          <a:bodyPr/>
          <a:lstStyle/>
          <a:p>
            <a:pPr marL="0" lvl="0" indent="0" fontAlgn="base">
              <a:buNone/>
            </a:pPr>
            <a:r>
              <a:rPr lang="en-US" sz="2400" b="1" dirty="0">
                <a:solidFill>
                  <a:schemeClr val="accent5">
                    <a:lumMod val="60000"/>
                    <a:lumOff val="40000"/>
                  </a:schemeClr>
                </a:solidFill>
                <a:latin typeface="Calibri" panose="020F0502020204030204" pitchFamily="34" charset="0"/>
                <a:cs typeface="Calibri" panose="020F0502020204030204" pitchFamily="34" charset="0"/>
              </a:rPr>
              <a:t>Verified Users </a:t>
            </a:r>
          </a:p>
          <a:p>
            <a:pPr marL="0" indent="0">
              <a:buNone/>
            </a:pPr>
            <a:endParaRPr lang="en-US" sz="1800" b="1" dirty="0">
              <a:latin typeface="Calibri" panose="020F0502020204030204" pitchFamily="34" charset="0"/>
              <a:cs typeface="Calibri" panose="020F0502020204030204" pitchFamily="34" charset="0"/>
            </a:endParaRPr>
          </a:p>
          <a:p>
            <a:pPr marL="0" indent="0">
              <a:buNone/>
            </a:pPr>
            <a:r>
              <a:rPr lang="en-US" sz="1800" dirty="0">
                <a:latin typeface="Calibri" panose="020F0502020204030204" pitchFamily="34" charset="0"/>
                <a:cs typeface="Calibri" panose="020F0502020204030204" pitchFamily="34" charset="0"/>
              </a:rPr>
              <a:t>SELECT count(</a:t>
            </a:r>
            <a:r>
              <a:rPr lang="en-US" sz="1800" dirty="0" err="1">
                <a:latin typeface="Calibri" panose="020F0502020204030204" pitchFamily="34" charset="0"/>
                <a:cs typeface="Calibri" panose="020F0502020204030204" pitchFamily="34" charset="0"/>
              </a:rPr>
              <a:t>user.verified</a:t>
            </a:r>
            <a:r>
              <a:rPr lang="en-US" sz="1800" dirty="0">
                <a:latin typeface="Calibri" panose="020F0502020204030204" pitchFamily="34" charset="0"/>
                <a:cs typeface="Calibri" panose="020F0502020204030204" pitchFamily="34" charset="0"/>
              </a:rPr>
              <a:t>) AS </a:t>
            </a:r>
            <a:r>
              <a:rPr lang="en-US" sz="1800" dirty="0" err="1">
                <a:latin typeface="Calibri" panose="020F0502020204030204" pitchFamily="34" charset="0"/>
                <a:cs typeface="Calibri" panose="020F0502020204030204" pitchFamily="34" charset="0"/>
              </a:rPr>
              <a:t>Verified_Users</a:t>
            </a:r>
            <a:r>
              <a:rPr lang="en-US" sz="1800" dirty="0">
                <a:latin typeface="Calibri" panose="020F0502020204030204" pitchFamily="34" charset="0"/>
                <a:cs typeface="Calibri" panose="020F0502020204030204" pitchFamily="34" charset="0"/>
              </a:rPr>
              <a:t> FROM Travel WHERE </a:t>
            </a:r>
            <a:r>
              <a:rPr lang="en-US" sz="1800" dirty="0" err="1">
                <a:latin typeface="Calibri" panose="020F0502020204030204" pitchFamily="34" charset="0"/>
                <a:cs typeface="Calibri" panose="020F0502020204030204" pitchFamily="34" charset="0"/>
              </a:rPr>
              <a:t>user.verified</a:t>
            </a:r>
            <a:r>
              <a:rPr lang="en-US" sz="1800" dirty="0">
                <a:latin typeface="Calibri" panose="020F0502020204030204" pitchFamily="34" charset="0"/>
                <a:cs typeface="Calibri" panose="020F0502020204030204" pitchFamily="34" charset="0"/>
              </a:rPr>
              <a:t>=true </a:t>
            </a:r>
          </a:p>
          <a:p>
            <a:pPr marL="0" indent="0">
              <a:buNone/>
            </a:pPr>
            <a:endParaRPr lang="en-US" dirty="0"/>
          </a:p>
          <a:p>
            <a:pPr marL="0" indent="0">
              <a:buNone/>
            </a:pPr>
            <a:endParaRPr lang="en-US" dirty="0"/>
          </a:p>
        </p:txBody>
      </p:sp>
      <p:pic>
        <p:nvPicPr>
          <p:cNvPr id="4" name="Picture 3">
            <a:extLst>
              <a:ext uri="{FF2B5EF4-FFF2-40B4-BE49-F238E27FC236}">
                <a16:creationId xmlns:a16="http://schemas.microsoft.com/office/drawing/2014/main" id="{02632506-E1BB-4196-9004-C55F26AE83E2}"/>
              </a:ext>
            </a:extLst>
          </p:cNvPr>
          <p:cNvPicPr/>
          <p:nvPr/>
        </p:nvPicPr>
        <p:blipFill rotWithShape="1">
          <a:blip r:embed="rId2"/>
          <a:srcRect t="17735" r="74622"/>
          <a:stretch/>
        </p:blipFill>
        <p:spPr>
          <a:xfrm>
            <a:off x="5341821" y="3665978"/>
            <a:ext cx="2312045" cy="1326935"/>
          </a:xfrm>
          <a:prstGeom prst="rect">
            <a:avLst/>
          </a:prstGeom>
        </p:spPr>
      </p:pic>
    </p:spTree>
    <p:extLst>
      <p:ext uri="{BB962C8B-B14F-4D97-AF65-F5344CB8AC3E}">
        <p14:creationId xmlns:p14="http://schemas.microsoft.com/office/powerpoint/2010/main" val="40250516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FD12B1-C0CE-4AE0-93BD-2646C96C14AB}"/>
              </a:ext>
            </a:extLst>
          </p:cNvPr>
          <p:cNvSpPr>
            <a:spLocks noGrp="1"/>
          </p:cNvSpPr>
          <p:nvPr>
            <p:ph type="title"/>
          </p:nvPr>
        </p:nvSpPr>
        <p:spPr>
          <a:xfrm>
            <a:off x="2895600" y="435382"/>
            <a:ext cx="8610600" cy="1293028"/>
          </a:xfrm>
        </p:spPr>
        <p:txBody>
          <a:bodyPr/>
          <a:lstStyle/>
          <a:p>
            <a:r>
              <a:rPr lang="en-US" dirty="0">
                <a:solidFill>
                  <a:schemeClr val="accent2">
                    <a:lumMod val="60000"/>
                    <a:lumOff val="40000"/>
                  </a:schemeClr>
                </a:solidFill>
              </a:rPr>
              <a:t>Query 8</a:t>
            </a:r>
          </a:p>
        </p:txBody>
      </p:sp>
      <p:sp>
        <p:nvSpPr>
          <p:cNvPr id="3" name="Content Placeholder 2">
            <a:extLst>
              <a:ext uri="{FF2B5EF4-FFF2-40B4-BE49-F238E27FC236}">
                <a16:creationId xmlns:a16="http://schemas.microsoft.com/office/drawing/2014/main" id="{16425A5A-5BA4-4A10-8095-ADC0C0B53C38}"/>
              </a:ext>
            </a:extLst>
          </p:cNvPr>
          <p:cNvSpPr>
            <a:spLocks noGrp="1"/>
          </p:cNvSpPr>
          <p:nvPr>
            <p:ph idx="1"/>
          </p:nvPr>
        </p:nvSpPr>
        <p:spPr>
          <a:xfrm>
            <a:off x="685800" y="1572382"/>
            <a:ext cx="10820400" cy="4646304"/>
          </a:xfrm>
        </p:spPr>
        <p:txBody>
          <a:bodyPr/>
          <a:lstStyle/>
          <a:p>
            <a:pPr marL="0" indent="0">
              <a:buNone/>
            </a:pPr>
            <a:endParaRPr lang="en-US" dirty="0"/>
          </a:p>
          <a:p>
            <a:pPr marL="0" indent="0">
              <a:buNone/>
            </a:pPr>
            <a:endParaRPr lang="en-US" dirty="0"/>
          </a:p>
        </p:txBody>
      </p:sp>
      <p:pic>
        <p:nvPicPr>
          <p:cNvPr id="7" name="Picture 6">
            <a:extLst>
              <a:ext uri="{FF2B5EF4-FFF2-40B4-BE49-F238E27FC236}">
                <a16:creationId xmlns:a16="http://schemas.microsoft.com/office/drawing/2014/main" id="{CAC57046-27F9-44E8-BA25-7FDD809CC1D2}"/>
              </a:ext>
            </a:extLst>
          </p:cNvPr>
          <p:cNvPicPr/>
          <p:nvPr/>
        </p:nvPicPr>
        <p:blipFill>
          <a:blip r:embed="rId2"/>
          <a:stretch>
            <a:fillRect/>
          </a:stretch>
        </p:blipFill>
        <p:spPr>
          <a:xfrm>
            <a:off x="137676" y="2502422"/>
            <a:ext cx="5627283" cy="3418205"/>
          </a:xfrm>
          <a:prstGeom prst="rect">
            <a:avLst/>
          </a:prstGeom>
        </p:spPr>
      </p:pic>
      <p:pic>
        <p:nvPicPr>
          <p:cNvPr id="6" name="Picture 5">
            <a:extLst>
              <a:ext uri="{FF2B5EF4-FFF2-40B4-BE49-F238E27FC236}">
                <a16:creationId xmlns:a16="http://schemas.microsoft.com/office/drawing/2014/main" id="{C10414F7-C6C4-4F70-9A72-E2FC1A257576}"/>
              </a:ext>
            </a:extLst>
          </p:cNvPr>
          <p:cNvPicPr/>
          <p:nvPr/>
        </p:nvPicPr>
        <p:blipFill>
          <a:blip r:embed="rId3"/>
          <a:stretch>
            <a:fillRect/>
          </a:stretch>
        </p:blipFill>
        <p:spPr>
          <a:xfrm>
            <a:off x="5946440" y="2502422"/>
            <a:ext cx="5942965" cy="3418205"/>
          </a:xfrm>
          <a:prstGeom prst="rect">
            <a:avLst/>
          </a:prstGeom>
        </p:spPr>
      </p:pic>
    </p:spTree>
    <p:extLst>
      <p:ext uri="{BB962C8B-B14F-4D97-AF65-F5344CB8AC3E}">
        <p14:creationId xmlns:p14="http://schemas.microsoft.com/office/powerpoint/2010/main" val="27848349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4FB3E6-C124-49CC-812D-A273BB6AFC5A}"/>
              </a:ext>
            </a:extLst>
          </p:cNvPr>
          <p:cNvSpPr>
            <a:spLocks noGrp="1"/>
          </p:cNvSpPr>
          <p:nvPr>
            <p:ph type="title"/>
          </p:nvPr>
        </p:nvSpPr>
        <p:spPr>
          <a:xfrm>
            <a:off x="2895600" y="517630"/>
            <a:ext cx="8610600" cy="1293028"/>
          </a:xfrm>
        </p:spPr>
        <p:txBody>
          <a:bodyPr/>
          <a:lstStyle/>
          <a:p>
            <a:r>
              <a:rPr lang="en-US" dirty="0">
                <a:solidFill>
                  <a:schemeClr val="accent2">
                    <a:lumMod val="60000"/>
                    <a:lumOff val="40000"/>
                  </a:schemeClr>
                </a:solidFill>
              </a:rPr>
              <a:t>Query 9</a:t>
            </a:r>
          </a:p>
        </p:txBody>
      </p:sp>
      <p:sp>
        <p:nvSpPr>
          <p:cNvPr id="3" name="Content Placeholder 2">
            <a:extLst>
              <a:ext uri="{FF2B5EF4-FFF2-40B4-BE49-F238E27FC236}">
                <a16:creationId xmlns:a16="http://schemas.microsoft.com/office/drawing/2014/main" id="{C6BAE2B1-24D7-4B9A-8037-1566B4ECD757}"/>
              </a:ext>
            </a:extLst>
          </p:cNvPr>
          <p:cNvSpPr>
            <a:spLocks noGrp="1"/>
          </p:cNvSpPr>
          <p:nvPr>
            <p:ph idx="1"/>
          </p:nvPr>
        </p:nvSpPr>
        <p:spPr>
          <a:xfrm>
            <a:off x="685800" y="1669144"/>
            <a:ext cx="10820400" cy="4549542"/>
          </a:xfrm>
        </p:spPr>
        <p:txBody>
          <a:bodyPr/>
          <a:lstStyle/>
          <a:p>
            <a:pPr marL="0" lvl="0" indent="0" fontAlgn="base">
              <a:buNone/>
            </a:pPr>
            <a:r>
              <a:rPr lang="en-US" sz="2400" b="1" dirty="0">
                <a:solidFill>
                  <a:schemeClr val="accent5">
                    <a:lumMod val="60000"/>
                    <a:lumOff val="40000"/>
                  </a:schemeClr>
                </a:solidFill>
                <a:latin typeface="Calibri" panose="020F0502020204030204" pitchFamily="34" charset="0"/>
                <a:cs typeface="Calibri" panose="020F0502020204030204" pitchFamily="34" charset="0"/>
              </a:rPr>
              <a:t>Top 10 verified users in United States(based on their followers count) </a:t>
            </a:r>
          </a:p>
          <a:p>
            <a:pPr marL="0" indent="0">
              <a:buNone/>
            </a:pPr>
            <a:endParaRPr lang="en-US" sz="1800" b="1" dirty="0">
              <a:latin typeface="Calibri" panose="020F0502020204030204" pitchFamily="34" charset="0"/>
              <a:cs typeface="Calibri" panose="020F0502020204030204" pitchFamily="34" charset="0"/>
            </a:endParaRPr>
          </a:p>
          <a:p>
            <a:pPr marL="0" indent="0">
              <a:buNone/>
            </a:pPr>
            <a:r>
              <a:rPr lang="en-US" sz="1800" dirty="0">
                <a:latin typeface="Calibri" panose="020F0502020204030204" pitchFamily="34" charset="0"/>
                <a:cs typeface="Calibri" panose="020F0502020204030204" pitchFamily="34" charset="0"/>
              </a:rPr>
              <a:t>SELECT user.name AS Name FROM Travel WHERE </a:t>
            </a:r>
            <a:r>
              <a:rPr lang="en-US" sz="1800" dirty="0" err="1">
                <a:latin typeface="Calibri" panose="020F0502020204030204" pitchFamily="34" charset="0"/>
                <a:cs typeface="Calibri" panose="020F0502020204030204" pitchFamily="34" charset="0"/>
              </a:rPr>
              <a:t>user.verified</a:t>
            </a:r>
            <a:r>
              <a:rPr lang="en-US" sz="1800" dirty="0">
                <a:latin typeface="Calibri" panose="020F0502020204030204" pitchFamily="34" charset="0"/>
                <a:cs typeface="Calibri" panose="020F0502020204030204" pitchFamily="34" charset="0"/>
              </a:rPr>
              <a:t>=true AND </a:t>
            </a:r>
            <a:r>
              <a:rPr lang="en-US" sz="1800" dirty="0" err="1">
                <a:latin typeface="Calibri" panose="020F0502020204030204" pitchFamily="34" charset="0"/>
                <a:cs typeface="Calibri" panose="020F0502020204030204" pitchFamily="34" charset="0"/>
              </a:rPr>
              <a:t>user.location</a:t>
            </a:r>
            <a:r>
              <a:rPr lang="en-US" sz="1800" dirty="0">
                <a:latin typeface="Calibri" panose="020F0502020204030204" pitchFamily="34" charset="0"/>
                <a:cs typeface="Calibri" panose="020F0502020204030204" pitchFamily="34" charset="0"/>
              </a:rPr>
              <a:t>='United States' ORDER BY </a:t>
            </a:r>
            <a:r>
              <a:rPr lang="en-US" sz="1800" dirty="0" err="1">
                <a:latin typeface="Calibri" panose="020F0502020204030204" pitchFamily="34" charset="0"/>
                <a:cs typeface="Calibri" panose="020F0502020204030204" pitchFamily="34" charset="0"/>
              </a:rPr>
              <a:t>user.followers_count</a:t>
            </a:r>
            <a:r>
              <a:rPr lang="en-US" sz="1800" dirty="0">
                <a:latin typeface="Calibri" panose="020F0502020204030204" pitchFamily="34" charset="0"/>
                <a:cs typeface="Calibri" panose="020F0502020204030204" pitchFamily="34" charset="0"/>
              </a:rPr>
              <a:t> DESC LIMIT 10 </a:t>
            </a:r>
          </a:p>
          <a:p>
            <a:pPr marL="0" indent="0">
              <a:buNone/>
            </a:pPr>
            <a:endParaRPr lang="en-US" dirty="0"/>
          </a:p>
          <a:p>
            <a:pPr marL="0" indent="0">
              <a:buNone/>
            </a:pPr>
            <a:endParaRPr lang="en-US" dirty="0"/>
          </a:p>
        </p:txBody>
      </p:sp>
      <p:pic>
        <p:nvPicPr>
          <p:cNvPr id="4" name="Picture 3">
            <a:extLst>
              <a:ext uri="{FF2B5EF4-FFF2-40B4-BE49-F238E27FC236}">
                <a16:creationId xmlns:a16="http://schemas.microsoft.com/office/drawing/2014/main" id="{B05C5427-8556-4554-9821-F3E7F469A352}"/>
              </a:ext>
            </a:extLst>
          </p:cNvPr>
          <p:cNvPicPr/>
          <p:nvPr/>
        </p:nvPicPr>
        <p:blipFill rotWithShape="1">
          <a:blip r:embed="rId2"/>
          <a:srcRect t="6476" r="69324"/>
          <a:stretch/>
        </p:blipFill>
        <p:spPr>
          <a:xfrm>
            <a:off x="5510947" y="3349628"/>
            <a:ext cx="1823249" cy="2696796"/>
          </a:xfrm>
          <a:prstGeom prst="rect">
            <a:avLst/>
          </a:prstGeom>
        </p:spPr>
      </p:pic>
    </p:spTree>
    <p:extLst>
      <p:ext uri="{BB962C8B-B14F-4D97-AF65-F5344CB8AC3E}">
        <p14:creationId xmlns:p14="http://schemas.microsoft.com/office/powerpoint/2010/main" val="30880382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4FB3E6-C124-49CC-812D-A273BB6AFC5A}"/>
              </a:ext>
            </a:extLst>
          </p:cNvPr>
          <p:cNvSpPr>
            <a:spLocks noGrp="1"/>
          </p:cNvSpPr>
          <p:nvPr>
            <p:ph type="title"/>
          </p:nvPr>
        </p:nvSpPr>
        <p:spPr>
          <a:xfrm>
            <a:off x="2895600" y="517630"/>
            <a:ext cx="8610600" cy="1293028"/>
          </a:xfrm>
        </p:spPr>
        <p:txBody>
          <a:bodyPr/>
          <a:lstStyle/>
          <a:p>
            <a:r>
              <a:rPr lang="en-US" dirty="0">
                <a:solidFill>
                  <a:schemeClr val="accent2">
                    <a:lumMod val="60000"/>
                    <a:lumOff val="40000"/>
                  </a:schemeClr>
                </a:solidFill>
              </a:rPr>
              <a:t>Query 9</a:t>
            </a:r>
          </a:p>
        </p:txBody>
      </p:sp>
      <p:sp>
        <p:nvSpPr>
          <p:cNvPr id="3" name="Content Placeholder 2">
            <a:extLst>
              <a:ext uri="{FF2B5EF4-FFF2-40B4-BE49-F238E27FC236}">
                <a16:creationId xmlns:a16="http://schemas.microsoft.com/office/drawing/2014/main" id="{C6BAE2B1-24D7-4B9A-8037-1566B4ECD757}"/>
              </a:ext>
            </a:extLst>
          </p:cNvPr>
          <p:cNvSpPr>
            <a:spLocks noGrp="1"/>
          </p:cNvSpPr>
          <p:nvPr>
            <p:ph idx="1"/>
          </p:nvPr>
        </p:nvSpPr>
        <p:spPr>
          <a:xfrm>
            <a:off x="685800" y="1669144"/>
            <a:ext cx="10820400" cy="4549542"/>
          </a:xfrm>
        </p:spPr>
        <p:txBody>
          <a:bodyPr/>
          <a:lstStyle/>
          <a:p>
            <a:pPr marL="0" indent="0">
              <a:buNone/>
            </a:pPr>
            <a:endParaRPr lang="en-US" dirty="0"/>
          </a:p>
          <a:p>
            <a:pPr marL="0" indent="0">
              <a:buNone/>
            </a:pPr>
            <a:endParaRPr lang="en-US" dirty="0"/>
          </a:p>
        </p:txBody>
      </p:sp>
      <p:pic>
        <p:nvPicPr>
          <p:cNvPr id="5" name="Picture 4">
            <a:extLst>
              <a:ext uri="{FF2B5EF4-FFF2-40B4-BE49-F238E27FC236}">
                <a16:creationId xmlns:a16="http://schemas.microsoft.com/office/drawing/2014/main" id="{8C65A90B-1DB7-45BC-9238-B2E48F415C96}"/>
              </a:ext>
            </a:extLst>
          </p:cNvPr>
          <p:cNvPicPr/>
          <p:nvPr/>
        </p:nvPicPr>
        <p:blipFill>
          <a:blip r:embed="rId2"/>
          <a:stretch>
            <a:fillRect/>
          </a:stretch>
        </p:blipFill>
        <p:spPr>
          <a:xfrm>
            <a:off x="2483582" y="1669144"/>
            <a:ext cx="7865104" cy="4408028"/>
          </a:xfrm>
          <a:prstGeom prst="rect">
            <a:avLst/>
          </a:prstGeom>
        </p:spPr>
      </p:pic>
    </p:spTree>
    <p:extLst>
      <p:ext uri="{BB962C8B-B14F-4D97-AF65-F5344CB8AC3E}">
        <p14:creationId xmlns:p14="http://schemas.microsoft.com/office/powerpoint/2010/main" val="40508238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C9DDC5-7528-4F42-B120-BDA32017778E}"/>
              </a:ext>
            </a:extLst>
          </p:cNvPr>
          <p:cNvSpPr>
            <a:spLocks noGrp="1"/>
          </p:cNvSpPr>
          <p:nvPr>
            <p:ph type="title"/>
          </p:nvPr>
        </p:nvSpPr>
        <p:spPr>
          <a:xfrm>
            <a:off x="2895600" y="459573"/>
            <a:ext cx="8610600" cy="1293028"/>
          </a:xfrm>
        </p:spPr>
        <p:txBody>
          <a:bodyPr/>
          <a:lstStyle/>
          <a:p>
            <a:r>
              <a:rPr lang="en-US" dirty="0">
                <a:solidFill>
                  <a:schemeClr val="accent2">
                    <a:lumMod val="60000"/>
                    <a:lumOff val="40000"/>
                  </a:schemeClr>
                </a:solidFill>
              </a:rPr>
              <a:t>Query 10</a:t>
            </a:r>
          </a:p>
        </p:txBody>
      </p:sp>
      <p:sp>
        <p:nvSpPr>
          <p:cNvPr id="3" name="Content Placeholder 2">
            <a:extLst>
              <a:ext uri="{FF2B5EF4-FFF2-40B4-BE49-F238E27FC236}">
                <a16:creationId xmlns:a16="http://schemas.microsoft.com/office/drawing/2014/main" id="{22F25F30-0267-41E7-A930-E54386BF518E}"/>
              </a:ext>
            </a:extLst>
          </p:cNvPr>
          <p:cNvSpPr>
            <a:spLocks noGrp="1"/>
          </p:cNvSpPr>
          <p:nvPr>
            <p:ph idx="1"/>
          </p:nvPr>
        </p:nvSpPr>
        <p:spPr>
          <a:xfrm>
            <a:off x="685800" y="1422400"/>
            <a:ext cx="10820400" cy="4796286"/>
          </a:xfrm>
        </p:spPr>
        <p:txBody>
          <a:bodyPr/>
          <a:lstStyle/>
          <a:p>
            <a:pPr marL="0" lvl="0" indent="0" fontAlgn="base">
              <a:buNone/>
            </a:pPr>
            <a:r>
              <a:rPr lang="en-US" sz="2400" b="1" dirty="0">
                <a:solidFill>
                  <a:schemeClr val="accent5">
                    <a:lumMod val="60000"/>
                    <a:lumOff val="40000"/>
                  </a:schemeClr>
                </a:solidFill>
                <a:latin typeface="Calibri" panose="020F0502020204030204" pitchFamily="34" charset="0"/>
                <a:cs typeface="Calibri" panose="020F0502020204030204" pitchFamily="34" charset="0"/>
              </a:rPr>
              <a:t>List the User’s Screen Name, followers count , friends count and </a:t>
            </a:r>
            <a:r>
              <a:rPr lang="en-US" sz="2400" b="1" dirty="0" err="1">
                <a:solidFill>
                  <a:schemeClr val="accent5">
                    <a:lumMod val="60000"/>
                    <a:lumOff val="40000"/>
                  </a:schemeClr>
                </a:solidFill>
                <a:latin typeface="Calibri" panose="020F0502020204030204" pitchFamily="34" charset="0"/>
                <a:cs typeface="Calibri" panose="020F0502020204030204" pitchFamily="34" charset="0"/>
              </a:rPr>
              <a:t>favourites</a:t>
            </a:r>
            <a:r>
              <a:rPr lang="en-US" sz="2400" b="1" dirty="0">
                <a:solidFill>
                  <a:schemeClr val="accent5">
                    <a:lumMod val="60000"/>
                    <a:lumOff val="40000"/>
                  </a:schemeClr>
                </a:solidFill>
                <a:latin typeface="Calibri" panose="020F0502020204030204" pitchFamily="34" charset="0"/>
                <a:cs typeface="Calibri" panose="020F0502020204030204" pitchFamily="34" charset="0"/>
              </a:rPr>
              <a:t> count when it satisfies two conditions : ‘Travel’ in the text and screen name starts with ‘a’. </a:t>
            </a:r>
          </a:p>
          <a:p>
            <a:pPr marL="0" indent="0">
              <a:buNone/>
            </a:pPr>
            <a:endParaRPr lang="en-US" b="1" dirty="0"/>
          </a:p>
          <a:p>
            <a:pPr marL="0" indent="0">
              <a:buNone/>
            </a:pPr>
            <a:r>
              <a:rPr lang="en-US" sz="1800" dirty="0">
                <a:latin typeface="Calibri" panose="020F0502020204030204" pitchFamily="34" charset="0"/>
                <a:cs typeface="Calibri" panose="020F0502020204030204" pitchFamily="34" charset="0"/>
              </a:rPr>
              <a:t>SELECT </a:t>
            </a:r>
            <a:r>
              <a:rPr lang="en-US" sz="1800" dirty="0" err="1">
                <a:latin typeface="Calibri" panose="020F0502020204030204" pitchFamily="34" charset="0"/>
                <a:cs typeface="Calibri" panose="020F0502020204030204" pitchFamily="34" charset="0"/>
              </a:rPr>
              <a:t>user.screen_name</a:t>
            </a:r>
            <a:r>
              <a:rPr lang="en-US" sz="1800" dirty="0">
                <a:latin typeface="Calibri" panose="020F0502020204030204" pitchFamily="34" charset="0"/>
                <a:cs typeface="Calibri" panose="020F0502020204030204" pitchFamily="34" charset="0"/>
              </a:rPr>
              <a:t>, </a:t>
            </a:r>
            <a:r>
              <a:rPr lang="en-US" sz="1800" dirty="0" err="1">
                <a:latin typeface="Calibri" panose="020F0502020204030204" pitchFamily="34" charset="0"/>
                <a:cs typeface="Calibri" panose="020F0502020204030204" pitchFamily="34" charset="0"/>
              </a:rPr>
              <a:t>user.followers_count,user.favourites_count</a:t>
            </a:r>
            <a:r>
              <a:rPr lang="en-US" sz="1800" dirty="0">
                <a:latin typeface="Calibri" panose="020F0502020204030204" pitchFamily="34" charset="0"/>
                <a:cs typeface="Calibri" panose="020F0502020204030204" pitchFamily="34" charset="0"/>
              </a:rPr>
              <a:t>, </a:t>
            </a:r>
            <a:r>
              <a:rPr lang="en-US" sz="1800" dirty="0" err="1">
                <a:latin typeface="Calibri" panose="020F0502020204030204" pitchFamily="34" charset="0"/>
                <a:cs typeface="Calibri" panose="020F0502020204030204" pitchFamily="34" charset="0"/>
              </a:rPr>
              <a:t>user.friends_count</a:t>
            </a:r>
            <a:r>
              <a:rPr lang="en-US" sz="1800" dirty="0">
                <a:latin typeface="Calibri" panose="020F0502020204030204" pitchFamily="34" charset="0"/>
                <a:cs typeface="Calibri" panose="020F0502020204030204" pitchFamily="34" charset="0"/>
              </a:rPr>
              <a:t> FROM Travel WHERE </a:t>
            </a:r>
            <a:r>
              <a:rPr lang="en-US" sz="1800" dirty="0" err="1">
                <a:latin typeface="Calibri" panose="020F0502020204030204" pitchFamily="34" charset="0"/>
                <a:cs typeface="Calibri" panose="020F0502020204030204" pitchFamily="34" charset="0"/>
              </a:rPr>
              <a:t>user.screen_name</a:t>
            </a:r>
            <a:r>
              <a:rPr lang="en-US" sz="1800" dirty="0">
                <a:latin typeface="Calibri" panose="020F0502020204030204" pitchFamily="34" charset="0"/>
                <a:cs typeface="Calibri" panose="020F0502020204030204" pitchFamily="34" charset="0"/>
              </a:rPr>
              <a:t> LIKE 'a%' AND text LIKE '%travel%' </a:t>
            </a:r>
          </a:p>
          <a:p>
            <a:pPr marL="0" indent="0">
              <a:buNone/>
            </a:pPr>
            <a:endParaRPr lang="en-US" dirty="0"/>
          </a:p>
        </p:txBody>
      </p:sp>
      <p:pic>
        <p:nvPicPr>
          <p:cNvPr id="4" name="Picture 3">
            <a:extLst>
              <a:ext uri="{FF2B5EF4-FFF2-40B4-BE49-F238E27FC236}">
                <a16:creationId xmlns:a16="http://schemas.microsoft.com/office/drawing/2014/main" id="{0882526D-372D-4887-A9A2-965ED4CE5D2C}"/>
              </a:ext>
            </a:extLst>
          </p:cNvPr>
          <p:cNvPicPr/>
          <p:nvPr/>
        </p:nvPicPr>
        <p:blipFill rotWithShape="1">
          <a:blip r:embed="rId2"/>
          <a:srcRect r="14816"/>
          <a:stretch/>
        </p:blipFill>
        <p:spPr>
          <a:xfrm>
            <a:off x="4532886" y="3363726"/>
            <a:ext cx="3905553" cy="3329229"/>
          </a:xfrm>
          <a:prstGeom prst="rect">
            <a:avLst/>
          </a:prstGeom>
        </p:spPr>
      </p:pic>
    </p:spTree>
    <p:extLst>
      <p:ext uri="{BB962C8B-B14F-4D97-AF65-F5344CB8AC3E}">
        <p14:creationId xmlns:p14="http://schemas.microsoft.com/office/powerpoint/2010/main" val="10267145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3A0C31-F95C-4AF3-8ABD-390BA0B28026}"/>
              </a:ext>
            </a:extLst>
          </p:cNvPr>
          <p:cNvSpPr>
            <a:spLocks noGrp="1"/>
          </p:cNvSpPr>
          <p:nvPr>
            <p:ph type="title"/>
          </p:nvPr>
        </p:nvSpPr>
        <p:spPr>
          <a:xfrm>
            <a:off x="2895600" y="455536"/>
            <a:ext cx="8610600" cy="1293028"/>
          </a:xfrm>
        </p:spPr>
        <p:txBody>
          <a:bodyPr/>
          <a:lstStyle/>
          <a:p>
            <a:r>
              <a:rPr lang="en-US" dirty="0">
                <a:solidFill>
                  <a:schemeClr val="accent2">
                    <a:lumMod val="60000"/>
                    <a:lumOff val="40000"/>
                  </a:schemeClr>
                </a:solidFill>
              </a:rPr>
              <a:t>Query 10</a:t>
            </a:r>
            <a:endParaRPr lang="en-US" dirty="0"/>
          </a:p>
        </p:txBody>
      </p:sp>
      <p:pic>
        <p:nvPicPr>
          <p:cNvPr id="4" name="Content Placeholder 3">
            <a:extLst>
              <a:ext uri="{FF2B5EF4-FFF2-40B4-BE49-F238E27FC236}">
                <a16:creationId xmlns:a16="http://schemas.microsoft.com/office/drawing/2014/main" id="{19E4821A-6160-4212-ACA4-735CE58AA9C5}"/>
              </a:ext>
            </a:extLst>
          </p:cNvPr>
          <p:cNvPicPr>
            <a:picLocks noGrp="1"/>
          </p:cNvPicPr>
          <p:nvPr>
            <p:ph idx="1"/>
          </p:nvPr>
        </p:nvPicPr>
        <p:blipFill>
          <a:blip r:embed="rId2"/>
          <a:stretch>
            <a:fillRect/>
          </a:stretch>
        </p:blipFill>
        <p:spPr>
          <a:xfrm>
            <a:off x="2647727" y="1580519"/>
            <a:ext cx="7301672" cy="4637719"/>
          </a:xfrm>
          <a:prstGeom prst="rect">
            <a:avLst/>
          </a:prstGeom>
        </p:spPr>
      </p:pic>
    </p:spTree>
    <p:extLst>
      <p:ext uri="{BB962C8B-B14F-4D97-AF65-F5344CB8AC3E}">
        <p14:creationId xmlns:p14="http://schemas.microsoft.com/office/powerpoint/2010/main" val="12477143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96AFAF-866C-4804-841B-7D4D81FA7190}"/>
              </a:ext>
            </a:extLst>
          </p:cNvPr>
          <p:cNvSpPr>
            <a:spLocks noGrp="1"/>
          </p:cNvSpPr>
          <p:nvPr>
            <p:ph type="title"/>
          </p:nvPr>
        </p:nvSpPr>
        <p:spPr>
          <a:xfrm>
            <a:off x="1673980" y="788563"/>
            <a:ext cx="10369248" cy="1293028"/>
          </a:xfrm>
        </p:spPr>
        <p:txBody>
          <a:bodyPr/>
          <a:lstStyle/>
          <a:p>
            <a:r>
              <a:rPr lang="en-US" dirty="0">
                <a:solidFill>
                  <a:schemeClr val="accent2">
                    <a:lumMod val="60000"/>
                    <a:lumOff val="40000"/>
                  </a:schemeClr>
                </a:solidFill>
              </a:rPr>
              <a:t>WORD CLOUD BASED ON THE DATA</a:t>
            </a:r>
          </a:p>
        </p:txBody>
      </p:sp>
      <p:pic>
        <p:nvPicPr>
          <p:cNvPr id="4" name="Content Placeholder 3">
            <a:extLst>
              <a:ext uri="{FF2B5EF4-FFF2-40B4-BE49-F238E27FC236}">
                <a16:creationId xmlns:a16="http://schemas.microsoft.com/office/drawing/2014/main" id="{918C14D6-9FA6-4A14-9B3E-6F0B93EE4199}"/>
              </a:ext>
            </a:extLst>
          </p:cNvPr>
          <p:cNvPicPr>
            <a:picLocks noGrp="1"/>
          </p:cNvPicPr>
          <p:nvPr>
            <p:ph idx="1"/>
          </p:nvPr>
        </p:nvPicPr>
        <p:blipFill>
          <a:blip r:embed="rId2"/>
          <a:stretch>
            <a:fillRect/>
          </a:stretch>
        </p:blipFill>
        <p:spPr>
          <a:xfrm>
            <a:off x="2294965" y="2193925"/>
            <a:ext cx="7602070" cy="4024313"/>
          </a:xfrm>
          <a:prstGeom prst="rect">
            <a:avLst/>
          </a:prstGeom>
        </p:spPr>
      </p:pic>
    </p:spTree>
    <p:extLst>
      <p:ext uri="{BB962C8B-B14F-4D97-AF65-F5344CB8AC3E}">
        <p14:creationId xmlns:p14="http://schemas.microsoft.com/office/powerpoint/2010/main" val="10184777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BAB29-EB8D-4FC1-9004-1B5C8D0BAAFC}"/>
              </a:ext>
            </a:extLst>
          </p:cNvPr>
          <p:cNvSpPr>
            <a:spLocks noGrp="1"/>
          </p:cNvSpPr>
          <p:nvPr>
            <p:ph type="title"/>
          </p:nvPr>
        </p:nvSpPr>
        <p:spPr>
          <a:xfrm>
            <a:off x="2895600" y="517630"/>
            <a:ext cx="8610600" cy="1293028"/>
          </a:xfrm>
        </p:spPr>
        <p:txBody>
          <a:bodyPr/>
          <a:lstStyle/>
          <a:p>
            <a:r>
              <a:rPr lang="en-US" dirty="0">
                <a:solidFill>
                  <a:schemeClr val="accent2">
                    <a:lumMod val="60000"/>
                    <a:lumOff val="40000"/>
                  </a:schemeClr>
                </a:solidFill>
              </a:rPr>
              <a:t>TECHNOLOGIES USED</a:t>
            </a:r>
          </a:p>
        </p:txBody>
      </p:sp>
      <p:pic>
        <p:nvPicPr>
          <p:cNvPr id="7170" name="Picture 2" descr="Image result for cloudera logo">
            <a:extLst>
              <a:ext uri="{FF2B5EF4-FFF2-40B4-BE49-F238E27FC236}">
                <a16:creationId xmlns:a16="http://schemas.microsoft.com/office/drawing/2014/main" id="{6303FA00-5271-44B1-B1B2-46B0B2C183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57407" y="2349303"/>
            <a:ext cx="1121945" cy="1121945"/>
          </a:xfrm>
          <a:prstGeom prst="rect">
            <a:avLst/>
          </a:prstGeom>
          <a:noFill/>
          <a:extLst>
            <a:ext uri="{909E8E84-426E-40DD-AFC4-6F175D3DCCD1}">
              <a14:hiddenFill xmlns:a14="http://schemas.microsoft.com/office/drawing/2010/main">
                <a:solidFill>
                  <a:srgbClr val="FFFFFF"/>
                </a:solidFill>
              </a14:hiddenFill>
            </a:ext>
          </a:extLst>
        </p:spPr>
      </p:pic>
      <p:pic>
        <p:nvPicPr>
          <p:cNvPr id="7174" name="Picture 6" descr="Image result for tableau logo">
            <a:extLst>
              <a:ext uri="{FF2B5EF4-FFF2-40B4-BE49-F238E27FC236}">
                <a16:creationId xmlns:a16="http://schemas.microsoft.com/office/drawing/2014/main" id="{9EDD128D-1EDA-4EDD-875B-387026779EC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6674" y="2910276"/>
            <a:ext cx="2324226" cy="1787866"/>
          </a:xfrm>
          <a:prstGeom prst="rect">
            <a:avLst/>
          </a:prstGeom>
          <a:noFill/>
          <a:extLst>
            <a:ext uri="{909E8E84-426E-40DD-AFC4-6F175D3DCCD1}">
              <a14:hiddenFill xmlns:a14="http://schemas.microsoft.com/office/drawing/2010/main">
                <a:solidFill>
                  <a:srgbClr val="FFFFFF"/>
                </a:solidFill>
              </a14:hiddenFill>
            </a:ext>
          </a:extLst>
        </p:spPr>
      </p:pic>
      <p:pic>
        <p:nvPicPr>
          <p:cNvPr id="7176" name="Picture 8" descr="Image result for intellij idea logo">
            <a:extLst>
              <a:ext uri="{FF2B5EF4-FFF2-40B4-BE49-F238E27FC236}">
                <a16:creationId xmlns:a16="http://schemas.microsoft.com/office/drawing/2014/main" id="{7A15A7B1-5FA8-49FE-AAC4-BC2C12B2028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11760" y="4086078"/>
            <a:ext cx="1635364" cy="1635364"/>
          </a:xfrm>
          <a:prstGeom prst="rect">
            <a:avLst/>
          </a:prstGeom>
          <a:noFill/>
          <a:extLst>
            <a:ext uri="{909E8E84-426E-40DD-AFC4-6F175D3DCCD1}">
              <a14:hiddenFill xmlns:a14="http://schemas.microsoft.com/office/drawing/2010/main">
                <a:solidFill>
                  <a:srgbClr val="FFFFFF"/>
                </a:solidFill>
              </a14:hiddenFill>
            </a:ext>
          </a:extLst>
        </p:spPr>
      </p:pic>
      <p:pic>
        <p:nvPicPr>
          <p:cNvPr id="7178" name="Picture 10" descr="Image result for spark logo">
            <a:extLst>
              <a:ext uri="{FF2B5EF4-FFF2-40B4-BE49-F238E27FC236}">
                <a16:creationId xmlns:a16="http://schemas.microsoft.com/office/drawing/2014/main" id="{12952063-D8C6-4D38-872F-68AB0FB64B1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40948" y="4237678"/>
            <a:ext cx="1292386" cy="1002987"/>
          </a:xfrm>
          <a:prstGeom prst="rect">
            <a:avLst/>
          </a:prstGeom>
          <a:noFill/>
          <a:extLst>
            <a:ext uri="{909E8E84-426E-40DD-AFC4-6F175D3DCCD1}">
              <a14:hiddenFill xmlns:a14="http://schemas.microsoft.com/office/drawing/2010/main">
                <a:solidFill>
                  <a:srgbClr val="FFFFFF"/>
                </a:solidFill>
              </a14:hiddenFill>
            </a:ext>
          </a:extLst>
        </p:spPr>
      </p:pic>
      <p:pic>
        <p:nvPicPr>
          <p:cNvPr id="7180" name="Picture 12" descr="Image result for scala logo">
            <a:extLst>
              <a:ext uri="{FF2B5EF4-FFF2-40B4-BE49-F238E27FC236}">
                <a16:creationId xmlns:a16="http://schemas.microsoft.com/office/drawing/2014/main" id="{A059FAAA-DB0C-4110-91D4-AB2400255AD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56254" y="5197462"/>
            <a:ext cx="1700890" cy="755356"/>
          </a:xfrm>
          <a:prstGeom prst="rect">
            <a:avLst/>
          </a:prstGeom>
          <a:noFill/>
          <a:extLst>
            <a:ext uri="{909E8E84-426E-40DD-AFC4-6F175D3DCCD1}">
              <a14:hiddenFill xmlns:a14="http://schemas.microsoft.com/office/drawing/2010/main">
                <a:solidFill>
                  <a:srgbClr val="FFFFFF"/>
                </a:solidFill>
              </a14:hiddenFill>
            </a:ext>
          </a:extLst>
        </p:spPr>
      </p:pic>
      <p:pic>
        <p:nvPicPr>
          <p:cNvPr id="7182" name="Picture 14" descr="Image result for pycharm logo">
            <a:extLst>
              <a:ext uri="{FF2B5EF4-FFF2-40B4-BE49-F238E27FC236}">
                <a16:creationId xmlns:a16="http://schemas.microsoft.com/office/drawing/2014/main" id="{978AC65A-E3F7-4D57-AB71-A7C27E9A1AE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26089" y="1810658"/>
            <a:ext cx="1770611" cy="1770611"/>
          </a:xfrm>
          <a:prstGeom prst="rect">
            <a:avLst/>
          </a:prstGeom>
          <a:noFill/>
          <a:extLst>
            <a:ext uri="{909E8E84-426E-40DD-AFC4-6F175D3DCCD1}">
              <a14:hiddenFill xmlns:a14="http://schemas.microsoft.com/office/drawing/2010/main">
                <a:solidFill>
                  <a:srgbClr val="FFFFFF"/>
                </a:solidFill>
              </a14:hiddenFill>
            </a:ext>
          </a:extLst>
        </p:spPr>
      </p:pic>
      <p:pic>
        <p:nvPicPr>
          <p:cNvPr id="7184" name="Picture 16" descr="Image result for apache hadoop logo">
            <a:extLst>
              <a:ext uri="{FF2B5EF4-FFF2-40B4-BE49-F238E27FC236}">
                <a16:creationId xmlns:a16="http://schemas.microsoft.com/office/drawing/2014/main" id="{04A24AF8-4F75-4F12-8C45-B00C9940381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196700" y="1478475"/>
            <a:ext cx="4115060" cy="106580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8B8D0FC0-F5B6-4450-886B-179B9EFBA7AA}"/>
              </a:ext>
            </a:extLst>
          </p:cNvPr>
          <p:cNvSpPr txBox="1"/>
          <p:nvPr/>
        </p:nvSpPr>
        <p:spPr>
          <a:xfrm>
            <a:off x="4934857" y="6524710"/>
            <a:ext cx="7204417" cy="276999"/>
          </a:xfrm>
          <a:prstGeom prst="rect">
            <a:avLst/>
          </a:prstGeom>
          <a:noFill/>
        </p:spPr>
        <p:txBody>
          <a:bodyPr wrap="square" rtlCol="0">
            <a:spAutoFit/>
          </a:bodyPr>
          <a:lstStyle/>
          <a:p>
            <a:r>
              <a:rPr lang="en-US" sz="1200" dirty="0"/>
              <a:t>Reference : www.google.com/logos</a:t>
            </a:r>
          </a:p>
        </p:txBody>
      </p:sp>
    </p:spTree>
    <p:extLst>
      <p:ext uri="{BB962C8B-B14F-4D97-AF65-F5344CB8AC3E}">
        <p14:creationId xmlns:p14="http://schemas.microsoft.com/office/powerpoint/2010/main" val="32614362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9BA113C-4C1F-4B97-9936-1FDA4AAE9E57}"/>
              </a:ext>
            </a:extLst>
          </p:cNvPr>
          <p:cNvSpPr>
            <a:spLocks noGrp="1"/>
          </p:cNvSpPr>
          <p:nvPr>
            <p:ph idx="1"/>
          </p:nvPr>
        </p:nvSpPr>
        <p:spPr>
          <a:xfrm>
            <a:off x="685800" y="3052838"/>
            <a:ext cx="10820400" cy="3165847"/>
          </a:xfrm>
        </p:spPr>
        <p:txBody>
          <a:bodyPr>
            <a:normAutofit/>
          </a:bodyPr>
          <a:lstStyle/>
          <a:p>
            <a:pPr marL="0" indent="0" algn="ctr">
              <a:buNone/>
            </a:pPr>
            <a:r>
              <a:rPr lang="en-US" sz="5400" b="1" dirty="0"/>
              <a:t>THANK YOU</a:t>
            </a:r>
          </a:p>
        </p:txBody>
      </p:sp>
    </p:spTree>
    <p:extLst>
      <p:ext uri="{BB962C8B-B14F-4D97-AF65-F5344CB8AC3E}">
        <p14:creationId xmlns:p14="http://schemas.microsoft.com/office/powerpoint/2010/main" val="28516365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F8E93-CD99-4EE0-B5CC-3E0D0A4B4DD2}"/>
              </a:ext>
            </a:extLst>
          </p:cNvPr>
          <p:cNvSpPr>
            <a:spLocks noGrp="1"/>
          </p:cNvSpPr>
          <p:nvPr>
            <p:ph type="title"/>
          </p:nvPr>
        </p:nvSpPr>
        <p:spPr>
          <a:xfrm>
            <a:off x="3364895" y="551496"/>
            <a:ext cx="8062686" cy="1293028"/>
          </a:xfrm>
        </p:spPr>
        <p:txBody>
          <a:bodyPr>
            <a:normAutofit/>
          </a:bodyPr>
          <a:lstStyle/>
          <a:p>
            <a:r>
              <a:rPr lang="en-US" dirty="0">
                <a:solidFill>
                  <a:schemeClr val="accent2">
                    <a:lumMod val="60000"/>
                    <a:lumOff val="40000"/>
                  </a:schemeClr>
                </a:solidFill>
              </a:rPr>
              <a:t>Phase 1     </a:t>
            </a:r>
          </a:p>
        </p:txBody>
      </p:sp>
      <p:sp>
        <p:nvSpPr>
          <p:cNvPr id="3" name="Content Placeholder 2">
            <a:extLst>
              <a:ext uri="{FF2B5EF4-FFF2-40B4-BE49-F238E27FC236}">
                <a16:creationId xmlns:a16="http://schemas.microsoft.com/office/drawing/2014/main" id="{53A8AF93-32A0-4DF9-85DD-CCF7AD3DEA92}"/>
              </a:ext>
            </a:extLst>
          </p:cNvPr>
          <p:cNvSpPr>
            <a:spLocks noGrp="1"/>
          </p:cNvSpPr>
          <p:nvPr>
            <p:ph idx="1"/>
          </p:nvPr>
        </p:nvSpPr>
        <p:spPr/>
        <p:txBody>
          <a:bodyPr>
            <a:normAutofit/>
          </a:bodyPr>
          <a:lstStyle/>
          <a:p>
            <a:pPr marL="0" indent="0">
              <a:buNone/>
            </a:pPr>
            <a:endParaRPr lang="en-US" dirty="0"/>
          </a:p>
          <a:p>
            <a:r>
              <a:rPr lang="en-US" sz="2400" dirty="0">
                <a:latin typeface="Calibri" panose="020F0502020204030204" pitchFamily="34" charset="0"/>
                <a:cs typeface="Calibri" panose="020F0502020204030204" pitchFamily="34" charset="0"/>
              </a:rPr>
              <a:t>Collected tweets and saved as a JSON file.</a:t>
            </a:r>
          </a:p>
          <a:p>
            <a:endParaRPr lang="en-US" sz="2400" dirty="0">
              <a:latin typeface="Calibri" panose="020F0502020204030204" pitchFamily="34" charset="0"/>
              <a:cs typeface="Calibri" panose="020F0502020204030204" pitchFamily="34" charset="0"/>
            </a:endParaRPr>
          </a:p>
          <a:p>
            <a:r>
              <a:rPr lang="en-US" sz="2400" dirty="0">
                <a:latin typeface="Calibri" panose="020F0502020204030204" pitchFamily="34" charset="0"/>
                <a:cs typeface="Calibri" panose="020F0502020204030204" pitchFamily="34" charset="0"/>
              </a:rPr>
              <a:t>From the JSON file , extracted the hashtags and URLs and saved as text file.</a:t>
            </a:r>
          </a:p>
          <a:p>
            <a:endParaRPr lang="en-US" sz="2400" dirty="0">
              <a:latin typeface="Calibri" panose="020F0502020204030204" pitchFamily="34" charset="0"/>
              <a:cs typeface="Calibri" panose="020F0502020204030204" pitchFamily="34" charset="0"/>
            </a:endParaRPr>
          </a:p>
          <a:p>
            <a:r>
              <a:rPr lang="en-US" sz="2400" dirty="0">
                <a:latin typeface="Calibri" panose="020F0502020204030204" pitchFamily="34" charset="0"/>
                <a:cs typeface="Calibri" panose="020F0502020204030204" pitchFamily="34" charset="0"/>
              </a:rPr>
              <a:t>Word count on the hashtags and URLs using Apache Hadoop and Apache Spark.  </a:t>
            </a:r>
          </a:p>
        </p:txBody>
      </p:sp>
    </p:spTree>
    <p:extLst>
      <p:ext uri="{BB962C8B-B14F-4D97-AF65-F5344CB8AC3E}">
        <p14:creationId xmlns:p14="http://schemas.microsoft.com/office/powerpoint/2010/main" val="19672956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CA3C44-36D3-4DDB-A050-E35FAA102434}"/>
              </a:ext>
            </a:extLst>
          </p:cNvPr>
          <p:cNvSpPr>
            <a:spLocks noGrp="1"/>
          </p:cNvSpPr>
          <p:nvPr>
            <p:ph type="title"/>
          </p:nvPr>
        </p:nvSpPr>
        <p:spPr>
          <a:xfrm>
            <a:off x="2895600" y="764373"/>
            <a:ext cx="8610600" cy="914446"/>
          </a:xfrm>
        </p:spPr>
        <p:txBody>
          <a:bodyPr/>
          <a:lstStyle/>
          <a:p>
            <a:r>
              <a:rPr lang="en-US" dirty="0">
                <a:solidFill>
                  <a:schemeClr val="accent2">
                    <a:lumMod val="60000"/>
                    <a:lumOff val="40000"/>
                  </a:schemeClr>
                </a:solidFill>
              </a:rPr>
              <a:t>PHASE 1</a:t>
            </a:r>
          </a:p>
        </p:txBody>
      </p:sp>
      <p:sp>
        <p:nvSpPr>
          <p:cNvPr id="6" name="TextBox 5">
            <a:extLst>
              <a:ext uri="{FF2B5EF4-FFF2-40B4-BE49-F238E27FC236}">
                <a16:creationId xmlns:a16="http://schemas.microsoft.com/office/drawing/2014/main" id="{640F7B32-5B52-48D5-9481-FB767C1EC1CC}"/>
              </a:ext>
            </a:extLst>
          </p:cNvPr>
          <p:cNvSpPr txBox="1"/>
          <p:nvPr/>
        </p:nvSpPr>
        <p:spPr>
          <a:xfrm>
            <a:off x="730553" y="1628964"/>
            <a:ext cx="6524092" cy="461665"/>
          </a:xfrm>
          <a:prstGeom prst="rect">
            <a:avLst/>
          </a:prstGeom>
          <a:noFill/>
        </p:spPr>
        <p:txBody>
          <a:bodyPr wrap="square" rtlCol="0">
            <a:spAutoFit/>
          </a:bodyPr>
          <a:lstStyle/>
          <a:p>
            <a:r>
              <a:rPr lang="en-US" sz="2400" b="1" dirty="0">
                <a:solidFill>
                  <a:schemeClr val="accent5">
                    <a:lumMod val="60000"/>
                    <a:lumOff val="40000"/>
                  </a:schemeClr>
                </a:solidFill>
                <a:latin typeface="Calibri" panose="020F0502020204030204" pitchFamily="34" charset="0"/>
                <a:cs typeface="Calibri" panose="020F0502020204030204" pitchFamily="34" charset="0"/>
              </a:rPr>
              <a:t>Collecting Tweets using this Python code</a:t>
            </a:r>
          </a:p>
        </p:txBody>
      </p:sp>
      <p:pic>
        <p:nvPicPr>
          <p:cNvPr id="7" name="Picture 6">
            <a:extLst>
              <a:ext uri="{FF2B5EF4-FFF2-40B4-BE49-F238E27FC236}">
                <a16:creationId xmlns:a16="http://schemas.microsoft.com/office/drawing/2014/main" id="{64B60816-4180-4817-A12E-C4736DBF4D70}"/>
              </a:ext>
            </a:extLst>
          </p:cNvPr>
          <p:cNvPicPr>
            <a:picLocks noChangeAspect="1"/>
          </p:cNvPicPr>
          <p:nvPr/>
        </p:nvPicPr>
        <p:blipFill>
          <a:blip r:embed="rId2"/>
          <a:stretch>
            <a:fillRect/>
          </a:stretch>
        </p:blipFill>
        <p:spPr>
          <a:xfrm>
            <a:off x="2801622" y="2234572"/>
            <a:ext cx="6796137" cy="4129007"/>
          </a:xfrm>
          <a:prstGeom prst="rect">
            <a:avLst/>
          </a:prstGeom>
        </p:spPr>
      </p:pic>
    </p:spTree>
    <p:extLst>
      <p:ext uri="{BB962C8B-B14F-4D97-AF65-F5344CB8AC3E}">
        <p14:creationId xmlns:p14="http://schemas.microsoft.com/office/powerpoint/2010/main" val="37125392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CB8AD-C2AE-49ED-9FBB-0627EA5549D3}"/>
              </a:ext>
            </a:extLst>
          </p:cNvPr>
          <p:cNvSpPr>
            <a:spLocks noGrp="1"/>
          </p:cNvSpPr>
          <p:nvPr>
            <p:ph type="title"/>
          </p:nvPr>
        </p:nvSpPr>
        <p:spPr>
          <a:xfrm>
            <a:off x="2895600" y="401516"/>
            <a:ext cx="8610600" cy="1293028"/>
          </a:xfrm>
        </p:spPr>
        <p:txBody>
          <a:bodyPr/>
          <a:lstStyle/>
          <a:p>
            <a:r>
              <a:rPr lang="en-US" dirty="0">
                <a:solidFill>
                  <a:schemeClr val="accent2">
                    <a:lumMod val="60000"/>
                    <a:lumOff val="40000"/>
                  </a:schemeClr>
                </a:solidFill>
              </a:rPr>
              <a:t>PHASE 1</a:t>
            </a:r>
          </a:p>
        </p:txBody>
      </p:sp>
      <p:sp>
        <p:nvSpPr>
          <p:cNvPr id="3" name="Content Placeholder 2">
            <a:extLst>
              <a:ext uri="{FF2B5EF4-FFF2-40B4-BE49-F238E27FC236}">
                <a16:creationId xmlns:a16="http://schemas.microsoft.com/office/drawing/2014/main" id="{2587FBC3-87FE-4321-925F-F7D80C3396EE}"/>
              </a:ext>
            </a:extLst>
          </p:cNvPr>
          <p:cNvSpPr>
            <a:spLocks noGrp="1"/>
          </p:cNvSpPr>
          <p:nvPr>
            <p:ph idx="1"/>
          </p:nvPr>
        </p:nvSpPr>
        <p:spPr>
          <a:xfrm>
            <a:off x="685800" y="1732038"/>
            <a:ext cx="10820400" cy="4486647"/>
          </a:xfrm>
        </p:spPr>
        <p:txBody>
          <a:bodyPr>
            <a:normAutofit/>
          </a:bodyPr>
          <a:lstStyle/>
          <a:p>
            <a:pPr marL="0" indent="0">
              <a:buNone/>
            </a:pPr>
            <a:r>
              <a:rPr lang="en-US" sz="2400" b="1" dirty="0">
                <a:solidFill>
                  <a:schemeClr val="accent5">
                    <a:lumMod val="60000"/>
                    <a:lumOff val="40000"/>
                  </a:schemeClr>
                </a:solidFill>
                <a:latin typeface="Calibri" panose="020F0502020204030204" pitchFamily="34" charset="0"/>
                <a:cs typeface="Calibri" panose="020F0502020204030204" pitchFamily="34" charset="0"/>
              </a:rPr>
              <a:t>Extracting Hashtags and URLs from the ‘</a:t>
            </a:r>
            <a:r>
              <a:rPr lang="en-US" sz="2400" b="1" dirty="0" err="1">
                <a:solidFill>
                  <a:schemeClr val="accent5">
                    <a:lumMod val="60000"/>
                    <a:lumOff val="40000"/>
                  </a:schemeClr>
                </a:solidFill>
                <a:latin typeface="Calibri" panose="020F0502020204030204" pitchFamily="34" charset="0"/>
                <a:cs typeface="Calibri" panose="020F0502020204030204" pitchFamily="34" charset="0"/>
              </a:rPr>
              <a:t>TweetsTravel</a:t>
            </a:r>
            <a:r>
              <a:rPr lang="en-US" sz="2400" b="1" dirty="0">
                <a:solidFill>
                  <a:schemeClr val="accent5">
                    <a:lumMod val="60000"/>
                    <a:lumOff val="40000"/>
                  </a:schemeClr>
                </a:solidFill>
                <a:latin typeface="Calibri" panose="020F0502020204030204" pitchFamily="34" charset="0"/>
                <a:cs typeface="Calibri" panose="020F0502020204030204" pitchFamily="34" charset="0"/>
              </a:rPr>
              <a:t>’ JSON file using this Python code</a:t>
            </a:r>
          </a:p>
        </p:txBody>
      </p:sp>
      <p:pic>
        <p:nvPicPr>
          <p:cNvPr id="4" name="Picture 3">
            <a:extLst>
              <a:ext uri="{FF2B5EF4-FFF2-40B4-BE49-F238E27FC236}">
                <a16:creationId xmlns:a16="http://schemas.microsoft.com/office/drawing/2014/main" id="{5A914454-2547-429B-BDC7-4A4F18AA46A5}"/>
              </a:ext>
            </a:extLst>
          </p:cNvPr>
          <p:cNvPicPr>
            <a:picLocks noChangeAspect="1"/>
          </p:cNvPicPr>
          <p:nvPr/>
        </p:nvPicPr>
        <p:blipFill>
          <a:blip r:embed="rId2"/>
          <a:stretch>
            <a:fillRect/>
          </a:stretch>
        </p:blipFill>
        <p:spPr>
          <a:xfrm>
            <a:off x="2628143" y="2644237"/>
            <a:ext cx="6836805" cy="3665729"/>
          </a:xfrm>
          <a:prstGeom prst="rect">
            <a:avLst/>
          </a:prstGeom>
        </p:spPr>
      </p:pic>
    </p:spTree>
    <p:extLst>
      <p:ext uri="{BB962C8B-B14F-4D97-AF65-F5344CB8AC3E}">
        <p14:creationId xmlns:p14="http://schemas.microsoft.com/office/powerpoint/2010/main" val="8331032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FE75A2-0996-4BED-B008-0A5C4ACB6A27}"/>
              </a:ext>
            </a:extLst>
          </p:cNvPr>
          <p:cNvSpPr>
            <a:spLocks noGrp="1"/>
          </p:cNvSpPr>
          <p:nvPr>
            <p:ph type="title"/>
          </p:nvPr>
        </p:nvSpPr>
        <p:spPr>
          <a:xfrm>
            <a:off x="2895600" y="425706"/>
            <a:ext cx="8610600" cy="1293028"/>
          </a:xfrm>
        </p:spPr>
        <p:txBody>
          <a:bodyPr/>
          <a:lstStyle/>
          <a:p>
            <a:r>
              <a:rPr lang="en-US" dirty="0">
                <a:solidFill>
                  <a:schemeClr val="accent2">
                    <a:lumMod val="60000"/>
                    <a:lumOff val="40000"/>
                  </a:schemeClr>
                </a:solidFill>
              </a:rPr>
              <a:t>PHASE 2</a:t>
            </a:r>
          </a:p>
        </p:txBody>
      </p:sp>
      <p:sp>
        <p:nvSpPr>
          <p:cNvPr id="3" name="Content Placeholder 2">
            <a:extLst>
              <a:ext uri="{FF2B5EF4-FFF2-40B4-BE49-F238E27FC236}">
                <a16:creationId xmlns:a16="http://schemas.microsoft.com/office/drawing/2014/main" id="{7BE2E6FF-413F-4465-9B06-3806C3595741}"/>
              </a:ext>
            </a:extLst>
          </p:cNvPr>
          <p:cNvSpPr>
            <a:spLocks noGrp="1"/>
          </p:cNvSpPr>
          <p:nvPr>
            <p:ph idx="1"/>
          </p:nvPr>
        </p:nvSpPr>
        <p:spPr/>
        <p:txBody>
          <a:bodyPr>
            <a:normAutofit/>
          </a:bodyPr>
          <a:lstStyle/>
          <a:p>
            <a:r>
              <a:rPr lang="en-US" sz="2400" dirty="0">
                <a:latin typeface="Calibri" panose="020F0502020204030204" pitchFamily="34" charset="0"/>
                <a:cs typeface="Calibri" panose="020F0502020204030204" pitchFamily="34" charset="0"/>
              </a:rPr>
              <a:t>Analytical queries performed on the extracted tweets. </a:t>
            </a:r>
          </a:p>
          <a:p>
            <a:endParaRPr lang="en-US" sz="2400" dirty="0">
              <a:latin typeface="Calibri" panose="020F0502020204030204" pitchFamily="34" charset="0"/>
              <a:cs typeface="Calibri" panose="020F0502020204030204" pitchFamily="34" charset="0"/>
            </a:endParaRPr>
          </a:p>
          <a:p>
            <a:r>
              <a:rPr lang="en-US" sz="2400" dirty="0">
                <a:latin typeface="Calibri" panose="020F0502020204030204" pitchFamily="34" charset="0"/>
                <a:cs typeface="Calibri" panose="020F0502020204030204" pitchFamily="34" charset="0"/>
              </a:rPr>
              <a:t>Visualized these queries using Tableau Software.</a:t>
            </a:r>
          </a:p>
        </p:txBody>
      </p:sp>
    </p:spTree>
    <p:extLst>
      <p:ext uri="{BB962C8B-B14F-4D97-AF65-F5344CB8AC3E}">
        <p14:creationId xmlns:p14="http://schemas.microsoft.com/office/powerpoint/2010/main" val="39523714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A7390F-5F68-4936-B47D-E7167DB4C3D0}"/>
              </a:ext>
            </a:extLst>
          </p:cNvPr>
          <p:cNvSpPr>
            <a:spLocks noGrp="1"/>
          </p:cNvSpPr>
          <p:nvPr>
            <p:ph type="title"/>
          </p:nvPr>
        </p:nvSpPr>
        <p:spPr>
          <a:xfrm>
            <a:off x="2895600" y="1494925"/>
            <a:ext cx="8610600" cy="532237"/>
          </a:xfrm>
        </p:spPr>
        <p:txBody>
          <a:bodyPr>
            <a:normAutofit fontScale="90000"/>
          </a:bodyPr>
          <a:lstStyle/>
          <a:p>
            <a:r>
              <a:rPr lang="en-US" dirty="0">
                <a:solidFill>
                  <a:schemeClr val="accent2">
                    <a:lumMod val="60000"/>
                    <a:lumOff val="40000"/>
                  </a:schemeClr>
                </a:solidFill>
              </a:rPr>
              <a:t>Query 1</a:t>
            </a:r>
            <a:br>
              <a:rPr lang="en-US" dirty="0"/>
            </a:br>
            <a:br>
              <a:rPr lang="en-US" dirty="0"/>
            </a:br>
            <a:br>
              <a:rPr lang="en-US" b="1" dirty="0"/>
            </a:br>
            <a:endParaRPr lang="en-US" dirty="0"/>
          </a:p>
        </p:txBody>
      </p:sp>
      <p:sp>
        <p:nvSpPr>
          <p:cNvPr id="3" name="Content Placeholder 2">
            <a:extLst>
              <a:ext uri="{FF2B5EF4-FFF2-40B4-BE49-F238E27FC236}">
                <a16:creationId xmlns:a16="http://schemas.microsoft.com/office/drawing/2014/main" id="{F6636C7F-DA8A-419E-BBF4-4272AD63D2EE}"/>
              </a:ext>
            </a:extLst>
          </p:cNvPr>
          <p:cNvSpPr>
            <a:spLocks noGrp="1"/>
          </p:cNvSpPr>
          <p:nvPr>
            <p:ph idx="1"/>
          </p:nvPr>
        </p:nvSpPr>
        <p:spPr>
          <a:xfrm>
            <a:off x="685800" y="1557867"/>
            <a:ext cx="10820400" cy="4660818"/>
          </a:xfrm>
        </p:spPr>
        <p:txBody>
          <a:bodyPr/>
          <a:lstStyle/>
          <a:p>
            <a:pPr marL="0" indent="0">
              <a:buNone/>
            </a:pPr>
            <a:r>
              <a:rPr lang="en-US" sz="2400" b="1" dirty="0">
                <a:solidFill>
                  <a:schemeClr val="accent5">
                    <a:lumMod val="60000"/>
                    <a:lumOff val="40000"/>
                  </a:schemeClr>
                </a:solidFill>
                <a:latin typeface="Calibri" panose="020F0502020204030204" pitchFamily="34" charset="0"/>
                <a:cs typeface="Calibri" panose="020F0502020204030204" pitchFamily="34" charset="0"/>
              </a:rPr>
              <a:t>Travel passionate people and what they say..</a:t>
            </a:r>
          </a:p>
          <a:p>
            <a:pPr marL="0" indent="0">
              <a:buNone/>
            </a:pPr>
            <a:endParaRPr lang="en-US" b="1" dirty="0"/>
          </a:p>
          <a:p>
            <a:pPr marL="0" indent="0">
              <a:buNone/>
            </a:pPr>
            <a:r>
              <a:rPr lang="en-US" sz="1800" dirty="0">
                <a:latin typeface="Calibri" panose="020F0502020204030204" pitchFamily="34" charset="0"/>
                <a:cs typeface="Calibri" panose="020F0502020204030204" pitchFamily="34" charset="0"/>
              </a:rPr>
              <a:t>SELECT </a:t>
            </a:r>
            <a:r>
              <a:rPr lang="en-US" sz="1800" dirty="0" err="1">
                <a:latin typeface="Calibri" panose="020F0502020204030204" pitchFamily="34" charset="0"/>
                <a:cs typeface="Calibri" panose="020F0502020204030204" pitchFamily="34" charset="0"/>
              </a:rPr>
              <a:t>user.screen_name</a:t>
            </a:r>
            <a:r>
              <a:rPr lang="en-US" sz="1800" dirty="0">
                <a:latin typeface="Calibri" panose="020F0502020204030204" pitchFamily="34" charset="0"/>
                <a:cs typeface="Calibri" panose="020F0502020204030204" pitchFamily="34" charset="0"/>
              </a:rPr>
              <a:t>, text FROM Travel WHERE text LIKE '%travel%’ WHERE </a:t>
            </a:r>
            <a:r>
              <a:rPr lang="en-US" sz="1800" dirty="0" err="1">
                <a:latin typeface="Calibri" panose="020F0502020204030204" pitchFamily="34" charset="0"/>
                <a:cs typeface="Calibri" panose="020F0502020204030204" pitchFamily="34" charset="0"/>
              </a:rPr>
              <a:t>user.screen_name</a:t>
            </a:r>
            <a:r>
              <a:rPr lang="en-US" sz="1800" dirty="0">
                <a:latin typeface="Calibri" panose="020F0502020204030204" pitchFamily="34" charset="0"/>
                <a:cs typeface="Calibri" panose="020F0502020204030204" pitchFamily="34" charset="0"/>
              </a:rPr>
              <a:t> IS NOT NULL</a:t>
            </a:r>
          </a:p>
          <a:p>
            <a:pPr marL="0" indent="0">
              <a:buNone/>
            </a:pPr>
            <a:endParaRPr lang="en-US" dirty="0"/>
          </a:p>
        </p:txBody>
      </p:sp>
      <p:pic>
        <p:nvPicPr>
          <p:cNvPr id="7" name="Picture 6">
            <a:extLst>
              <a:ext uri="{FF2B5EF4-FFF2-40B4-BE49-F238E27FC236}">
                <a16:creationId xmlns:a16="http://schemas.microsoft.com/office/drawing/2014/main" id="{31A6C00D-57CC-4DEC-9D30-4C7C406340F1}"/>
              </a:ext>
            </a:extLst>
          </p:cNvPr>
          <p:cNvPicPr>
            <a:picLocks noChangeAspect="1"/>
          </p:cNvPicPr>
          <p:nvPr/>
        </p:nvPicPr>
        <p:blipFill rotWithShape="1">
          <a:blip r:embed="rId2"/>
          <a:srcRect t="3850" r="43135"/>
          <a:stretch/>
        </p:blipFill>
        <p:spPr>
          <a:xfrm>
            <a:off x="4948766" y="2967115"/>
            <a:ext cx="2294467" cy="3251570"/>
          </a:xfrm>
          <a:prstGeom prst="rect">
            <a:avLst/>
          </a:prstGeom>
        </p:spPr>
      </p:pic>
    </p:spTree>
    <p:extLst>
      <p:ext uri="{BB962C8B-B14F-4D97-AF65-F5344CB8AC3E}">
        <p14:creationId xmlns:p14="http://schemas.microsoft.com/office/powerpoint/2010/main" val="22828345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A7390F-5F68-4936-B47D-E7167DB4C3D0}"/>
              </a:ext>
            </a:extLst>
          </p:cNvPr>
          <p:cNvSpPr>
            <a:spLocks noGrp="1"/>
          </p:cNvSpPr>
          <p:nvPr>
            <p:ph type="title"/>
          </p:nvPr>
        </p:nvSpPr>
        <p:spPr>
          <a:xfrm>
            <a:off x="2895600" y="1494925"/>
            <a:ext cx="8610600" cy="532237"/>
          </a:xfrm>
        </p:spPr>
        <p:txBody>
          <a:bodyPr>
            <a:normAutofit fontScale="90000"/>
          </a:bodyPr>
          <a:lstStyle/>
          <a:p>
            <a:r>
              <a:rPr lang="en-US" dirty="0">
                <a:solidFill>
                  <a:schemeClr val="accent2">
                    <a:lumMod val="60000"/>
                    <a:lumOff val="40000"/>
                  </a:schemeClr>
                </a:solidFill>
              </a:rPr>
              <a:t>Query 1</a:t>
            </a:r>
            <a:br>
              <a:rPr lang="en-US" dirty="0"/>
            </a:br>
            <a:br>
              <a:rPr lang="en-US" dirty="0"/>
            </a:br>
            <a:br>
              <a:rPr lang="en-US" b="1" dirty="0"/>
            </a:br>
            <a:endParaRPr lang="en-US" dirty="0"/>
          </a:p>
        </p:txBody>
      </p:sp>
      <p:pic>
        <p:nvPicPr>
          <p:cNvPr id="5" name="Picture 4">
            <a:extLst>
              <a:ext uri="{FF2B5EF4-FFF2-40B4-BE49-F238E27FC236}">
                <a16:creationId xmlns:a16="http://schemas.microsoft.com/office/drawing/2014/main" id="{E2122CCE-984B-4C0D-B599-4E6CC8E68047}"/>
              </a:ext>
            </a:extLst>
          </p:cNvPr>
          <p:cNvPicPr/>
          <p:nvPr/>
        </p:nvPicPr>
        <p:blipFill>
          <a:blip r:embed="rId2"/>
          <a:stretch>
            <a:fillRect/>
          </a:stretch>
        </p:blipFill>
        <p:spPr>
          <a:xfrm>
            <a:off x="1966612" y="1708896"/>
            <a:ext cx="8367559" cy="4169390"/>
          </a:xfrm>
          <a:prstGeom prst="rect">
            <a:avLst/>
          </a:prstGeom>
        </p:spPr>
      </p:pic>
    </p:spTree>
    <p:extLst>
      <p:ext uri="{BB962C8B-B14F-4D97-AF65-F5344CB8AC3E}">
        <p14:creationId xmlns:p14="http://schemas.microsoft.com/office/powerpoint/2010/main" val="59582711"/>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TM04033937[[fn=Vapor Trail]]</Template>
  <TotalTime>384</TotalTime>
  <Words>647</Words>
  <Application>Microsoft Office PowerPoint</Application>
  <PresentationFormat>Widescreen</PresentationFormat>
  <Paragraphs>86</Paragraphs>
  <Slides>30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30</vt:i4>
      </vt:variant>
    </vt:vector>
  </HeadingPairs>
  <TitlesOfParts>
    <vt:vector size="34" baseType="lpstr">
      <vt:lpstr>Arial</vt:lpstr>
      <vt:lpstr>Calibri</vt:lpstr>
      <vt:lpstr>Century Gothic</vt:lpstr>
      <vt:lpstr>Vapor Trail</vt:lpstr>
      <vt:lpstr>TRAVEL </vt:lpstr>
      <vt:lpstr>Motivation</vt:lpstr>
      <vt:lpstr>TECHNOLOGIES USED</vt:lpstr>
      <vt:lpstr>Phase 1     </vt:lpstr>
      <vt:lpstr>PHASE 1</vt:lpstr>
      <vt:lpstr>PHASE 1</vt:lpstr>
      <vt:lpstr>PHASE 2</vt:lpstr>
      <vt:lpstr>Query 1   </vt:lpstr>
      <vt:lpstr>Query 1   </vt:lpstr>
      <vt:lpstr>Query 2</vt:lpstr>
      <vt:lpstr>Query 2 (Contd.)</vt:lpstr>
      <vt:lpstr>Query 2 (Contd.)</vt:lpstr>
      <vt:lpstr>Query 3</vt:lpstr>
      <vt:lpstr>Query 3</vt:lpstr>
      <vt:lpstr>Query 4</vt:lpstr>
      <vt:lpstr>Query 4</vt:lpstr>
      <vt:lpstr>Query 5</vt:lpstr>
      <vt:lpstr>Query 5</vt:lpstr>
      <vt:lpstr>Query 6</vt:lpstr>
      <vt:lpstr>Query 6</vt:lpstr>
      <vt:lpstr>Query 7</vt:lpstr>
      <vt:lpstr>Query 7</vt:lpstr>
      <vt:lpstr>Query 8</vt:lpstr>
      <vt:lpstr>Query 8</vt:lpstr>
      <vt:lpstr>Query 9</vt:lpstr>
      <vt:lpstr>Query 9</vt:lpstr>
      <vt:lpstr>Query 10</vt:lpstr>
      <vt:lpstr>Query 10</vt:lpstr>
      <vt:lpstr>WORD CLOUD BASED ON THE DATA</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TRAVEL</dc:title>
  <dc:creator>shreyaabadri@outlook.com</dc:creator>
  <cp:lastModifiedBy>shreyaabadri@outlook.com</cp:lastModifiedBy>
  <cp:revision>26</cp:revision>
  <dcterms:created xsi:type="dcterms:W3CDTF">2017-12-11T22:55:30Z</dcterms:created>
  <dcterms:modified xsi:type="dcterms:W3CDTF">2017-12-12T05:19:48Z</dcterms:modified>
</cp:coreProperties>
</file>