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6" r:id="rId18"/>
    <p:sldId id="277" r:id="rId19"/>
    <p:sldId id="278" r:id="rId20"/>
    <p:sldId id="275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0C4C9-D2BF-48B5-8810-621CA2FEC7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2A775D-0882-4ECF-A86E-0DB837EBBAF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dirty="0" smtClean="0"/>
            <a:t>Software Testing Assignment</a:t>
          </a:r>
          <a:endParaRPr lang="en-IN" dirty="0"/>
        </a:p>
      </dgm:t>
    </dgm:pt>
    <dgm:pt modelId="{7CA5FE40-EB3C-4E31-9E4E-8635E80ACC20}" type="parTrans" cxnId="{0082E370-C6A9-493D-90DF-59D6D9615063}">
      <dgm:prSet/>
      <dgm:spPr/>
      <dgm:t>
        <a:bodyPr/>
        <a:lstStyle/>
        <a:p>
          <a:endParaRPr lang="en-IN"/>
        </a:p>
      </dgm:t>
    </dgm:pt>
    <dgm:pt modelId="{2E4EBC87-E6EC-4056-9FDE-21021681C497}" type="sibTrans" cxnId="{0082E370-C6A9-493D-90DF-59D6D9615063}">
      <dgm:prSet/>
      <dgm:spPr/>
      <dgm:t>
        <a:bodyPr/>
        <a:lstStyle/>
        <a:p>
          <a:endParaRPr lang="en-IN"/>
        </a:p>
      </dgm:t>
    </dgm:pt>
    <dgm:pt modelId="{73FE0E51-171D-493F-BB18-72746D7A8F57}" type="pres">
      <dgm:prSet presAssocID="{BDD0C4C9-D2BF-48B5-8810-621CA2FEC7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7945E84-1E47-4DAE-A3F2-136D33814D73}" type="pres">
      <dgm:prSet presAssocID="{CC2A775D-0882-4ECF-A86E-0DB837EBBAF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12E3A91-298F-4DB5-8C4E-756B8D3FA992}" type="presOf" srcId="{CC2A775D-0882-4ECF-A86E-0DB837EBBAFD}" destId="{47945E84-1E47-4DAE-A3F2-136D33814D73}" srcOrd="0" destOrd="0" presId="urn:microsoft.com/office/officeart/2005/8/layout/process1"/>
    <dgm:cxn modelId="{8D06D20A-1E65-4A2F-958A-5D096D35F46B}" type="presOf" srcId="{BDD0C4C9-D2BF-48B5-8810-621CA2FEC719}" destId="{73FE0E51-171D-493F-BB18-72746D7A8F57}" srcOrd="0" destOrd="0" presId="urn:microsoft.com/office/officeart/2005/8/layout/process1"/>
    <dgm:cxn modelId="{0082E370-C6A9-493D-90DF-59D6D9615063}" srcId="{BDD0C4C9-D2BF-48B5-8810-621CA2FEC719}" destId="{CC2A775D-0882-4ECF-A86E-0DB837EBBAFD}" srcOrd="0" destOrd="0" parTransId="{7CA5FE40-EB3C-4E31-9E4E-8635E80ACC20}" sibTransId="{2E4EBC87-E6EC-4056-9FDE-21021681C497}"/>
    <dgm:cxn modelId="{8377BF6A-CE9C-45B6-8295-194F407ABC5D}" type="presParOf" srcId="{73FE0E51-171D-493F-BB18-72746D7A8F57}" destId="{47945E84-1E47-4DAE-A3F2-136D33814D7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45E84-1E47-4DAE-A3F2-136D33814D73}">
      <dsp:nvSpPr>
        <dsp:cNvPr id="0" name=""/>
        <dsp:cNvSpPr/>
      </dsp:nvSpPr>
      <dsp:spPr>
        <a:xfrm>
          <a:off x="4464" y="0"/>
          <a:ext cx="9135070" cy="238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300" kern="1200" dirty="0" smtClean="0"/>
            <a:t>Software Testing Assignment</a:t>
          </a:r>
          <a:endParaRPr lang="en-IN" sz="6300" kern="1200" dirty="0"/>
        </a:p>
      </dsp:txBody>
      <dsp:txXfrm>
        <a:off x="74394" y="69930"/>
        <a:ext cx="8995210" cy="224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7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6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9286-C149-45EF-B124-140CEE8E0C8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8A51-D763-46F0-B999-C459C0F61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4884027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Module-1(fundamental)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70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576"/>
            <a:ext cx="10515600" cy="4026571"/>
          </a:xfrm>
        </p:spPr>
        <p:txBody>
          <a:bodyPr>
            <a:normAutofit/>
          </a:bodyPr>
          <a:lstStyle/>
          <a:p>
            <a:r>
              <a:rPr lang="en-IN" sz="4000" dirty="0" smtClean="0"/>
              <a:t>[</a:t>
            </a:r>
            <a:r>
              <a:rPr lang="en-IN" sz="4000" u="sng" dirty="0" smtClean="0"/>
              <a:t>9]What is oops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0625"/>
            <a:ext cx="10515600" cy="3266338"/>
          </a:xfrm>
        </p:spPr>
        <p:txBody>
          <a:bodyPr/>
          <a:lstStyle/>
          <a:p>
            <a:r>
              <a:rPr lang="en-IN" sz="3200" dirty="0" smtClean="0"/>
              <a:t>Object oriented programming system black box testing functional testing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7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[</a:t>
            </a:r>
            <a:r>
              <a:rPr lang="en-IN" sz="4000" u="sng" dirty="0" smtClean="0"/>
              <a:t>10]What is objects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8355"/>
            <a:ext cx="10515600" cy="291860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Is an instance of a class to create memory for that the class to all access all the priorities of an class except private.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7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73" y="455277"/>
            <a:ext cx="10515600" cy="4039450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[11]What is class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1385"/>
            <a:ext cx="10515600" cy="281557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Is an collection of data member (variable) and member function (process, method) with it is behaviour.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409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76" y="429519"/>
            <a:ext cx="10515600" cy="4709151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[12]What is encapsulations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6" y="3631841"/>
            <a:ext cx="10515600" cy="2583757"/>
          </a:xfrm>
        </p:spPr>
        <p:txBody>
          <a:bodyPr/>
          <a:lstStyle/>
          <a:p>
            <a:r>
              <a:rPr lang="en-IN" sz="3200" dirty="0" smtClean="0"/>
              <a:t>Wrapping of the data in to single unit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612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[</a:t>
            </a:r>
            <a:r>
              <a:rPr lang="en-IN" sz="4000" u="sng" dirty="0" smtClean="0"/>
              <a:t>13]What is polymorphism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36286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/>
              <a:t>. Ability to take one name having different forms or many forms or multiple forms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93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1305283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[</a:t>
            </a:r>
            <a:r>
              <a:rPr lang="en-IN" sz="4000" u="sng" dirty="0" smtClean="0"/>
              <a:t>14]What is inheritance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2743199"/>
            <a:ext cx="10515600" cy="4404575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Main purpose is to reusability extendibility.</a:t>
            </a:r>
          </a:p>
          <a:p>
            <a:r>
              <a:rPr lang="en-IN" sz="3200" dirty="0" smtClean="0"/>
              <a:t>Properties patent class delivered in to child class.</a:t>
            </a:r>
          </a:p>
          <a:p>
            <a:pPr marL="0" indent="0">
              <a:buNone/>
            </a:pPr>
            <a:r>
              <a:rPr lang="en-IN" sz="3200" dirty="0" smtClean="0"/>
              <a:t>   These are mainly five types </a:t>
            </a:r>
          </a:p>
          <a:p>
            <a:pPr marL="0" indent="0">
              <a:buNone/>
            </a:pPr>
            <a:r>
              <a:rPr lang="en-IN" sz="3200" dirty="0" smtClean="0"/>
              <a:t>(1)Single</a:t>
            </a:r>
          </a:p>
          <a:p>
            <a:pPr marL="0" indent="0">
              <a:buNone/>
            </a:pPr>
            <a:r>
              <a:rPr lang="en-IN" sz="3200" dirty="0" smtClean="0"/>
              <a:t>(2)Multilevel</a:t>
            </a:r>
          </a:p>
          <a:p>
            <a:pPr marL="0" indent="0">
              <a:buNone/>
            </a:pPr>
            <a:r>
              <a:rPr lang="en-IN" sz="3200" dirty="0" smtClean="0"/>
              <a:t>(3)Hierarchical</a:t>
            </a:r>
          </a:p>
          <a:p>
            <a:pPr marL="0" indent="0">
              <a:buNone/>
            </a:pPr>
            <a:r>
              <a:rPr lang="en-IN" sz="3200" dirty="0" smtClean="0"/>
              <a:t>(4)Multiple : does not support directly</a:t>
            </a:r>
          </a:p>
          <a:p>
            <a:pPr marL="0" indent="0">
              <a:buNone/>
            </a:pPr>
            <a:r>
              <a:rPr lang="en-IN" sz="3200" dirty="0" smtClean="0"/>
              <a:t>(5)Hybrid : does not support directly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3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601497"/>
            <a:ext cx="10515600" cy="1325563"/>
          </a:xfrm>
        </p:spPr>
        <p:txBody>
          <a:bodyPr/>
          <a:lstStyle/>
          <a:p>
            <a:r>
              <a:rPr lang="en-IN" dirty="0" smtClean="0"/>
              <a:t>[</a:t>
            </a:r>
            <a:r>
              <a:rPr lang="en-IN" sz="4000" u="sng" dirty="0" smtClean="0"/>
              <a:t>15]What is RDBMS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7" y="3190786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REALATIONAL </a:t>
            </a:r>
            <a:r>
              <a:rPr lang="en-IN" sz="3200" dirty="0"/>
              <a:t>DATABASE MANAGEMENT SYSTEM </a:t>
            </a:r>
          </a:p>
          <a:p>
            <a:r>
              <a:rPr lang="en-IN" sz="3200" dirty="0" smtClean="0"/>
              <a:t>s a type of database management system that stores data in structured format using rows and columns , making it easy to locate and access data in relation to another piece of data in the database.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94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34" y="1880314"/>
            <a:ext cx="10515600" cy="2176531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[16]What is SQL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34" y="3657600"/>
            <a:ext cx="10515600" cy="2983002"/>
          </a:xfrm>
        </p:spPr>
        <p:txBody>
          <a:bodyPr/>
          <a:lstStyle/>
          <a:p>
            <a:r>
              <a:rPr lang="en-IN" sz="3200" dirty="0" smtClean="0"/>
              <a:t>STRUCTURE QUERY LONG</a:t>
            </a:r>
          </a:p>
          <a:p>
            <a:r>
              <a:rPr lang="en-IN" sz="3200" dirty="0" smtClean="0"/>
              <a:t>Is a domain specific loan used in programming and designed for managing data held in a relational database management system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0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780" y="1907034"/>
            <a:ext cx="10595020" cy="1325563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[17]What is SQL commands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2597"/>
            <a:ext cx="10515600" cy="294436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DDL : DATA DEFINATION LANG</a:t>
            </a:r>
          </a:p>
          <a:p>
            <a:r>
              <a:rPr lang="en-IN" sz="3200" dirty="0" smtClean="0"/>
              <a:t>DML: DATA MANIPULATION LANG </a:t>
            </a:r>
          </a:p>
          <a:p>
            <a:r>
              <a:rPr lang="en-IN" sz="3200" dirty="0" smtClean="0"/>
              <a:t>DQL : DATA QUAEY LANG </a:t>
            </a:r>
          </a:p>
          <a:p>
            <a:r>
              <a:rPr lang="en-IN" sz="3200" dirty="0" smtClean="0"/>
              <a:t>DCL/TCL : DATA TRANSFORMATION CONTROL LANG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97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2202288"/>
            <a:ext cx="10515600" cy="480074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[18]What is join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1081"/>
            <a:ext cx="10515600" cy="299588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 join clause is used to combine rows from two or more tables, based on related column between them.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38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365126"/>
            <a:ext cx="11250769" cy="1270492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2">
                    <a:lumMod val="50000"/>
                  </a:schemeClr>
                </a:solidFill>
              </a:rPr>
              <a:t>[1] What is SDLC ?</a:t>
            </a:r>
            <a:br>
              <a:rPr lang="en-IN" sz="4000" b="1" u="sng" dirty="0">
                <a:solidFill>
                  <a:schemeClr val="tx2">
                    <a:lumMod val="50000"/>
                  </a:schemeClr>
                </a:solidFill>
              </a:rPr>
            </a:br>
            <a:endParaRPr lang="en-IN" sz="4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3200" dirty="0"/>
              <a:t>S</a:t>
            </a:r>
            <a:r>
              <a:rPr lang="en-IN" sz="3200" dirty="0" smtClean="0"/>
              <a:t>DLC </a:t>
            </a:r>
            <a:r>
              <a:rPr lang="en-IN" sz="3200" dirty="0"/>
              <a:t>is structure on the development of a software product the defines the process for planning, implementation, testing , documentation and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86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416640"/>
            <a:ext cx="10515600" cy="3485658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[19]Write type of joins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4724"/>
            <a:ext cx="10515600" cy="4351338"/>
          </a:xfrm>
        </p:spPr>
        <p:txBody>
          <a:bodyPr/>
          <a:lstStyle/>
          <a:p>
            <a:r>
              <a:rPr lang="en-IN" sz="3200" dirty="0" smtClean="0"/>
              <a:t>INNER JOIN : Returns rows when there is a match in both tables.</a:t>
            </a:r>
          </a:p>
          <a:p>
            <a:r>
              <a:rPr lang="en-IN" sz="3200" dirty="0" smtClean="0"/>
              <a:t>Left JOIN </a:t>
            </a:r>
            <a:r>
              <a:rPr lang="en-IN" sz="3200" dirty="0"/>
              <a:t>: Returns all rows from the left table, even if there are no matches in the right table.</a:t>
            </a:r>
          </a:p>
          <a:p>
            <a:r>
              <a:rPr lang="en-IN" sz="3200" dirty="0"/>
              <a:t>RIGHTJOIN : Returns all rows from the right table, even if there are no matches in the left table.</a:t>
            </a:r>
          </a:p>
          <a:p>
            <a:r>
              <a:rPr lang="en-IN" sz="3200" dirty="0"/>
              <a:t>FULL JOIN : Returns rows when there is a match in one of the </a:t>
            </a:r>
            <a:r>
              <a:rPr lang="en-IN" sz="3200" dirty="0" smtClean="0"/>
              <a:t>tables.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684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4137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[20]Draw use case on online bill payment     system  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5927"/>
            <a:ext cx="10515600" cy="3511036"/>
          </a:xfrm>
        </p:spPr>
        <p:txBody>
          <a:bodyPr>
            <a:normAutofit fontScale="92500" lnSpcReduction="20000"/>
          </a:bodyPr>
          <a:lstStyle/>
          <a:p>
            <a:r>
              <a:rPr lang="en-IN" sz="3500" dirty="0" smtClean="0"/>
              <a:t>Open GP app</a:t>
            </a:r>
          </a:p>
          <a:p>
            <a:r>
              <a:rPr lang="en-IN" sz="3500" dirty="0" smtClean="0"/>
              <a:t>Search Adana total gas</a:t>
            </a:r>
          </a:p>
          <a:p>
            <a:r>
              <a:rPr lang="en-IN" sz="3500" dirty="0" smtClean="0"/>
              <a:t>Bill service number</a:t>
            </a:r>
          </a:p>
          <a:p>
            <a:r>
              <a:rPr lang="en-IN" sz="3500" dirty="0" smtClean="0"/>
              <a:t>Choose the account and card to pay</a:t>
            </a:r>
          </a:p>
          <a:p>
            <a:r>
              <a:rPr lang="en-IN" sz="3500" dirty="0" smtClean="0"/>
              <a:t>Select bank account</a:t>
            </a:r>
          </a:p>
          <a:p>
            <a:r>
              <a:rPr lang="en-IN" sz="3500" dirty="0" smtClean="0"/>
              <a:t>Pin 6 digit</a:t>
            </a:r>
          </a:p>
          <a:p>
            <a:r>
              <a:rPr lang="en-IN" sz="3500" dirty="0" smtClean="0"/>
              <a:t>Pay the bill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0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248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[21]Draw use case on online book shopping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045"/>
            <a:ext cx="10515600" cy="3227700"/>
          </a:xfrm>
        </p:spPr>
        <p:txBody>
          <a:bodyPr>
            <a:normAutofit fontScale="25000" lnSpcReduction="20000"/>
          </a:bodyPr>
          <a:lstStyle/>
          <a:p>
            <a:r>
              <a:rPr lang="en-IN" sz="12800" dirty="0" smtClean="0"/>
              <a:t>Login</a:t>
            </a:r>
          </a:p>
          <a:p>
            <a:r>
              <a:rPr lang="en-IN" sz="12800" dirty="0" smtClean="0"/>
              <a:t>Add items</a:t>
            </a:r>
          </a:p>
          <a:p>
            <a:r>
              <a:rPr lang="en-IN" sz="12800" dirty="0" smtClean="0"/>
              <a:t>Add category</a:t>
            </a:r>
          </a:p>
          <a:p>
            <a:r>
              <a:rPr lang="en-IN" sz="12800" dirty="0" smtClean="0"/>
              <a:t>Manage items</a:t>
            </a:r>
          </a:p>
          <a:p>
            <a:r>
              <a:rPr lang="en-IN" sz="12800" dirty="0" smtClean="0"/>
              <a:t>Manage order</a:t>
            </a:r>
          </a:p>
          <a:p>
            <a:r>
              <a:rPr lang="en-IN" sz="12800" dirty="0" smtClean="0"/>
              <a:t>Registration</a:t>
            </a:r>
          </a:p>
          <a:p>
            <a:r>
              <a:rPr lang="en-IN" sz="12800" dirty="0" smtClean="0"/>
              <a:t>View item</a:t>
            </a:r>
          </a:p>
          <a:p>
            <a:r>
              <a:rPr lang="en-IN" sz="12800" dirty="0" smtClean="0"/>
              <a:t>Make order</a:t>
            </a:r>
          </a:p>
          <a:p>
            <a:r>
              <a:rPr lang="en-IN" sz="12800" dirty="0" smtClean="0"/>
              <a:t>Make payments</a:t>
            </a:r>
          </a:p>
          <a:p>
            <a:r>
              <a:rPr lang="en-IN" sz="12800" dirty="0" smtClean="0"/>
              <a:t>Change password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 smtClean="0"/>
              <a:t>[22]Draw use case on online product using COD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Start app</a:t>
            </a:r>
          </a:p>
          <a:p>
            <a:r>
              <a:rPr lang="en-IN" sz="3200" dirty="0" smtClean="0"/>
              <a:t>View the item which you like</a:t>
            </a:r>
          </a:p>
          <a:p>
            <a:r>
              <a:rPr lang="en-IN" sz="3200" dirty="0" smtClean="0"/>
              <a:t>Then add to the cart</a:t>
            </a:r>
          </a:p>
          <a:p>
            <a:r>
              <a:rPr lang="en-IN" sz="3200" dirty="0" smtClean="0"/>
              <a:t>Apply coupon code</a:t>
            </a:r>
          </a:p>
          <a:p>
            <a:r>
              <a:rPr lang="en-IN" sz="3200" dirty="0" smtClean="0"/>
              <a:t>Place the order</a:t>
            </a:r>
          </a:p>
          <a:p>
            <a:r>
              <a:rPr lang="en-IN" sz="3200" dirty="0" smtClean="0"/>
              <a:t>Add the address</a:t>
            </a:r>
          </a:p>
          <a:p>
            <a:r>
              <a:rPr lang="en-IN" sz="3200" dirty="0" smtClean="0"/>
              <a:t>Select the Cash on delivery option and then place the order </a:t>
            </a:r>
          </a:p>
          <a:p>
            <a:r>
              <a:rPr lang="en-IN" sz="3200" dirty="0" smtClean="0"/>
              <a:t>At the time of receiving the order , Needs to pay the cash amount of the order via cash/Card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81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58406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[23]Draw use cash on online shopping product using payment gateway  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72" y="2199112"/>
            <a:ext cx="10515600" cy="4351338"/>
          </a:xfrm>
        </p:spPr>
        <p:txBody>
          <a:bodyPr>
            <a:noAutofit/>
          </a:bodyPr>
          <a:lstStyle/>
          <a:p>
            <a:r>
              <a:rPr lang="en-IN" sz="3200" dirty="0"/>
              <a:t>Start app</a:t>
            </a:r>
          </a:p>
          <a:p>
            <a:r>
              <a:rPr lang="en-IN" sz="3200" dirty="0"/>
              <a:t>View the item which you like</a:t>
            </a:r>
          </a:p>
          <a:p>
            <a:r>
              <a:rPr lang="en-IN" sz="3200" dirty="0"/>
              <a:t>Then add to the cart</a:t>
            </a:r>
          </a:p>
          <a:p>
            <a:r>
              <a:rPr lang="en-IN" sz="3200" dirty="0"/>
              <a:t>Apply coupon code</a:t>
            </a:r>
          </a:p>
          <a:p>
            <a:r>
              <a:rPr lang="en-IN" sz="3200" dirty="0"/>
              <a:t>Place the order</a:t>
            </a:r>
          </a:p>
          <a:p>
            <a:r>
              <a:rPr lang="en-IN" sz="3200" dirty="0"/>
              <a:t>Add the address</a:t>
            </a:r>
          </a:p>
          <a:p>
            <a:r>
              <a:rPr lang="en-IN" sz="3200" dirty="0"/>
              <a:t>Select the Cash on delivery option and then place the order </a:t>
            </a:r>
          </a:p>
          <a:p>
            <a:r>
              <a:rPr lang="en-IN" sz="3200" dirty="0"/>
              <a:t>At the time of receiving the order , Needs to </a:t>
            </a:r>
            <a:r>
              <a:rPr lang="en-IN" sz="3200" dirty="0" smtClean="0"/>
              <a:t>pay UPI ID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90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4" y="2266682"/>
            <a:ext cx="4446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smtClean="0">
                <a:solidFill>
                  <a:schemeClr val="tx2">
                    <a:lumMod val="75000"/>
                  </a:schemeClr>
                </a:solidFill>
              </a:rPr>
              <a:t>Thank You !!</a:t>
            </a:r>
            <a:endParaRPr lang="en-IN" sz="6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2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/>
              <a:t>[2] Write SDLC phases with basic introduction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313644"/>
            <a:ext cx="11835684" cy="5447763"/>
          </a:xfrm>
        </p:spPr>
        <p:txBody>
          <a:bodyPr/>
          <a:lstStyle/>
          <a:p>
            <a:r>
              <a:rPr lang="en-IN" sz="3200" u="sng" dirty="0" smtClean="0"/>
              <a:t> </a:t>
            </a:r>
            <a:r>
              <a:rPr lang="en-IN" sz="3200" u="sng" dirty="0">
                <a:solidFill>
                  <a:schemeClr val="accent2">
                    <a:lumMod val="75000"/>
                  </a:schemeClr>
                </a:solidFill>
              </a:rPr>
              <a:t>SDLC phases </a:t>
            </a:r>
          </a:p>
          <a:p>
            <a:r>
              <a:rPr lang="en-IN" sz="3200" dirty="0" smtClean="0"/>
              <a:t> </a:t>
            </a:r>
            <a:r>
              <a:rPr lang="en-IN" sz="3200" dirty="0"/>
              <a:t>Requirements </a:t>
            </a:r>
            <a:r>
              <a:rPr lang="en-IN" sz="3200" dirty="0">
                <a:solidFill>
                  <a:srgbClr val="C00000"/>
                </a:solidFill>
              </a:rPr>
              <a:t>(Establish customer needs)</a:t>
            </a:r>
          </a:p>
          <a:p>
            <a:r>
              <a:rPr lang="en-IN" sz="3200" dirty="0" smtClean="0"/>
              <a:t> </a:t>
            </a:r>
            <a:r>
              <a:rPr lang="en-IN" sz="3200" dirty="0"/>
              <a:t>Analysis </a:t>
            </a:r>
            <a:r>
              <a:rPr lang="en-IN" sz="3200" dirty="0" smtClean="0">
                <a:solidFill>
                  <a:srgbClr val="C00000"/>
                </a:solidFill>
              </a:rPr>
              <a:t>(</a:t>
            </a:r>
            <a:r>
              <a:rPr lang="en-IN" sz="3200" dirty="0">
                <a:solidFill>
                  <a:srgbClr val="C00000"/>
                </a:solidFill>
              </a:rPr>
              <a:t>Specify the requirements)</a:t>
            </a:r>
          </a:p>
          <a:p>
            <a:r>
              <a:rPr lang="en-IN" sz="3200" dirty="0" smtClean="0"/>
              <a:t> </a:t>
            </a:r>
            <a:r>
              <a:rPr lang="en-IN" sz="3200" dirty="0"/>
              <a:t>Design </a:t>
            </a:r>
            <a:r>
              <a:rPr lang="en-IN" sz="3200" dirty="0" smtClean="0"/>
              <a:t> </a:t>
            </a:r>
            <a:r>
              <a:rPr lang="en-IN" sz="3200" dirty="0">
                <a:solidFill>
                  <a:srgbClr val="C00000"/>
                </a:solidFill>
              </a:rPr>
              <a:t>(Specify solution)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Implementation</a:t>
            </a:r>
            <a:r>
              <a:rPr lang="en-IN" sz="3200" dirty="0" smtClean="0">
                <a:solidFill>
                  <a:srgbClr val="C00000"/>
                </a:solidFill>
              </a:rPr>
              <a:t>(Solution </a:t>
            </a:r>
            <a:r>
              <a:rPr lang="en-IN" sz="3200" dirty="0">
                <a:solidFill>
                  <a:srgbClr val="C00000"/>
                </a:solidFill>
              </a:rPr>
              <a:t>in software)</a:t>
            </a:r>
          </a:p>
          <a:p>
            <a:r>
              <a:rPr lang="en-IN" sz="3200" dirty="0" smtClean="0"/>
              <a:t>Testing </a:t>
            </a:r>
            <a:r>
              <a:rPr lang="en-IN" sz="3200" dirty="0" smtClean="0">
                <a:solidFill>
                  <a:srgbClr val="C00000"/>
                </a:solidFill>
              </a:rPr>
              <a:t>(</a:t>
            </a:r>
            <a:r>
              <a:rPr lang="en-IN" sz="3200" dirty="0">
                <a:solidFill>
                  <a:srgbClr val="C00000"/>
                </a:solidFill>
              </a:rPr>
              <a:t>Solution against requirements)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Maintenance </a:t>
            </a:r>
            <a:r>
              <a:rPr lang="en-IN" sz="3200" dirty="0" smtClean="0">
                <a:solidFill>
                  <a:srgbClr val="C00000"/>
                </a:solidFill>
              </a:rPr>
              <a:t> (Repair </a:t>
            </a:r>
            <a:r>
              <a:rPr lang="en-IN" sz="3200" dirty="0">
                <a:solidFill>
                  <a:srgbClr val="C00000"/>
                </a:solidFill>
              </a:rPr>
              <a:t>defects and solution the new                                         </a:t>
            </a:r>
            <a:r>
              <a:rPr lang="en-IN" sz="3200" dirty="0" smtClean="0">
                <a:solidFill>
                  <a:srgbClr val="C00000"/>
                </a:solidFill>
              </a:rPr>
              <a:t>                                   </a:t>
            </a:r>
            <a:r>
              <a:rPr lang="en-IN" sz="3200" dirty="0">
                <a:solidFill>
                  <a:srgbClr val="C00000"/>
                </a:solidFill>
              </a:rPr>
              <a:t>Requirements)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815886"/>
            <a:ext cx="12088969" cy="1258959"/>
          </a:xfrm>
        </p:spPr>
        <p:txBody>
          <a:bodyPr/>
          <a:lstStyle/>
          <a:p>
            <a:r>
              <a:rPr lang="en-IN" sz="4000" b="1" u="sng" dirty="0"/>
              <a:t>[</a:t>
            </a:r>
            <a:r>
              <a:rPr lang="en-IN" sz="4000" b="1" u="sng" dirty="0" smtClean="0"/>
              <a:t>3] Explain </a:t>
            </a:r>
            <a:r>
              <a:rPr lang="en-IN" sz="4000" b="1" u="sng" dirty="0"/>
              <a:t>the </a:t>
            </a:r>
            <a:r>
              <a:rPr lang="en-IN" sz="4000" b="1" u="sng" dirty="0" smtClean="0"/>
              <a:t>phases </a:t>
            </a:r>
            <a:r>
              <a:rPr lang="en-IN" sz="4000" b="1" u="sng" dirty="0"/>
              <a:t>of the waterfall </a:t>
            </a:r>
            <a:r>
              <a:rPr lang="en-IN" sz="4000" b="1" u="sng" dirty="0" smtClean="0"/>
              <a:t>model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72" y="2265529"/>
            <a:ext cx="11835685" cy="4592471"/>
          </a:xfrm>
        </p:spPr>
        <p:txBody>
          <a:bodyPr/>
          <a:lstStyle/>
          <a:p>
            <a:r>
              <a:rPr lang="en-IN" sz="3200" dirty="0"/>
              <a:t> 1 Very well documented, clear and fixed.</a:t>
            </a:r>
          </a:p>
          <a:p>
            <a:r>
              <a:rPr lang="en-IN" sz="3200" dirty="0"/>
              <a:t>  2 Definition is stable.</a:t>
            </a:r>
          </a:p>
          <a:p>
            <a:r>
              <a:rPr lang="en-IN" sz="3200" dirty="0"/>
              <a:t>  3 Technology is understood.</a:t>
            </a:r>
          </a:p>
          <a:p>
            <a:r>
              <a:rPr lang="en-IN" sz="3200" dirty="0"/>
              <a:t>  4 Not Ambiguous requirements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43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161"/>
            <a:ext cx="12192000" cy="515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[4] </a:t>
            </a:r>
            <a:r>
              <a:rPr lang="en-IN" b="1" u="sng" dirty="0"/>
              <a:t>Write phases of spiral model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2318197"/>
            <a:ext cx="12024575" cy="4327301"/>
          </a:xfrm>
        </p:spPr>
        <p:txBody>
          <a:bodyPr/>
          <a:lstStyle/>
          <a:p>
            <a:r>
              <a:rPr lang="en-IN" sz="3200" dirty="0" smtClean="0"/>
              <a:t> </a:t>
            </a:r>
            <a:r>
              <a:rPr lang="en-IN" sz="3200" dirty="0"/>
              <a:t>1 Medium to high risk projects.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</a:t>
            </a:r>
            <a:r>
              <a:rPr lang="en-IN" sz="3200" dirty="0"/>
              <a:t>2 Long term projects commitment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8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" y="596945"/>
            <a:ext cx="10515600" cy="3343990"/>
          </a:xfrm>
        </p:spPr>
        <p:txBody>
          <a:bodyPr/>
          <a:lstStyle/>
          <a:p>
            <a:r>
              <a:rPr lang="en-IN" dirty="0"/>
              <a:t>[6] </a:t>
            </a:r>
            <a:r>
              <a:rPr lang="en-IN" sz="4000" u="sng" dirty="0"/>
              <a:t>Write agile manifesto principles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09" y="29718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(1)Individuals and Interaction</a:t>
            </a:r>
          </a:p>
          <a:p>
            <a:pPr marL="0" indent="0">
              <a:buNone/>
            </a:pPr>
            <a:r>
              <a:rPr lang="en-IN" sz="3200" dirty="0" smtClean="0"/>
              <a:t>(2)Software customer</a:t>
            </a:r>
          </a:p>
          <a:p>
            <a:pPr marL="0" indent="0">
              <a:buNone/>
            </a:pPr>
            <a:r>
              <a:rPr lang="en-IN" sz="3200" dirty="0" smtClean="0"/>
              <a:t>(3)Customer collaboration</a:t>
            </a:r>
          </a:p>
          <a:p>
            <a:pPr marL="0" indent="0">
              <a:buNone/>
            </a:pPr>
            <a:r>
              <a:rPr lang="en-IN" sz="3200" dirty="0" smtClean="0"/>
              <a:t>(4)Responding to changing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20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66" y="0"/>
            <a:ext cx="12197366" cy="5215944"/>
          </a:xfrm>
        </p:spPr>
        <p:txBody>
          <a:bodyPr>
            <a:normAutofit/>
          </a:bodyPr>
          <a:lstStyle/>
          <a:p>
            <a:r>
              <a:rPr lang="en-IN" sz="4000" u="sng" dirty="0"/>
              <a:t>[5] What is agile methodology ?</a:t>
            </a:r>
            <a:br>
              <a:rPr lang="en-IN" sz="4000" u="sng" dirty="0"/>
            </a:b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65172"/>
            <a:ext cx="12192000" cy="379282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Agile </a:t>
            </a:r>
            <a:r>
              <a:rPr lang="en-IN" sz="3200" dirty="0"/>
              <a:t>SDLC model is combination of iterative and incremental process on process adaptability customer satisfaction by rapid delivery of working.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70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8" y="-12880"/>
            <a:ext cx="12192000" cy="2034861"/>
          </a:xfrm>
        </p:spPr>
        <p:txBody>
          <a:bodyPr>
            <a:normAutofit/>
          </a:bodyPr>
          <a:lstStyle/>
          <a:p>
            <a:r>
              <a:rPr lang="en-IN" dirty="0"/>
              <a:t>[</a:t>
            </a:r>
            <a:r>
              <a:rPr lang="en-IN" sz="4000" u="sng" dirty="0"/>
              <a:t>7]Explain working methodology of agile model and also write </a:t>
            </a:r>
            <a:r>
              <a:rPr lang="en-IN" sz="4000" u="sng" dirty="0" smtClean="0"/>
              <a:t>pros &amp; Cons</a:t>
            </a:r>
            <a:r>
              <a:rPr lang="en-IN" sz="4000" u="sng" dirty="0"/>
              <a:t/>
            </a:r>
            <a:br>
              <a:rPr lang="en-IN" sz="4000" u="sng" dirty="0"/>
            </a:br>
            <a:endParaRPr lang="en-IN" sz="4000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82198"/>
              </p:ext>
            </p:extLst>
          </p:nvPr>
        </p:nvGraphicFramePr>
        <p:xfrm>
          <a:off x="141288" y="1558925"/>
          <a:ext cx="118999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0"/>
                <a:gridCol w="5949950"/>
              </a:tblGrid>
              <a:tr h="19260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Disadvantages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realistic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dependencies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Teamwork and cross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risk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Sustainability Maintainability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Extensibility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are minimum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manager will not work</a:t>
                      </a:r>
                    </a:p>
                    <a:p>
                      <a:pPr lvl="0" algn="ctr"/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delivery management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working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Depends heavily customer interaction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planning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high dependency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manage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to developers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922"/>
            <a:ext cx="12054625" cy="99167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[8]What is SRS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975020"/>
            <a:ext cx="10515600" cy="320194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SRS is a complete description of the behaviour of the system to be developed includes a set of use cases that describe interactions that the users.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51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824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[1] What is SDLC ? </vt:lpstr>
      <vt:lpstr>[2] Write SDLC phases with basic introduction  </vt:lpstr>
      <vt:lpstr>[3] Explain the phases of the waterfall model </vt:lpstr>
      <vt:lpstr>[4] Write phases of spiral model </vt:lpstr>
      <vt:lpstr>[6] Write agile manifesto principles </vt:lpstr>
      <vt:lpstr>[5] What is agile methodology ? </vt:lpstr>
      <vt:lpstr>[7]Explain working methodology of agile model and also write pros &amp; Cons </vt:lpstr>
      <vt:lpstr>[8]What is SRS </vt:lpstr>
      <vt:lpstr>[9]What is oops</vt:lpstr>
      <vt:lpstr>[10]What is objects</vt:lpstr>
      <vt:lpstr>[11]What is class</vt:lpstr>
      <vt:lpstr>[12]What is encapsulations</vt:lpstr>
      <vt:lpstr>[13]What is polymorphism</vt:lpstr>
      <vt:lpstr>[14]What is inheritance</vt:lpstr>
      <vt:lpstr>[15]What is RDBMS</vt:lpstr>
      <vt:lpstr>[16]What is SQL</vt:lpstr>
      <vt:lpstr>[17]What is SQL commands</vt:lpstr>
      <vt:lpstr>[18]What is join</vt:lpstr>
      <vt:lpstr>[19]Write type of joins</vt:lpstr>
      <vt:lpstr>[20]Draw use case on online bill payment     system  </vt:lpstr>
      <vt:lpstr>[21]Draw use case on online book shopping</vt:lpstr>
      <vt:lpstr>[22]Draw use case on online product using COD</vt:lpstr>
      <vt:lpstr>[23]Draw use cash on online shopping product using payment gateway 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2022-05-27T15:38:50Z</dcterms:created>
  <dcterms:modified xsi:type="dcterms:W3CDTF">2022-06-08T15:45:36Z</dcterms:modified>
</cp:coreProperties>
</file>