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 id="269" r:id="rId15"/>
    <p:sldId id="270" r:id="rId16"/>
    <p:sldId id="271" r:id="rId17"/>
    <p:sldId id="272" r:id="rId18"/>
    <p:sldId id="273" r:id="rId19"/>
    <p:sldId id="274" r:id="rId20"/>
    <p:sldId id="275" r:id="rId21"/>
    <p:sldId id="276" r:id="rId22"/>
    <p:sldId id="277" r:id="rId23"/>
    <p:sldId id="278" r:id="rId24"/>
    <p:sldId id="280" r:id="rId25"/>
    <p:sldId id="279"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58" d="100"/>
          <a:sy n="58" d="100"/>
        </p:scale>
        <p:origin x="1646"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HREYA\Desktop\Smart%20phone%20based%20urine%20conductivity%20test\Book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SHREYA\Desktop\Smart%20phone%20based%20urine%20conductivity%20test\Book1.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SHREYA\Desktop\Smart%20phone%20based%20urine%20conductivity%20test\Book1.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SHREYA\Desktop\Smart%20phone%20based%20urine%20conductivity%20test\Book1.xlsx"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HREYA\Desktop\Smart%20phone%20based%20urine%20conductivity%20test\Book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HREYA\Desktop\Smart%20phone%20based%20urine%20conductivity%20test\Book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HREYA\Desktop\Smart%20phone%20based%20urine%20conductivity%20test\Book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HREYA\Desktop\Smart%20phone%20based%20urine%20conductivity%20test\Book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HREYA\Desktop\Smart%20phone%20based%20urine%20conductivity%20test\Book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HREYA\Desktop\Smart%20phone%20based%20urine%20conductivity%20test\Book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HREYA\Desktop\Smart%20phone%20based%20urine%20conductivity%20test\Book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SHREYA\Desktop\Smart%20phone%20based%20urine%20conductivity%20test\Book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a:t>Stability of Conductivity Sensor</a:t>
            </a:r>
          </a:p>
        </c:rich>
      </c:tx>
      <c:layout>
        <c:manualLayout>
          <c:xMode val="edge"/>
          <c:yMode val="edge"/>
          <c:x val="0.19811030565623741"/>
          <c:y val="4.4739220875398876E-3"/>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0.11663580154316526"/>
          <c:y val="0.19153096326174487"/>
          <c:w val="0.85222462817147859"/>
          <c:h val="0.555745914825163"/>
        </c:manualLayout>
      </c:layout>
      <c:scatterChart>
        <c:scatterStyle val="lineMarker"/>
        <c:varyColors val="0"/>
        <c:ser>
          <c:idx val="0"/>
          <c:order val="0"/>
          <c:tx>
            <c:strRef>
              <c:f>Sheet1!$D$3:$D$4</c:f>
              <c:strCache>
                <c:ptCount val="2"/>
                <c:pt idx="1">
                  <c:v>Conductivity in mS/cm</c:v>
                </c:pt>
              </c:strCache>
            </c:strRef>
          </c:tx>
          <c:spPr>
            <a:ln w="9525" cap="rnd">
              <a:solidFill>
                <a:schemeClr val="accent1"/>
              </a:solidFill>
              <a:round/>
            </a:ln>
            <a:effectLst/>
          </c:spPr>
          <c:marker>
            <c:symbol val="circle"/>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scene3d>
                <a:camera prst="orthographicFront">
                  <a:rot lat="0" lon="0" rev="0"/>
                </a:camera>
                <a:lightRig rig="threePt" dir="t"/>
              </a:scene3d>
              <a:sp3d>
                <a:bevelT w="25400" h="12700"/>
              </a:sp3d>
            </c:spPr>
          </c:marker>
          <c:xVal>
            <c:numRef>
              <c:f>Sheet1!$C$5:$C$16</c:f>
              <c:numCache>
                <c:formatCode>General</c:formatCode>
                <c:ptCount val="12"/>
                <c:pt idx="0">
                  <c:v>0</c:v>
                </c:pt>
                <c:pt idx="1">
                  <c:v>10</c:v>
                </c:pt>
                <c:pt idx="2">
                  <c:v>20</c:v>
                </c:pt>
                <c:pt idx="3">
                  <c:v>30</c:v>
                </c:pt>
                <c:pt idx="4">
                  <c:v>40</c:v>
                </c:pt>
                <c:pt idx="5">
                  <c:v>50</c:v>
                </c:pt>
                <c:pt idx="6">
                  <c:v>60</c:v>
                </c:pt>
                <c:pt idx="7">
                  <c:v>70</c:v>
                </c:pt>
                <c:pt idx="8">
                  <c:v>80</c:v>
                </c:pt>
                <c:pt idx="9">
                  <c:v>90</c:v>
                </c:pt>
                <c:pt idx="10">
                  <c:v>100</c:v>
                </c:pt>
                <c:pt idx="11">
                  <c:v>110</c:v>
                </c:pt>
              </c:numCache>
            </c:numRef>
          </c:xVal>
          <c:yVal>
            <c:numRef>
              <c:f>Sheet1!$D$5:$D$16</c:f>
              <c:numCache>
                <c:formatCode>General</c:formatCode>
                <c:ptCount val="12"/>
                <c:pt idx="0">
                  <c:v>2.5999999999999999E-2</c:v>
                </c:pt>
                <c:pt idx="1">
                  <c:v>2.5000000000000001E-2</c:v>
                </c:pt>
                <c:pt idx="2">
                  <c:v>2.4E-2</c:v>
                </c:pt>
                <c:pt idx="3">
                  <c:v>2.4E-2</c:v>
                </c:pt>
                <c:pt idx="4">
                  <c:v>2.3E-2</c:v>
                </c:pt>
                <c:pt idx="5">
                  <c:v>2.3E-2</c:v>
                </c:pt>
                <c:pt idx="6">
                  <c:v>2.3E-2</c:v>
                </c:pt>
                <c:pt idx="7">
                  <c:v>2.3E-2</c:v>
                </c:pt>
                <c:pt idx="8">
                  <c:v>2.1999999999999999E-2</c:v>
                </c:pt>
                <c:pt idx="9">
                  <c:v>2.1999999999999999E-2</c:v>
                </c:pt>
                <c:pt idx="10">
                  <c:v>2.1999999999999999E-2</c:v>
                </c:pt>
                <c:pt idx="11">
                  <c:v>2.1999999999999999E-2</c:v>
                </c:pt>
              </c:numCache>
            </c:numRef>
          </c:yVal>
          <c:smooth val="0"/>
          <c:extLst>
            <c:ext xmlns:c16="http://schemas.microsoft.com/office/drawing/2014/chart" uri="{C3380CC4-5D6E-409C-BE32-E72D297353CC}">
              <c16:uniqueId val="{00000000-8114-40DE-ACB0-A675E9CDC4B3}"/>
            </c:ext>
          </c:extLst>
        </c:ser>
        <c:dLbls>
          <c:showLegendKey val="0"/>
          <c:showVal val="0"/>
          <c:showCatName val="0"/>
          <c:showSerName val="0"/>
          <c:showPercent val="0"/>
          <c:showBubbleSize val="0"/>
        </c:dLbls>
        <c:axId val="957852383"/>
        <c:axId val="957852863"/>
      </c:scatterChart>
      <c:valAx>
        <c:axId val="957852383"/>
        <c:scaling>
          <c:orientation val="minMax"/>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IN"/>
                  <a:t>Time(every 10 minute) in minutes</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957852863"/>
        <c:crosses val="autoZero"/>
        <c:crossBetween val="midCat"/>
      </c:valAx>
      <c:valAx>
        <c:axId val="957852863"/>
        <c:scaling>
          <c:orientation val="minMax"/>
          <c:max val="3.0000000000000006E-2"/>
          <c:min val="1.0000000000000002E-2"/>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IN"/>
                  <a:t>Conductivity in mS/cm</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957852383"/>
        <c:crosses val="autoZero"/>
        <c:crossBetween val="midCat"/>
        <c:majorUnit val="5.000000000000001E-3"/>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15053098647256788"/>
          <c:y val="2.610105161621774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Sheet4!$Z$5</c:f>
              <c:strCache>
                <c:ptCount val="1"/>
                <c:pt idx="0">
                  <c:v>Conductivity (mS/cm) at KCl</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Sheet4!$Y$6:$Y$13</c:f>
              <c:numCache>
                <c:formatCode>General</c:formatCode>
                <c:ptCount val="8"/>
                <c:pt idx="0">
                  <c:v>27</c:v>
                </c:pt>
                <c:pt idx="1">
                  <c:v>29</c:v>
                </c:pt>
                <c:pt idx="2">
                  <c:v>31</c:v>
                </c:pt>
                <c:pt idx="3">
                  <c:v>33</c:v>
                </c:pt>
                <c:pt idx="4">
                  <c:v>35</c:v>
                </c:pt>
                <c:pt idx="5">
                  <c:v>37</c:v>
                </c:pt>
                <c:pt idx="6">
                  <c:v>39</c:v>
                </c:pt>
                <c:pt idx="7">
                  <c:v>41</c:v>
                </c:pt>
              </c:numCache>
            </c:numRef>
          </c:xVal>
          <c:yVal>
            <c:numRef>
              <c:f>Sheet4!$Z$6:$Z$13</c:f>
              <c:numCache>
                <c:formatCode>General</c:formatCode>
                <c:ptCount val="8"/>
                <c:pt idx="0">
                  <c:v>15.92</c:v>
                </c:pt>
                <c:pt idx="1">
                  <c:v>16.690000000000001</c:v>
                </c:pt>
                <c:pt idx="2">
                  <c:v>17.89</c:v>
                </c:pt>
                <c:pt idx="3">
                  <c:v>18.350000000000001</c:v>
                </c:pt>
                <c:pt idx="4">
                  <c:v>18.93</c:v>
                </c:pt>
                <c:pt idx="5">
                  <c:v>20.56</c:v>
                </c:pt>
                <c:pt idx="6">
                  <c:v>20.87</c:v>
                </c:pt>
                <c:pt idx="7">
                  <c:v>21</c:v>
                </c:pt>
              </c:numCache>
            </c:numRef>
          </c:yVal>
          <c:smooth val="0"/>
          <c:extLst>
            <c:ext xmlns:c16="http://schemas.microsoft.com/office/drawing/2014/chart" uri="{C3380CC4-5D6E-409C-BE32-E72D297353CC}">
              <c16:uniqueId val="{00000000-D784-47D2-8645-4567DBA6FBA1}"/>
            </c:ext>
          </c:extLst>
        </c:ser>
        <c:dLbls>
          <c:showLegendKey val="0"/>
          <c:showVal val="0"/>
          <c:showCatName val="0"/>
          <c:showSerName val="0"/>
          <c:showPercent val="0"/>
          <c:showBubbleSize val="0"/>
        </c:dLbls>
        <c:axId val="880364863"/>
        <c:axId val="880367743"/>
      </c:scatterChart>
      <c:valAx>
        <c:axId val="880364863"/>
        <c:scaling>
          <c:orientation val="minMax"/>
          <c:min val="2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Temperature(</a:t>
                </a:r>
                <a:r>
                  <a:rPr lang="en-IN">
                    <a:latin typeface="Calibri" panose="020F0502020204030204" pitchFamily="34" charset="0"/>
                    <a:ea typeface="Calibri" panose="020F0502020204030204" pitchFamily="34" charset="0"/>
                    <a:cs typeface="Calibri" panose="020F0502020204030204" pitchFamily="34" charset="0"/>
                  </a:rPr>
                  <a:t>ºC)</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0367743"/>
        <c:crosses val="autoZero"/>
        <c:crossBetween val="midCat"/>
        <c:majorUnit val="1"/>
        <c:minorUnit val="0.1"/>
      </c:valAx>
      <c:valAx>
        <c:axId val="8803677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000" b="1">
                    <a:effectLst/>
                  </a:rPr>
                  <a:t>Conductivity (mS/cm) at KCl</a:t>
                </a:r>
                <a:endParaRPr lang="en-IN" sz="1000">
                  <a:effectLst/>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0364863"/>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Conductivity vs NaCl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1"/>
          <c:tx>
            <c:strRef>
              <c:f>Sheet4!$E$47:$E$48</c:f>
              <c:strCache>
                <c:ptCount val="2"/>
                <c:pt idx="0">
                  <c:v>Conductivity(mS/cm)</c:v>
                </c:pt>
                <c:pt idx="1">
                  <c:v>Tap Water</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ly"/>
            <c:order val="2"/>
            <c:dispRSqr val="0"/>
            <c:dispEq val="0"/>
          </c:trendline>
          <c:val>
            <c:numRef>
              <c:f>Sheet4!$E$49:$E$59</c:f>
              <c:numCache>
                <c:formatCode>General</c:formatCode>
                <c:ptCount val="11"/>
                <c:pt idx="0">
                  <c:v>1.3919999999999999</c:v>
                </c:pt>
                <c:pt idx="1">
                  <c:v>16.486000000000001</c:v>
                </c:pt>
                <c:pt idx="2">
                  <c:v>20.155000000000001</c:v>
                </c:pt>
                <c:pt idx="3">
                  <c:v>22.602</c:v>
                </c:pt>
                <c:pt idx="4">
                  <c:v>23.664999999999999</c:v>
                </c:pt>
                <c:pt idx="5">
                  <c:v>41.055999999999997</c:v>
                </c:pt>
                <c:pt idx="6">
                  <c:v>43.343000000000004</c:v>
                </c:pt>
                <c:pt idx="7">
                  <c:v>46.683</c:v>
                </c:pt>
                <c:pt idx="8">
                  <c:v>65.566000000000003</c:v>
                </c:pt>
                <c:pt idx="9">
                  <c:v>110.682</c:v>
                </c:pt>
                <c:pt idx="10">
                  <c:v>260.71109999999999</c:v>
                </c:pt>
              </c:numCache>
            </c:numRef>
          </c:val>
          <c:smooth val="0"/>
          <c:extLst>
            <c:ext xmlns:c16="http://schemas.microsoft.com/office/drawing/2014/chart" uri="{C3380CC4-5D6E-409C-BE32-E72D297353CC}">
              <c16:uniqueId val="{00000001-8027-4514-868F-C37BD47EC382}"/>
            </c:ext>
          </c:extLst>
        </c:ser>
        <c:ser>
          <c:idx val="2"/>
          <c:order val="2"/>
          <c:tx>
            <c:strRef>
              <c:f>Sheet4!$F$47:$F$48</c:f>
              <c:strCache>
                <c:ptCount val="2"/>
                <c:pt idx="0">
                  <c:v>Conductivity(mS/cm)</c:v>
                </c:pt>
                <c:pt idx="1">
                  <c:v>Distilled Water</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trendline>
            <c:spPr>
              <a:ln w="19050" cap="rnd">
                <a:solidFill>
                  <a:schemeClr val="accent3"/>
                </a:solidFill>
                <a:prstDash val="sysDot"/>
              </a:ln>
              <a:effectLst/>
            </c:spPr>
            <c:trendlineType val="poly"/>
            <c:order val="2"/>
            <c:dispRSqr val="0"/>
            <c:dispEq val="0"/>
          </c:trendline>
          <c:val>
            <c:numRef>
              <c:f>Sheet4!$F$49:$F$59</c:f>
              <c:numCache>
                <c:formatCode>General</c:formatCode>
                <c:ptCount val="11"/>
                <c:pt idx="0">
                  <c:v>0</c:v>
                </c:pt>
                <c:pt idx="1">
                  <c:v>11.2788</c:v>
                </c:pt>
                <c:pt idx="2">
                  <c:v>12.366899999999999</c:v>
                </c:pt>
                <c:pt idx="3">
                  <c:v>13.5954</c:v>
                </c:pt>
                <c:pt idx="4">
                  <c:v>16.274699999999999</c:v>
                </c:pt>
                <c:pt idx="5">
                  <c:v>39.744900000000001</c:v>
                </c:pt>
                <c:pt idx="6">
                  <c:v>38.528100000000002</c:v>
                </c:pt>
                <c:pt idx="7">
                  <c:v>41.652000000000001</c:v>
                </c:pt>
                <c:pt idx="8">
                  <c:v>70.030349999999999</c:v>
                </c:pt>
                <c:pt idx="9">
                  <c:v>104.20610000000001</c:v>
                </c:pt>
                <c:pt idx="10">
                  <c:v>248.99940000000001</c:v>
                </c:pt>
              </c:numCache>
            </c:numRef>
          </c:val>
          <c:smooth val="0"/>
          <c:extLst>
            <c:ext xmlns:c16="http://schemas.microsoft.com/office/drawing/2014/chart" uri="{C3380CC4-5D6E-409C-BE32-E72D297353CC}">
              <c16:uniqueId val="{00000003-8027-4514-868F-C37BD47EC382}"/>
            </c:ext>
          </c:extLst>
        </c:ser>
        <c:dLbls>
          <c:showLegendKey val="0"/>
          <c:showVal val="0"/>
          <c:showCatName val="0"/>
          <c:showSerName val="0"/>
          <c:showPercent val="0"/>
          <c:showBubbleSize val="0"/>
        </c:dLbls>
        <c:marker val="1"/>
        <c:smooth val="0"/>
        <c:axId val="1182218224"/>
        <c:axId val="1182220144"/>
        <c:extLst>
          <c:ext xmlns:c15="http://schemas.microsoft.com/office/drawing/2012/chart" uri="{02D57815-91ED-43cb-92C2-25804820EDAC}">
            <c15:filteredLineSeries>
              <c15:ser>
                <c:idx val="0"/>
                <c:order val="0"/>
                <c:tx>
                  <c:strRef>
                    <c:extLst>
                      <c:ext uri="{02D57815-91ED-43cb-92C2-25804820EDAC}">
                        <c15:formulaRef>
                          <c15:sqref>Sheet4!$D$47:$D$48</c15:sqref>
                        </c15:formulaRef>
                      </c:ext>
                    </c:extLst>
                    <c:strCache>
                      <c:ptCount val="2"/>
                      <c:pt idx="0">
                        <c:v>NaCl (g/100mL)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extLst>
                      <c:ext uri="{02D57815-91ED-43cb-92C2-25804820EDAC}">
                        <c15:formulaRef>
                          <c15:sqref>Sheet4!$D$49:$D$59</c15:sqref>
                        </c15:formulaRef>
                      </c:ext>
                    </c:extLst>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val>
                <c:smooth val="0"/>
                <c:extLst>
                  <c:ext xmlns:c16="http://schemas.microsoft.com/office/drawing/2014/chart" uri="{C3380CC4-5D6E-409C-BE32-E72D297353CC}">
                    <c16:uniqueId val="{00000004-8027-4514-868F-C37BD47EC382}"/>
                  </c:ext>
                </c:extLst>
              </c15:ser>
            </c15:filteredLineSeries>
          </c:ext>
        </c:extLst>
      </c:lineChart>
      <c:catAx>
        <c:axId val="118221822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NaCl(per gm)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2220144"/>
        <c:crosses val="autoZero"/>
        <c:auto val="1"/>
        <c:lblAlgn val="ctr"/>
        <c:lblOffset val="100"/>
        <c:noMultiLvlLbl val="0"/>
      </c:catAx>
      <c:valAx>
        <c:axId val="1182220144"/>
        <c:scaling>
          <c:orientation val="minMax"/>
          <c:max val="25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Conductivity(mS/cm)</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2218224"/>
        <c:crosses val="autoZero"/>
        <c:crossBetween val="between"/>
        <c:majorUnit val="25"/>
      </c:valAx>
      <c:spPr>
        <a:noFill/>
        <a:ln>
          <a:noFill/>
        </a:ln>
        <a:effectLst/>
      </c:spPr>
    </c:plotArea>
    <c:legend>
      <c:legendPos val="r"/>
      <c:layout>
        <c:manualLayout>
          <c:xMode val="edge"/>
          <c:yMode val="edge"/>
          <c:x val="0.64082687338501287"/>
          <c:y val="0.19425834270716158"/>
          <c:w val="0.34302325581395349"/>
          <c:h val="0.7357210348706412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Conductivity vs KCl</a:t>
            </a:r>
            <a:r>
              <a:rPr lang="en-IN" baseline="0"/>
              <a:t> </a:t>
            </a:r>
            <a:endParaRPr lang="en-IN"/>
          </a:p>
        </c:rich>
      </c:tx>
      <c:layout>
        <c:manualLayout>
          <c:xMode val="edge"/>
          <c:yMode val="edge"/>
          <c:x val="0.2711178915135608"/>
          <c:y val="3.703703703703703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lineChart>
        <c:grouping val="standard"/>
        <c:varyColors val="0"/>
        <c:ser>
          <c:idx val="1"/>
          <c:order val="1"/>
          <c:tx>
            <c:strRef>
              <c:f>Sheet4!$Q$46:$Q$47</c:f>
              <c:strCache>
                <c:ptCount val="2"/>
                <c:pt idx="0">
                  <c:v>conductivity(mS/cm)</c:v>
                </c:pt>
                <c:pt idx="1">
                  <c:v>distilled water</c:v>
                </c:pt>
              </c:strCache>
            </c:strRef>
          </c:tx>
          <c:spPr>
            <a:ln w="28575" cap="rnd">
              <a:solidFill>
                <a:schemeClr val="accent2"/>
              </a:solidFill>
              <a:round/>
            </a:ln>
            <a:effectLst/>
          </c:spPr>
          <c:marker>
            <c:symbol val="none"/>
          </c:marker>
          <c:trendline>
            <c:spPr>
              <a:ln w="19050" cap="rnd">
                <a:solidFill>
                  <a:schemeClr val="accent2"/>
                </a:solidFill>
                <a:prstDash val="sysDot"/>
              </a:ln>
              <a:effectLst/>
            </c:spPr>
            <c:trendlineType val="linear"/>
            <c:dispRSqr val="0"/>
            <c:dispEq val="0"/>
          </c:trendline>
          <c:trendline>
            <c:spPr>
              <a:ln w="19050" cap="rnd">
                <a:solidFill>
                  <a:schemeClr val="accent2"/>
                </a:solidFill>
                <a:prstDash val="sysDot"/>
              </a:ln>
              <a:effectLst/>
            </c:spPr>
            <c:trendlineType val="linear"/>
            <c:dispRSqr val="1"/>
            <c:dispEq val="1"/>
            <c:trendlineLbl>
              <c:layout>
                <c:manualLayout>
                  <c:x val="-0.29699994424379095"/>
                  <c:y val="-0.2105687253284321"/>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val>
            <c:numRef>
              <c:f>Sheet4!$Q$48:$Q$55</c:f>
              <c:numCache>
                <c:formatCode>General</c:formatCode>
                <c:ptCount val="8"/>
                <c:pt idx="0">
                  <c:v>4.8999999999999998E-3</c:v>
                </c:pt>
                <c:pt idx="1">
                  <c:v>15.92</c:v>
                </c:pt>
                <c:pt idx="2">
                  <c:v>25.562000000000001</c:v>
                </c:pt>
                <c:pt idx="3">
                  <c:v>37.076000000000001</c:v>
                </c:pt>
                <c:pt idx="4">
                  <c:v>48.737000000000002</c:v>
                </c:pt>
                <c:pt idx="5">
                  <c:v>64.650000000000006</c:v>
                </c:pt>
                <c:pt idx="6">
                  <c:v>72.283000000000001</c:v>
                </c:pt>
                <c:pt idx="7">
                  <c:v>111.07</c:v>
                </c:pt>
              </c:numCache>
            </c:numRef>
          </c:val>
          <c:smooth val="0"/>
          <c:extLst>
            <c:ext xmlns:c16="http://schemas.microsoft.com/office/drawing/2014/chart" uri="{C3380CC4-5D6E-409C-BE32-E72D297353CC}">
              <c16:uniqueId val="{00000002-A0CD-4F59-85BA-F62770B0E9D6}"/>
            </c:ext>
          </c:extLst>
        </c:ser>
        <c:ser>
          <c:idx val="2"/>
          <c:order val="2"/>
          <c:tx>
            <c:strRef>
              <c:f>Sheet4!$R$46:$R$47</c:f>
              <c:strCache>
                <c:ptCount val="2"/>
                <c:pt idx="0">
                  <c:v>conductivity(mS/cm)</c:v>
                </c:pt>
                <c:pt idx="1">
                  <c:v>tap water</c:v>
                </c:pt>
              </c:strCache>
            </c:strRef>
          </c:tx>
          <c:spPr>
            <a:ln w="28575" cap="rnd">
              <a:solidFill>
                <a:schemeClr val="accent3"/>
              </a:solidFill>
              <a:round/>
            </a:ln>
            <a:effectLst/>
          </c:spPr>
          <c:marker>
            <c:symbol val="none"/>
          </c:marker>
          <c:trendline>
            <c:spPr>
              <a:ln w="19050" cap="rnd">
                <a:solidFill>
                  <a:schemeClr val="accent3"/>
                </a:solidFill>
                <a:prstDash val="sysDot"/>
              </a:ln>
              <a:effectLst/>
            </c:spPr>
            <c:trendlineType val="linear"/>
            <c:dispRSqr val="0"/>
            <c:dispEq val="0"/>
          </c:trendline>
          <c:trendline>
            <c:spPr>
              <a:ln w="19050" cap="rnd">
                <a:solidFill>
                  <a:schemeClr val="accent3"/>
                </a:solidFill>
                <a:prstDash val="sysDot"/>
              </a:ln>
              <a:effectLst/>
            </c:spPr>
            <c:trendlineType val="linear"/>
            <c:dispRSqr val="1"/>
            <c:dispEq val="1"/>
            <c:trendlineLbl>
              <c:layout>
                <c:manualLayout>
                  <c:x val="0.43443076711480932"/>
                  <c:y val="-0.13316749585406301"/>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val>
            <c:numRef>
              <c:f>Sheet4!$R$48:$R$55</c:f>
              <c:numCache>
                <c:formatCode>General</c:formatCode>
                <c:ptCount val="8"/>
                <c:pt idx="0">
                  <c:v>1.3919999999999999</c:v>
                </c:pt>
                <c:pt idx="1">
                  <c:v>16.32</c:v>
                </c:pt>
                <c:pt idx="2">
                  <c:v>27.823</c:v>
                </c:pt>
                <c:pt idx="3">
                  <c:v>39.65</c:v>
                </c:pt>
                <c:pt idx="4">
                  <c:v>50.365000000000002</c:v>
                </c:pt>
                <c:pt idx="5">
                  <c:v>70.650000000000006</c:v>
                </c:pt>
                <c:pt idx="6">
                  <c:v>75.653999999999996</c:v>
                </c:pt>
                <c:pt idx="7">
                  <c:v>111.15</c:v>
                </c:pt>
              </c:numCache>
            </c:numRef>
          </c:val>
          <c:smooth val="0"/>
          <c:extLst>
            <c:ext xmlns:c16="http://schemas.microsoft.com/office/drawing/2014/chart" uri="{C3380CC4-5D6E-409C-BE32-E72D297353CC}">
              <c16:uniqueId val="{00000005-A0CD-4F59-85BA-F62770B0E9D6}"/>
            </c:ext>
          </c:extLst>
        </c:ser>
        <c:dLbls>
          <c:showLegendKey val="0"/>
          <c:showVal val="0"/>
          <c:showCatName val="0"/>
          <c:showSerName val="0"/>
          <c:showPercent val="0"/>
          <c:showBubbleSize val="0"/>
        </c:dLbls>
        <c:smooth val="0"/>
        <c:axId val="1563822128"/>
        <c:axId val="1563806288"/>
        <c:extLst>
          <c:ext xmlns:c15="http://schemas.microsoft.com/office/drawing/2012/chart" uri="{02D57815-91ED-43cb-92C2-25804820EDAC}">
            <c15:filteredLineSeries>
              <c15:ser>
                <c:idx val="0"/>
                <c:order val="0"/>
                <c:tx>
                  <c:strRef>
                    <c:extLst>
                      <c:ext uri="{02D57815-91ED-43cb-92C2-25804820EDAC}">
                        <c15:formulaRef>
                          <c15:sqref>Sheet4!$P$46:$P$47</c15:sqref>
                        </c15:formulaRef>
                      </c:ext>
                    </c:extLst>
                    <c:strCache>
                      <c:ptCount val="2"/>
                      <c:pt idx="0">
                        <c:v>KCl (g/100mL)</c:v>
                      </c:pt>
                    </c:strCache>
                  </c:strRef>
                </c:tx>
                <c:spPr>
                  <a:ln w="28575" cap="rnd">
                    <a:solidFill>
                      <a:schemeClr val="accent1"/>
                    </a:solidFill>
                    <a:round/>
                  </a:ln>
                  <a:effectLst/>
                </c:spPr>
                <c:marker>
                  <c:symbol val="none"/>
                </c:marker>
                <c:val>
                  <c:numRef>
                    <c:extLst>
                      <c:ext uri="{02D57815-91ED-43cb-92C2-25804820EDAC}">
                        <c15:formulaRef>
                          <c15:sqref>Sheet4!$P$48:$P$55</c15:sqref>
                        </c15:formulaRef>
                      </c:ext>
                    </c:extLst>
                    <c:numCache>
                      <c:formatCode>General</c:formatCode>
                      <c:ptCount val="8"/>
                      <c:pt idx="0">
                        <c:v>0</c:v>
                      </c:pt>
                      <c:pt idx="1">
                        <c:v>1</c:v>
                      </c:pt>
                      <c:pt idx="2">
                        <c:v>2</c:v>
                      </c:pt>
                      <c:pt idx="3">
                        <c:v>3</c:v>
                      </c:pt>
                      <c:pt idx="4">
                        <c:v>4</c:v>
                      </c:pt>
                      <c:pt idx="5">
                        <c:v>5</c:v>
                      </c:pt>
                      <c:pt idx="6">
                        <c:v>6</c:v>
                      </c:pt>
                      <c:pt idx="7">
                        <c:v>7</c:v>
                      </c:pt>
                    </c:numCache>
                  </c:numRef>
                </c:val>
                <c:smooth val="0"/>
                <c:extLst>
                  <c:ext xmlns:c16="http://schemas.microsoft.com/office/drawing/2014/chart" uri="{C3380CC4-5D6E-409C-BE32-E72D297353CC}">
                    <c16:uniqueId val="{00000006-A0CD-4F59-85BA-F62770B0E9D6}"/>
                  </c:ext>
                </c:extLst>
              </c15:ser>
            </c15:filteredLineSeries>
          </c:ext>
        </c:extLst>
      </c:lineChart>
      <c:catAx>
        <c:axId val="15638221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KCl(per gm)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3806288"/>
        <c:crosses val="autoZero"/>
        <c:auto val="1"/>
        <c:lblAlgn val="ctr"/>
        <c:lblOffset val="100"/>
        <c:noMultiLvlLbl val="0"/>
      </c:catAx>
      <c:valAx>
        <c:axId val="15638062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conductivity(mS/cm)</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38221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Sheet4!$J$29</c:f>
              <c:strCache>
                <c:ptCount val="1"/>
                <c:pt idx="0">
                  <c:v>conductivity</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1"/>
            <c:dispEq val="1"/>
            <c:trendlineLbl>
              <c:layout>
                <c:manualLayout>
                  <c:x val="0.13184184674359428"/>
                  <c:y val="-0.23783564312285108"/>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Sheet4!$I$30:$I$37</c:f>
              <c:numCache>
                <c:formatCode>General</c:formatCode>
                <c:ptCount val="8"/>
                <c:pt idx="0">
                  <c:v>0</c:v>
                </c:pt>
                <c:pt idx="1">
                  <c:v>1</c:v>
                </c:pt>
                <c:pt idx="2">
                  <c:v>2</c:v>
                </c:pt>
                <c:pt idx="3">
                  <c:v>3</c:v>
                </c:pt>
                <c:pt idx="4">
                  <c:v>4</c:v>
                </c:pt>
                <c:pt idx="5">
                  <c:v>5</c:v>
                </c:pt>
                <c:pt idx="6">
                  <c:v>6</c:v>
                </c:pt>
                <c:pt idx="7">
                  <c:v>7</c:v>
                </c:pt>
              </c:numCache>
            </c:numRef>
          </c:xVal>
          <c:yVal>
            <c:numRef>
              <c:f>Sheet4!$J$30:$J$37</c:f>
              <c:numCache>
                <c:formatCode>General</c:formatCode>
                <c:ptCount val="8"/>
                <c:pt idx="0">
                  <c:v>0</c:v>
                </c:pt>
                <c:pt idx="1">
                  <c:v>27.20055</c:v>
                </c:pt>
                <c:pt idx="2">
                  <c:v>37.931399999999996</c:v>
                </c:pt>
                <c:pt idx="3">
                  <c:v>50.671399999999998</c:v>
                </c:pt>
                <c:pt idx="4">
                  <c:v>65.01169999999999</c:v>
                </c:pt>
                <c:pt idx="5">
                  <c:v>104.40365</c:v>
                </c:pt>
                <c:pt idx="6">
                  <c:v>110.81135</c:v>
                </c:pt>
                <c:pt idx="7">
                  <c:v>152.73050000000001</c:v>
                </c:pt>
              </c:numCache>
            </c:numRef>
          </c:yVal>
          <c:smooth val="0"/>
          <c:extLst>
            <c:ext xmlns:c16="http://schemas.microsoft.com/office/drawing/2014/chart" uri="{C3380CC4-5D6E-409C-BE32-E72D297353CC}">
              <c16:uniqueId val="{00000002-A2F6-4C55-A254-FFB795EC6500}"/>
            </c:ext>
          </c:extLst>
        </c:ser>
        <c:dLbls>
          <c:showLegendKey val="0"/>
          <c:showVal val="0"/>
          <c:showCatName val="0"/>
          <c:showSerName val="0"/>
          <c:showPercent val="0"/>
          <c:showBubbleSize val="0"/>
        </c:dLbls>
        <c:axId val="880387903"/>
        <c:axId val="880373983"/>
      </c:scatterChart>
      <c:valAx>
        <c:axId val="88038790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NaCl+KCl(per gm)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0373983"/>
        <c:crosses val="autoZero"/>
        <c:crossBetween val="midCat"/>
      </c:valAx>
      <c:valAx>
        <c:axId val="88037398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Conductivity(mS/cm)</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0387903"/>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IN"/>
              <a:t>Stability of Temperature Sensor</a:t>
            </a:r>
          </a:p>
        </c:rich>
      </c:tx>
      <c:layout>
        <c:manualLayout>
          <c:xMode val="edge"/>
          <c:yMode val="edge"/>
          <c:x val="0.19645610946227515"/>
          <c:y val="2.5806318295618504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0.11604838868825608"/>
          <c:y val="0.2466155810983397"/>
          <c:w val="0.79501687289088863"/>
          <c:h val="0.47189237839522935"/>
        </c:manualLayout>
      </c:layout>
      <c:scatterChart>
        <c:scatterStyle val="lineMarker"/>
        <c:varyColors val="0"/>
        <c:ser>
          <c:idx val="0"/>
          <c:order val="0"/>
          <c:tx>
            <c:strRef>
              <c:f>Sheet1!$I$3:$I$4</c:f>
              <c:strCache>
                <c:ptCount val="2"/>
                <c:pt idx="1">
                  <c:v>Temperature( degree Celcius)</c:v>
                </c:pt>
              </c:strCache>
            </c:strRef>
          </c:tx>
          <c:spPr>
            <a:ln w="9525" cap="rnd">
              <a:solidFill>
                <a:schemeClr val="accent1"/>
              </a:solidFill>
              <a:round/>
            </a:ln>
            <a:effectLst/>
          </c:spPr>
          <c:marker>
            <c:symbol val="circle"/>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scene3d>
                <a:camera prst="orthographicFront">
                  <a:rot lat="0" lon="0" rev="0"/>
                </a:camera>
                <a:lightRig rig="threePt" dir="t"/>
              </a:scene3d>
              <a:sp3d>
                <a:bevelT w="25400" h="12700"/>
              </a:sp3d>
            </c:spPr>
          </c:marker>
          <c:trendline>
            <c:spPr>
              <a:ln w="9525" cap="rnd">
                <a:solidFill>
                  <a:schemeClr val="accent1"/>
                </a:solidFill>
              </a:ln>
              <a:effectLst/>
            </c:spPr>
            <c:trendlineType val="linear"/>
            <c:dispRSqr val="0"/>
            <c:dispEq val="0"/>
          </c:trendline>
          <c:xVal>
            <c:numRef>
              <c:f>Sheet1!$H$5:$H$19</c:f>
              <c:numCache>
                <c:formatCode>General</c:formatCode>
                <c:ptCount val="15"/>
                <c:pt idx="0">
                  <c:v>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numCache>
            </c:numRef>
          </c:xVal>
          <c:yVal>
            <c:numRef>
              <c:f>Sheet1!$I$5:$I$19</c:f>
              <c:numCache>
                <c:formatCode>General</c:formatCode>
                <c:ptCount val="15"/>
                <c:pt idx="0">
                  <c:v>28.25</c:v>
                </c:pt>
                <c:pt idx="1">
                  <c:v>27.94</c:v>
                </c:pt>
                <c:pt idx="2">
                  <c:v>27.81</c:v>
                </c:pt>
                <c:pt idx="3">
                  <c:v>27.69</c:v>
                </c:pt>
                <c:pt idx="4">
                  <c:v>27.69</c:v>
                </c:pt>
                <c:pt idx="5">
                  <c:v>27.94</c:v>
                </c:pt>
                <c:pt idx="6">
                  <c:v>27.62</c:v>
                </c:pt>
                <c:pt idx="7">
                  <c:v>27.69</c:v>
                </c:pt>
                <c:pt idx="8">
                  <c:v>27.62</c:v>
                </c:pt>
                <c:pt idx="9">
                  <c:v>27.64</c:v>
                </c:pt>
                <c:pt idx="10">
                  <c:v>27.81</c:v>
                </c:pt>
                <c:pt idx="11">
                  <c:v>27.84</c:v>
                </c:pt>
                <c:pt idx="12">
                  <c:v>27.94</c:v>
                </c:pt>
                <c:pt idx="13">
                  <c:v>27.91</c:v>
                </c:pt>
                <c:pt idx="14">
                  <c:v>27.88</c:v>
                </c:pt>
              </c:numCache>
            </c:numRef>
          </c:yVal>
          <c:smooth val="0"/>
          <c:extLst>
            <c:ext xmlns:c16="http://schemas.microsoft.com/office/drawing/2014/chart" uri="{C3380CC4-5D6E-409C-BE32-E72D297353CC}">
              <c16:uniqueId val="{00000001-CB67-4702-B257-E83D0801F153}"/>
            </c:ext>
          </c:extLst>
        </c:ser>
        <c:ser>
          <c:idx val="1"/>
          <c:order val="1"/>
          <c:tx>
            <c:strRef>
              <c:f>Sheet1!$J$3:$J$4</c:f>
              <c:strCache>
                <c:ptCount val="2"/>
                <c:pt idx="1">
                  <c:v>Normal Distribution</c:v>
                </c:pt>
              </c:strCache>
            </c:strRef>
          </c:tx>
          <c:spPr>
            <a:ln w="9525" cap="rnd">
              <a:solidFill>
                <a:schemeClr val="accent2"/>
              </a:solidFill>
              <a:round/>
            </a:ln>
            <a:effectLst/>
          </c:spPr>
          <c:marker>
            <c:symbol val="circle"/>
            <c:size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scene3d>
                <a:camera prst="orthographicFront">
                  <a:rot lat="0" lon="0" rev="0"/>
                </a:camera>
                <a:lightRig rig="threePt" dir="t"/>
              </a:scene3d>
              <a:sp3d>
                <a:bevelT w="25400" h="12700"/>
              </a:sp3d>
            </c:spPr>
          </c:marker>
          <c:xVal>
            <c:numRef>
              <c:f>Sheet1!$H$5:$H$19</c:f>
              <c:numCache>
                <c:formatCode>General</c:formatCode>
                <c:ptCount val="15"/>
                <c:pt idx="0">
                  <c:v>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numCache>
            </c:numRef>
          </c:xVal>
          <c:yVal>
            <c:numRef>
              <c:f>Sheet1!$J$5:$J$19</c:f>
              <c:numCache>
                <c:formatCode>General</c:formatCode>
                <c:ptCount val="15"/>
                <c:pt idx="0">
                  <c:v>9.2216270566333705E-2</c:v>
                </c:pt>
                <c:pt idx="1">
                  <c:v>1.8152166447813272</c:v>
                </c:pt>
                <c:pt idx="2">
                  <c:v>2.3474823937705271</c:v>
                </c:pt>
                <c:pt idx="3">
                  <c:v>1.7685829791711427</c:v>
                </c:pt>
                <c:pt idx="4">
                  <c:v>1.7685829791711427</c:v>
                </c:pt>
                <c:pt idx="5">
                  <c:v>1.8152166447813272</c:v>
                </c:pt>
                <c:pt idx="6">
                  <c:v>1.1903338037370783</c:v>
                </c:pt>
                <c:pt idx="7">
                  <c:v>1.7685829791711427</c:v>
                </c:pt>
                <c:pt idx="8">
                  <c:v>1.1903338037370783</c:v>
                </c:pt>
                <c:pt idx="9">
                  <c:v>1.3562338972970427</c:v>
                </c:pt>
                <c:pt idx="10">
                  <c:v>2.3474823937705271</c:v>
                </c:pt>
                <c:pt idx="11">
                  <c:v>2.3304376978969032</c:v>
                </c:pt>
                <c:pt idx="12">
                  <c:v>1.8152166447813272</c:v>
                </c:pt>
                <c:pt idx="13">
                  <c:v>2.0291091465387563</c:v>
                </c:pt>
                <c:pt idx="14">
                  <c:v>2.1984607828571572</c:v>
                </c:pt>
              </c:numCache>
            </c:numRef>
          </c:yVal>
          <c:smooth val="0"/>
          <c:extLst>
            <c:ext xmlns:c16="http://schemas.microsoft.com/office/drawing/2014/chart" uri="{C3380CC4-5D6E-409C-BE32-E72D297353CC}">
              <c16:uniqueId val="{00000002-CB67-4702-B257-E83D0801F153}"/>
            </c:ext>
          </c:extLst>
        </c:ser>
        <c:ser>
          <c:idx val="2"/>
          <c:order val="2"/>
          <c:tx>
            <c:strRef>
              <c:f>Sheet1!$K$3</c:f>
              <c:strCache>
                <c:ptCount val="1"/>
              </c:strCache>
            </c:strRef>
          </c:tx>
          <c:spPr>
            <a:ln w="9525" cap="rnd">
              <a:solidFill>
                <a:schemeClr val="accent3"/>
              </a:solidFill>
              <a:round/>
            </a:ln>
            <a:effectLst/>
          </c:spPr>
          <c:marker>
            <c:symbol val="circle"/>
            <c:size val="5"/>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scene3d>
                <a:camera prst="orthographicFront">
                  <a:rot lat="0" lon="0" rev="0"/>
                </a:camera>
                <a:lightRig rig="threePt" dir="t"/>
              </a:scene3d>
              <a:sp3d>
                <a:bevelT w="25400" h="12700"/>
              </a:sp3d>
            </c:spPr>
          </c:marker>
          <c:xVal>
            <c:numRef>
              <c:f>Sheet1!$H$5:$H$19</c:f>
              <c:numCache>
                <c:formatCode>General</c:formatCode>
                <c:ptCount val="15"/>
                <c:pt idx="0">
                  <c:v>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numCache>
            </c:numRef>
          </c:xVal>
          <c:yVal>
            <c:numRef>
              <c:f>Sheet1!#REF!</c:f>
              <c:numCache>
                <c:formatCode>General</c:formatCode>
                <c:ptCount val="1"/>
                <c:pt idx="0">
                  <c:v>1</c:v>
                </c:pt>
              </c:numCache>
            </c:numRef>
          </c:yVal>
          <c:smooth val="0"/>
          <c:extLst>
            <c:ext xmlns:c16="http://schemas.microsoft.com/office/drawing/2014/chart" uri="{C3380CC4-5D6E-409C-BE32-E72D297353CC}">
              <c16:uniqueId val="{00000003-CB67-4702-B257-E83D0801F153}"/>
            </c:ext>
          </c:extLst>
        </c:ser>
        <c:dLbls>
          <c:showLegendKey val="0"/>
          <c:showVal val="0"/>
          <c:showCatName val="0"/>
          <c:showSerName val="0"/>
          <c:showPercent val="0"/>
          <c:showBubbleSize val="0"/>
        </c:dLbls>
        <c:axId val="893770079"/>
        <c:axId val="893776319"/>
      </c:scatterChart>
      <c:valAx>
        <c:axId val="893770079"/>
        <c:scaling>
          <c:orientation val="minMax"/>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IN"/>
                  <a:t>Time(every 10 minute)</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893776319"/>
        <c:crosses val="autoZero"/>
        <c:crossBetween val="midCat"/>
      </c:valAx>
      <c:valAx>
        <c:axId val="893776319"/>
        <c:scaling>
          <c:orientation val="minMax"/>
          <c:max val="30"/>
          <c:min val="27"/>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IN"/>
                  <a:t>Temperature( degree Celcius)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893770079"/>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IN" sz="1400" b="1" i="0" u="none" strike="noStrike" kern="1200" baseline="0">
                <a:solidFill>
                  <a:srgbClr val="44546A"/>
                </a:solidFill>
              </a:rPr>
              <a:t>Stability of pH Sensor</a:t>
            </a: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IN"/>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scatterChart>
        <c:scatterStyle val="lineMarker"/>
        <c:varyColors val="0"/>
        <c:ser>
          <c:idx val="0"/>
          <c:order val="0"/>
          <c:tx>
            <c:strRef>
              <c:f>Sheet1!$V$4</c:f>
              <c:strCache>
                <c:ptCount val="1"/>
                <c:pt idx="0">
                  <c:v>pH</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Sheet1!$U$5:$U$20</c:f>
              <c:numCache>
                <c:formatCode>General</c:formatCode>
                <c:ptCount val="16"/>
                <c:pt idx="0">
                  <c:v>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numCache>
            </c:numRef>
          </c:xVal>
          <c:yVal>
            <c:numRef>
              <c:f>Sheet1!$V$5:$V$20</c:f>
              <c:numCache>
                <c:formatCode>General</c:formatCode>
                <c:ptCount val="16"/>
                <c:pt idx="0">
                  <c:v>8.0299999999999994</c:v>
                </c:pt>
                <c:pt idx="1">
                  <c:v>8.17</c:v>
                </c:pt>
                <c:pt idx="2">
                  <c:v>8.1999999999999993</c:v>
                </c:pt>
                <c:pt idx="3">
                  <c:v>8.1999999999999993</c:v>
                </c:pt>
                <c:pt idx="4">
                  <c:v>8.2100000000000009</c:v>
                </c:pt>
                <c:pt idx="5">
                  <c:v>8.1999999999999993</c:v>
                </c:pt>
                <c:pt idx="6">
                  <c:v>8.1999999999999993</c:v>
                </c:pt>
                <c:pt idx="7">
                  <c:v>8.19</c:v>
                </c:pt>
                <c:pt idx="8">
                  <c:v>8.19</c:v>
                </c:pt>
                <c:pt idx="9">
                  <c:v>8.1999999999999993</c:v>
                </c:pt>
                <c:pt idx="10">
                  <c:v>8.19</c:v>
                </c:pt>
                <c:pt idx="11">
                  <c:v>8.15</c:v>
                </c:pt>
                <c:pt idx="12">
                  <c:v>8.15</c:v>
                </c:pt>
                <c:pt idx="13">
                  <c:v>8.15</c:v>
                </c:pt>
                <c:pt idx="14">
                  <c:v>8.15</c:v>
                </c:pt>
                <c:pt idx="15">
                  <c:v>8.1300000000000008</c:v>
                </c:pt>
              </c:numCache>
            </c:numRef>
          </c:yVal>
          <c:smooth val="0"/>
          <c:extLst>
            <c:ext xmlns:c16="http://schemas.microsoft.com/office/drawing/2014/chart" uri="{C3380CC4-5D6E-409C-BE32-E72D297353CC}">
              <c16:uniqueId val="{00000000-E24E-4573-B315-D2CB5DF046C8}"/>
            </c:ext>
          </c:extLst>
        </c:ser>
        <c:dLbls>
          <c:showLegendKey val="0"/>
          <c:showVal val="0"/>
          <c:showCatName val="0"/>
          <c:showSerName val="0"/>
          <c:showPercent val="0"/>
          <c:showBubbleSize val="0"/>
        </c:dLbls>
        <c:axId val="1141942943"/>
        <c:axId val="1141939103"/>
      </c:scatterChart>
      <c:valAx>
        <c:axId val="114194294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000" b="1" i="0" u="none" strike="noStrike" kern="1200" baseline="0">
                    <a:solidFill>
                      <a:srgbClr val="44546A"/>
                    </a:solidFill>
                  </a:rPr>
                  <a:t>Time(every 10 minute)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1939103"/>
        <c:crosses val="autoZero"/>
        <c:crossBetween val="midCat"/>
      </c:valAx>
      <c:valAx>
        <c:axId val="1141939103"/>
        <c:scaling>
          <c:orientation val="minMax"/>
          <c:min val="7.801999999999999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1942943"/>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Precision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Sheet1!$AI$4</c:f>
              <c:strCache>
                <c:ptCount val="1"/>
                <c:pt idx="0">
                  <c:v>Conductance (mS)</c:v>
                </c:pt>
              </c:strCache>
            </c:strRef>
          </c:tx>
          <c:spPr>
            <a:solidFill>
              <a:schemeClr val="accent1"/>
            </a:solidFill>
            <a:ln>
              <a:noFill/>
            </a:ln>
            <a:effectLst/>
          </c:spPr>
          <c:invertIfNegative val="0"/>
          <c:cat>
            <c:numRef>
              <c:f>Sheet1!$AG$5:$AG$25</c:f>
              <c:numCache>
                <c:formatCode>General</c:formatCode>
                <c:ptCount val="2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numCache>
            </c:numRef>
          </c:cat>
          <c:val>
            <c:numRef>
              <c:f>Sheet1!$AI$5:$AI$25</c:f>
              <c:numCache>
                <c:formatCode>General</c:formatCode>
                <c:ptCount val="21"/>
                <c:pt idx="0">
                  <c:v>0.47</c:v>
                </c:pt>
                <c:pt idx="1">
                  <c:v>0.55000000000000004</c:v>
                </c:pt>
                <c:pt idx="2">
                  <c:v>0.53</c:v>
                </c:pt>
                <c:pt idx="3">
                  <c:v>0.52</c:v>
                </c:pt>
                <c:pt idx="4">
                  <c:v>0.52</c:v>
                </c:pt>
                <c:pt idx="5">
                  <c:v>0.5</c:v>
                </c:pt>
                <c:pt idx="6">
                  <c:v>0.5</c:v>
                </c:pt>
                <c:pt idx="7">
                  <c:v>0.5</c:v>
                </c:pt>
                <c:pt idx="8">
                  <c:v>0.5</c:v>
                </c:pt>
                <c:pt idx="9">
                  <c:v>0.5</c:v>
                </c:pt>
                <c:pt idx="10">
                  <c:v>0.5</c:v>
                </c:pt>
                <c:pt idx="11">
                  <c:v>0.48</c:v>
                </c:pt>
                <c:pt idx="12">
                  <c:v>0.48</c:v>
                </c:pt>
                <c:pt idx="13">
                  <c:v>0.48</c:v>
                </c:pt>
                <c:pt idx="14">
                  <c:v>0.47</c:v>
                </c:pt>
                <c:pt idx="15">
                  <c:v>0.46</c:v>
                </c:pt>
                <c:pt idx="16">
                  <c:v>0.46</c:v>
                </c:pt>
                <c:pt idx="17">
                  <c:v>0.46</c:v>
                </c:pt>
                <c:pt idx="18">
                  <c:v>0.46</c:v>
                </c:pt>
                <c:pt idx="19">
                  <c:v>0.46</c:v>
                </c:pt>
                <c:pt idx="20">
                  <c:v>0.46</c:v>
                </c:pt>
              </c:numCache>
            </c:numRef>
          </c:val>
          <c:extLst>
            <c:ext xmlns:c16="http://schemas.microsoft.com/office/drawing/2014/chart" uri="{C3380CC4-5D6E-409C-BE32-E72D297353CC}">
              <c16:uniqueId val="{00000000-E961-4594-A6FF-814569A2834B}"/>
            </c:ext>
          </c:extLst>
        </c:ser>
        <c:dLbls>
          <c:showLegendKey val="0"/>
          <c:showVal val="0"/>
          <c:showCatName val="0"/>
          <c:showSerName val="0"/>
          <c:showPercent val="0"/>
          <c:showBubbleSize val="0"/>
        </c:dLbls>
        <c:gapWidth val="219"/>
        <c:overlap val="-27"/>
        <c:axId val="2106808608"/>
        <c:axId val="2106803808"/>
      </c:barChart>
      <c:catAx>
        <c:axId val="21068086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trial</a:t>
                </a:r>
                <a:r>
                  <a:rPr lang="en-IN" baseline="0"/>
                  <a:t> no.</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6803808"/>
        <c:crosses val="autoZero"/>
        <c:auto val="1"/>
        <c:lblAlgn val="ctr"/>
        <c:lblOffset val="100"/>
        <c:noMultiLvlLbl val="0"/>
      </c:catAx>
      <c:valAx>
        <c:axId val="21068038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conductance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68086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Precision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Sheet1!$K$44</c:f>
              <c:strCache>
                <c:ptCount val="1"/>
                <c:pt idx="0">
                  <c:v>Temperature( degree Celcius)</c:v>
                </c:pt>
              </c:strCache>
            </c:strRef>
          </c:tx>
          <c:spPr>
            <a:solidFill>
              <a:schemeClr val="accent1"/>
            </a:solidFill>
            <a:ln>
              <a:noFill/>
            </a:ln>
            <a:effectLst/>
          </c:spPr>
          <c:invertIfNegative val="0"/>
          <c:cat>
            <c:numRef>
              <c:f>Sheet1!$J$45:$J$59</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cat>
          <c:val>
            <c:numRef>
              <c:f>Sheet1!$K$45:$K$59</c:f>
              <c:numCache>
                <c:formatCode>General</c:formatCode>
                <c:ptCount val="15"/>
                <c:pt idx="0">
                  <c:v>28.25</c:v>
                </c:pt>
                <c:pt idx="1">
                  <c:v>27.94</c:v>
                </c:pt>
                <c:pt idx="2">
                  <c:v>27.81</c:v>
                </c:pt>
                <c:pt idx="3">
                  <c:v>27.69</c:v>
                </c:pt>
                <c:pt idx="4">
                  <c:v>27.69</c:v>
                </c:pt>
                <c:pt idx="5">
                  <c:v>27.94</c:v>
                </c:pt>
                <c:pt idx="6">
                  <c:v>27.62</c:v>
                </c:pt>
                <c:pt idx="7">
                  <c:v>27.69</c:v>
                </c:pt>
                <c:pt idx="8">
                  <c:v>27.62</c:v>
                </c:pt>
                <c:pt idx="9">
                  <c:v>27.64</c:v>
                </c:pt>
                <c:pt idx="10">
                  <c:v>27.81</c:v>
                </c:pt>
                <c:pt idx="11">
                  <c:v>27.84</c:v>
                </c:pt>
                <c:pt idx="12">
                  <c:v>27.94</c:v>
                </c:pt>
                <c:pt idx="13">
                  <c:v>27.91</c:v>
                </c:pt>
                <c:pt idx="14">
                  <c:v>27.88</c:v>
                </c:pt>
              </c:numCache>
            </c:numRef>
          </c:val>
          <c:extLst>
            <c:ext xmlns:c16="http://schemas.microsoft.com/office/drawing/2014/chart" uri="{C3380CC4-5D6E-409C-BE32-E72D297353CC}">
              <c16:uniqueId val="{00000000-1ABB-40FD-AADA-ED3A945EF959}"/>
            </c:ext>
          </c:extLst>
        </c:ser>
        <c:dLbls>
          <c:showLegendKey val="0"/>
          <c:showVal val="0"/>
          <c:showCatName val="0"/>
          <c:showSerName val="0"/>
          <c:showPercent val="0"/>
          <c:showBubbleSize val="0"/>
        </c:dLbls>
        <c:gapWidth val="219"/>
        <c:overlap val="-27"/>
        <c:axId val="1786788607"/>
        <c:axId val="1786789087"/>
      </c:barChart>
      <c:catAx>
        <c:axId val="178678860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Trial</a:t>
                </a:r>
                <a:r>
                  <a:rPr lang="en-IN" baseline="0"/>
                  <a:t> No.</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6789087"/>
        <c:crosses val="autoZero"/>
        <c:auto val="1"/>
        <c:lblAlgn val="ctr"/>
        <c:lblOffset val="100"/>
        <c:noMultiLvlLbl val="0"/>
      </c:catAx>
      <c:valAx>
        <c:axId val="1786789087"/>
        <c:scaling>
          <c:orientation val="minMax"/>
          <c:min val="2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kern="1200" spc="0" baseline="0">
                    <a:solidFill>
                      <a:sysClr val="windowText" lastClr="000000">
                        <a:lumMod val="65000"/>
                        <a:lumOff val="35000"/>
                      </a:sysClr>
                    </a:solidFill>
                  </a:rPr>
                  <a:t>Temperature( degree Celcius)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678860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Precision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Sheet1!$T$44</c:f>
              <c:strCache>
                <c:ptCount val="1"/>
                <c:pt idx="0">
                  <c:v>pH</c:v>
                </c:pt>
              </c:strCache>
            </c:strRef>
          </c:tx>
          <c:spPr>
            <a:solidFill>
              <a:schemeClr val="accent1"/>
            </a:solidFill>
            <a:ln>
              <a:noFill/>
            </a:ln>
            <a:effectLst/>
          </c:spPr>
          <c:invertIfNegative val="0"/>
          <c:cat>
            <c:numRef>
              <c:f>Sheet1!$S$45:$S$60</c:f>
              <c:numCache>
                <c:formatCode>General</c:formatCode>
                <c:ptCount val="1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numCache>
            </c:numRef>
          </c:cat>
          <c:val>
            <c:numRef>
              <c:f>Sheet1!$T$45:$T$60</c:f>
              <c:numCache>
                <c:formatCode>General</c:formatCode>
                <c:ptCount val="16"/>
                <c:pt idx="0">
                  <c:v>8.0299999999999994</c:v>
                </c:pt>
                <c:pt idx="1">
                  <c:v>8.17</c:v>
                </c:pt>
                <c:pt idx="2">
                  <c:v>8.1999999999999993</c:v>
                </c:pt>
                <c:pt idx="3">
                  <c:v>8.1999999999999993</c:v>
                </c:pt>
                <c:pt idx="4">
                  <c:v>8.2100000000000009</c:v>
                </c:pt>
                <c:pt idx="5">
                  <c:v>8.1999999999999993</c:v>
                </c:pt>
                <c:pt idx="6">
                  <c:v>8.1999999999999993</c:v>
                </c:pt>
                <c:pt idx="7">
                  <c:v>8.19</c:v>
                </c:pt>
                <c:pt idx="8">
                  <c:v>8.19</c:v>
                </c:pt>
                <c:pt idx="9">
                  <c:v>8.1999999999999993</c:v>
                </c:pt>
                <c:pt idx="10">
                  <c:v>8.19</c:v>
                </c:pt>
                <c:pt idx="11">
                  <c:v>8.15</c:v>
                </c:pt>
                <c:pt idx="12">
                  <c:v>8.15</c:v>
                </c:pt>
                <c:pt idx="13">
                  <c:v>8.15</c:v>
                </c:pt>
                <c:pt idx="14">
                  <c:v>8.15</c:v>
                </c:pt>
                <c:pt idx="15">
                  <c:v>8.1300000000000008</c:v>
                </c:pt>
              </c:numCache>
            </c:numRef>
          </c:val>
          <c:extLst>
            <c:ext xmlns:c16="http://schemas.microsoft.com/office/drawing/2014/chart" uri="{C3380CC4-5D6E-409C-BE32-E72D297353CC}">
              <c16:uniqueId val="{00000000-91AF-402D-B324-3EE0F093EAD2}"/>
            </c:ext>
          </c:extLst>
        </c:ser>
        <c:dLbls>
          <c:showLegendKey val="0"/>
          <c:showVal val="0"/>
          <c:showCatName val="0"/>
          <c:showSerName val="0"/>
          <c:showPercent val="0"/>
          <c:showBubbleSize val="0"/>
        </c:dLbls>
        <c:gapWidth val="219"/>
        <c:overlap val="-27"/>
        <c:axId val="1385723503"/>
        <c:axId val="1284846687"/>
      </c:barChart>
      <c:catAx>
        <c:axId val="138572350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Trial</a:t>
                </a:r>
                <a:r>
                  <a:rPr lang="en-IN" baseline="0"/>
                  <a:t> No</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4846687"/>
        <c:crosses val="autoZero"/>
        <c:auto val="1"/>
        <c:lblAlgn val="ctr"/>
        <c:lblOffset val="100"/>
        <c:noMultiLvlLbl val="0"/>
      </c:catAx>
      <c:valAx>
        <c:axId val="128484668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572350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Repeatability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Sheet1!$AI$4</c:f>
              <c:strCache>
                <c:ptCount val="1"/>
                <c:pt idx="0">
                  <c:v>Conductance (mS)</c:v>
                </c:pt>
              </c:strCache>
            </c:strRef>
          </c:tx>
          <c:spPr>
            <a:ln w="28575" cap="rnd">
              <a:solidFill>
                <a:schemeClr val="accent1"/>
              </a:solidFill>
              <a:round/>
            </a:ln>
            <a:effectLst/>
          </c:spPr>
          <c:marker>
            <c:symbol val="none"/>
          </c:marker>
          <c:cat>
            <c:numRef>
              <c:f>Sheet1!$AG$5:$AG$25</c:f>
              <c:numCache>
                <c:formatCode>General</c:formatCode>
                <c:ptCount val="2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numCache>
            </c:numRef>
          </c:cat>
          <c:val>
            <c:numRef>
              <c:f>Sheet1!$AI$5:$AI$25</c:f>
              <c:numCache>
                <c:formatCode>General</c:formatCode>
                <c:ptCount val="21"/>
                <c:pt idx="0">
                  <c:v>0.47</c:v>
                </c:pt>
                <c:pt idx="1">
                  <c:v>0.55000000000000004</c:v>
                </c:pt>
                <c:pt idx="2">
                  <c:v>0.53</c:v>
                </c:pt>
                <c:pt idx="3">
                  <c:v>0.52</c:v>
                </c:pt>
                <c:pt idx="4">
                  <c:v>0.52</c:v>
                </c:pt>
                <c:pt idx="5">
                  <c:v>0.5</c:v>
                </c:pt>
                <c:pt idx="6">
                  <c:v>0.5</c:v>
                </c:pt>
                <c:pt idx="7">
                  <c:v>0.5</c:v>
                </c:pt>
                <c:pt idx="8">
                  <c:v>0.5</c:v>
                </c:pt>
                <c:pt idx="9">
                  <c:v>0.5</c:v>
                </c:pt>
                <c:pt idx="10">
                  <c:v>0.5</c:v>
                </c:pt>
                <c:pt idx="11">
                  <c:v>0.48</c:v>
                </c:pt>
                <c:pt idx="12">
                  <c:v>0.48</c:v>
                </c:pt>
                <c:pt idx="13">
                  <c:v>0.48</c:v>
                </c:pt>
                <c:pt idx="14">
                  <c:v>0.47</c:v>
                </c:pt>
                <c:pt idx="15">
                  <c:v>0.46</c:v>
                </c:pt>
                <c:pt idx="16">
                  <c:v>0.46</c:v>
                </c:pt>
                <c:pt idx="17">
                  <c:v>0.46</c:v>
                </c:pt>
                <c:pt idx="18">
                  <c:v>0.46</c:v>
                </c:pt>
                <c:pt idx="19">
                  <c:v>0.46</c:v>
                </c:pt>
                <c:pt idx="20">
                  <c:v>0.46</c:v>
                </c:pt>
              </c:numCache>
            </c:numRef>
          </c:val>
          <c:smooth val="0"/>
          <c:extLst>
            <c:ext xmlns:c16="http://schemas.microsoft.com/office/drawing/2014/chart" uri="{C3380CC4-5D6E-409C-BE32-E72D297353CC}">
              <c16:uniqueId val="{00000000-DDC2-4ED4-93CD-F84D5532CD09}"/>
            </c:ext>
          </c:extLst>
        </c:ser>
        <c:dLbls>
          <c:showLegendKey val="0"/>
          <c:showVal val="0"/>
          <c:showCatName val="0"/>
          <c:showSerName val="0"/>
          <c:showPercent val="0"/>
          <c:showBubbleSize val="0"/>
        </c:dLbls>
        <c:smooth val="0"/>
        <c:axId val="374287424"/>
        <c:axId val="374316704"/>
      </c:lineChart>
      <c:catAx>
        <c:axId val="37428742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Trial No.</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4316704"/>
        <c:crosses val="autoZero"/>
        <c:auto val="1"/>
        <c:lblAlgn val="ctr"/>
        <c:lblOffset val="100"/>
        <c:noMultiLvlLbl val="0"/>
      </c:catAx>
      <c:valAx>
        <c:axId val="3743167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000" b="0" i="0" u="none" strike="noStrike" kern="1200" baseline="0">
                    <a:solidFill>
                      <a:sysClr val="windowText" lastClr="000000">
                        <a:lumMod val="65000"/>
                        <a:lumOff val="35000"/>
                      </a:sysClr>
                    </a:solidFill>
                  </a:rPr>
                  <a:t>Conductance (mS)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42874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Repeatability</a:t>
            </a:r>
          </a:p>
        </c:rich>
      </c:tx>
      <c:layout>
        <c:manualLayout>
          <c:xMode val="edge"/>
          <c:yMode val="edge"/>
          <c:x val="0.41628689204111652"/>
          <c:y val="3.289473684210526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148853486337464"/>
          <c:y val="0.13833080075516876"/>
          <c:w val="0.87122462817147861"/>
          <c:h val="0.72088764946048411"/>
        </c:manualLayout>
      </c:layout>
      <c:scatterChart>
        <c:scatterStyle val="lineMarker"/>
        <c:varyColors val="0"/>
        <c:ser>
          <c:idx val="0"/>
          <c:order val="0"/>
          <c:tx>
            <c:strRef>
              <c:f>Sheet1!$K$44</c:f>
              <c:strCache>
                <c:ptCount val="1"/>
                <c:pt idx="0">
                  <c:v>Temperature( degree Celcius)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Sheet1!$J$45:$J$59</c:f>
              <c:numCache>
                <c:formatCode>General</c:formatCode>
                <c:ptCount val="1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numCache>
            </c:numRef>
          </c:xVal>
          <c:yVal>
            <c:numRef>
              <c:f>Sheet1!$K$45:$K$59</c:f>
              <c:numCache>
                <c:formatCode>General</c:formatCode>
                <c:ptCount val="15"/>
                <c:pt idx="0">
                  <c:v>28.25</c:v>
                </c:pt>
                <c:pt idx="1">
                  <c:v>27.94</c:v>
                </c:pt>
                <c:pt idx="2">
                  <c:v>27.81</c:v>
                </c:pt>
                <c:pt idx="3">
                  <c:v>27.69</c:v>
                </c:pt>
                <c:pt idx="4">
                  <c:v>27.69</c:v>
                </c:pt>
                <c:pt idx="5">
                  <c:v>27.94</c:v>
                </c:pt>
                <c:pt idx="6">
                  <c:v>27.62</c:v>
                </c:pt>
                <c:pt idx="7">
                  <c:v>27.69</c:v>
                </c:pt>
                <c:pt idx="8">
                  <c:v>27.62</c:v>
                </c:pt>
                <c:pt idx="9">
                  <c:v>27.64</c:v>
                </c:pt>
                <c:pt idx="10">
                  <c:v>27.81</c:v>
                </c:pt>
                <c:pt idx="11">
                  <c:v>27.84</c:v>
                </c:pt>
                <c:pt idx="12">
                  <c:v>27.94</c:v>
                </c:pt>
                <c:pt idx="13">
                  <c:v>27.91</c:v>
                </c:pt>
                <c:pt idx="14">
                  <c:v>27.88</c:v>
                </c:pt>
              </c:numCache>
            </c:numRef>
          </c:yVal>
          <c:smooth val="0"/>
          <c:extLst>
            <c:ext xmlns:c16="http://schemas.microsoft.com/office/drawing/2014/chart" uri="{C3380CC4-5D6E-409C-BE32-E72D297353CC}">
              <c16:uniqueId val="{00000000-DBE0-47BD-B107-B6053EEEC83B}"/>
            </c:ext>
          </c:extLst>
        </c:ser>
        <c:dLbls>
          <c:showLegendKey val="0"/>
          <c:showVal val="0"/>
          <c:showCatName val="0"/>
          <c:showSerName val="0"/>
          <c:showPercent val="0"/>
          <c:showBubbleSize val="0"/>
        </c:dLbls>
        <c:axId val="1642068687"/>
        <c:axId val="1642068207"/>
      </c:scatterChart>
      <c:valAx>
        <c:axId val="164206868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Trial</a:t>
                </a:r>
                <a:r>
                  <a:rPr lang="en-IN" baseline="0"/>
                  <a:t> No.</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2068207"/>
        <c:crosses val="autoZero"/>
        <c:crossBetween val="midCat"/>
        <c:majorUnit val="1"/>
      </c:valAx>
      <c:valAx>
        <c:axId val="164206820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kern="1200" spc="0" baseline="0">
                    <a:solidFill>
                      <a:sysClr val="windowText" lastClr="000000">
                        <a:lumMod val="65000"/>
                        <a:lumOff val="35000"/>
                      </a:sysClr>
                    </a:solidFill>
                  </a:rPr>
                  <a:t>Temperature( degree Celcius)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2068687"/>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Repeatability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Sheet1!$T$44</c:f>
              <c:strCache>
                <c:ptCount val="1"/>
                <c:pt idx="0">
                  <c:v>pH</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Sheet1!$S$45:$S$60</c:f>
              <c:numCache>
                <c:formatCode>General</c:formatCode>
                <c:ptCount val="1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numCache>
            </c:numRef>
          </c:xVal>
          <c:yVal>
            <c:numRef>
              <c:f>Sheet1!$T$45:$T$60</c:f>
              <c:numCache>
                <c:formatCode>General</c:formatCode>
                <c:ptCount val="16"/>
                <c:pt idx="0">
                  <c:v>8.0299999999999994</c:v>
                </c:pt>
                <c:pt idx="1">
                  <c:v>8.17</c:v>
                </c:pt>
                <c:pt idx="2">
                  <c:v>8.1999999999999993</c:v>
                </c:pt>
                <c:pt idx="3">
                  <c:v>8.1999999999999993</c:v>
                </c:pt>
                <c:pt idx="4">
                  <c:v>8.2100000000000009</c:v>
                </c:pt>
                <c:pt idx="5">
                  <c:v>8.1999999999999993</c:v>
                </c:pt>
                <c:pt idx="6">
                  <c:v>8.1999999999999993</c:v>
                </c:pt>
                <c:pt idx="7">
                  <c:v>8.19</c:v>
                </c:pt>
                <c:pt idx="8">
                  <c:v>8.19</c:v>
                </c:pt>
                <c:pt idx="9">
                  <c:v>8.1999999999999993</c:v>
                </c:pt>
                <c:pt idx="10">
                  <c:v>8.19</c:v>
                </c:pt>
                <c:pt idx="11">
                  <c:v>8.15</c:v>
                </c:pt>
                <c:pt idx="12">
                  <c:v>8.15</c:v>
                </c:pt>
                <c:pt idx="13">
                  <c:v>8.15</c:v>
                </c:pt>
                <c:pt idx="14">
                  <c:v>8.15</c:v>
                </c:pt>
                <c:pt idx="15">
                  <c:v>8.1300000000000008</c:v>
                </c:pt>
              </c:numCache>
            </c:numRef>
          </c:yVal>
          <c:smooth val="0"/>
          <c:extLst>
            <c:ext xmlns:c16="http://schemas.microsoft.com/office/drawing/2014/chart" uri="{C3380CC4-5D6E-409C-BE32-E72D297353CC}">
              <c16:uniqueId val="{00000000-A866-4FE8-98EA-2DD5162AC073}"/>
            </c:ext>
          </c:extLst>
        </c:ser>
        <c:dLbls>
          <c:showLegendKey val="0"/>
          <c:showVal val="0"/>
          <c:showCatName val="0"/>
          <c:showSerName val="0"/>
          <c:showPercent val="0"/>
          <c:showBubbleSize val="0"/>
        </c:dLbls>
        <c:axId val="1284843327"/>
        <c:axId val="1284846207"/>
      </c:scatterChart>
      <c:valAx>
        <c:axId val="128484332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Trial No.</a:t>
                </a:r>
              </a:p>
            </c:rich>
          </c:tx>
          <c:layout>
            <c:manualLayout>
              <c:xMode val="edge"/>
              <c:yMode val="edge"/>
              <c:x val="0.46504169307459853"/>
              <c:y val="0.8863251635080835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4846207"/>
        <c:crosses val="autoZero"/>
        <c:crossBetween val="midCat"/>
        <c:majorUnit val="1"/>
      </c:valAx>
      <c:valAx>
        <c:axId val="1284846207"/>
        <c:scaling>
          <c:orientation val="minMax"/>
          <c:min val="7.902000000000000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4843327"/>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900"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B16ADD2-60B6-4AB4-BB2B-7178D50AFF0B}" type="datetimeFigureOut">
              <a:rPr lang="en-IN" smtClean="0"/>
              <a:t>29-04-2025</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78D308E2-42C3-437E-AC83-0130D13C67D1}" type="slidenum">
              <a:rPr lang="en-IN" smtClean="0"/>
              <a:t>‹#›</a:t>
            </a:fld>
            <a:endParaRPr lang="en-IN"/>
          </a:p>
        </p:txBody>
      </p:sp>
    </p:spTree>
    <p:extLst>
      <p:ext uri="{BB962C8B-B14F-4D97-AF65-F5344CB8AC3E}">
        <p14:creationId xmlns:p14="http://schemas.microsoft.com/office/powerpoint/2010/main" val="3078061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16ADD2-60B6-4AB4-BB2B-7178D50AFF0B}" type="datetimeFigureOut">
              <a:rPr lang="en-IN" smtClean="0"/>
              <a:t>29-04-2025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D308E2-42C3-437E-AC83-0130D13C67D1}" type="slidenum">
              <a:rPr lang="en-IN" smtClean="0"/>
              <a:t>‹#›</a:t>
            </a:fld>
            <a:endParaRPr lang="en-IN"/>
          </a:p>
        </p:txBody>
      </p:sp>
    </p:spTree>
    <p:extLst>
      <p:ext uri="{BB962C8B-B14F-4D97-AF65-F5344CB8AC3E}">
        <p14:creationId xmlns:p14="http://schemas.microsoft.com/office/powerpoint/2010/main" val="2323807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B16ADD2-60B6-4AB4-BB2B-7178D50AFF0B}" type="datetimeFigureOut">
              <a:rPr lang="en-IN" smtClean="0"/>
              <a:t>29-04-2025</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78D308E2-42C3-437E-AC83-0130D13C67D1}" type="slidenum">
              <a:rPr lang="en-IN" smtClean="0"/>
              <a:t>‹#›</a:t>
            </a:fld>
            <a:endParaRPr lang="en-IN"/>
          </a:p>
        </p:txBody>
      </p:sp>
    </p:spTree>
    <p:extLst>
      <p:ext uri="{BB962C8B-B14F-4D97-AF65-F5344CB8AC3E}">
        <p14:creationId xmlns:p14="http://schemas.microsoft.com/office/powerpoint/2010/main" val="4123827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B16ADD2-60B6-4AB4-BB2B-7178D50AFF0B}" type="datetimeFigureOut">
              <a:rPr lang="en-IN" smtClean="0"/>
              <a:t>29-04-2025</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78D308E2-42C3-437E-AC83-0130D13C67D1}"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27263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B16ADD2-60B6-4AB4-BB2B-7178D50AFF0B}" type="datetimeFigureOut">
              <a:rPr lang="en-IN" smtClean="0"/>
              <a:t>29-04-2025</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78D308E2-42C3-437E-AC83-0130D13C67D1}" type="slidenum">
              <a:rPr lang="en-IN" smtClean="0"/>
              <a:t>‹#›</a:t>
            </a:fld>
            <a:endParaRPr lang="en-IN"/>
          </a:p>
        </p:txBody>
      </p:sp>
    </p:spTree>
    <p:extLst>
      <p:ext uri="{BB962C8B-B14F-4D97-AF65-F5344CB8AC3E}">
        <p14:creationId xmlns:p14="http://schemas.microsoft.com/office/powerpoint/2010/main" val="12597332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B16ADD2-60B6-4AB4-BB2B-7178D50AFF0B}" type="datetimeFigureOut">
              <a:rPr lang="en-IN" smtClean="0"/>
              <a:t>29-04-2025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D308E2-42C3-437E-AC83-0130D13C67D1}" type="slidenum">
              <a:rPr lang="en-IN" smtClean="0"/>
              <a:t>‹#›</a:t>
            </a:fld>
            <a:endParaRPr lang="en-IN"/>
          </a:p>
        </p:txBody>
      </p:sp>
    </p:spTree>
    <p:extLst>
      <p:ext uri="{BB962C8B-B14F-4D97-AF65-F5344CB8AC3E}">
        <p14:creationId xmlns:p14="http://schemas.microsoft.com/office/powerpoint/2010/main" val="1697770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B16ADD2-60B6-4AB4-BB2B-7178D50AFF0B}" type="datetimeFigureOut">
              <a:rPr lang="en-IN" smtClean="0"/>
              <a:t>29-04-2025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D308E2-42C3-437E-AC83-0130D13C67D1}" type="slidenum">
              <a:rPr lang="en-IN" smtClean="0"/>
              <a:t>‹#›</a:t>
            </a:fld>
            <a:endParaRPr lang="en-IN"/>
          </a:p>
        </p:txBody>
      </p:sp>
    </p:spTree>
    <p:extLst>
      <p:ext uri="{BB962C8B-B14F-4D97-AF65-F5344CB8AC3E}">
        <p14:creationId xmlns:p14="http://schemas.microsoft.com/office/powerpoint/2010/main" val="3833078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16ADD2-60B6-4AB4-BB2B-7178D50AFF0B}" type="datetimeFigureOut">
              <a:rPr lang="en-IN" smtClean="0"/>
              <a:t>29-04-2025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D308E2-42C3-437E-AC83-0130D13C67D1}" type="slidenum">
              <a:rPr lang="en-IN" smtClean="0"/>
              <a:t>‹#›</a:t>
            </a:fld>
            <a:endParaRPr lang="en-IN"/>
          </a:p>
        </p:txBody>
      </p:sp>
    </p:spTree>
    <p:extLst>
      <p:ext uri="{BB962C8B-B14F-4D97-AF65-F5344CB8AC3E}">
        <p14:creationId xmlns:p14="http://schemas.microsoft.com/office/powerpoint/2010/main" val="6737378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B16ADD2-60B6-4AB4-BB2B-7178D50AFF0B}" type="datetimeFigureOut">
              <a:rPr lang="en-IN" smtClean="0"/>
              <a:t>29-04-2025</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78D308E2-42C3-437E-AC83-0130D13C67D1}" type="slidenum">
              <a:rPr lang="en-IN" smtClean="0"/>
              <a:t>‹#›</a:t>
            </a:fld>
            <a:endParaRPr lang="en-IN"/>
          </a:p>
        </p:txBody>
      </p:sp>
    </p:spTree>
    <p:extLst>
      <p:ext uri="{BB962C8B-B14F-4D97-AF65-F5344CB8AC3E}">
        <p14:creationId xmlns:p14="http://schemas.microsoft.com/office/powerpoint/2010/main" val="944553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16ADD2-60B6-4AB4-BB2B-7178D50AFF0B}" type="datetimeFigureOut">
              <a:rPr lang="en-IN" smtClean="0"/>
              <a:t>29-04-2025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D308E2-42C3-437E-AC83-0130D13C67D1}" type="slidenum">
              <a:rPr lang="en-IN" smtClean="0"/>
              <a:t>‹#›</a:t>
            </a:fld>
            <a:endParaRPr lang="en-IN"/>
          </a:p>
        </p:txBody>
      </p:sp>
    </p:spTree>
    <p:extLst>
      <p:ext uri="{BB962C8B-B14F-4D97-AF65-F5344CB8AC3E}">
        <p14:creationId xmlns:p14="http://schemas.microsoft.com/office/powerpoint/2010/main" val="35636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B16ADD2-60B6-4AB4-BB2B-7178D50AFF0B}" type="datetimeFigureOut">
              <a:rPr lang="en-IN" smtClean="0"/>
              <a:t>29-04-2025</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78D308E2-42C3-437E-AC83-0130D13C67D1}" type="slidenum">
              <a:rPr lang="en-IN" smtClean="0"/>
              <a:t>‹#›</a:t>
            </a:fld>
            <a:endParaRPr lang="en-IN"/>
          </a:p>
        </p:txBody>
      </p:sp>
    </p:spTree>
    <p:extLst>
      <p:ext uri="{BB962C8B-B14F-4D97-AF65-F5344CB8AC3E}">
        <p14:creationId xmlns:p14="http://schemas.microsoft.com/office/powerpoint/2010/main" val="646799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16ADD2-60B6-4AB4-BB2B-7178D50AFF0B}" type="datetimeFigureOut">
              <a:rPr lang="en-IN" smtClean="0"/>
              <a:t>29-04-2025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D308E2-42C3-437E-AC83-0130D13C67D1}" type="slidenum">
              <a:rPr lang="en-IN" smtClean="0"/>
              <a:t>‹#›</a:t>
            </a:fld>
            <a:endParaRPr lang="en-IN"/>
          </a:p>
        </p:txBody>
      </p:sp>
    </p:spTree>
    <p:extLst>
      <p:ext uri="{BB962C8B-B14F-4D97-AF65-F5344CB8AC3E}">
        <p14:creationId xmlns:p14="http://schemas.microsoft.com/office/powerpoint/2010/main" val="713356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16ADD2-60B6-4AB4-BB2B-7178D50AFF0B}" type="datetimeFigureOut">
              <a:rPr lang="en-IN" smtClean="0"/>
              <a:t>29-04-2025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D308E2-42C3-437E-AC83-0130D13C67D1}" type="slidenum">
              <a:rPr lang="en-IN" smtClean="0"/>
              <a:t>‹#›</a:t>
            </a:fld>
            <a:endParaRPr lang="en-IN"/>
          </a:p>
        </p:txBody>
      </p:sp>
    </p:spTree>
    <p:extLst>
      <p:ext uri="{BB962C8B-B14F-4D97-AF65-F5344CB8AC3E}">
        <p14:creationId xmlns:p14="http://schemas.microsoft.com/office/powerpoint/2010/main" val="98685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16ADD2-60B6-4AB4-BB2B-7178D50AFF0B}" type="datetimeFigureOut">
              <a:rPr lang="en-IN" smtClean="0"/>
              <a:t>29-04-2025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D308E2-42C3-437E-AC83-0130D13C67D1}" type="slidenum">
              <a:rPr lang="en-IN" smtClean="0"/>
              <a:t>‹#›</a:t>
            </a:fld>
            <a:endParaRPr lang="en-IN"/>
          </a:p>
        </p:txBody>
      </p:sp>
    </p:spTree>
    <p:extLst>
      <p:ext uri="{BB962C8B-B14F-4D97-AF65-F5344CB8AC3E}">
        <p14:creationId xmlns:p14="http://schemas.microsoft.com/office/powerpoint/2010/main" val="1821443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16ADD2-60B6-4AB4-BB2B-7178D50AFF0B}" type="datetimeFigureOut">
              <a:rPr lang="en-IN" smtClean="0"/>
              <a:t>29-04-2025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D308E2-42C3-437E-AC83-0130D13C67D1}" type="slidenum">
              <a:rPr lang="en-IN" smtClean="0"/>
              <a:t>‹#›</a:t>
            </a:fld>
            <a:endParaRPr lang="en-IN"/>
          </a:p>
        </p:txBody>
      </p:sp>
    </p:spTree>
    <p:extLst>
      <p:ext uri="{BB962C8B-B14F-4D97-AF65-F5344CB8AC3E}">
        <p14:creationId xmlns:p14="http://schemas.microsoft.com/office/powerpoint/2010/main" val="2437611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16ADD2-60B6-4AB4-BB2B-7178D50AFF0B}" type="datetimeFigureOut">
              <a:rPr lang="en-IN" smtClean="0"/>
              <a:t>29-04-2025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D308E2-42C3-437E-AC83-0130D13C67D1}" type="slidenum">
              <a:rPr lang="en-IN" smtClean="0"/>
              <a:t>‹#›</a:t>
            </a:fld>
            <a:endParaRPr lang="en-IN"/>
          </a:p>
        </p:txBody>
      </p:sp>
    </p:spTree>
    <p:extLst>
      <p:ext uri="{BB962C8B-B14F-4D97-AF65-F5344CB8AC3E}">
        <p14:creationId xmlns:p14="http://schemas.microsoft.com/office/powerpoint/2010/main" val="698982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16ADD2-60B6-4AB4-BB2B-7178D50AFF0B}" type="datetimeFigureOut">
              <a:rPr lang="en-IN" smtClean="0"/>
              <a:t>29-04-2025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D308E2-42C3-437E-AC83-0130D13C67D1}" type="slidenum">
              <a:rPr lang="en-IN" smtClean="0"/>
              <a:t>‹#›</a:t>
            </a:fld>
            <a:endParaRPr lang="en-IN"/>
          </a:p>
        </p:txBody>
      </p:sp>
    </p:spTree>
    <p:extLst>
      <p:ext uri="{BB962C8B-B14F-4D97-AF65-F5344CB8AC3E}">
        <p14:creationId xmlns:p14="http://schemas.microsoft.com/office/powerpoint/2010/main" val="2141905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B16ADD2-60B6-4AB4-BB2B-7178D50AFF0B}" type="datetimeFigureOut">
              <a:rPr lang="en-IN" smtClean="0"/>
              <a:t>29-04-2025</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8D308E2-42C3-437E-AC83-0130D13C67D1}" type="slidenum">
              <a:rPr lang="en-IN" smtClean="0"/>
              <a:t>‹#›</a:t>
            </a:fld>
            <a:endParaRPr lang="en-IN"/>
          </a:p>
        </p:txBody>
      </p:sp>
    </p:spTree>
    <p:extLst>
      <p:ext uri="{BB962C8B-B14F-4D97-AF65-F5344CB8AC3E}">
        <p14:creationId xmlns:p14="http://schemas.microsoft.com/office/powerpoint/2010/main" val="4108608443"/>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4.xml"/><Relationship Id="rId4" Type="http://schemas.openxmlformats.org/officeDocument/2006/relationships/chart" Target="../charts/chart3.xml"/></Relationships>
</file>

<file path=ppt/slides/_rels/slide1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4.xml"/><Relationship Id="rId4" Type="http://schemas.openxmlformats.org/officeDocument/2006/relationships/chart" Target="../charts/chart6.xml"/></Relationships>
</file>

<file path=ppt/slides/_rels/slide1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14.xml"/><Relationship Id="rId4" Type="http://schemas.openxmlformats.org/officeDocument/2006/relationships/chart" Target="../charts/char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jpg"/><Relationship Id="rId2" Type="http://schemas.openxmlformats.org/officeDocument/2006/relationships/image" Target="../media/image7.png"/><Relationship Id="rId1" Type="http://schemas.openxmlformats.org/officeDocument/2006/relationships/slideLayout" Target="../slideLayouts/slideLayout1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F4D40-5041-386F-EE93-D622998E6807}"/>
              </a:ext>
            </a:extLst>
          </p:cNvPr>
          <p:cNvSpPr>
            <a:spLocks noGrp="1"/>
          </p:cNvSpPr>
          <p:nvPr>
            <p:ph type="ctrTitle"/>
          </p:nvPr>
        </p:nvSpPr>
        <p:spPr>
          <a:xfrm>
            <a:off x="1517072" y="2516452"/>
            <a:ext cx="9448800" cy="1825096"/>
          </a:xfrm>
        </p:spPr>
        <p:txBody>
          <a:bodyPr>
            <a:normAutofit/>
          </a:bodyPr>
          <a:lstStyle/>
          <a:p>
            <a:pPr algn="ctr"/>
            <a:r>
              <a:rPr lang="en-US" sz="3600" b="1" dirty="0">
                <a:solidFill>
                  <a:schemeClr val="accent4">
                    <a:lumMod val="75000"/>
                  </a:schemeClr>
                </a:solidFill>
                <a:latin typeface="Times New Roman" panose="02020603050405020304" pitchFamily="18" charset="0"/>
                <a:cs typeface="Times New Roman" panose="02020603050405020304" pitchFamily="18" charset="0"/>
              </a:rPr>
              <a:t>Smart phone-based URINE CONDUCTIVITY TEST KIT</a:t>
            </a:r>
            <a:endParaRPr lang="en-IN" sz="3600" b="1"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3A53022-65B1-E167-FC13-E5D12EC5DE1A}"/>
              </a:ext>
            </a:extLst>
          </p:cNvPr>
          <p:cNvSpPr>
            <a:spLocks noGrp="1"/>
          </p:cNvSpPr>
          <p:nvPr>
            <p:ph type="subTitle" idx="1"/>
          </p:nvPr>
        </p:nvSpPr>
        <p:spPr>
          <a:xfrm>
            <a:off x="1444336" y="4224483"/>
            <a:ext cx="9448800" cy="685800"/>
          </a:xfrm>
        </p:spPr>
        <p:txBody>
          <a:bodyPr>
            <a:noAutofit/>
          </a:bodyPr>
          <a:lstStyle/>
          <a:p>
            <a:pPr algn="ctr">
              <a:lnSpc>
                <a:spcPts val="3815"/>
              </a:lnSpc>
            </a:pPr>
            <a:r>
              <a:rPr lang="en-US" dirty="0">
                <a:solidFill>
                  <a:schemeClr val="accent4">
                    <a:lumMod val="75000"/>
                  </a:schemeClr>
                </a:solidFill>
                <a:latin typeface="Times New Roman" panose="02020603050405020304" pitchFamily="18" charset="0"/>
                <a:ea typeface="Computer Says No"/>
                <a:cs typeface="Times New Roman" panose="02020603050405020304" pitchFamily="18" charset="0"/>
                <a:sym typeface="Computer Says No"/>
              </a:rPr>
              <a:t>ELECTRONICS AND INSTRUMENTATION ENGINEERING</a:t>
            </a:r>
          </a:p>
          <a:p>
            <a:pPr algn="ctr">
              <a:lnSpc>
                <a:spcPts val="3815"/>
              </a:lnSpc>
            </a:pPr>
            <a:r>
              <a:rPr lang="en-US" dirty="0">
                <a:solidFill>
                  <a:schemeClr val="accent4">
                    <a:lumMod val="75000"/>
                  </a:schemeClr>
                </a:solidFill>
                <a:latin typeface="Times New Roman" panose="02020603050405020304" pitchFamily="18" charset="0"/>
                <a:ea typeface="Computer Says No"/>
                <a:cs typeface="Times New Roman" panose="02020603050405020304" pitchFamily="18" charset="0"/>
                <a:sym typeface="Computer Says No"/>
              </a:rPr>
              <a:t>4TH YEAR PROJECT WORK</a:t>
            </a:r>
          </a:p>
          <a:p>
            <a:endParaRPr lang="en-IN"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8F03418-590F-E2DE-5C1B-53DEB7EB4032}"/>
              </a:ext>
            </a:extLst>
          </p:cNvPr>
          <p:cNvSpPr txBox="1"/>
          <p:nvPr/>
        </p:nvSpPr>
        <p:spPr>
          <a:xfrm>
            <a:off x="0" y="1089014"/>
            <a:ext cx="12192000" cy="664606"/>
          </a:xfrm>
          <a:prstGeom prst="rect">
            <a:avLst/>
          </a:prstGeom>
          <a:noFill/>
        </p:spPr>
        <p:txBody>
          <a:bodyPr wrap="square">
            <a:spAutoFit/>
          </a:bodyPr>
          <a:lstStyle/>
          <a:p>
            <a:pPr marL="0" marR="0" lvl="0" indent="0" algn="ctr" defTabSz="914400" rtl="0" eaLnBrk="1" fontAlgn="auto" latinLnBrk="0" hangingPunct="1">
              <a:lnSpc>
                <a:spcPts val="5147"/>
              </a:lnSpc>
              <a:spcBef>
                <a:spcPts val="0"/>
              </a:spcBef>
              <a:spcAft>
                <a:spcPts val="0"/>
              </a:spcAft>
              <a:buClrTx/>
              <a:buSzTx/>
              <a:buFontTx/>
              <a:buNone/>
              <a:tabLst/>
              <a:defRPr/>
            </a:pPr>
            <a:r>
              <a:rPr kumimoji="0" lang="en-US" sz="2800" b="1" i="0" u="none" strike="noStrike" kern="1200" cap="none" spc="0" normalizeH="0" baseline="0" noProof="0" dirty="0">
                <a:ln>
                  <a:noFill/>
                </a:ln>
                <a:solidFill>
                  <a:schemeClr val="accent4">
                    <a:lumMod val="75000"/>
                  </a:schemeClr>
                </a:solidFill>
                <a:effectLst/>
                <a:uLnTx/>
                <a:uFillTx/>
                <a:latin typeface="Times New Roman" panose="02020603050405020304" pitchFamily="18" charset="0"/>
                <a:ea typeface="Computer Says No"/>
                <a:cs typeface="Times New Roman" panose="02020603050405020304" pitchFamily="18" charset="0"/>
                <a:sym typeface="Computer Says No"/>
              </a:rPr>
              <a:t>NATIONAL INSTITUTE OF TECHNOLOGY AGARTALA</a:t>
            </a:r>
          </a:p>
        </p:txBody>
      </p:sp>
      <p:sp>
        <p:nvSpPr>
          <p:cNvPr id="8" name="Freeform 11">
            <a:extLst>
              <a:ext uri="{FF2B5EF4-FFF2-40B4-BE49-F238E27FC236}">
                <a16:creationId xmlns:a16="http://schemas.microsoft.com/office/drawing/2014/main" id="{460DFC6F-49FA-7A37-E4FC-56025F7FE69C}"/>
              </a:ext>
            </a:extLst>
          </p:cNvPr>
          <p:cNvSpPr/>
          <p:nvPr/>
        </p:nvSpPr>
        <p:spPr>
          <a:xfrm>
            <a:off x="5340926" y="1805077"/>
            <a:ext cx="1274685" cy="1422750"/>
          </a:xfrm>
          <a:custGeom>
            <a:avLst/>
            <a:gdLst/>
            <a:ahLst/>
            <a:cxnLst/>
            <a:rect l="l" t="t" r="r" b="b"/>
            <a:pathLst>
              <a:path w="2328028" h="2406833">
                <a:moveTo>
                  <a:pt x="0" y="0"/>
                </a:moveTo>
                <a:lnTo>
                  <a:pt x="2328027" y="0"/>
                </a:lnTo>
                <a:lnTo>
                  <a:pt x="2328027" y="2406833"/>
                </a:lnTo>
                <a:lnTo>
                  <a:pt x="0" y="2406833"/>
                </a:lnTo>
                <a:lnTo>
                  <a:pt x="0" y="0"/>
                </a:lnTo>
                <a:close/>
              </a:path>
            </a:pathLst>
          </a:custGeom>
          <a:blipFill>
            <a:blip r:embed="rId2">
              <a:alphaModFix amt="87000"/>
            </a:blip>
            <a:stretch>
              <a:fillRect b="-3387"/>
            </a:stretch>
          </a:blipFill>
        </p:spPr>
      </p:sp>
      <p:sp>
        <p:nvSpPr>
          <p:cNvPr id="9" name="TextBox 8">
            <a:extLst>
              <a:ext uri="{FF2B5EF4-FFF2-40B4-BE49-F238E27FC236}">
                <a16:creationId xmlns:a16="http://schemas.microsoft.com/office/drawing/2014/main" id="{E9DC2333-FB25-5EC2-E705-F2DF65BE17D7}"/>
              </a:ext>
            </a:extLst>
          </p:cNvPr>
          <p:cNvSpPr txBox="1"/>
          <p:nvPr/>
        </p:nvSpPr>
        <p:spPr>
          <a:xfrm>
            <a:off x="10747664" y="6172200"/>
            <a:ext cx="312906" cy="369332"/>
          </a:xfrm>
          <a:prstGeom prst="rect">
            <a:avLst/>
          </a:prstGeom>
          <a:noFill/>
        </p:spPr>
        <p:txBody>
          <a:bodyPr wrap="none" rtlCol="0">
            <a:spAutoFit/>
          </a:bodyPr>
          <a:lstStyle/>
          <a:p>
            <a:r>
              <a:rPr lang="en-US" dirty="0"/>
              <a:t>1</a:t>
            </a:r>
            <a:endParaRPr lang="en-IN" dirty="0"/>
          </a:p>
        </p:txBody>
      </p:sp>
    </p:spTree>
    <p:extLst>
      <p:ext uri="{BB962C8B-B14F-4D97-AF65-F5344CB8AC3E}">
        <p14:creationId xmlns:p14="http://schemas.microsoft.com/office/powerpoint/2010/main" val="891726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73D0E-7A08-DAEB-4712-920E757149C4}"/>
              </a:ext>
            </a:extLst>
          </p:cNvPr>
          <p:cNvSpPr>
            <a:spLocks noGrp="1"/>
          </p:cNvSpPr>
          <p:nvPr>
            <p:ph type="title"/>
          </p:nvPr>
        </p:nvSpPr>
        <p:spPr>
          <a:xfrm>
            <a:off x="530087" y="951024"/>
            <a:ext cx="4114800" cy="1600200"/>
          </a:xfrm>
        </p:spPr>
        <p:txBody>
          <a:bodyPr>
            <a:normAutofit/>
          </a:bodyPr>
          <a:lstStyle/>
          <a:p>
            <a:r>
              <a:rPr lang="en-US" sz="2800" dirty="0">
                <a:solidFill>
                  <a:schemeClr val="accent4">
                    <a:lumMod val="50000"/>
                  </a:schemeClr>
                </a:solidFill>
                <a:latin typeface="Times New Roman" panose="02020603050405020304" pitchFamily="18" charset="0"/>
                <a:cs typeface="Times New Roman" panose="02020603050405020304" pitchFamily="18" charset="0"/>
              </a:rPr>
              <a:t>DSB18B20 Temperature Sensor Module</a:t>
            </a:r>
            <a:endParaRPr lang="en-IN" sz="2800"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F3D960F6-AE1F-DACF-4BF9-0851DF421ECA}"/>
              </a:ext>
            </a:extLst>
          </p:cNvPr>
          <p:cNvSpPr>
            <a:spLocks noGrp="1"/>
          </p:cNvSpPr>
          <p:nvPr>
            <p:ph type="body" sz="half" idx="2"/>
          </p:nvPr>
        </p:nvSpPr>
        <p:spPr>
          <a:xfrm>
            <a:off x="420757" y="2822427"/>
            <a:ext cx="7131424" cy="3094485"/>
          </a:xfrm>
        </p:spPr>
        <p:txBody>
          <a:bodyPr>
            <a:noAutofit/>
          </a:bodyPr>
          <a:lstStyle/>
          <a:p>
            <a:r>
              <a:rPr lang="en-US" i="1" dirty="0">
                <a:solidFill>
                  <a:schemeClr val="accent4">
                    <a:lumMod val="50000"/>
                  </a:schemeClr>
                </a:solidFill>
                <a:latin typeface="Times New Roman" panose="02020603050405020304" pitchFamily="18" charset="0"/>
                <a:cs typeface="Times New Roman" panose="02020603050405020304" pitchFamily="18" charset="0"/>
              </a:rPr>
              <a:t> FEATURES</a:t>
            </a:r>
          </a:p>
          <a:p>
            <a:pPr marL="342900" indent="-342900">
              <a:buFont typeface="Arial" panose="020B0604020202020204" pitchFamily="34" charset="0"/>
              <a:buChar char="•"/>
            </a:pPr>
            <a:r>
              <a:rPr lang="en-US" i="1" dirty="0">
                <a:solidFill>
                  <a:schemeClr val="accent4">
                    <a:lumMod val="50000"/>
                  </a:schemeClr>
                </a:solidFill>
                <a:latin typeface="Times New Roman" panose="02020603050405020304" pitchFamily="18" charset="0"/>
                <a:cs typeface="Times New Roman" panose="02020603050405020304" pitchFamily="18" charset="0"/>
              </a:rPr>
              <a:t>Unique 1-Wire interface requires only one port pin for communication</a:t>
            </a:r>
          </a:p>
          <a:p>
            <a:pPr marL="342900" indent="-342900">
              <a:buFont typeface="Arial" panose="020B0604020202020204" pitchFamily="34" charset="0"/>
              <a:buChar char="•"/>
            </a:pPr>
            <a:r>
              <a:rPr lang="en-US" i="1" dirty="0">
                <a:solidFill>
                  <a:schemeClr val="accent4">
                    <a:lumMod val="50000"/>
                  </a:schemeClr>
                </a:solidFill>
                <a:latin typeface="Times New Roman" panose="02020603050405020304" pitchFamily="18" charset="0"/>
                <a:cs typeface="Times New Roman" panose="02020603050405020304" pitchFamily="18" charset="0"/>
              </a:rPr>
              <a:t>Multidrop capability simplifies distributed temperature sensing applications</a:t>
            </a:r>
          </a:p>
          <a:p>
            <a:pPr marL="342900" indent="-342900">
              <a:buFont typeface="Arial" panose="020B0604020202020204" pitchFamily="34" charset="0"/>
              <a:buChar char="•"/>
            </a:pPr>
            <a:r>
              <a:rPr lang="en-US" i="1" dirty="0">
                <a:solidFill>
                  <a:schemeClr val="accent4">
                    <a:lumMod val="50000"/>
                  </a:schemeClr>
                </a:solidFill>
                <a:latin typeface="Times New Roman" panose="02020603050405020304" pitchFamily="18" charset="0"/>
                <a:cs typeface="Times New Roman" panose="02020603050405020304" pitchFamily="18" charset="0"/>
              </a:rPr>
              <a:t>Requires no external components</a:t>
            </a:r>
          </a:p>
          <a:p>
            <a:pPr marL="342900" indent="-342900">
              <a:buFont typeface="Arial" panose="020B0604020202020204" pitchFamily="34" charset="0"/>
              <a:buChar char="•"/>
            </a:pPr>
            <a:r>
              <a:rPr lang="en-US" i="1" dirty="0">
                <a:solidFill>
                  <a:schemeClr val="accent4">
                    <a:lumMod val="50000"/>
                  </a:schemeClr>
                </a:solidFill>
                <a:latin typeface="Times New Roman" panose="02020603050405020304" pitchFamily="18" charset="0"/>
                <a:cs typeface="Times New Roman" panose="02020603050405020304" pitchFamily="18" charset="0"/>
              </a:rPr>
              <a:t>Can be powered from data line. Power supply range is 3.0V to 5.5V</a:t>
            </a:r>
          </a:p>
          <a:p>
            <a:pPr marL="342900" indent="-342900">
              <a:buFont typeface="Arial" panose="020B0604020202020204" pitchFamily="34" charset="0"/>
              <a:buChar char="•"/>
            </a:pPr>
            <a:r>
              <a:rPr lang="en-US" i="1" dirty="0">
                <a:solidFill>
                  <a:schemeClr val="accent4">
                    <a:lumMod val="50000"/>
                  </a:schemeClr>
                </a:solidFill>
                <a:latin typeface="Times New Roman" panose="02020603050405020304" pitchFamily="18" charset="0"/>
                <a:cs typeface="Times New Roman" panose="02020603050405020304" pitchFamily="18" charset="0"/>
              </a:rPr>
              <a:t>Zero standby power required</a:t>
            </a:r>
          </a:p>
          <a:p>
            <a:pPr marL="342900" indent="-342900">
              <a:buFont typeface="Arial" panose="020B0604020202020204" pitchFamily="34" charset="0"/>
              <a:buChar char="•"/>
            </a:pPr>
            <a:r>
              <a:rPr lang="en-US" i="1" dirty="0">
                <a:solidFill>
                  <a:schemeClr val="accent4">
                    <a:lumMod val="50000"/>
                  </a:schemeClr>
                </a:solidFill>
                <a:latin typeface="Times New Roman" panose="02020603050405020304" pitchFamily="18" charset="0"/>
                <a:cs typeface="Times New Roman" panose="02020603050405020304" pitchFamily="18" charset="0"/>
              </a:rPr>
              <a:t>Measures temperatures from -55°C to +125°C. Fahrenheit equivalent is -67°F to +257°F</a:t>
            </a:r>
          </a:p>
          <a:p>
            <a:pPr marL="342900" indent="-342900">
              <a:buFont typeface="Arial" panose="020B0604020202020204" pitchFamily="34" charset="0"/>
              <a:buChar char="•"/>
            </a:pPr>
            <a:r>
              <a:rPr lang="en-US" i="1" dirty="0">
                <a:solidFill>
                  <a:schemeClr val="accent4">
                    <a:lumMod val="50000"/>
                  </a:schemeClr>
                </a:solidFill>
                <a:latin typeface="Times New Roman" panose="02020603050405020304" pitchFamily="18" charset="0"/>
                <a:cs typeface="Times New Roman" panose="02020603050405020304" pitchFamily="18" charset="0"/>
              </a:rPr>
              <a:t>±0.5°C accuracy from -10°C to +85°C</a:t>
            </a:r>
          </a:p>
          <a:p>
            <a:pPr marL="342900" indent="-342900">
              <a:buFont typeface="Arial" panose="020B0604020202020204" pitchFamily="34" charset="0"/>
              <a:buChar char="•"/>
            </a:pPr>
            <a:r>
              <a:rPr lang="en-US" i="1" dirty="0">
                <a:solidFill>
                  <a:schemeClr val="accent4">
                    <a:lumMod val="50000"/>
                  </a:schemeClr>
                </a:solidFill>
                <a:latin typeface="Times New Roman" panose="02020603050405020304" pitchFamily="18" charset="0"/>
                <a:cs typeface="Times New Roman" panose="02020603050405020304" pitchFamily="18" charset="0"/>
              </a:rPr>
              <a:t>Thermometer resolution is programmable from 9 to 12 bits</a:t>
            </a:r>
          </a:p>
          <a:p>
            <a:pPr marL="342900" indent="-342900">
              <a:buFont typeface="Arial" panose="020B0604020202020204" pitchFamily="34" charset="0"/>
              <a:buChar char="•"/>
            </a:pPr>
            <a:r>
              <a:rPr lang="en-US" i="1" dirty="0">
                <a:solidFill>
                  <a:schemeClr val="accent4">
                    <a:lumMod val="50000"/>
                  </a:schemeClr>
                </a:solidFill>
                <a:latin typeface="Times New Roman" panose="02020603050405020304" pitchFamily="18" charset="0"/>
                <a:cs typeface="Times New Roman" panose="02020603050405020304" pitchFamily="18" charset="0"/>
              </a:rPr>
              <a:t>Converts 12-bit temperature to digital word in 750 </a:t>
            </a:r>
            <a:r>
              <a:rPr lang="en-US" i="1" dirty="0" err="1">
                <a:solidFill>
                  <a:schemeClr val="accent4">
                    <a:lumMod val="50000"/>
                  </a:schemeClr>
                </a:solidFill>
                <a:latin typeface="Times New Roman" panose="02020603050405020304" pitchFamily="18" charset="0"/>
                <a:cs typeface="Times New Roman" panose="02020603050405020304" pitchFamily="18" charset="0"/>
              </a:rPr>
              <a:t>ms</a:t>
            </a:r>
            <a:r>
              <a:rPr lang="en-US" i="1" dirty="0">
                <a:solidFill>
                  <a:schemeClr val="accent4">
                    <a:lumMod val="50000"/>
                  </a:schemeClr>
                </a:solidFill>
                <a:latin typeface="Times New Roman" panose="02020603050405020304" pitchFamily="18" charset="0"/>
                <a:cs typeface="Times New Roman" panose="02020603050405020304" pitchFamily="18" charset="0"/>
              </a:rPr>
              <a:t> (max.)</a:t>
            </a:r>
          </a:p>
          <a:p>
            <a:endParaRPr lang="en-IN" i="1" dirty="0">
              <a:solidFill>
                <a:schemeClr val="accent4">
                  <a:lumMod val="50000"/>
                </a:schemeClr>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9762FC7-21B4-8E80-DDF8-9C0BCBE1DB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15269" y="639316"/>
            <a:ext cx="5446644" cy="2223616"/>
          </a:xfrm>
          <a:prstGeom prst="rect">
            <a:avLst/>
          </a:prstGeom>
        </p:spPr>
      </p:pic>
      <p:sp>
        <p:nvSpPr>
          <p:cNvPr id="7" name="TextBox 6">
            <a:extLst>
              <a:ext uri="{FF2B5EF4-FFF2-40B4-BE49-F238E27FC236}">
                <a16:creationId xmlns:a16="http://schemas.microsoft.com/office/drawing/2014/main" id="{B85F842C-F465-1F69-55A0-6F92DBA56766}"/>
              </a:ext>
            </a:extLst>
          </p:cNvPr>
          <p:cNvSpPr txBox="1"/>
          <p:nvPr/>
        </p:nvSpPr>
        <p:spPr>
          <a:xfrm>
            <a:off x="6318948" y="2970309"/>
            <a:ext cx="6804212" cy="307777"/>
          </a:xfrm>
          <a:prstGeom prst="rect">
            <a:avLst/>
          </a:prstGeom>
          <a:noFill/>
        </p:spPr>
        <p:txBody>
          <a:bodyPr wrap="square">
            <a:spAutoFit/>
          </a:bodyPr>
          <a:lstStyle/>
          <a:p>
            <a:r>
              <a:rPr lang="en-IN" sz="1400" dirty="0">
                <a:solidFill>
                  <a:schemeClr val="accent4">
                    <a:lumMod val="50000"/>
                  </a:schemeClr>
                </a:solidFill>
                <a:latin typeface="Times New Roman" panose="02020603050405020304" pitchFamily="18" charset="0"/>
                <a:cs typeface="Times New Roman" panose="02020603050405020304" pitchFamily="18" charset="0"/>
              </a:rPr>
              <a:t>Fig 5: https://cdn.sparkfun.com/datasheets/Sensors/Temp/DS18B20.pdf</a:t>
            </a:r>
          </a:p>
        </p:txBody>
      </p:sp>
      <p:pic>
        <p:nvPicPr>
          <p:cNvPr id="8" name="Picture 7">
            <a:extLst>
              <a:ext uri="{FF2B5EF4-FFF2-40B4-BE49-F238E27FC236}">
                <a16:creationId xmlns:a16="http://schemas.microsoft.com/office/drawing/2014/main" id="{A32E01C7-2315-2171-E9E4-A795D9E888E3}"/>
              </a:ext>
            </a:extLst>
          </p:cNvPr>
          <p:cNvPicPr>
            <a:picLocks noChangeAspect="1"/>
          </p:cNvPicPr>
          <p:nvPr/>
        </p:nvPicPr>
        <p:blipFill>
          <a:blip r:embed="rId3"/>
          <a:stretch>
            <a:fillRect/>
          </a:stretch>
        </p:blipFill>
        <p:spPr>
          <a:xfrm>
            <a:off x="7692692" y="3385463"/>
            <a:ext cx="4056724" cy="2990310"/>
          </a:xfrm>
          <a:prstGeom prst="rect">
            <a:avLst/>
          </a:prstGeom>
        </p:spPr>
      </p:pic>
      <p:sp>
        <p:nvSpPr>
          <p:cNvPr id="9" name="TextBox 8">
            <a:extLst>
              <a:ext uri="{FF2B5EF4-FFF2-40B4-BE49-F238E27FC236}">
                <a16:creationId xmlns:a16="http://schemas.microsoft.com/office/drawing/2014/main" id="{E9CA2499-290A-3242-A7D8-A3BC625B465F}"/>
              </a:ext>
            </a:extLst>
          </p:cNvPr>
          <p:cNvSpPr txBox="1"/>
          <p:nvPr/>
        </p:nvSpPr>
        <p:spPr>
          <a:xfrm>
            <a:off x="6559826" y="6483150"/>
            <a:ext cx="3652154" cy="307777"/>
          </a:xfrm>
          <a:prstGeom prst="rect">
            <a:avLst/>
          </a:prstGeom>
          <a:noFill/>
        </p:spPr>
        <p:txBody>
          <a:bodyPr wrap="none" rtlCol="0">
            <a:spAutoFit/>
          </a:bodyPr>
          <a:lstStyle/>
          <a:p>
            <a:r>
              <a:rPr lang="en-US" sz="1400" dirty="0">
                <a:solidFill>
                  <a:schemeClr val="accent4">
                    <a:lumMod val="50000"/>
                  </a:schemeClr>
                </a:solidFill>
                <a:latin typeface="Times New Roman" panose="02020603050405020304" pitchFamily="18" charset="0"/>
                <a:cs typeface="Times New Roman" panose="02020603050405020304" pitchFamily="18" charset="0"/>
              </a:rPr>
              <a:t>Fig 6:Proteus Simulation of Temperature Sensor</a:t>
            </a:r>
            <a:endParaRPr lang="en-IN" sz="1400"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2486217-EE46-1671-19A5-911B01EAEF50}"/>
              </a:ext>
            </a:extLst>
          </p:cNvPr>
          <p:cNvSpPr txBox="1"/>
          <p:nvPr/>
        </p:nvSpPr>
        <p:spPr>
          <a:xfrm>
            <a:off x="11476383" y="6483150"/>
            <a:ext cx="441146" cy="369332"/>
          </a:xfrm>
          <a:prstGeom prst="rect">
            <a:avLst/>
          </a:prstGeom>
          <a:noFill/>
        </p:spPr>
        <p:txBody>
          <a:bodyPr wrap="none" rtlCol="0">
            <a:spAutoFit/>
          </a:bodyPr>
          <a:lstStyle/>
          <a:p>
            <a:r>
              <a:rPr lang="en-US" dirty="0"/>
              <a:t>10</a:t>
            </a:r>
            <a:endParaRPr lang="en-IN" dirty="0"/>
          </a:p>
        </p:txBody>
      </p:sp>
    </p:spTree>
    <p:extLst>
      <p:ext uri="{BB962C8B-B14F-4D97-AF65-F5344CB8AC3E}">
        <p14:creationId xmlns:p14="http://schemas.microsoft.com/office/powerpoint/2010/main" val="326172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AA27B9-B472-F53E-1877-C8DC373B31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88A274-E576-8768-91FF-4AAB61D15C05}"/>
              </a:ext>
            </a:extLst>
          </p:cNvPr>
          <p:cNvSpPr>
            <a:spLocks noGrp="1"/>
          </p:cNvSpPr>
          <p:nvPr>
            <p:ph type="title"/>
          </p:nvPr>
        </p:nvSpPr>
        <p:spPr>
          <a:xfrm>
            <a:off x="530086" y="951024"/>
            <a:ext cx="6029739" cy="1600200"/>
          </a:xfrm>
        </p:spPr>
        <p:txBody>
          <a:bodyPr>
            <a:normAutofit/>
          </a:bodyPr>
          <a:lstStyle/>
          <a:p>
            <a:r>
              <a:rPr lang="en-US" sz="2800" dirty="0">
                <a:solidFill>
                  <a:schemeClr val="accent4">
                    <a:lumMod val="50000"/>
                  </a:schemeClr>
                </a:solidFill>
                <a:latin typeface="Times New Roman" panose="02020603050405020304" pitchFamily="18" charset="0"/>
                <a:cs typeface="Times New Roman" panose="02020603050405020304" pitchFamily="18" charset="0"/>
              </a:rPr>
              <a:t>Analog pH Sensor</a:t>
            </a:r>
            <a:endParaRPr lang="en-IN" sz="2800"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FEABD55-71F7-5128-22BF-E6993B3BE3A4}"/>
              </a:ext>
            </a:extLst>
          </p:cNvPr>
          <p:cNvSpPr txBox="1"/>
          <p:nvPr/>
        </p:nvSpPr>
        <p:spPr>
          <a:xfrm>
            <a:off x="7862242" y="2640679"/>
            <a:ext cx="6804212" cy="307777"/>
          </a:xfrm>
          <a:prstGeom prst="rect">
            <a:avLst/>
          </a:prstGeom>
          <a:noFill/>
        </p:spPr>
        <p:txBody>
          <a:bodyPr wrap="square">
            <a:spAutoFit/>
          </a:bodyPr>
          <a:lstStyle/>
          <a:p>
            <a:r>
              <a:rPr lang="en-IN" sz="1400" dirty="0">
                <a:solidFill>
                  <a:schemeClr val="accent4">
                    <a:lumMod val="50000"/>
                  </a:schemeClr>
                </a:solidFill>
                <a:latin typeface="Times New Roman" panose="02020603050405020304" pitchFamily="18" charset="0"/>
                <a:cs typeface="Times New Roman" panose="02020603050405020304" pitchFamily="18" charset="0"/>
              </a:rPr>
              <a:t>Fig 7: Analog PH sensor</a:t>
            </a:r>
          </a:p>
        </p:txBody>
      </p:sp>
      <p:sp>
        <p:nvSpPr>
          <p:cNvPr id="9" name="TextBox 8">
            <a:extLst>
              <a:ext uri="{FF2B5EF4-FFF2-40B4-BE49-F238E27FC236}">
                <a16:creationId xmlns:a16="http://schemas.microsoft.com/office/drawing/2014/main" id="{80EA7376-21F7-E991-1F95-D0AAB67B575E}"/>
              </a:ext>
            </a:extLst>
          </p:cNvPr>
          <p:cNvSpPr txBox="1"/>
          <p:nvPr/>
        </p:nvSpPr>
        <p:spPr>
          <a:xfrm>
            <a:off x="8365797" y="6064638"/>
            <a:ext cx="2392001" cy="307777"/>
          </a:xfrm>
          <a:prstGeom prst="rect">
            <a:avLst/>
          </a:prstGeom>
          <a:noFill/>
        </p:spPr>
        <p:txBody>
          <a:bodyPr wrap="none" rtlCol="0">
            <a:spAutoFit/>
          </a:bodyPr>
          <a:lstStyle/>
          <a:p>
            <a:r>
              <a:rPr lang="en-US" sz="1400" dirty="0">
                <a:solidFill>
                  <a:schemeClr val="accent4">
                    <a:lumMod val="50000"/>
                  </a:schemeClr>
                </a:solidFill>
                <a:latin typeface="Times New Roman" panose="02020603050405020304" pitchFamily="18" charset="0"/>
                <a:cs typeface="Times New Roman" panose="02020603050405020304" pitchFamily="18" charset="0"/>
              </a:rPr>
              <a:t>Fig 8:Pin Out Ph Probe Sensor</a:t>
            </a:r>
            <a:endParaRPr lang="en-IN" sz="1400" dirty="0">
              <a:solidFill>
                <a:schemeClr val="accent4">
                  <a:lumMod val="50000"/>
                </a:schemeClr>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E6CC770-7BE6-D759-31C9-2794117B7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3235" y="558476"/>
            <a:ext cx="5261113" cy="1876779"/>
          </a:xfrm>
          <a:prstGeom prst="rect">
            <a:avLst/>
          </a:prstGeom>
        </p:spPr>
      </p:pic>
      <p:sp>
        <p:nvSpPr>
          <p:cNvPr id="12" name="TextBox 11">
            <a:extLst>
              <a:ext uri="{FF2B5EF4-FFF2-40B4-BE49-F238E27FC236}">
                <a16:creationId xmlns:a16="http://schemas.microsoft.com/office/drawing/2014/main" id="{C4022F14-A561-380E-C3CA-83E6B354E504}"/>
              </a:ext>
            </a:extLst>
          </p:cNvPr>
          <p:cNvSpPr txBox="1"/>
          <p:nvPr/>
        </p:nvSpPr>
        <p:spPr>
          <a:xfrm>
            <a:off x="884583" y="2899765"/>
            <a:ext cx="7335078" cy="3045962"/>
          </a:xfrm>
          <a:prstGeom prst="rect">
            <a:avLst/>
          </a:prstGeom>
          <a:noFill/>
        </p:spPr>
        <p:txBody>
          <a:bodyPr wrap="square">
            <a:spAutoFit/>
          </a:bodyPr>
          <a:lstStyle/>
          <a:p>
            <a:pPr marL="342900" lvl="0" indent="-342900" algn="just" fontAlgn="base">
              <a:lnSpc>
                <a:spcPct val="115000"/>
              </a:lnSpc>
              <a:buSzPts val="1200"/>
              <a:buFont typeface="Symbol" panose="05050102010706020507" pitchFamily="18" charset="2"/>
              <a:buChar char=""/>
            </a:pPr>
            <a:r>
              <a:rPr lang="en-US" sz="1800" i="1" dirty="0">
                <a:solidFill>
                  <a:schemeClr val="accent4">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Operating voltage	5±0.2V (AC - DC)</a:t>
            </a:r>
            <a:endParaRPr lang="en-IN" sz="1600" i="1" dirty="0">
              <a:solidFill>
                <a:schemeClr val="accent4">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fontAlgn="base">
              <a:lnSpc>
                <a:spcPct val="115000"/>
              </a:lnSpc>
              <a:buSzPts val="1200"/>
              <a:buFont typeface="Symbol" panose="05050102010706020507" pitchFamily="18" charset="2"/>
              <a:buChar char=""/>
            </a:pPr>
            <a:r>
              <a:rPr lang="en-US" sz="1800" i="1" dirty="0">
                <a:solidFill>
                  <a:schemeClr val="accent4">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Working current	5-10mA</a:t>
            </a:r>
            <a:endParaRPr lang="en-IN" sz="1600" i="1" dirty="0">
              <a:solidFill>
                <a:schemeClr val="accent4">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fontAlgn="base">
              <a:lnSpc>
                <a:spcPct val="115000"/>
              </a:lnSpc>
              <a:buSzPts val="1200"/>
              <a:buFont typeface="Symbol" panose="05050102010706020507" pitchFamily="18" charset="2"/>
              <a:buChar char=""/>
            </a:pPr>
            <a:r>
              <a:rPr lang="en-US" sz="1800" i="1" dirty="0">
                <a:solidFill>
                  <a:schemeClr val="accent4">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detection concentration range	PH0-14</a:t>
            </a:r>
            <a:endParaRPr lang="en-IN" sz="1600" i="1" dirty="0">
              <a:solidFill>
                <a:schemeClr val="accent4">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fontAlgn="base">
              <a:lnSpc>
                <a:spcPct val="115000"/>
              </a:lnSpc>
              <a:buSzPts val="1200"/>
              <a:buFont typeface="Symbol" panose="05050102010706020507" pitchFamily="18" charset="2"/>
              <a:buChar char=""/>
            </a:pPr>
            <a:r>
              <a:rPr lang="en-US" sz="1800" i="1" dirty="0">
                <a:solidFill>
                  <a:schemeClr val="accent4">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detection range of temperature :0-60 centigrade</a:t>
            </a:r>
            <a:endParaRPr lang="en-IN" sz="1600" i="1" dirty="0">
              <a:solidFill>
                <a:schemeClr val="accent4">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fontAlgn="base">
              <a:lnSpc>
                <a:spcPct val="115000"/>
              </a:lnSpc>
              <a:buSzPts val="1200"/>
              <a:buFont typeface="Symbol" panose="05050102010706020507" pitchFamily="18" charset="2"/>
              <a:buChar char=""/>
            </a:pPr>
            <a:r>
              <a:rPr lang="en-US" sz="1800" i="1" dirty="0">
                <a:solidFill>
                  <a:schemeClr val="accent4">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Response Time ≤ 5S</a:t>
            </a:r>
            <a:endParaRPr lang="en-IN" sz="1600" i="1" dirty="0">
              <a:solidFill>
                <a:schemeClr val="accent4">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fontAlgn="base">
              <a:lnSpc>
                <a:spcPct val="115000"/>
              </a:lnSpc>
              <a:buSzPts val="1200"/>
              <a:buFont typeface="Symbol" panose="05050102010706020507" pitchFamily="18" charset="2"/>
              <a:buChar char=""/>
            </a:pPr>
            <a:r>
              <a:rPr lang="en-US" sz="1800" i="1" dirty="0">
                <a:solidFill>
                  <a:schemeClr val="accent4">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Stability time	≤ 120S</a:t>
            </a:r>
            <a:endParaRPr lang="en-IN" sz="1600" i="1" dirty="0">
              <a:solidFill>
                <a:schemeClr val="accent4">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fontAlgn="base">
              <a:lnSpc>
                <a:spcPct val="115000"/>
              </a:lnSpc>
              <a:buSzPts val="1200"/>
              <a:buFont typeface="Symbol" panose="05050102010706020507" pitchFamily="18" charset="2"/>
              <a:buChar char=""/>
            </a:pPr>
            <a:r>
              <a:rPr lang="en-US" sz="1800" i="1" dirty="0">
                <a:solidFill>
                  <a:schemeClr val="accent4">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Power consumption	≤ 0.5W</a:t>
            </a:r>
            <a:endParaRPr lang="en-IN" sz="1600" i="1" dirty="0">
              <a:solidFill>
                <a:schemeClr val="accent4">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fontAlgn="base">
              <a:lnSpc>
                <a:spcPct val="115000"/>
              </a:lnSpc>
              <a:spcAft>
                <a:spcPts val="1000"/>
              </a:spcAft>
              <a:buSzPts val="1200"/>
              <a:buFont typeface="Symbol" panose="05050102010706020507" pitchFamily="18" charset="2"/>
              <a:buChar char=""/>
            </a:pPr>
            <a:r>
              <a:rPr lang="en-US" sz="1800" i="1" dirty="0">
                <a:solidFill>
                  <a:schemeClr val="accent4">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Size	:42mm x 32mm x 20mm</a:t>
            </a:r>
            <a:endParaRPr lang="en-IN" sz="1600" i="1" dirty="0">
              <a:solidFill>
                <a:schemeClr val="accent4">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buNone/>
            </a:pPr>
            <a:r>
              <a:rPr lang="en-US" sz="1800" i="1" dirty="0">
                <a:solidFill>
                  <a:schemeClr val="accent4">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Weight	: 25g</a:t>
            </a:r>
            <a:endParaRPr lang="en-IN" i="1" dirty="0">
              <a:solidFill>
                <a:schemeClr val="accent4">
                  <a:lumMod val="50000"/>
                </a:schemeClr>
              </a:solidFill>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34F7DE35-79EE-A250-2989-AC00037489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7549" y="3561394"/>
            <a:ext cx="5435294" cy="2525551"/>
          </a:xfrm>
          <a:prstGeom prst="rect">
            <a:avLst/>
          </a:prstGeom>
        </p:spPr>
      </p:pic>
      <p:sp>
        <p:nvSpPr>
          <p:cNvPr id="14" name="TextBox 13">
            <a:extLst>
              <a:ext uri="{FF2B5EF4-FFF2-40B4-BE49-F238E27FC236}">
                <a16:creationId xmlns:a16="http://schemas.microsoft.com/office/drawing/2014/main" id="{BA531BAA-FFF4-F83A-64E3-DA7CCC69F683}"/>
              </a:ext>
            </a:extLst>
          </p:cNvPr>
          <p:cNvSpPr txBox="1"/>
          <p:nvPr/>
        </p:nvSpPr>
        <p:spPr>
          <a:xfrm>
            <a:off x="11264348" y="6372415"/>
            <a:ext cx="441146" cy="369332"/>
          </a:xfrm>
          <a:prstGeom prst="rect">
            <a:avLst/>
          </a:prstGeom>
          <a:noFill/>
        </p:spPr>
        <p:txBody>
          <a:bodyPr wrap="none" rtlCol="0">
            <a:spAutoFit/>
          </a:bodyPr>
          <a:lstStyle/>
          <a:p>
            <a:r>
              <a:rPr lang="en-US" dirty="0"/>
              <a:t>11</a:t>
            </a:r>
            <a:endParaRPr lang="en-IN" dirty="0"/>
          </a:p>
        </p:txBody>
      </p:sp>
    </p:spTree>
    <p:extLst>
      <p:ext uri="{BB962C8B-B14F-4D97-AF65-F5344CB8AC3E}">
        <p14:creationId xmlns:p14="http://schemas.microsoft.com/office/powerpoint/2010/main" val="608526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DEA04-ED9B-E019-5C69-6F1E8B065C01}"/>
              </a:ext>
            </a:extLst>
          </p:cNvPr>
          <p:cNvSpPr>
            <a:spLocks noGrp="1"/>
          </p:cNvSpPr>
          <p:nvPr>
            <p:ph type="title"/>
          </p:nvPr>
        </p:nvSpPr>
        <p:spPr>
          <a:xfrm>
            <a:off x="685800" y="503582"/>
            <a:ext cx="5608983" cy="1600200"/>
          </a:xfrm>
        </p:spPr>
        <p:txBody>
          <a:bodyPr>
            <a:normAutofit/>
          </a:bodyPr>
          <a:lstStyle/>
          <a:p>
            <a:r>
              <a:rPr lang="en-US" sz="2800" dirty="0">
                <a:solidFill>
                  <a:schemeClr val="accent4">
                    <a:lumMod val="50000"/>
                  </a:schemeClr>
                </a:solidFill>
                <a:latin typeface="Times New Roman" panose="02020603050405020304" pitchFamily="18" charset="0"/>
                <a:cs typeface="Times New Roman" panose="02020603050405020304" pitchFamily="18" charset="0"/>
              </a:rPr>
              <a:t>HC-05 Bluetooth Module</a:t>
            </a:r>
            <a:endParaRPr lang="en-IN" sz="2800" dirty="0">
              <a:solidFill>
                <a:schemeClr val="accent4">
                  <a:lumMod val="50000"/>
                </a:schemeClr>
              </a:solidFill>
              <a:latin typeface="Times New Roman" panose="02020603050405020304" pitchFamily="18" charset="0"/>
              <a:cs typeface="Times New Roman" panose="02020603050405020304" pitchFamily="18" charset="0"/>
            </a:endParaRPr>
          </a:p>
        </p:txBody>
      </p:sp>
      <p:graphicFrame>
        <p:nvGraphicFramePr>
          <p:cNvPr id="7" name="Content Placeholder 6">
            <a:extLst>
              <a:ext uri="{FF2B5EF4-FFF2-40B4-BE49-F238E27FC236}">
                <a16:creationId xmlns:a16="http://schemas.microsoft.com/office/drawing/2014/main" id="{72073032-6143-40DC-C5A0-DA415135ED2A}"/>
              </a:ext>
            </a:extLst>
          </p:cNvPr>
          <p:cNvGraphicFramePr>
            <a:graphicFrameLocks noGrp="1"/>
          </p:cNvGraphicFramePr>
          <p:nvPr>
            <p:ph idx="1"/>
            <p:extLst>
              <p:ext uri="{D42A27DB-BD31-4B8C-83A1-F6EECF244321}">
                <p14:modId xmlns:p14="http://schemas.microsoft.com/office/powerpoint/2010/main" val="1824630067"/>
              </p:ext>
            </p:extLst>
          </p:nvPr>
        </p:nvGraphicFramePr>
        <p:xfrm>
          <a:off x="685800" y="2262505"/>
          <a:ext cx="6775174" cy="4595495"/>
        </p:xfrm>
        <a:graphic>
          <a:graphicData uri="http://schemas.openxmlformats.org/drawingml/2006/table">
            <a:tbl>
              <a:tblPr/>
              <a:tblGrid>
                <a:gridCol w="6775174">
                  <a:extLst>
                    <a:ext uri="{9D8B030D-6E8A-4147-A177-3AD203B41FA5}">
                      <a16:colId xmlns:a16="http://schemas.microsoft.com/office/drawing/2014/main" val="3358354956"/>
                    </a:ext>
                  </a:extLst>
                </a:gridCol>
              </a:tblGrid>
              <a:tr h="3157330">
                <a:tc>
                  <a:txBody>
                    <a:bodyPr/>
                    <a:lstStyle/>
                    <a:p>
                      <a:pPr marL="342900" indent="-342900" algn="just">
                        <a:lnSpc>
                          <a:spcPct val="115000"/>
                        </a:lnSpc>
                        <a:spcAft>
                          <a:spcPts val="1000"/>
                        </a:spcAft>
                        <a:buFont typeface="Arial" panose="020B0604020202020204" pitchFamily="34" charset="0"/>
                        <a:buChar char="•"/>
                      </a:pPr>
                      <a:r>
                        <a:rPr lang="en-US" sz="2000" i="1" dirty="0">
                          <a:solidFill>
                            <a:schemeClr val="accent4">
                              <a:lumMod val="50000"/>
                            </a:schemeClr>
                          </a:solidFill>
                          <a:effectLst/>
                          <a:latin typeface="Times New Roman" panose="02020603050405020304" pitchFamily="18" charset="0"/>
                          <a:ea typeface="Times New Roman" panose="02020603050405020304" pitchFamily="18" charset="0"/>
                        </a:rPr>
                        <a:t>Communication Protocol: UART; </a:t>
                      </a:r>
                    </a:p>
                    <a:p>
                      <a:pPr marL="342900" indent="-342900" algn="just">
                        <a:lnSpc>
                          <a:spcPct val="115000"/>
                        </a:lnSpc>
                        <a:spcAft>
                          <a:spcPts val="1000"/>
                        </a:spcAft>
                        <a:buFont typeface="Arial" panose="020B0604020202020204" pitchFamily="34" charset="0"/>
                        <a:buChar char="•"/>
                      </a:pPr>
                      <a:r>
                        <a:rPr lang="en-US" sz="2000" i="1" dirty="0">
                          <a:solidFill>
                            <a:schemeClr val="accent4">
                              <a:lumMod val="50000"/>
                            </a:schemeClr>
                          </a:solidFill>
                          <a:effectLst/>
                          <a:latin typeface="Times New Roman" panose="02020603050405020304" pitchFamily="18" charset="0"/>
                          <a:ea typeface="Times New Roman" panose="02020603050405020304" pitchFamily="18" charset="0"/>
                        </a:rPr>
                        <a:t>Bluetooth Version: V2.0 + EDR; Operating Voltage: 3.3V to 5V;</a:t>
                      </a:r>
                    </a:p>
                    <a:p>
                      <a:pPr marL="342900" indent="-342900" algn="just">
                        <a:lnSpc>
                          <a:spcPct val="115000"/>
                        </a:lnSpc>
                        <a:spcAft>
                          <a:spcPts val="1000"/>
                        </a:spcAft>
                        <a:buFont typeface="Arial" panose="020B0604020202020204" pitchFamily="34" charset="0"/>
                        <a:buChar char="•"/>
                      </a:pPr>
                      <a:r>
                        <a:rPr lang="en-US" sz="2000" i="1" dirty="0">
                          <a:solidFill>
                            <a:schemeClr val="accent4">
                              <a:lumMod val="50000"/>
                            </a:schemeClr>
                          </a:solidFill>
                          <a:effectLst/>
                          <a:latin typeface="Times New Roman" panose="02020603050405020304" pitchFamily="18" charset="0"/>
                          <a:ea typeface="Times New Roman" panose="02020603050405020304" pitchFamily="18" charset="0"/>
                        </a:rPr>
                        <a:t> Current: 30mA (typical), 50mA (max); Range: Up to 10m (open space);</a:t>
                      </a:r>
                    </a:p>
                    <a:p>
                      <a:pPr marL="342900" indent="-342900" algn="just">
                        <a:lnSpc>
                          <a:spcPct val="115000"/>
                        </a:lnSpc>
                        <a:spcAft>
                          <a:spcPts val="1000"/>
                        </a:spcAft>
                        <a:buFont typeface="Arial" panose="020B0604020202020204" pitchFamily="34" charset="0"/>
                        <a:buChar char="•"/>
                      </a:pPr>
                      <a:r>
                        <a:rPr lang="en-US" sz="2000" i="1" dirty="0">
                          <a:solidFill>
                            <a:schemeClr val="accent4">
                              <a:lumMod val="50000"/>
                            </a:schemeClr>
                          </a:solidFill>
                          <a:effectLst/>
                          <a:latin typeface="Times New Roman" panose="02020603050405020304" pitchFamily="18" charset="0"/>
                          <a:ea typeface="Times New Roman" panose="02020603050405020304" pitchFamily="18" charset="0"/>
                        </a:rPr>
                        <a:t> Baud Rate: Default 9600 bps (configurable 1200-1382400 bps); </a:t>
                      </a:r>
                    </a:p>
                    <a:p>
                      <a:pPr marL="342900" indent="-342900" algn="just">
                        <a:lnSpc>
                          <a:spcPct val="115000"/>
                        </a:lnSpc>
                        <a:spcAft>
                          <a:spcPts val="1000"/>
                        </a:spcAft>
                        <a:buFont typeface="Arial" panose="020B0604020202020204" pitchFamily="34" charset="0"/>
                        <a:buChar char="•"/>
                      </a:pPr>
                      <a:r>
                        <a:rPr lang="en-US" sz="2000" i="1" dirty="0">
                          <a:solidFill>
                            <a:schemeClr val="accent4">
                              <a:lumMod val="50000"/>
                            </a:schemeClr>
                          </a:solidFill>
                          <a:effectLst/>
                          <a:latin typeface="Times New Roman" panose="02020603050405020304" pitchFamily="18" charset="0"/>
                          <a:ea typeface="Times New Roman" panose="02020603050405020304" pitchFamily="18" charset="0"/>
                        </a:rPr>
                        <a:t>Operating Frequency: 2.4GHz ISM band; Modes: Master/Slave; </a:t>
                      </a:r>
                    </a:p>
                    <a:p>
                      <a:pPr marL="342900" indent="-342900" algn="just">
                        <a:lnSpc>
                          <a:spcPct val="115000"/>
                        </a:lnSpc>
                        <a:spcAft>
                          <a:spcPts val="1000"/>
                        </a:spcAft>
                        <a:buFont typeface="Arial" panose="020B0604020202020204" pitchFamily="34" charset="0"/>
                        <a:buChar char="•"/>
                      </a:pPr>
                      <a:r>
                        <a:rPr lang="en-US" sz="2000" i="1" dirty="0">
                          <a:solidFill>
                            <a:schemeClr val="accent4">
                              <a:lumMod val="50000"/>
                            </a:schemeClr>
                          </a:solidFill>
                          <a:effectLst/>
                          <a:latin typeface="Times New Roman" panose="02020603050405020304" pitchFamily="18" charset="0"/>
                          <a:ea typeface="Times New Roman" panose="02020603050405020304" pitchFamily="18" charset="0"/>
                        </a:rPr>
                        <a:t>Dimensions: 37.3mm x 15.5mm x 3.5mm.</a:t>
                      </a:r>
                      <a:endParaRPr lang="en-IN" sz="2000" i="1" dirty="0">
                        <a:solidFill>
                          <a:schemeClr val="accent4">
                            <a:lumMod val="50000"/>
                          </a:schemeClr>
                        </a:solidFill>
                        <a:effectLst/>
                        <a:latin typeface="Calibri" panose="020F0502020204030204" pitchFamily="34" charset="0"/>
                        <a:ea typeface="Calibri" panose="020F0502020204030204" pitchFamily="34" charset="0"/>
                      </a:endParaRPr>
                    </a:p>
                    <a:p>
                      <a:pPr algn="just">
                        <a:lnSpc>
                          <a:spcPct val="115000"/>
                        </a:lnSpc>
                        <a:spcAft>
                          <a:spcPts val="1000"/>
                        </a:spcAft>
                        <a:buNone/>
                        <a:tabLst>
                          <a:tab pos="735330" algn="l"/>
                        </a:tabLst>
                      </a:pPr>
                      <a:r>
                        <a:rPr lang="en-US" sz="2000" i="1" dirty="0">
                          <a:solidFill>
                            <a:schemeClr val="accent4">
                              <a:lumMod val="50000"/>
                            </a:schemeClr>
                          </a:solidFill>
                          <a:effectLst/>
                          <a:latin typeface="Times New Roman" panose="02020603050405020304" pitchFamily="18" charset="0"/>
                          <a:ea typeface="Times New Roman" panose="02020603050405020304" pitchFamily="18" charset="0"/>
                        </a:rPr>
                        <a:t> </a:t>
                      </a:r>
                      <a:endParaRPr lang="en-IN" sz="2000" i="1" dirty="0">
                        <a:solidFill>
                          <a:schemeClr val="accent4">
                            <a:lumMod val="50000"/>
                          </a:schemeClr>
                        </a:solidFill>
                        <a:effectLst/>
                        <a:latin typeface="Calibri" panose="020F0502020204030204" pitchFamily="34" charset="0"/>
                        <a:ea typeface="Calibri" panose="020F050202020403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51704540"/>
                  </a:ext>
                </a:extLst>
              </a:tr>
            </a:tbl>
          </a:graphicData>
        </a:graphic>
      </p:graphicFrame>
      <p:pic>
        <p:nvPicPr>
          <p:cNvPr id="8" name="Picture 7">
            <a:extLst>
              <a:ext uri="{FF2B5EF4-FFF2-40B4-BE49-F238E27FC236}">
                <a16:creationId xmlns:a16="http://schemas.microsoft.com/office/drawing/2014/main" id="{675BCD20-C57E-344C-2558-FA701FC3D74E}"/>
              </a:ext>
            </a:extLst>
          </p:cNvPr>
          <p:cNvPicPr>
            <a:picLocks noChangeAspect="1"/>
          </p:cNvPicPr>
          <p:nvPr/>
        </p:nvPicPr>
        <p:blipFill rotWithShape="1">
          <a:blip r:embed="rId2">
            <a:extLst>
              <a:ext uri="{28A0092B-C50C-407E-A947-70E740481C1C}">
                <a14:useLocalDpi xmlns:a14="http://schemas.microsoft.com/office/drawing/2010/main" val="0"/>
              </a:ext>
            </a:extLst>
          </a:blip>
          <a:srcRect t="10007" b="50530"/>
          <a:stretch/>
        </p:blipFill>
        <p:spPr bwMode="auto">
          <a:xfrm>
            <a:off x="7460974" y="1303682"/>
            <a:ext cx="4465983" cy="2538812"/>
          </a:xfrm>
          <a:prstGeom prst="rect">
            <a:avLst/>
          </a:prstGeom>
          <a:ln>
            <a:noFill/>
          </a:ln>
          <a:extLst>
            <a:ext uri="{53640926-AAD7-44D8-BBD7-CCE9431645EC}">
              <a14:shadowObscured xmlns:a14="http://schemas.microsoft.com/office/drawing/2010/main"/>
            </a:ext>
          </a:extLst>
        </p:spPr>
      </p:pic>
      <p:sp>
        <p:nvSpPr>
          <p:cNvPr id="9" name="TextBox 8">
            <a:extLst>
              <a:ext uri="{FF2B5EF4-FFF2-40B4-BE49-F238E27FC236}">
                <a16:creationId xmlns:a16="http://schemas.microsoft.com/office/drawing/2014/main" id="{BB891612-AAB4-430D-77B3-419783E43375}"/>
              </a:ext>
            </a:extLst>
          </p:cNvPr>
          <p:cNvSpPr txBox="1"/>
          <p:nvPr/>
        </p:nvSpPr>
        <p:spPr>
          <a:xfrm>
            <a:off x="8255110" y="4081669"/>
            <a:ext cx="2416046" cy="369332"/>
          </a:xfrm>
          <a:prstGeom prst="rect">
            <a:avLst/>
          </a:prstGeom>
          <a:noFill/>
        </p:spPr>
        <p:txBody>
          <a:bodyPr wrap="none" rtlCol="0">
            <a:spAutoFit/>
          </a:bodyPr>
          <a:lstStyle/>
          <a:p>
            <a:r>
              <a:rPr lang="en-US" dirty="0">
                <a:solidFill>
                  <a:schemeClr val="accent4">
                    <a:lumMod val="50000"/>
                  </a:schemeClr>
                </a:solidFill>
                <a:latin typeface="Times New Roman" panose="02020603050405020304" pitchFamily="18" charset="0"/>
                <a:cs typeface="Times New Roman" panose="02020603050405020304" pitchFamily="18" charset="0"/>
              </a:rPr>
              <a:t>Fig 9:Bluetooth Module</a:t>
            </a:r>
            <a:endParaRPr lang="en-IN"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9326DB9-150E-5E2F-F57C-1AA9E166670B}"/>
              </a:ext>
            </a:extLst>
          </p:cNvPr>
          <p:cNvSpPr txBox="1"/>
          <p:nvPr/>
        </p:nvSpPr>
        <p:spPr>
          <a:xfrm>
            <a:off x="10429461" y="6109252"/>
            <a:ext cx="441146" cy="369332"/>
          </a:xfrm>
          <a:prstGeom prst="rect">
            <a:avLst/>
          </a:prstGeom>
          <a:noFill/>
        </p:spPr>
        <p:txBody>
          <a:bodyPr wrap="none" rtlCol="0">
            <a:spAutoFit/>
          </a:bodyPr>
          <a:lstStyle/>
          <a:p>
            <a:r>
              <a:rPr lang="en-US" dirty="0"/>
              <a:t>12</a:t>
            </a:r>
            <a:endParaRPr lang="en-IN" dirty="0"/>
          </a:p>
        </p:txBody>
      </p:sp>
    </p:spTree>
    <p:extLst>
      <p:ext uri="{BB962C8B-B14F-4D97-AF65-F5344CB8AC3E}">
        <p14:creationId xmlns:p14="http://schemas.microsoft.com/office/powerpoint/2010/main" val="504529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F3D6A-90C6-CBB1-881C-A32C9A11B6F1}"/>
              </a:ext>
            </a:extLst>
          </p:cNvPr>
          <p:cNvSpPr>
            <a:spLocks noGrp="1"/>
          </p:cNvSpPr>
          <p:nvPr>
            <p:ph type="title"/>
          </p:nvPr>
        </p:nvSpPr>
        <p:spPr>
          <a:xfrm>
            <a:off x="434009" y="1508376"/>
            <a:ext cx="5661991" cy="1600200"/>
          </a:xfrm>
        </p:spPr>
        <p:txBody>
          <a:bodyPr>
            <a:normAutofit/>
          </a:bodyPr>
          <a:lstStyle/>
          <a:p>
            <a:r>
              <a:rPr lang="en-US" sz="3600" dirty="0">
                <a:solidFill>
                  <a:schemeClr val="accent4">
                    <a:lumMod val="50000"/>
                  </a:schemeClr>
                </a:solidFill>
                <a:latin typeface="Times New Roman" panose="02020603050405020304" pitchFamily="18" charset="0"/>
                <a:cs typeface="Times New Roman" panose="02020603050405020304" pitchFamily="18" charset="0"/>
              </a:rPr>
              <a:t>MIT App Inventor </a:t>
            </a:r>
            <a:br>
              <a:rPr lang="en-IN" sz="3600" dirty="0">
                <a:solidFill>
                  <a:schemeClr val="accent4">
                    <a:lumMod val="50000"/>
                  </a:schemeClr>
                </a:solidFill>
                <a:latin typeface="Times New Roman" panose="02020603050405020304" pitchFamily="18" charset="0"/>
                <a:cs typeface="Times New Roman" panose="02020603050405020304" pitchFamily="18" charset="0"/>
              </a:rPr>
            </a:br>
            <a:endParaRPr lang="en-IN" sz="3600"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94423856-72A7-AF0F-431A-9241E3A58C30}"/>
              </a:ext>
            </a:extLst>
          </p:cNvPr>
          <p:cNvSpPr>
            <a:spLocks noGrp="1"/>
          </p:cNvSpPr>
          <p:nvPr>
            <p:ph type="body" sz="half" idx="2"/>
          </p:nvPr>
        </p:nvSpPr>
        <p:spPr/>
        <p:txBody>
          <a:bodyPr>
            <a:normAutofit/>
          </a:bodyPr>
          <a:lstStyle/>
          <a:p>
            <a:r>
              <a:rPr lang="en-US" sz="2000" i="1" dirty="0">
                <a:solidFill>
                  <a:schemeClr val="accent4">
                    <a:lumMod val="50000"/>
                  </a:schemeClr>
                </a:solidFill>
                <a:latin typeface="Times New Roman" panose="02020603050405020304" pitchFamily="18" charset="0"/>
                <a:cs typeface="Times New Roman" panose="02020603050405020304" pitchFamily="18" charset="0"/>
              </a:rPr>
              <a:t>FEATURES</a:t>
            </a:r>
          </a:p>
          <a:p>
            <a:pPr marL="342900" indent="-342900">
              <a:buFont typeface="Arial" panose="020B0604020202020204" pitchFamily="34" charset="0"/>
              <a:buChar char="•"/>
            </a:pPr>
            <a:r>
              <a:rPr lang="en-US" sz="2000" i="1" dirty="0">
                <a:solidFill>
                  <a:schemeClr val="accent4">
                    <a:lumMod val="50000"/>
                  </a:schemeClr>
                </a:solidFill>
                <a:latin typeface="Times New Roman" panose="02020603050405020304" pitchFamily="18" charset="0"/>
                <a:cs typeface="Times New Roman" panose="02020603050405020304" pitchFamily="18" charset="0"/>
              </a:rPr>
              <a:t> Real time measurement display</a:t>
            </a:r>
          </a:p>
          <a:p>
            <a:pPr marL="342900" indent="-342900">
              <a:buFont typeface="Arial" panose="020B0604020202020204" pitchFamily="34" charset="0"/>
              <a:buChar char="•"/>
            </a:pPr>
            <a:r>
              <a:rPr lang="en-US" sz="2000" i="1" dirty="0">
                <a:solidFill>
                  <a:schemeClr val="accent4">
                    <a:lumMod val="50000"/>
                  </a:schemeClr>
                </a:solidFill>
                <a:latin typeface="Times New Roman" panose="02020603050405020304" pitchFamily="18" charset="0"/>
                <a:cs typeface="Times New Roman" panose="02020603050405020304" pitchFamily="18" charset="0"/>
              </a:rPr>
              <a:t> </a:t>
            </a:r>
            <a:r>
              <a:rPr lang="en-IN" sz="2000" i="1" dirty="0">
                <a:solidFill>
                  <a:schemeClr val="accent4">
                    <a:lumMod val="50000"/>
                  </a:schemeClr>
                </a:solidFill>
                <a:latin typeface="Times New Roman" panose="02020603050405020304" pitchFamily="18" charset="0"/>
                <a:cs typeface="Times New Roman" panose="02020603050405020304" pitchFamily="18" charset="0"/>
              </a:rPr>
              <a:t>Bluetooth Connectivity</a:t>
            </a:r>
          </a:p>
          <a:p>
            <a:pPr marL="342900" indent="-342900">
              <a:buFont typeface="Arial" panose="020B0604020202020204" pitchFamily="34" charset="0"/>
              <a:buChar char="•"/>
            </a:pPr>
            <a:r>
              <a:rPr lang="en-IN" sz="2000" i="1" dirty="0">
                <a:solidFill>
                  <a:schemeClr val="accent4">
                    <a:lumMod val="50000"/>
                  </a:schemeClr>
                </a:solidFill>
                <a:latin typeface="Times New Roman" panose="02020603050405020304" pitchFamily="18" charset="0"/>
                <a:cs typeface="Times New Roman" panose="02020603050405020304" pitchFamily="18" charset="0"/>
              </a:rPr>
              <a:t>Measurement Functionality</a:t>
            </a:r>
          </a:p>
          <a:p>
            <a:pPr marL="342900" indent="-342900">
              <a:buFont typeface="Arial" panose="020B0604020202020204" pitchFamily="34" charset="0"/>
              <a:buChar char="•"/>
            </a:pPr>
            <a:r>
              <a:rPr lang="en-IN" sz="2000" i="1" dirty="0">
                <a:solidFill>
                  <a:schemeClr val="accent4">
                    <a:lumMod val="50000"/>
                  </a:schemeClr>
                </a:solidFill>
                <a:latin typeface="Times New Roman" panose="02020603050405020304" pitchFamily="18" charset="0"/>
                <a:cs typeface="Times New Roman" panose="02020603050405020304" pitchFamily="18" charset="0"/>
              </a:rPr>
              <a:t>User-Friendly Interface</a:t>
            </a:r>
          </a:p>
          <a:p>
            <a:pPr marL="342900" indent="-342900">
              <a:buFont typeface="Arial" panose="020B0604020202020204" pitchFamily="34" charset="0"/>
              <a:buChar char="•"/>
            </a:pPr>
            <a:r>
              <a:rPr lang="en-IN" sz="2000" i="1" dirty="0">
                <a:solidFill>
                  <a:schemeClr val="accent4">
                    <a:lumMod val="50000"/>
                  </a:schemeClr>
                </a:solidFill>
                <a:latin typeface="Times New Roman" panose="02020603050405020304" pitchFamily="18" charset="0"/>
                <a:cs typeface="Times New Roman" panose="02020603050405020304" pitchFamily="18" charset="0"/>
              </a:rPr>
              <a:t>Status Indicator</a:t>
            </a:r>
          </a:p>
          <a:p>
            <a:pPr marL="342900" indent="-342900">
              <a:buFont typeface="Arial" panose="020B0604020202020204" pitchFamily="34" charset="0"/>
              <a:buChar char="•"/>
            </a:pPr>
            <a:r>
              <a:rPr lang="en-US" sz="2000" i="1" dirty="0">
                <a:solidFill>
                  <a:schemeClr val="accent4">
                    <a:lumMod val="50000"/>
                  </a:schemeClr>
                </a:solidFill>
                <a:latin typeface="Times New Roman" panose="02020603050405020304" pitchFamily="18" charset="0"/>
                <a:cs typeface="Times New Roman" panose="02020603050405020304" pitchFamily="18" charset="0"/>
              </a:rPr>
              <a:t> Handheld and can be easily operated by the user</a:t>
            </a:r>
          </a:p>
          <a:p>
            <a:endParaRPr lang="en-IN" sz="2000" i="1" dirty="0">
              <a:solidFill>
                <a:schemeClr val="accent4">
                  <a:lumMod val="5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E23F675-5504-8A41-1E8C-868610CB401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23722" y="379814"/>
            <a:ext cx="5459896" cy="5488770"/>
          </a:xfrm>
          <a:prstGeom prst="rect">
            <a:avLst/>
          </a:prstGeom>
          <a:noFill/>
          <a:ln>
            <a:noFill/>
          </a:ln>
        </p:spPr>
      </p:pic>
      <p:sp>
        <p:nvSpPr>
          <p:cNvPr id="6" name="TextBox 5">
            <a:extLst>
              <a:ext uri="{FF2B5EF4-FFF2-40B4-BE49-F238E27FC236}">
                <a16:creationId xmlns:a16="http://schemas.microsoft.com/office/drawing/2014/main" id="{B4535B37-0852-846B-655B-79791889DCA8}"/>
              </a:ext>
            </a:extLst>
          </p:cNvPr>
          <p:cNvSpPr txBox="1"/>
          <p:nvPr/>
        </p:nvSpPr>
        <p:spPr>
          <a:xfrm>
            <a:off x="7602741" y="6034018"/>
            <a:ext cx="2217274" cy="369332"/>
          </a:xfrm>
          <a:prstGeom prst="rect">
            <a:avLst/>
          </a:prstGeom>
          <a:noFill/>
        </p:spPr>
        <p:txBody>
          <a:bodyPr wrap="none" rtlCol="0">
            <a:spAutoFit/>
          </a:bodyPr>
          <a:lstStyle/>
          <a:p>
            <a:r>
              <a:rPr lang="en-US" dirty="0">
                <a:solidFill>
                  <a:schemeClr val="accent4">
                    <a:lumMod val="50000"/>
                  </a:schemeClr>
                </a:solidFill>
                <a:latin typeface="Times New Roman" panose="02020603050405020304" pitchFamily="18" charset="0"/>
                <a:cs typeface="Times New Roman" panose="02020603050405020304" pitchFamily="18" charset="0"/>
              </a:rPr>
              <a:t>Fig 10: User Interface</a:t>
            </a:r>
            <a:endParaRPr lang="en-IN"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5A741CE-F2FA-9439-58FD-55442B9A581E}"/>
              </a:ext>
            </a:extLst>
          </p:cNvPr>
          <p:cNvSpPr txBox="1"/>
          <p:nvPr/>
        </p:nvSpPr>
        <p:spPr>
          <a:xfrm>
            <a:off x="11131826" y="6403350"/>
            <a:ext cx="441146" cy="369332"/>
          </a:xfrm>
          <a:prstGeom prst="rect">
            <a:avLst/>
          </a:prstGeom>
          <a:noFill/>
        </p:spPr>
        <p:txBody>
          <a:bodyPr wrap="none" rtlCol="0">
            <a:spAutoFit/>
          </a:bodyPr>
          <a:lstStyle/>
          <a:p>
            <a:r>
              <a:rPr lang="en-US" dirty="0"/>
              <a:t>13</a:t>
            </a:r>
            <a:endParaRPr lang="en-IN" dirty="0"/>
          </a:p>
        </p:txBody>
      </p:sp>
    </p:spTree>
    <p:extLst>
      <p:ext uri="{BB962C8B-B14F-4D97-AF65-F5344CB8AC3E}">
        <p14:creationId xmlns:p14="http://schemas.microsoft.com/office/powerpoint/2010/main" val="792063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7C1B0-2D6D-DCE2-B168-C279A0FE6FF2}"/>
              </a:ext>
            </a:extLst>
          </p:cNvPr>
          <p:cNvSpPr>
            <a:spLocks noGrp="1"/>
          </p:cNvSpPr>
          <p:nvPr>
            <p:ph type="title"/>
          </p:nvPr>
        </p:nvSpPr>
        <p:spPr/>
        <p:txBody>
          <a:bodyPr>
            <a:normAutofit/>
          </a:bodyPr>
          <a:lstStyle/>
          <a:p>
            <a:r>
              <a:rPr lang="en-US" sz="3600" dirty="0">
                <a:solidFill>
                  <a:schemeClr val="accent4">
                    <a:lumMod val="50000"/>
                  </a:schemeClr>
                </a:solidFill>
                <a:latin typeface="Times New Roman" panose="02020603050405020304" pitchFamily="18" charset="0"/>
                <a:cs typeface="Times New Roman" panose="02020603050405020304" pitchFamily="18" charset="0"/>
              </a:rPr>
              <a:t>Technical architecture</a:t>
            </a:r>
            <a:endParaRPr lang="en-IN" sz="3600" dirty="0">
              <a:solidFill>
                <a:schemeClr val="accent4">
                  <a:lumMod val="50000"/>
                </a:schemeClr>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E70E2E4-25E6-C084-A2C4-6CECFD3ECFB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4189" y="2140227"/>
            <a:ext cx="10632011" cy="4227223"/>
          </a:xfrm>
          <a:prstGeom prst="rect">
            <a:avLst/>
          </a:prstGeom>
        </p:spPr>
      </p:pic>
      <p:sp>
        <p:nvSpPr>
          <p:cNvPr id="4" name="TextBox 3">
            <a:extLst>
              <a:ext uri="{FF2B5EF4-FFF2-40B4-BE49-F238E27FC236}">
                <a16:creationId xmlns:a16="http://schemas.microsoft.com/office/drawing/2014/main" id="{B2A6B939-FA4B-60FF-F3E9-916D89E78A3F}"/>
              </a:ext>
            </a:extLst>
          </p:cNvPr>
          <p:cNvSpPr txBox="1"/>
          <p:nvPr/>
        </p:nvSpPr>
        <p:spPr>
          <a:xfrm>
            <a:off x="11506200" y="6367450"/>
            <a:ext cx="441146" cy="369332"/>
          </a:xfrm>
          <a:prstGeom prst="rect">
            <a:avLst/>
          </a:prstGeom>
          <a:noFill/>
        </p:spPr>
        <p:txBody>
          <a:bodyPr wrap="none" rtlCol="0">
            <a:spAutoFit/>
          </a:bodyPr>
          <a:lstStyle/>
          <a:p>
            <a:r>
              <a:rPr lang="en-US" dirty="0"/>
              <a:t>14</a:t>
            </a:r>
            <a:endParaRPr lang="en-IN" dirty="0"/>
          </a:p>
        </p:txBody>
      </p:sp>
    </p:spTree>
    <p:extLst>
      <p:ext uri="{BB962C8B-B14F-4D97-AF65-F5344CB8AC3E}">
        <p14:creationId xmlns:p14="http://schemas.microsoft.com/office/powerpoint/2010/main" val="3201006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0B92A-3A03-684E-7944-71E0F4C13002}"/>
              </a:ext>
            </a:extLst>
          </p:cNvPr>
          <p:cNvSpPr>
            <a:spLocks noGrp="1"/>
          </p:cNvSpPr>
          <p:nvPr>
            <p:ph type="title"/>
          </p:nvPr>
        </p:nvSpPr>
        <p:spPr>
          <a:xfrm>
            <a:off x="2625587" y="-110270"/>
            <a:ext cx="8610600" cy="1293028"/>
          </a:xfrm>
        </p:spPr>
        <p:txBody>
          <a:bodyPr>
            <a:normAutofit/>
          </a:bodyPr>
          <a:lstStyle/>
          <a:p>
            <a:r>
              <a:rPr lang="en-US" sz="2800" dirty="0">
                <a:solidFill>
                  <a:schemeClr val="accent4">
                    <a:lumMod val="50000"/>
                  </a:schemeClr>
                </a:solidFill>
                <a:latin typeface="Times New Roman" panose="02020603050405020304" pitchFamily="18" charset="0"/>
                <a:cs typeface="Times New Roman" panose="02020603050405020304" pitchFamily="18" charset="0"/>
              </a:rPr>
              <a:t>MEDICAL CRITERIA </a:t>
            </a:r>
            <a:r>
              <a:rPr lang="en-US" sz="2800" dirty="0">
                <a:solidFill>
                  <a:schemeClr val="accent4">
                    <a:lumMod val="50000"/>
                  </a:schemeClr>
                </a:solidFill>
                <a:latin typeface="Times New Roman" panose="02020603050405020304" pitchFamily="18" charset="0"/>
                <a:ea typeface="Computer Says No"/>
                <a:cs typeface="Times New Roman" panose="02020603050405020304" pitchFamily="18" charset="0"/>
                <a:sym typeface="Computer Says No"/>
              </a:rPr>
              <a:t>FOR DETECTION</a:t>
            </a:r>
            <a:r>
              <a:rPr lang="en-US" sz="2800" dirty="0">
                <a:solidFill>
                  <a:schemeClr val="accent4">
                    <a:lumMod val="50000"/>
                  </a:schemeClr>
                </a:solidFill>
                <a:latin typeface="Times New Roman" panose="02020603050405020304" pitchFamily="18" charset="0"/>
                <a:cs typeface="Times New Roman" panose="02020603050405020304" pitchFamily="18" charset="0"/>
              </a:rPr>
              <a:t> </a:t>
            </a:r>
            <a:endParaRPr lang="en-IN" sz="2800" dirty="0">
              <a:solidFill>
                <a:schemeClr val="accent4">
                  <a:lumMod val="5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2A46D350-CE93-DE11-90BD-774144A9C622}"/>
                  </a:ext>
                </a:extLst>
              </p:cNvPr>
              <p:cNvGraphicFramePr>
                <a:graphicFrameLocks noGrp="1"/>
              </p:cNvGraphicFramePr>
              <p:nvPr>
                <p:extLst>
                  <p:ext uri="{D42A27DB-BD31-4B8C-83A1-F6EECF244321}">
                    <p14:modId xmlns:p14="http://schemas.microsoft.com/office/powerpoint/2010/main" val="2622014144"/>
                  </p:ext>
                </p:extLst>
              </p:nvPr>
            </p:nvGraphicFramePr>
            <p:xfrm>
              <a:off x="304800" y="987622"/>
              <a:ext cx="11582400" cy="5402267"/>
            </p:xfrm>
            <a:graphic>
              <a:graphicData uri="http://schemas.openxmlformats.org/drawingml/2006/table">
                <a:tbl>
                  <a:tblPr/>
                  <a:tblGrid>
                    <a:gridCol w="751307">
                      <a:extLst>
                        <a:ext uri="{9D8B030D-6E8A-4147-A177-3AD203B41FA5}">
                          <a16:colId xmlns:a16="http://schemas.microsoft.com/office/drawing/2014/main" val="3376402816"/>
                        </a:ext>
                      </a:extLst>
                    </a:gridCol>
                    <a:gridCol w="1705811">
                      <a:extLst>
                        <a:ext uri="{9D8B030D-6E8A-4147-A177-3AD203B41FA5}">
                          <a16:colId xmlns:a16="http://schemas.microsoft.com/office/drawing/2014/main" val="3098031709"/>
                        </a:ext>
                      </a:extLst>
                    </a:gridCol>
                    <a:gridCol w="1326149">
                      <a:extLst>
                        <a:ext uri="{9D8B030D-6E8A-4147-A177-3AD203B41FA5}">
                          <a16:colId xmlns:a16="http://schemas.microsoft.com/office/drawing/2014/main" val="3091682762"/>
                        </a:ext>
                      </a:extLst>
                    </a:gridCol>
                    <a:gridCol w="947821">
                      <a:extLst>
                        <a:ext uri="{9D8B030D-6E8A-4147-A177-3AD203B41FA5}">
                          <a16:colId xmlns:a16="http://schemas.microsoft.com/office/drawing/2014/main" val="3108806510"/>
                        </a:ext>
                      </a:extLst>
                    </a:gridCol>
                    <a:gridCol w="1137651">
                      <a:extLst>
                        <a:ext uri="{9D8B030D-6E8A-4147-A177-3AD203B41FA5}">
                          <a16:colId xmlns:a16="http://schemas.microsoft.com/office/drawing/2014/main" val="1917822474"/>
                        </a:ext>
                      </a:extLst>
                    </a:gridCol>
                    <a:gridCol w="2422359">
                      <a:extLst>
                        <a:ext uri="{9D8B030D-6E8A-4147-A177-3AD203B41FA5}">
                          <a16:colId xmlns:a16="http://schemas.microsoft.com/office/drawing/2014/main" val="1155698045"/>
                        </a:ext>
                      </a:extLst>
                    </a:gridCol>
                    <a:gridCol w="3291302">
                      <a:extLst>
                        <a:ext uri="{9D8B030D-6E8A-4147-A177-3AD203B41FA5}">
                          <a16:colId xmlns:a16="http://schemas.microsoft.com/office/drawing/2014/main" val="1822941072"/>
                        </a:ext>
                      </a:extLst>
                    </a:gridCol>
                  </a:tblGrid>
                  <a:tr h="511803">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Sl. No</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Kidney Condition</a:t>
                          </a:r>
                          <a:endParaRPr lang="en-IN" sz="1400">
                            <a:effectLst/>
                            <a:latin typeface="Calibri" panose="020F0502020204030204" pitchFamily="34" charset="0"/>
                            <a:ea typeface="Calibri" panose="020F0502020204030204" pitchFamily="34" charset="0"/>
                          </a:endParaRPr>
                        </a:p>
                      </a:txBody>
                      <a:tcPr marL="45508" marR="45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dirty="0">
                              <a:effectLst/>
                              <a:latin typeface="Times New Roman" panose="02020603050405020304" pitchFamily="18" charset="0"/>
                              <a:ea typeface="Times New Roman" panose="02020603050405020304" pitchFamily="18" charset="0"/>
                            </a:rPr>
                            <a:t>EC (mS/cm)</a:t>
                          </a:r>
                          <a:endParaRPr lang="en-IN" sz="1400" dirty="0">
                            <a:effectLst/>
                            <a:latin typeface="Calibri" panose="020F0502020204030204" pitchFamily="34" charset="0"/>
                            <a:ea typeface="Calibri" panose="020F0502020204030204" pitchFamily="34" charset="0"/>
                          </a:endParaRPr>
                        </a:p>
                      </a:txBody>
                      <a:tcPr marL="45508" marR="45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pH</a:t>
                          </a:r>
                          <a:endParaRPr lang="en-IN" sz="1400">
                            <a:effectLst/>
                            <a:latin typeface="Calibri" panose="020F0502020204030204" pitchFamily="34" charset="0"/>
                            <a:ea typeface="Calibri" panose="020F0502020204030204" pitchFamily="34" charset="0"/>
                          </a:endParaRPr>
                        </a:p>
                      </a:txBody>
                      <a:tcPr marL="45508" marR="45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Temp</a:t>
                          </a:r>
                          <a:endParaRPr lang="en-IN" sz="1400">
                            <a:effectLst/>
                            <a:latin typeface="Calibri" panose="020F0502020204030204" pitchFamily="34" charset="0"/>
                            <a:ea typeface="Calibri" panose="020F0502020204030204" pitchFamily="34" charset="0"/>
                          </a:endParaRPr>
                        </a:p>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a:t>
                          </a:r>
                          <a14:m>
                            <m:oMath xmlns:m="http://schemas.openxmlformats.org/officeDocument/2006/math">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𝑪</m:t>
                              </m:r>
                              <m:r>
                                <a:rPr lang="en-US" sz="1400" b="1" i="1">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 </a:t>
                          </a:r>
                          <a:endParaRPr lang="en-IN" sz="1400">
                            <a:effectLst/>
                            <a:latin typeface="Calibri" panose="020F0502020204030204" pitchFamily="34" charset="0"/>
                            <a:ea typeface="Calibri" panose="020F0502020204030204" pitchFamily="34" charset="0"/>
                          </a:endParaRPr>
                        </a:p>
                        <a:p>
                          <a:pPr algn="l">
                            <a:lnSpc>
                              <a:spcPct val="115000"/>
                            </a:lnSpc>
                            <a:spcAft>
                              <a:spcPts val="1000"/>
                            </a:spcAft>
                            <a:buNone/>
                            <a:tabLst>
                              <a:tab pos="765175" algn="l"/>
                            </a:tabLst>
                          </a:pPr>
                          <a:r>
                            <a:rPr lang="en-US" sz="1400" b="1">
                              <a:effectLst/>
                              <a:latin typeface="Times New Roman" panose="02020603050405020304" pitchFamily="18" charset="0"/>
                              <a:ea typeface="Times New Roman" panose="02020603050405020304" pitchFamily="18" charset="0"/>
                            </a:rPr>
                            <a:t>Symptoms</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Home-Remedies</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7261691"/>
                      </a:ext>
                    </a:extLst>
                  </a:tr>
                  <a:tr h="195320">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1.</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Normal Function</a:t>
                          </a:r>
                          <a:endParaRPr lang="en-IN" sz="1400">
                            <a:effectLst/>
                            <a:latin typeface="Calibri" panose="020F0502020204030204" pitchFamily="34" charset="0"/>
                            <a:ea typeface="Calibri" panose="020F0502020204030204" pitchFamily="34" charset="0"/>
                          </a:endParaRPr>
                        </a:p>
                      </a:txBody>
                      <a:tcPr marL="45508" marR="45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7-16</a:t>
                          </a:r>
                          <a:endParaRPr lang="en-IN" sz="1400">
                            <a:effectLst/>
                            <a:latin typeface="Calibri" panose="020F0502020204030204" pitchFamily="34" charset="0"/>
                            <a:ea typeface="Calibri" panose="020F0502020204030204" pitchFamily="34" charset="0"/>
                          </a:endParaRPr>
                        </a:p>
                      </a:txBody>
                      <a:tcPr marL="45508" marR="45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5.5-7.0</a:t>
                          </a:r>
                          <a:endParaRPr lang="en-IN" sz="1400">
                            <a:effectLst/>
                            <a:latin typeface="Calibri" panose="020F0502020204030204" pitchFamily="34" charset="0"/>
                            <a:ea typeface="Calibri" panose="020F0502020204030204" pitchFamily="34" charset="0"/>
                          </a:endParaRPr>
                        </a:p>
                      </a:txBody>
                      <a:tcPr marL="45508" marR="45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35-37</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Maintain hydration, balanced diet</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61208430"/>
                      </a:ext>
                    </a:extLst>
                  </a:tr>
                  <a:tr h="511803">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2.</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dirty="0">
                              <a:effectLst/>
                              <a:latin typeface="Times New Roman" panose="02020603050405020304" pitchFamily="18" charset="0"/>
                              <a:ea typeface="Times New Roman" panose="02020603050405020304" pitchFamily="18" charset="0"/>
                            </a:rPr>
                            <a:t>Over-hydration</a:t>
                          </a:r>
                          <a:endParaRPr lang="en-IN" sz="1400" dirty="0">
                            <a:effectLst/>
                            <a:latin typeface="Calibri" panose="020F0502020204030204" pitchFamily="34" charset="0"/>
                            <a:ea typeface="Calibri" panose="020F0502020204030204" pitchFamily="34" charset="0"/>
                          </a:endParaRPr>
                        </a:p>
                      </a:txBody>
                      <a:tcPr marL="45508" marR="45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&lt;7</a:t>
                          </a:r>
                          <a:endParaRPr lang="en-IN" sz="1400">
                            <a:effectLst/>
                            <a:latin typeface="Calibri" panose="020F0502020204030204" pitchFamily="34" charset="0"/>
                            <a:ea typeface="Calibri" panose="020F0502020204030204" pitchFamily="34" charset="0"/>
                          </a:endParaRPr>
                        </a:p>
                      </a:txBody>
                      <a:tcPr marL="45508" marR="45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&gt;7.0</a:t>
                          </a:r>
                          <a:endParaRPr lang="en-IN" sz="1400">
                            <a:effectLst/>
                            <a:latin typeface="Calibri" panose="020F0502020204030204" pitchFamily="34" charset="0"/>
                            <a:ea typeface="Calibri" panose="020F0502020204030204" pitchFamily="34" charset="0"/>
                          </a:endParaRPr>
                        </a:p>
                      </a:txBody>
                      <a:tcPr marL="45508" marR="45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 </a:t>
                          </a:r>
                          <a:endParaRPr lang="en-IN" sz="1400">
                            <a:effectLst/>
                            <a:latin typeface="Calibri" panose="020F0502020204030204" pitchFamily="34" charset="0"/>
                            <a:ea typeface="Calibri" panose="020F0502020204030204" pitchFamily="34" charset="0"/>
                          </a:endParaRPr>
                        </a:p>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&lt;35</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Clear urine, frequent urination, dizziness</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Reduce excessive water intake, include electrolytes</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12649122"/>
                      </a:ext>
                    </a:extLst>
                  </a:tr>
                  <a:tr h="403862">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3.</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Dehydration</a:t>
                          </a:r>
                          <a:endParaRPr lang="en-IN" sz="1400">
                            <a:effectLst/>
                            <a:latin typeface="Calibri" panose="020F0502020204030204" pitchFamily="34" charset="0"/>
                            <a:ea typeface="Calibri" panose="020F0502020204030204" pitchFamily="34" charset="0"/>
                          </a:endParaRPr>
                        </a:p>
                      </a:txBody>
                      <a:tcPr marL="45508" marR="45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&gt;16</a:t>
                          </a:r>
                          <a:endParaRPr lang="en-IN" sz="1400">
                            <a:effectLst/>
                            <a:latin typeface="Calibri" panose="020F0502020204030204" pitchFamily="34" charset="0"/>
                            <a:ea typeface="Calibri" panose="020F0502020204030204" pitchFamily="34" charset="0"/>
                          </a:endParaRPr>
                        </a:p>
                      </a:txBody>
                      <a:tcPr marL="45508" marR="45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&lt;5.5</a:t>
                          </a:r>
                          <a:endParaRPr lang="en-IN" sz="1400">
                            <a:effectLst/>
                            <a:latin typeface="Calibri" panose="020F0502020204030204" pitchFamily="34" charset="0"/>
                            <a:ea typeface="Calibri" panose="020F0502020204030204" pitchFamily="34" charset="0"/>
                          </a:endParaRPr>
                        </a:p>
                      </a:txBody>
                      <a:tcPr marL="45508" marR="45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&gt;37</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Dark urine, dry mouth, fatigue, headaches</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Drink ORS, coconut water, limit caffeine/alcohol</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69799131"/>
                      </a:ext>
                    </a:extLst>
                  </a:tr>
                  <a:tr h="403862">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4.</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Severe Dehydration</a:t>
                          </a:r>
                          <a:endParaRPr lang="en-IN" sz="1400">
                            <a:effectLst/>
                            <a:latin typeface="Calibri" panose="020F0502020204030204" pitchFamily="34" charset="0"/>
                            <a:ea typeface="Calibri" panose="020F0502020204030204" pitchFamily="34" charset="0"/>
                          </a:endParaRPr>
                        </a:p>
                      </a:txBody>
                      <a:tcPr marL="45508" marR="45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20-50</a:t>
                          </a:r>
                          <a:endParaRPr lang="en-IN" sz="1400">
                            <a:effectLst/>
                            <a:latin typeface="Calibri" panose="020F0502020204030204" pitchFamily="34" charset="0"/>
                            <a:ea typeface="Calibri" panose="020F0502020204030204" pitchFamily="34" charset="0"/>
                          </a:endParaRPr>
                        </a:p>
                      </a:txBody>
                      <a:tcPr marL="45508" marR="45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5.5-6.5</a:t>
                          </a:r>
                          <a:endParaRPr lang="en-IN" sz="1400">
                            <a:effectLst/>
                            <a:latin typeface="Calibri" panose="020F0502020204030204" pitchFamily="34" charset="0"/>
                            <a:ea typeface="Calibri" panose="020F0502020204030204" pitchFamily="34" charset="0"/>
                          </a:endParaRPr>
                        </a:p>
                      </a:txBody>
                      <a:tcPr marL="45508" marR="45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35-38</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Extreme thirst, low urine output, confusion</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Increase fluid intake, electrolyte balance</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46781171"/>
                      </a:ext>
                    </a:extLst>
                  </a:tr>
                  <a:tr h="720345">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5.</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Extreme Dehydration</a:t>
                          </a:r>
                          <a:endParaRPr lang="en-IN" sz="1400">
                            <a:effectLst/>
                            <a:latin typeface="Calibri" panose="020F0502020204030204" pitchFamily="34" charset="0"/>
                            <a:ea typeface="Calibri" panose="020F0502020204030204" pitchFamily="34" charset="0"/>
                          </a:endParaRPr>
                        </a:p>
                      </a:txBody>
                      <a:tcPr marL="45508" marR="45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dirty="0">
                              <a:effectLst/>
                              <a:latin typeface="Times New Roman" panose="02020603050405020304" pitchFamily="18" charset="0"/>
                              <a:ea typeface="Times New Roman" panose="02020603050405020304" pitchFamily="18" charset="0"/>
                            </a:rPr>
                            <a:t>&gt;50</a:t>
                          </a:r>
                          <a:endParaRPr lang="en-IN" sz="1400" dirty="0">
                            <a:effectLst/>
                            <a:latin typeface="Calibri" panose="020F0502020204030204" pitchFamily="34" charset="0"/>
                            <a:ea typeface="Calibri" panose="020F0502020204030204" pitchFamily="34" charset="0"/>
                          </a:endParaRPr>
                        </a:p>
                      </a:txBody>
                      <a:tcPr marL="45508" marR="45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5.5-6.5</a:t>
                          </a:r>
                          <a:endParaRPr lang="en-IN" sz="1400">
                            <a:effectLst/>
                            <a:latin typeface="Calibri" panose="020F0502020204030204" pitchFamily="34" charset="0"/>
                            <a:ea typeface="Calibri" panose="020F0502020204030204" pitchFamily="34" charset="0"/>
                          </a:endParaRPr>
                        </a:p>
                      </a:txBody>
                      <a:tcPr marL="45508" marR="45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&gt;38</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Dry skin, rapid heartbeat, fainting</a:t>
                          </a:r>
                          <a:endParaRPr lang="en-IN" sz="1400">
                            <a:effectLst/>
                            <a:latin typeface="Calibri" panose="020F0502020204030204" pitchFamily="34" charset="0"/>
                            <a:ea typeface="Calibri" panose="020F0502020204030204" pitchFamily="34" charset="0"/>
                          </a:endParaRPr>
                        </a:p>
                        <a:p>
                          <a:pPr indent="457200" algn="l">
                            <a:lnSpc>
                              <a:spcPct val="115000"/>
                            </a:lnSpc>
                            <a:spcAft>
                              <a:spcPts val="1000"/>
                            </a:spcAft>
                            <a:buNone/>
                          </a:pPr>
                          <a:r>
                            <a:rPr lang="en-US" sz="1400">
                              <a:effectLst/>
                              <a:latin typeface="Times New Roman" panose="02020603050405020304" pitchFamily="18" charset="0"/>
                              <a:ea typeface="Times New Roman" panose="02020603050405020304" pitchFamily="18" charset="0"/>
                            </a:rPr>
                            <a:t> </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Rehydrate slowly with electrolytes</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50073512"/>
                      </a:ext>
                    </a:extLst>
                  </a:tr>
                  <a:tr h="720345">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6.</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Uric Acid and Cystic Stones</a:t>
                          </a:r>
                          <a:endParaRPr lang="en-IN" sz="1400">
                            <a:effectLst/>
                            <a:latin typeface="Calibri" panose="020F0502020204030204" pitchFamily="34" charset="0"/>
                            <a:ea typeface="Calibri" panose="020F0502020204030204" pitchFamily="34" charset="0"/>
                          </a:endParaRPr>
                        </a:p>
                      </a:txBody>
                      <a:tcPr marL="45508" marR="45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21.5-33.9</a:t>
                          </a:r>
                          <a:endParaRPr lang="en-IN" sz="1400">
                            <a:effectLst/>
                            <a:latin typeface="Calibri" panose="020F0502020204030204" pitchFamily="34" charset="0"/>
                            <a:ea typeface="Calibri" panose="020F0502020204030204" pitchFamily="34" charset="0"/>
                          </a:endParaRPr>
                        </a:p>
                      </a:txBody>
                      <a:tcPr marL="45508" marR="45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&lt;5.5</a:t>
                          </a:r>
                          <a:endParaRPr lang="en-IN" sz="1400">
                            <a:effectLst/>
                            <a:latin typeface="Calibri" panose="020F0502020204030204" pitchFamily="34" charset="0"/>
                            <a:ea typeface="Calibri" panose="020F0502020204030204" pitchFamily="34" charset="0"/>
                          </a:endParaRPr>
                        </a:p>
                      </a:txBody>
                      <a:tcPr marL="45508" marR="45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35-38</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Sharp pain in lower back, blood in urine</a:t>
                          </a:r>
                          <a:endParaRPr lang="en-IN" sz="1400">
                            <a:effectLst/>
                            <a:latin typeface="Calibri" panose="020F0502020204030204" pitchFamily="34" charset="0"/>
                            <a:ea typeface="Calibri" panose="020F0502020204030204" pitchFamily="34" charset="0"/>
                          </a:endParaRPr>
                        </a:p>
                        <a:p>
                          <a:pPr indent="457200" algn="l">
                            <a:lnSpc>
                              <a:spcPct val="115000"/>
                            </a:lnSpc>
                            <a:spcAft>
                              <a:spcPts val="1000"/>
                            </a:spcAft>
                            <a:buNone/>
                          </a:pPr>
                          <a:r>
                            <a:rPr lang="en-US" sz="1400">
                              <a:effectLst/>
                              <a:latin typeface="Times New Roman" panose="02020603050405020304" pitchFamily="18" charset="0"/>
                              <a:ea typeface="Times New Roman" panose="02020603050405020304" pitchFamily="18" charset="0"/>
                            </a:rPr>
                            <a:t> </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Drink lemon water, reduce salt and red meat</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87179509"/>
                      </a:ext>
                    </a:extLst>
                  </a:tr>
                  <a:tr h="403862">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7.</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Calcium Phosphate Stones</a:t>
                          </a:r>
                          <a:endParaRPr lang="en-IN" sz="1400">
                            <a:effectLst/>
                            <a:latin typeface="Calibri" panose="020F0502020204030204" pitchFamily="34" charset="0"/>
                            <a:ea typeface="Calibri" panose="020F0502020204030204" pitchFamily="34" charset="0"/>
                          </a:endParaRPr>
                        </a:p>
                      </a:txBody>
                      <a:tcPr marL="45508" marR="45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21.5-32.2</a:t>
                          </a:r>
                          <a:endParaRPr lang="en-IN" sz="1400">
                            <a:effectLst/>
                            <a:latin typeface="Calibri" panose="020F0502020204030204" pitchFamily="34" charset="0"/>
                            <a:ea typeface="Calibri" panose="020F0502020204030204" pitchFamily="34" charset="0"/>
                          </a:endParaRPr>
                        </a:p>
                      </a:txBody>
                      <a:tcPr marL="45508" marR="45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&gt;6.2</a:t>
                          </a:r>
                          <a:endParaRPr lang="en-IN" sz="1400">
                            <a:effectLst/>
                            <a:latin typeface="Calibri" panose="020F0502020204030204" pitchFamily="34" charset="0"/>
                            <a:ea typeface="Calibri" panose="020F0502020204030204" pitchFamily="34" charset="0"/>
                          </a:endParaRPr>
                        </a:p>
                      </a:txBody>
                      <a:tcPr marL="45508" marR="45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35-38</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dirty="0">
                              <a:effectLst/>
                              <a:latin typeface="Times New Roman" panose="02020603050405020304" pitchFamily="18" charset="0"/>
                              <a:ea typeface="Times New Roman" panose="02020603050405020304" pitchFamily="18" charset="0"/>
                            </a:rPr>
                            <a:t>Pain during urination, nausea, foul-smelling urine</a:t>
                          </a:r>
                          <a:endParaRPr lang="en-IN" sz="1400" dirty="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Increase citrate intake (lemons, oranges)</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46833401"/>
                      </a:ext>
                    </a:extLst>
                  </a:tr>
                  <a:tr h="720345">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8.</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dirty="0">
                              <a:effectLst/>
                              <a:latin typeface="Times New Roman" panose="02020603050405020304" pitchFamily="18" charset="0"/>
                              <a:ea typeface="Times New Roman" panose="02020603050405020304" pitchFamily="18" charset="0"/>
                            </a:rPr>
                            <a:t>Urinary Tract Infection</a:t>
                          </a:r>
                          <a:endParaRPr lang="en-IN" sz="1400" dirty="0">
                            <a:effectLst/>
                            <a:latin typeface="Calibri" panose="020F0502020204030204" pitchFamily="34" charset="0"/>
                            <a:ea typeface="Calibri" panose="020F0502020204030204" pitchFamily="34" charset="0"/>
                          </a:endParaRPr>
                        </a:p>
                      </a:txBody>
                      <a:tcPr marL="45508" marR="45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a:t>
                          </a:r>
                          <a:endParaRPr lang="en-IN" sz="1400">
                            <a:effectLst/>
                            <a:latin typeface="Calibri" panose="020F0502020204030204" pitchFamily="34" charset="0"/>
                            <a:ea typeface="Calibri" panose="020F0502020204030204" pitchFamily="34" charset="0"/>
                          </a:endParaRPr>
                        </a:p>
                      </a:txBody>
                      <a:tcPr marL="45508" marR="45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&lt;5.5</a:t>
                          </a:r>
                          <a:endParaRPr lang="en-IN" sz="1400">
                            <a:effectLst/>
                            <a:latin typeface="Calibri" panose="020F0502020204030204" pitchFamily="34" charset="0"/>
                            <a:ea typeface="Calibri" panose="020F0502020204030204" pitchFamily="34" charset="0"/>
                          </a:endParaRPr>
                        </a:p>
                      </a:txBody>
                      <a:tcPr marL="45508" marR="45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&gt;38</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Burning urination, fever, urgency</a:t>
                          </a:r>
                          <a:endParaRPr lang="en-IN" sz="1400">
                            <a:effectLst/>
                            <a:latin typeface="Calibri" panose="020F0502020204030204" pitchFamily="34" charset="0"/>
                            <a:ea typeface="Calibri" panose="020F0502020204030204" pitchFamily="34" charset="0"/>
                          </a:endParaRPr>
                        </a:p>
                        <a:p>
                          <a:pPr algn="l">
                            <a:lnSpc>
                              <a:spcPct val="115000"/>
                            </a:lnSpc>
                            <a:spcAft>
                              <a:spcPts val="1000"/>
                            </a:spcAft>
                            <a:buNone/>
                          </a:pPr>
                          <a:r>
                            <a:rPr lang="en-US" sz="1400">
                              <a:effectLst/>
                              <a:latin typeface="Times New Roman" panose="02020603050405020304" pitchFamily="18" charset="0"/>
                              <a:ea typeface="Times New Roman" panose="02020603050405020304" pitchFamily="18" charset="0"/>
                            </a:rPr>
                            <a:t> </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dirty="0">
                              <a:effectLst/>
                              <a:latin typeface="Times New Roman" panose="02020603050405020304" pitchFamily="18" charset="0"/>
                              <a:ea typeface="Times New Roman" panose="02020603050405020304" pitchFamily="18" charset="0"/>
                            </a:rPr>
                            <a:t>Drink cranberry juice, stay hydrated</a:t>
                          </a:r>
                          <a:endParaRPr lang="en-IN" sz="1400" dirty="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06389522"/>
                      </a:ext>
                    </a:extLst>
                  </a:tr>
                </a:tbl>
              </a:graphicData>
            </a:graphic>
          </p:graphicFrame>
        </mc:Choice>
        <mc:Fallback>
          <p:graphicFrame>
            <p:nvGraphicFramePr>
              <p:cNvPr id="4" name="Table 3">
                <a:extLst>
                  <a:ext uri="{FF2B5EF4-FFF2-40B4-BE49-F238E27FC236}">
                    <a16:creationId xmlns:a16="http://schemas.microsoft.com/office/drawing/2014/main" id="{2A46D350-CE93-DE11-90BD-774144A9C622}"/>
                  </a:ext>
                </a:extLst>
              </p:cNvPr>
              <p:cNvGraphicFramePr>
                <a:graphicFrameLocks noGrp="1"/>
              </p:cNvGraphicFramePr>
              <p:nvPr>
                <p:extLst>
                  <p:ext uri="{D42A27DB-BD31-4B8C-83A1-F6EECF244321}">
                    <p14:modId xmlns:p14="http://schemas.microsoft.com/office/powerpoint/2010/main" val="2622014144"/>
                  </p:ext>
                </p:extLst>
              </p:nvPr>
            </p:nvGraphicFramePr>
            <p:xfrm>
              <a:off x="304800" y="987622"/>
              <a:ext cx="11582400" cy="5402267"/>
            </p:xfrm>
            <a:graphic>
              <a:graphicData uri="http://schemas.openxmlformats.org/drawingml/2006/table">
                <a:tbl>
                  <a:tblPr/>
                  <a:tblGrid>
                    <a:gridCol w="751307">
                      <a:extLst>
                        <a:ext uri="{9D8B030D-6E8A-4147-A177-3AD203B41FA5}">
                          <a16:colId xmlns:a16="http://schemas.microsoft.com/office/drawing/2014/main" val="3376402816"/>
                        </a:ext>
                      </a:extLst>
                    </a:gridCol>
                    <a:gridCol w="1705811">
                      <a:extLst>
                        <a:ext uri="{9D8B030D-6E8A-4147-A177-3AD203B41FA5}">
                          <a16:colId xmlns:a16="http://schemas.microsoft.com/office/drawing/2014/main" val="3098031709"/>
                        </a:ext>
                      </a:extLst>
                    </a:gridCol>
                    <a:gridCol w="1326149">
                      <a:extLst>
                        <a:ext uri="{9D8B030D-6E8A-4147-A177-3AD203B41FA5}">
                          <a16:colId xmlns:a16="http://schemas.microsoft.com/office/drawing/2014/main" val="3091682762"/>
                        </a:ext>
                      </a:extLst>
                    </a:gridCol>
                    <a:gridCol w="947821">
                      <a:extLst>
                        <a:ext uri="{9D8B030D-6E8A-4147-A177-3AD203B41FA5}">
                          <a16:colId xmlns:a16="http://schemas.microsoft.com/office/drawing/2014/main" val="3108806510"/>
                        </a:ext>
                      </a:extLst>
                    </a:gridCol>
                    <a:gridCol w="1137651">
                      <a:extLst>
                        <a:ext uri="{9D8B030D-6E8A-4147-A177-3AD203B41FA5}">
                          <a16:colId xmlns:a16="http://schemas.microsoft.com/office/drawing/2014/main" val="1917822474"/>
                        </a:ext>
                      </a:extLst>
                    </a:gridCol>
                    <a:gridCol w="2422359">
                      <a:extLst>
                        <a:ext uri="{9D8B030D-6E8A-4147-A177-3AD203B41FA5}">
                          <a16:colId xmlns:a16="http://schemas.microsoft.com/office/drawing/2014/main" val="1155698045"/>
                        </a:ext>
                      </a:extLst>
                    </a:gridCol>
                    <a:gridCol w="3291302">
                      <a:extLst>
                        <a:ext uri="{9D8B030D-6E8A-4147-A177-3AD203B41FA5}">
                          <a16:colId xmlns:a16="http://schemas.microsoft.com/office/drawing/2014/main" val="1822941072"/>
                        </a:ext>
                      </a:extLst>
                    </a:gridCol>
                  </a:tblGrid>
                  <a:tr h="602171">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Sl. No</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Kidney Condition</a:t>
                          </a:r>
                          <a:endParaRPr lang="en-IN" sz="1400">
                            <a:effectLst/>
                            <a:latin typeface="Calibri" panose="020F0502020204030204" pitchFamily="34" charset="0"/>
                            <a:ea typeface="Calibri" panose="020F0502020204030204" pitchFamily="34" charset="0"/>
                          </a:endParaRPr>
                        </a:p>
                      </a:txBody>
                      <a:tcPr marL="45508" marR="45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dirty="0">
                              <a:effectLst/>
                              <a:latin typeface="Times New Roman" panose="02020603050405020304" pitchFamily="18" charset="0"/>
                              <a:ea typeface="Times New Roman" panose="02020603050405020304" pitchFamily="18" charset="0"/>
                            </a:rPr>
                            <a:t>EC (mS/cm)</a:t>
                          </a:r>
                          <a:endParaRPr lang="en-IN" sz="1400" dirty="0">
                            <a:effectLst/>
                            <a:latin typeface="Calibri" panose="020F0502020204030204" pitchFamily="34" charset="0"/>
                            <a:ea typeface="Calibri" panose="020F0502020204030204" pitchFamily="34" charset="0"/>
                          </a:endParaRPr>
                        </a:p>
                      </a:txBody>
                      <a:tcPr marL="45508" marR="45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pH</a:t>
                          </a:r>
                          <a:endParaRPr lang="en-IN" sz="1400">
                            <a:effectLst/>
                            <a:latin typeface="Calibri" panose="020F0502020204030204" pitchFamily="34" charset="0"/>
                            <a:ea typeface="Calibri" panose="020F0502020204030204" pitchFamily="34" charset="0"/>
                          </a:endParaRPr>
                        </a:p>
                      </a:txBody>
                      <a:tcPr marL="45508" marR="45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416043" t="-7071" r="-502674" b="-797980"/>
                          </a:stretch>
                        </a:blip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 </a:t>
                          </a:r>
                          <a:endParaRPr lang="en-IN" sz="1400">
                            <a:effectLst/>
                            <a:latin typeface="Calibri" panose="020F0502020204030204" pitchFamily="34" charset="0"/>
                            <a:ea typeface="Calibri" panose="020F0502020204030204" pitchFamily="34" charset="0"/>
                          </a:endParaRPr>
                        </a:p>
                        <a:p>
                          <a:pPr algn="l">
                            <a:lnSpc>
                              <a:spcPct val="115000"/>
                            </a:lnSpc>
                            <a:spcAft>
                              <a:spcPts val="1000"/>
                            </a:spcAft>
                            <a:buNone/>
                            <a:tabLst>
                              <a:tab pos="765175" algn="l"/>
                            </a:tabLst>
                          </a:pPr>
                          <a:r>
                            <a:rPr lang="en-US" sz="1400" b="1">
                              <a:effectLst/>
                              <a:latin typeface="Times New Roman" panose="02020603050405020304" pitchFamily="18" charset="0"/>
                              <a:ea typeface="Times New Roman" panose="02020603050405020304" pitchFamily="18" charset="0"/>
                            </a:rPr>
                            <a:t>Symptoms</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Home-Remedies</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7261691"/>
                      </a:ext>
                    </a:extLst>
                  </a:tr>
                  <a:tr h="229807">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1.</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Normal Function</a:t>
                          </a:r>
                          <a:endParaRPr lang="en-IN" sz="1400">
                            <a:effectLst/>
                            <a:latin typeface="Calibri" panose="020F0502020204030204" pitchFamily="34" charset="0"/>
                            <a:ea typeface="Calibri" panose="020F0502020204030204" pitchFamily="34" charset="0"/>
                          </a:endParaRPr>
                        </a:p>
                      </a:txBody>
                      <a:tcPr marL="45508" marR="45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7-16</a:t>
                          </a:r>
                          <a:endParaRPr lang="en-IN" sz="1400">
                            <a:effectLst/>
                            <a:latin typeface="Calibri" panose="020F0502020204030204" pitchFamily="34" charset="0"/>
                            <a:ea typeface="Calibri" panose="020F0502020204030204" pitchFamily="34" charset="0"/>
                          </a:endParaRPr>
                        </a:p>
                      </a:txBody>
                      <a:tcPr marL="45508" marR="45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5.5-7.0</a:t>
                          </a:r>
                          <a:endParaRPr lang="en-IN" sz="1400">
                            <a:effectLst/>
                            <a:latin typeface="Calibri" panose="020F0502020204030204" pitchFamily="34" charset="0"/>
                            <a:ea typeface="Calibri" panose="020F0502020204030204" pitchFamily="34" charset="0"/>
                          </a:endParaRPr>
                        </a:p>
                      </a:txBody>
                      <a:tcPr marL="45508" marR="45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35-37</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Maintain hydration, balanced diet</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61208430"/>
                      </a:ext>
                    </a:extLst>
                  </a:tr>
                  <a:tr h="602171">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2.</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dirty="0">
                              <a:effectLst/>
                              <a:latin typeface="Times New Roman" panose="02020603050405020304" pitchFamily="18" charset="0"/>
                              <a:ea typeface="Times New Roman" panose="02020603050405020304" pitchFamily="18" charset="0"/>
                            </a:rPr>
                            <a:t>Over-hydration</a:t>
                          </a:r>
                          <a:endParaRPr lang="en-IN" sz="1400" dirty="0">
                            <a:effectLst/>
                            <a:latin typeface="Calibri" panose="020F0502020204030204" pitchFamily="34" charset="0"/>
                            <a:ea typeface="Calibri" panose="020F0502020204030204" pitchFamily="34" charset="0"/>
                          </a:endParaRPr>
                        </a:p>
                      </a:txBody>
                      <a:tcPr marL="45508" marR="45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&lt;7</a:t>
                          </a:r>
                          <a:endParaRPr lang="en-IN" sz="1400">
                            <a:effectLst/>
                            <a:latin typeface="Calibri" panose="020F0502020204030204" pitchFamily="34" charset="0"/>
                            <a:ea typeface="Calibri" panose="020F0502020204030204" pitchFamily="34" charset="0"/>
                          </a:endParaRPr>
                        </a:p>
                      </a:txBody>
                      <a:tcPr marL="45508" marR="45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&gt;7.0</a:t>
                          </a:r>
                          <a:endParaRPr lang="en-IN" sz="1400">
                            <a:effectLst/>
                            <a:latin typeface="Calibri" panose="020F0502020204030204" pitchFamily="34" charset="0"/>
                            <a:ea typeface="Calibri" panose="020F0502020204030204" pitchFamily="34" charset="0"/>
                          </a:endParaRPr>
                        </a:p>
                      </a:txBody>
                      <a:tcPr marL="45508" marR="45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 </a:t>
                          </a:r>
                          <a:endParaRPr lang="en-IN" sz="1400">
                            <a:effectLst/>
                            <a:latin typeface="Calibri" panose="020F0502020204030204" pitchFamily="34" charset="0"/>
                            <a:ea typeface="Calibri" panose="020F0502020204030204" pitchFamily="34" charset="0"/>
                          </a:endParaRPr>
                        </a:p>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&lt;35</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Clear urine, frequent urination, dizziness</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Reduce excessive water intake, include electrolytes</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12649122"/>
                      </a:ext>
                    </a:extLst>
                  </a:tr>
                  <a:tr h="475171">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3.</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Dehydration</a:t>
                          </a:r>
                          <a:endParaRPr lang="en-IN" sz="1400">
                            <a:effectLst/>
                            <a:latin typeface="Calibri" panose="020F0502020204030204" pitchFamily="34" charset="0"/>
                            <a:ea typeface="Calibri" panose="020F0502020204030204" pitchFamily="34" charset="0"/>
                          </a:endParaRPr>
                        </a:p>
                      </a:txBody>
                      <a:tcPr marL="45508" marR="45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&gt;16</a:t>
                          </a:r>
                          <a:endParaRPr lang="en-IN" sz="1400">
                            <a:effectLst/>
                            <a:latin typeface="Calibri" panose="020F0502020204030204" pitchFamily="34" charset="0"/>
                            <a:ea typeface="Calibri" panose="020F0502020204030204" pitchFamily="34" charset="0"/>
                          </a:endParaRPr>
                        </a:p>
                      </a:txBody>
                      <a:tcPr marL="45508" marR="45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&lt;5.5</a:t>
                          </a:r>
                          <a:endParaRPr lang="en-IN" sz="1400">
                            <a:effectLst/>
                            <a:latin typeface="Calibri" panose="020F0502020204030204" pitchFamily="34" charset="0"/>
                            <a:ea typeface="Calibri" panose="020F0502020204030204" pitchFamily="34" charset="0"/>
                          </a:endParaRPr>
                        </a:p>
                      </a:txBody>
                      <a:tcPr marL="45508" marR="45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&gt;37</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Dark urine, dry mouth, fatigue, headaches</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Drink ORS, coconut water, limit caffeine/alcohol</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69799131"/>
                      </a:ext>
                    </a:extLst>
                  </a:tr>
                  <a:tr h="475171">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4.</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Severe Dehydration</a:t>
                          </a:r>
                          <a:endParaRPr lang="en-IN" sz="1400">
                            <a:effectLst/>
                            <a:latin typeface="Calibri" panose="020F0502020204030204" pitchFamily="34" charset="0"/>
                            <a:ea typeface="Calibri" panose="020F0502020204030204" pitchFamily="34" charset="0"/>
                          </a:endParaRPr>
                        </a:p>
                      </a:txBody>
                      <a:tcPr marL="45508" marR="45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20-50</a:t>
                          </a:r>
                          <a:endParaRPr lang="en-IN" sz="1400">
                            <a:effectLst/>
                            <a:latin typeface="Calibri" panose="020F0502020204030204" pitchFamily="34" charset="0"/>
                            <a:ea typeface="Calibri" panose="020F0502020204030204" pitchFamily="34" charset="0"/>
                          </a:endParaRPr>
                        </a:p>
                      </a:txBody>
                      <a:tcPr marL="45508" marR="45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5.5-6.5</a:t>
                          </a:r>
                          <a:endParaRPr lang="en-IN" sz="1400">
                            <a:effectLst/>
                            <a:latin typeface="Calibri" panose="020F0502020204030204" pitchFamily="34" charset="0"/>
                            <a:ea typeface="Calibri" panose="020F0502020204030204" pitchFamily="34" charset="0"/>
                          </a:endParaRPr>
                        </a:p>
                      </a:txBody>
                      <a:tcPr marL="45508" marR="45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35-38</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Extreme thirst, low urine output, confusion</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Increase fluid intake, electrolyte balance</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46781171"/>
                      </a:ext>
                    </a:extLst>
                  </a:tr>
                  <a:tr h="847535">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5.</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Extreme Dehydration</a:t>
                          </a:r>
                          <a:endParaRPr lang="en-IN" sz="1400">
                            <a:effectLst/>
                            <a:latin typeface="Calibri" panose="020F0502020204030204" pitchFamily="34" charset="0"/>
                            <a:ea typeface="Calibri" panose="020F0502020204030204" pitchFamily="34" charset="0"/>
                          </a:endParaRPr>
                        </a:p>
                      </a:txBody>
                      <a:tcPr marL="45508" marR="45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dirty="0">
                              <a:effectLst/>
                              <a:latin typeface="Times New Roman" panose="02020603050405020304" pitchFamily="18" charset="0"/>
                              <a:ea typeface="Times New Roman" panose="02020603050405020304" pitchFamily="18" charset="0"/>
                            </a:rPr>
                            <a:t>&gt;50</a:t>
                          </a:r>
                          <a:endParaRPr lang="en-IN" sz="1400" dirty="0">
                            <a:effectLst/>
                            <a:latin typeface="Calibri" panose="020F0502020204030204" pitchFamily="34" charset="0"/>
                            <a:ea typeface="Calibri" panose="020F0502020204030204" pitchFamily="34" charset="0"/>
                          </a:endParaRPr>
                        </a:p>
                      </a:txBody>
                      <a:tcPr marL="45508" marR="45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5.5-6.5</a:t>
                          </a:r>
                          <a:endParaRPr lang="en-IN" sz="1400">
                            <a:effectLst/>
                            <a:latin typeface="Calibri" panose="020F0502020204030204" pitchFamily="34" charset="0"/>
                            <a:ea typeface="Calibri" panose="020F0502020204030204" pitchFamily="34" charset="0"/>
                          </a:endParaRPr>
                        </a:p>
                      </a:txBody>
                      <a:tcPr marL="45508" marR="45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&gt;38</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Dry skin, rapid heartbeat, fainting</a:t>
                          </a:r>
                          <a:endParaRPr lang="en-IN" sz="1400">
                            <a:effectLst/>
                            <a:latin typeface="Calibri" panose="020F0502020204030204" pitchFamily="34" charset="0"/>
                            <a:ea typeface="Calibri" panose="020F0502020204030204" pitchFamily="34" charset="0"/>
                          </a:endParaRPr>
                        </a:p>
                        <a:p>
                          <a:pPr indent="457200" algn="l">
                            <a:lnSpc>
                              <a:spcPct val="115000"/>
                            </a:lnSpc>
                            <a:spcAft>
                              <a:spcPts val="1000"/>
                            </a:spcAft>
                            <a:buNone/>
                          </a:pPr>
                          <a:r>
                            <a:rPr lang="en-US" sz="1400">
                              <a:effectLst/>
                              <a:latin typeface="Times New Roman" panose="02020603050405020304" pitchFamily="18" charset="0"/>
                              <a:ea typeface="Times New Roman" panose="02020603050405020304" pitchFamily="18" charset="0"/>
                            </a:rPr>
                            <a:t> </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Rehydrate slowly with electrolytes</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50073512"/>
                      </a:ext>
                    </a:extLst>
                  </a:tr>
                  <a:tr h="847535">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6.</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Uric Acid and Cystic Stones</a:t>
                          </a:r>
                          <a:endParaRPr lang="en-IN" sz="1400">
                            <a:effectLst/>
                            <a:latin typeface="Calibri" panose="020F0502020204030204" pitchFamily="34" charset="0"/>
                            <a:ea typeface="Calibri" panose="020F0502020204030204" pitchFamily="34" charset="0"/>
                          </a:endParaRPr>
                        </a:p>
                      </a:txBody>
                      <a:tcPr marL="45508" marR="45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21.5-33.9</a:t>
                          </a:r>
                          <a:endParaRPr lang="en-IN" sz="1400">
                            <a:effectLst/>
                            <a:latin typeface="Calibri" panose="020F0502020204030204" pitchFamily="34" charset="0"/>
                            <a:ea typeface="Calibri" panose="020F0502020204030204" pitchFamily="34" charset="0"/>
                          </a:endParaRPr>
                        </a:p>
                      </a:txBody>
                      <a:tcPr marL="45508" marR="45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&lt;5.5</a:t>
                          </a:r>
                          <a:endParaRPr lang="en-IN" sz="1400">
                            <a:effectLst/>
                            <a:latin typeface="Calibri" panose="020F0502020204030204" pitchFamily="34" charset="0"/>
                            <a:ea typeface="Calibri" panose="020F0502020204030204" pitchFamily="34" charset="0"/>
                          </a:endParaRPr>
                        </a:p>
                      </a:txBody>
                      <a:tcPr marL="45508" marR="45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35-38</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Sharp pain in lower back, blood in urine</a:t>
                          </a:r>
                          <a:endParaRPr lang="en-IN" sz="1400">
                            <a:effectLst/>
                            <a:latin typeface="Calibri" panose="020F0502020204030204" pitchFamily="34" charset="0"/>
                            <a:ea typeface="Calibri" panose="020F0502020204030204" pitchFamily="34" charset="0"/>
                          </a:endParaRPr>
                        </a:p>
                        <a:p>
                          <a:pPr indent="457200" algn="l">
                            <a:lnSpc>
                              <a:spcPct val="115000"/>
                            </a:lnSpc>
                            <a:spcAft>
                              <a:spcPts val="1000"/>
                            </a:spcAft>
                            <a:buNone/>
                          </a:pPr>
                          <a:r>
                            <a:rPr lang="en-US" sz="1400">
                              <a:effectLst/>
                              <a:latin typeface="Times New Roman" panose="02020603050405020304" pitchFamily="18" charset="0"/>
                              <a:ea typeface="Times New Roman" panose="02020603050405020304" pitchFamily="18" charset="0"/>
                            </a:rPr>
                            <a:t> </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Drink lemon water, reduce salt and red meat</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87179509"/>
                      </a:ext>
                    </a:extLst>
                  </a:tr>
                  <a:tr h="475171">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7.</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Calcium Phosphate Stones</a:t>
                          </a:r>
                          <a:endParaRPr lang="en-IN" sz="1400">
                            <a:effectLst/>
                            <a:latin typeface="Calibri" panose="020F0502020204030204" pitchFamily="34" charset="0"/>
                            <a:ea typeface="Calibri" panose="020F0502020204030204" pitchFamily="34" charset="0"/>
                          </a:endParaRPr>
                        </a:p>
                      </a:txBody>
                      <a:tcPr marL="45508" marR="45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21.5-32.2</a:t>
                          </a:r>
                          <a:endParaRPr lang="en-IN" sz="1400">
                            <a:effectLst/>
                            <a:latin typeface="Calibri" panose="020F0502020204030204" pitchFamily="34" charset="0"/>
                            <a:ea typeface="Calibri" panose="020F0502020204030204" pitchFamily="34" charset="0"/>
                          </a:endParaRPr>
                        </a:p>
                      </a:txBody>
                      <a:tcPr marL="45508" marR="45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&gt;6.2</a:t>
                          </a:r>
                          <a:endParaRPr lang="en-IN" sz="1400">
                            <a:effectLst/>
                            <a:latin typeface="Calibri" panose="020F0502020204030204" pitchFamily="34" charset="0"/>
                            <a:ea typeface="Calibri" panose="020F0502020204030204" pitchFamily="34" charset="0"/>
                          </a:endParaRPr>
                        </a:p>
                      </a:txBody>
                      <a:tcPr marL="45508" marR="45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35-38</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dirty="0">
                              <a:effectLst/>
                              <a:latin typeface="Times New Roman" panose="02020603050405020304" pitchFamily="18" charset="0"/>
                              <a:ea typeface="Times New Roman" panose="02020603050405020304" pitchFamily="18" charset="0"/>
                            </a:rPr>
                            <a:t>Pain during urination, nausea, foul-smelling urine</a:t>
                          </a:r>
                          <a:endParaRPr lang="en-IN" sz="1400" dirty="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Increase citrate intake (lemons, oranges)</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46833401"/>
                      </a:ext>
                    </a:extLst>
                  </a:tr>
                  <a:tr h="847535">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8.</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dirty="0">
                              <a:effectLst/>
                              <a:latin typeface="Times New Roman" panose="02020603050405020304" pitchFamily="18" charset="0"/>
                              <a:ea typeface="Times New Roman" panose="02020603050405020304" pitchFamily="18" charset="0"/>
                            </a:rPr>
                            <a:t>Urinary Tract Infection</a:t>
                          </a:r>
                          <a:endParaRPr lang="en-IN" sz="1400" dirty="0">
                            <a:effectLst/>
                            <a:latin typeface="Calibri" panose="020F0502020204030204" pitchFamily="34" charset="0"/>
                            <a:ea typeface="Calibri" panose="020F0502020204030204" pitchFamily="34" charset="0"/>
                          </a:endParaRPr>
                        </a:p>
                      </a:txBody>
                      <a:tcPr marL="45508" marR="45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a:t>
                          </a:r>
                          <a:endParaRPr lang="en-IN" sz="1400">
                            <a:effectLst/>
                            <a:latin typeface="Calibri" panose="020F0502020204030204" pitchFamily="34" charset="0"/>
                            <a:ea typeface="Calibri" panose="020F0502020204030204" pitchFamily="34" charset="0"/>
                          </a:endParaRPr>
                        </a:p>
                      </a:txBody>
                      <a:tcPr marL="45508" marR="45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&lt;5.5</a:t>
                          </a:r>
                          <a:endParaRPr lang="en-IN" sz="1400">
                            <a:effectLst/>
                            <a:latin typeface="Calibri" panose="020F0502020204030204" pitchFamily="34" charset="0"/>
                            <a:ea typeface="Calibri" panose="020F0502020204030204" pitchFamily="34" charset="0"/>
                          </a:endParaRPr>
                        </a:p>
                      </a:txBody>
                      <a:tcPr marL="45508" marR="4550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&gt;38</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a:effectLst/>
                              <a:latin typeface="Times New Roman" panose="02020603050405020304" pitchFamily="18" charset="0"/>
                              <a:ea typeface="Times New Roman" panose="02020603050405020304" pitchFamily="18" charset="0"/>
                            </a:rPr>
                            <a:t>Burning urination, fever, urgency</a:t>
                          </a:r>
                          <a:endParaRPr lang="en-IN" sz="1400">
                            <a:effectLst/>
                            <a:latin typeface="Calibri" panose="020F0502020204030204" pitchFamily="34" charset="0"/>
                            <a:ea typeface="Calibri" panose="020F0502020204030204" pitchFamily="34" charset="0"/>
                          </a:endParaRPr>
                        </a:p>
                        <a:p>
                          <a:pPr algn="l">
                            <a:lnSpc>
                              <a:spcPct val="115000"/>
                            </a:lnSpc>
                            <a:spcAft>
                              <a:spcPts val="1000"/>
                            </a:spcAft>
                            <a:buNone/>
                          </a:pPr>
                          <a:r>
                            <a:rPr lang="en-US" sz="1400">
                              <a:effectLst/>
                              <a:latin typeface="Times New Roman" panose="02020603050405020304" pitchFamily="18" charset="0"/>
                              <a:ea typeface="Times New Roman" panose="02020603050405020304" pitchFamily="18" charset="0"/>
                            </a:rPr>
                            <a:t> </a:t>
                          </a:r>
                          <a:endParaRPr lang="en-IN" sz="140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15000"/>
                            </a:lnSpc>
                            <a:spcAft>
                              <a:spcPts val="1000"/>
                            </a:spcAft>
                            <a:buNone/>
                          </a:pPr>
                          <a:r>
                            <a:rPr lang="en-US" sz="1400" b="1" dirty="0">
                              <a:effectLst/>
                              <a:latin typeface="Times New Roman" panose="02020603050405020304" pitchFamily="18" charset="0"/>
                              <a:ea typeface="Times New Roman" panose="02020603050405020304" pitchFamily="18" charset="0"/>
                            </a:rPr>
                            <a:t>Drink cranberry juice, stay hydrated</a:t>
                          </a:r>
                          <a:endParaRPr lang="en-IN" sz="1400" dirty="0">
                            <a:effectLst/>
                            <a:latin typeface="Calibri" panose="020F0502020204030204" pitchFamily="34" charset="0"/>
                            <a:ea typeface="Calibri" panose="020F0502020204030204" pitchFamily="34" charset="0"/>
                          </a:endParaRPr>
                        </a:p>
                      </a:txBody>
                      <a:tcPr marL="45508" marR="4550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06389522"/>
                      </a:ext>
                    </a:extLst>
                  </a:tr>
                </a:tbl>
              </a:graphicData>
            </a:graphic>
          </p:graphicFrame>
        </mc:Fallback>
      </mc:AlternateContent>
      <p:sp>
        <p:nvSpPr>
          <p:cNvPr id="6" name="TextBox 5">
            <a:extLst>
              <a:ext uri="{FF2B5EF4-FFF2-40B4-BE49-F238E27FC236}">
                <a16:creationId xmlns:a16="http://schemas.microsoft.com/office/drawing/2014/main" id="{29299701-2D4D-93E7-D8B8-BF9FAA4C2D84}"/>
              </a:ext>
            </a:extLst>
          </p:cNvPr>
          <p:cNvSpPr txBox="1"/>
          <p:nvPr/>
        </p:nvSpPr>
        <p:spPr>
          <a:xfrm>
            <a:off x="122582" y="6389889"/>
            <a:ext cx="11764618" cy="584775"/>
          </a:xfrm>
          <a:prstGeom prst="rect">
            <a:avLst/>
          </a:prstGeom>
          <a:noFill/>
        </p:spPr>
        <p:txBody>
          <a:bodyPr wrap="square">
            <a:spAutoFit/>
          </a:bodyPr>
          <a:lstStyle/>
          <a:p>
            <a:r>
              <a:rPr lang="en-US" sz="1600" dirty="0">
                <a:solidFill>
                  <a:schemeClr val="accent4">
                    <a:lumMod val="50000"/>
                  </a:schemeClr>
                </a:solidFill>
                <a:latin typeface="Times New Roman" panose="02020603050405020304" pitchFamily="18" charset="0"/>
                <a:ea typeface="Poppins Light"/>
                <a:cs typeface="Times New Roman" panose="02020603050405020304" pitchFamily="18" charset="0"/>
                <a:sym typeface="Poppins Light"/>
              </a:rPr>
              <a:t> Fig 11:     Y. M. F. </a:t>
            </a:r>
            <a:r>
              <a:rPr lang="en-US" sz="1600" dirty="0" err="1">
                <a:solidFill>
                  <a:schemeClr val="accent4">
                    <a:lumMod val="50000"/>
                  </a:schemeClr>
                </a:solidFill>
                <a:latin typeface="Times New Roman" panose="02020603050405020304" pitchFamily="18" charset="0"/>
                <a:ea typeface="Poppins Light"/>
                <a:cs typeface="Times New Roman" panose="02020603050405020304" pitchFamily="18" charset="0"/>
                <a:sym typeface="Poppins Light"/>
              </a:rPr>
              <a:t>Marickar</a:t>
            </a:r>
            <a:r>
              <a:rPr lang="en-US" sz="1600" dirty="0">
                <a:solidFill>
                  <a:schemeClr val="accent4">
                    <a:lumMod val="50000"/>
                  </a:schemeClr>
                </a:solidFill>
                <a:latin typeface="Times New Roman" panose="02020603050405020304" pitchFamily="18" charset="0"/>
                <a:ea typeface="Poppins Light"/>
                <a:cs typeface="Times New Roman" panose="02020603050405020304" pitchFamily="18" charset="0"/>
                <a:sym typeface="Poppins Light"/>
              </a:rPr>
              <a:t>, "Electrical conductivity and total dissolved solids in urine," Urological Research, vol. 38, no. 4, pp. 233–235, Aug. 2010</a:t>
            </a:r>
            <a:endParaRPr lang="en-IN" sz="1600"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749FF5E-A75E-1363-DA93-073D26AC7E20}"/>
              </a:ext>
            </a:extLst>
          </p:cNvPr>
          <p:cNvSpPr txBox="1"/>
          <p:nvPr/>
        </p:nvSpPr>
        <p:spPr>
          <a:xfrm>
            <a:off x="11666627" y="6488668"/>
            <a:ext cx="441146" cy="369332"/>
          </a:xfrm>
          <a:prstGeom prst="rect">
            <a:avLst/>
          </a:prstGeom>
          <a:noFill/>
        </p:spPr>
        <p:txBody>
          <a:bodyPr wrap="none" rtlCol="0">
            <a:spAutoFit/>
          </a:bodyPr>
          <a:lstStyle/>
          <a:p>
            <a:r>
              <a:rPr lang="en-US" dirty="0"/>
              <a:t>15</a:t>
            </a:r>
            <a:endParaRPr lang="en-IN" dirty="0"/>
          </a:p>
        </p:txBody>
      </p:sp>
    </p:spTree>
    <p:extLst>
      <p:ext uri="{BB962C8B-B14F-4D97-AF65-F5344CB8AC3E}">
        <p14:creationId xmlns:p14="http://schemas.microsoft.com/office/powerpoint/2010/main" val="116457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C4CD5-38C4-4A74-4A28-5B2B32CEF7DE}"/>
              </a:ext>
            </a:extLst>
          </p:cNvPr>
          <p:cNvSpPr>
            <a:spLocks noGrp="1"/>
          </p:cNvSpPr>
          <p:nvPr>
            <p:ph type="title"/>
          </p:nvPr>
        </p:nvSpPr>
        <p:spPr>
          <a:xfrm>
            <a:off x="1512780" y="861742"/>
            <a:ext cx="10008704" cy="934279"/>
          </a:xfrm>
        </p:spPr>
        <p:txBody>
          <a:bodyPr>
            <a:normAutofit fontScale="90000"/>
          </a:bodyPr>
          <a:lstStyle/>
          <a:p>
            <a:pPr algn="ctr"/>
            <a:r>
              <a:rPr lang="en-US" dirty="0">
                <a:solidFill>
                  <a:schemeClr val="accent4">
                    <a:lumMod val="50000"/>
                  </a:schemeClr>
                </a:solidFill>
                <a:latin typeface="Times New Roman" panose="02020603050405020304" pitchFamily="18" charset="0"/>
                <a:cs typeface="Times New Roman" panose="02020603050405020304" pitchFamily="18" charset="0"/>
              </a:rPr>
              <a:t>              RESULT AND DISCUSSION</a:t>
            </a:r>
            <a:br>
              <a:rPr lang="en-US" sz="3600" dirty="0">
                <a:solidFill>
                  <a:schemeClr val="accent4">
                    <a:lumMod val="50000"/>
                  </a:schemeClr>
                </a:solidFill>
                <a:latin typeface="Times New Roman" panose="02020603050405020304" pitchFamily="18" charset="0"/>
                <a:cs typeface="Times New Roman" panose="02020603050405020304" pitchFamily="18" charset="0"/>
              </a:rPr>
            </a:br>
            <a:r>
              <a:rPr lang="en-US" sz="2700" dirty="0">
                <a:solidFill>
                  <a:schemeClr val="accent4">
                    <a:lumMod val="50000"/>
                  </a:schemeClr>
                </a:solidFill>
                <a:latin typeface="Times New Roman" panose="02020603050405020304" pitchFamily="18" charset="0"/>
                <a:cs typeface="Times New Roman" panose="02020603050405020304" pitchFamily="18" charset="0"/>
              </a:rPr>
              <a:t>Stability test</a:t>
            </a:r>
            <a:br>
              <a:rPr lang="en-US" sz="3600" dirty="0">
                <a:solidFill>
                  <a:schemeClr val="accent4">
                    <a:lumMod val="50000"/>
                  </a:schemeClr>
                </a:solidFill>
                <a:latin typeface="Times New Roman" panose="02020603050405020304" pitchFamily="18" charset="0"/>
                <a:cs typeface="Times New Roman" panose="02020603050405020304" pitchFamily="18" charset="0"/>
              </a:rPr>
            </a:br>
            <a:endParaRPr lang="en-IN" sz="3600"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0D41D232-7A92-D75F-EEB2-2ABFCC52673A}"/>
              </a:ext>
            </a:extLst>
          </p:cNvPr>
          <p:cNvSpPr>
            <a:spLocks noGrp="1"/>
          </p:cNvSpPr>
          <p:nvPr>
            <p:ph type="body" sz="half" idx="15"/>
          </p:nvPr>
        </p:nvSpPr>
        <p:spPr>
          <a:xfrm>
            <a:off x="4525424" y="4843919"/>
            <a:ext cx="3643150" cy="1901438"/>
          </a:xfrm>
        </p:spPr>
        <p:txBody>
          <a:bodyPr>
            <a:noAutofit/>
          </a:bodyPr>
          <a:lstStyle/>
          <a:p>
            <a:pPr algn="just">
              <a:lnSpc>
                <a:spcPct val="100000"/>
              </a:lnSpc>
            </a:pPr>
            <a:r>
              <a:rPr lang="en-IN" sz="1200" b="1" dirty="0">
                <a:effectLst/>
                <a:latin typeface="Times New Roman" panose="02020603050405020304" pitchFamily="18" charset="0"/>
                <a:ea typeface="Times New Roman" panose="02020603050405020304" pitchFamily="18" charset="0"/>
              </a:rPr>
              <a:t>Interpretation</a:t>
            </a:r>
            <a:r>
              <a:rPr lang="en-IN" sz="1200" dirty="0">
                <a:effectLst/>
                <a:latin typeface="Times New Roman" panose="02020603050405020304" pitchFamily="18" charset="0"/>
                <a:ea typeface="Times New Roman" panose="02020603050405020304" pitchFamily="18" charset="0"/>
              </a:rPr>
              <a:t>:</a:t>
            </a:r>
            <a:endParaRPr lang="en-IN" sz="1200" dirty="0">
              <a:latin typeface="Calibri" panose="020F0502020204030204" pitchFamily="34" charset="0"/>
              <a:ea typeface="Calibri" panose="020F0502020204030204" pitchFamily="34" charset="0"/>
            </a:endParaRPr>
          </a:p>
          <a:p>
            <a:pPr marL="285750" indent="-285750" algn="just">
              <a:lnSpc>
                <a:spcPct val="100000"/>
              </a:lnSpc>
              <a:buFont typeface="Arial" panose="020B0604020202020204" pitchFamily="34" charset="0"/>
              <a:buChar char="•"/>
            </a:pPr>
            <a:r>
              <a:rPr lang="en-IN" sz="1200" dirty="0">
                <a:effectLst/>
                <a:latin typeface="Times New Roman" panose="02020603050405020304" pitchFamily="18" charset="0"/>
                <a:ea typeface="Times New Roman" panose="02020603050405020304" pitchFamily="18" charset="0"/>
              </a:rPr>
              <a:t>The </a:t>
            </a:r>
            <a:r>
              <a:rPr lang="en-IN" sz="1200" b="1" dirty="0">
                <a:effectLst/>
                <a:latin typeface="Times New Roman" panose="02020603050405020304" pitchFamily="18" charset="0"/>
                <a:ea typeface="Times New Roman" panose="02020603050405020304" pitchFamily="18" charset="0"/>
              </a:rPr>
              <a:t>temperature starts at 28.25°C</a:t>
            </a:r>
            <a:r>
              <a:rPr lang="en-IN" sz="1200" dirty="0">
                <a:effectLst/>
                <a:latin typeface="Times New Roman" panose="02020603050405020304" pitchFamily="18" charset="0"/>
                <a:ea typeface="Times New Roman" panose="02020603050405020304" pitchFamily="18" charset="0"/>
              </a:rPr>
              <a:t> and gradually decreases to around </a:t>
            </a:r>
            <a:r>
              <a:rPr lang="en-IN" sz="1200" b="1" dirty="0">
                <a:effectLst/>
                <a:latin typeface="Times New Roman" panose="02020603050405020304" pitchFamily="18" charset="0"/>
                <a:ea typeface="Times New Roman" panose="02020603050405020304" pitchFamily="18" charset="0"/>
              </a:rPr>
              <a:t>27.62°C</a:t>
            </a:r>
            <a:r>
              <a:rPr lang="en-IN" sz="1200" dirty="0">
                <a:effectLst/>
                <a:latin typeface="Times New Roman" panose="02020603050405020304" pitchFamily="18" charset="0"/>
                <a:ea typeface="Times New Roman" panose="02020603050405020304" pitchFamily="18" charset="0"/>
              </a:rPr>
              <a:t>, with </a:t>
            </a:r>
            <a:r>
              <a:rPr lang="en-IN" sz="1200" b="1" dirty="0">
                <a:effectLst/>
                <a:latin typeface="Times New Roman" panose="02020603050405020304" pitchFamily="18" charset="0"/>
                <a:ea typeface="Times New Roman" panose="02020603050405020304" pitchFamily="18" charset="0"/>
              </a:rPr>
              <a:t>minor fluctuations</a:t>
            </a:r>
            <a:r>
              <a:rPr lang="en-IN" sz="1200" dirty="0">
                <a:effectLst/>
                <a:latin typeface="Times New Roman" panose="02020603050405020304" pitchFamily="18" charset="0"/>
                <a:ea typeface="Times New Roman" panose="02020603050405020304" pitchFamily="18" charset="0"/>
              </a:rPr>
              <a:t> over the 140-minute period.</a:t>
            </a:r>
            <a:endParaRPr lang="en-IN" sz="1200" dirty="0">
              <a:effectLst/>
              <a:latin typeface="Calibri" panose="020F0502020204030204" pitchFamily="34" charset="0"/>
              <a:ea typeface="Calibri" panose="020F0502020204030204" pitchFamily="34" charset="0"/>
            </a:endParaRPr>
          </a:p>
          <a:p>
            <a:pPr marL="342900" lvl="0" indent="-342900" algn="just">
              <a:lnSpc>
                <a:spcPct val="100000"/>
              </a:lnSpc>
              <a:spcAft>
                <a:spcPts val="1000"/>
              </a:spcAft>
              <a:buFont typeface="Symbol" panose="05050102010706020507" pitchFamily="18" charset="2"/>
              <a:buChar char=""/>
            </a:pPr>
            <a:r>
              <a:rPr lang="en-IN" sz="1200" dirty="0">
                <a:effectLst/>
                <a:latin typeface="Times New Roman" panose="02020603050405020304" pitchFamily="18" charset="0"/>
                <a:ea typeface="Times New Roman" panose="02020603050405020304" pitchFamily="18" charset="0"/>
              </a:rPr>
              <a:t>The curve stabilizes between </a:t>
            </a:r>
            <a:r>
              <a:rPr lang="en-IN" sz="1200" b="1" dirty="0">
                <a:effectLst/>
                <a:latin typeface="Times New Roman" panose="02020603050405020304" pitchFamily="18" charset="0"/>
                <a:ea typeface="Times New Roman" panose="02020603050405020304" pitchFamily="18" charset="0"/>
              </a:rPr>
              <a:t>27.6°C and 27.9°C</a:t>
            </a:r>
            <a:r>
              <a:rPr lang="en-IN" sz="1200" dirty="0">
                <a:effectLst/>
                <a:latin typeface="Times New Roman" panose="02020603050405020304" pitchFamily="18" charset="0"/>
                <a:ea typeface="Times New Roman" panose="02020603050405020304" pitchFamily="18" charset="0"/>
              </a:rPr>
              <a:t> for most of the duration.</a:t>
            </a:r>
            <a:endParaRPr lang="en-IN" sz="1200" dirty="0">
              <a:latin typeface="Calibri" panose="020F0502020204030204" pitchFamily="34" charset="0"/>
              <a:ea typeface="Calibri" panose="020F0502020204030204" pitchFamily="34" charset="0"/>
            </a:endParaRPr>
          </a:p>
          <a:p>
            <a:pPr marL="342900" lvl="0" indent="-342900" algn="just">
              <a:lnSpc>
                <a:spcPct val="100000"/>
              </a:lnSpc>
              <a:spcAft>
                <a:spcPts val="1000"/>
              </a:spcAft>
              <a:buFont typeface="Symbol" panose="05050102010706020507" pitchFamily="18" charset="2"/>
              <a:buChar char=""/>
            </a:pPr>
            <a:r>
              <a:rPr lang="en-IN" sz="1200" dirty="0">
                <a:effectLst/>
                <a:latin typeface="Times New Roman" panose="02020603050405020304" pitchFamily="18" charset="0"/>
                <a:ea typeface="Times New Roman" panose="02020603050405020304" pitchFamily="18" charset="0"/>
              </a:rPr>
              <a:t>These small changes suggest </a:t>
            </a:r>
            <a:r>
              <a:rPr lang="en-IN" sz="1200" b="1" dirty="0">
                <a:effectLst/>
                <a:latin typeface="Times New Roman" panose="02020603050405020304" pitchFamily="18" charset="0"/>
                <a:ea typeface="Times New Roman" panose="02020603050405020304" pitchFamily="18" charset="0"/>
              </a:rPr>
              <a:t>environmental stabilization</a:t>
            </a:r>
            <a:r>
              <a:rPr lang="en-IN" sz="1200" dirty="0">
                <a:effectLst/>
                <a:latin typeface="Times New Roman" panose="02020603050405020304" pitchFamily="18" charset="0"/>
                <a:ea typeface="Times New Roman" panose="02020603050405020304" pitchFamily="18" charset="0"/>
              </a:rPr>
              <a:t> and the </a:t>
            </a:r>
            <a:r>
              <a:rPr lang="en-IN" sz="1200" b="1" dirty="0">
                <a:effectLst/>
                <a:latin typeface="Times New Roman" panose="02020603050405020304" pitchFamily="18" charset="0"/>
                <a:ea typeface="Times New Roman" panose="02020603050405020304" pitchFamily="18" charset="0"/>
              </a:rPr>
              <a:t>sensor's good precision</a:t>
            </a:r>
            <a:endParaRPr lang="en-IN" sz="1200" dirty="0"/>
          </a:p>
        </p:txBody>
      </p:sp>
      <p:sp>
        <p:nvSpPr>
          <p:cNvPr id="6" name="Text Placeholder 5">
            <a:extLst>
              <a:ext uri="{FF2B5EF4-FFF2-40B4-BE49-F238E27FC236}">
                <a16:creationId xmlns:a16="http://schemas.microsoft.com/office/drawing/2014/main" id="{1FD49103-9ECF-7397-2911-5736CB15BB7E}"/>
              </a:ext>
            </a:extLst>
          </p:cNvPr>
          <p:cNvSpPr>
            <a:spLocks noGrp="1"/>
          </p:cNvSpPr>
          <p:nvPr>
            <p:ph type="body" sz="half" idx="16"/>
          </p:nvPr>
        </p:nvSpPr>
        <p:spPr>
          <a:xfrm>
            <a:off x="187066" y="5016553"/>
            <a:ext cx="4073965" cy="524933"/>
          </a:xfrm>
        </p:spPr>
        <p:txBody>
          <a:bodyPr>
            <a:noAutofit/>
          </a:bodyPr>
          <a:lstStyle/>
          <a:p>
            <a:pPr algn="just">
              <a:lnSpc>
                <a:spcPct val="100000"/>
              </a:lnSpc>
              <a:spcBef>
                <a:spcPts val="100"/>
              </a:spcBef>
              <a:spcAft>
                <a:spcPts val="1000"/>
              </a:spcAft>
              <a:buNone/>
            </a:pPr>
            <a:r>
              <a:rPr lang="en-IN" sz="1200" b="1" dirty="0">
                <a:effectLst/>
                <a:latin typeface="Times New Roman" panose="02020603050405020304" pitchFamily="18" charset="0"/>
                <a:ea typeface="Times New Roman" panose="02020603050405020304" pitchFamily="18" charset="0"/>
              </a:rPr>
              <a:t> Interpretation</a:t>
            </a:r>
            <a:r>
              <a:rPr lang="en-IN" sz="1200" dirty="0">
                <a:effectLst/>
                <a:latin typeface="Times New Roman" panose="02020603050405020304" pitchFamily="18" charset="0"/>
                <a:ea typeface="Times New Roman" panose="02020603050405020304" pitchFamily="18" charset="0"/>
              </a:rPr>
              <a:t>:</a:t>
            </a:r>
            <a:endParaRPr lang="en-IN" sz="1200" dirty="0">
              <a:effectLst/>
              <a:latin typeface="Calibri" panose="020F0502020204030204" pitchFamily="34" charset="0"/>
              <a:ea typeface="Calibri" panose="020F0502020204030204" pitchFamily="34" charset="0"/>
            </a:endParaRPr>
          </a:p>
          <a:p>
            <a:pPr marL="342900" lvl="0" indent="-342900" algn="just">
              <a:lnSpc>
                <a:spcPct val="100000"/>
              </a:lnSpc>
              <a:spcBef>
                <a:spcPts val="100"/>
              </a:spcBef>
              <a:spcAft>
                <a:spcPts val="1000"/>
              </a:spcAft>
              <a:buSzPts val="1000"/>
              <a:buFont typeface="Symbol" panose="05050102010706020507" pitchFamily="18" charset="2"/>
              <a:buChar char=""/>
              <a:tabLst>
                <a:tab pos="457200" algn="l"/>
              </a:tabLst>
            </a:pPr>
            <a:r>
              <a:rPr lang="en-IN" sz="1200" dirty="0">
                <a:effectLst/>
                <a:latin typeface="Times New Roman" panose="02020603050405020304" pitchFamily="18" charset="0"/>
                <a:ea typeface="Times New Roman" panose="02020603050405020304" pitchFamily="18" charset="0"/>
              </a:rPr>
              <a:t>The values stayed within a narrow range of </a:t>
            </a:r>
            <a:r>
              <a:rPr lang="en-IN" sz="1200" dirty="0">
                <a:effectLst/>
                <a:latin typeface="Calibri" panose="020F0502020204030204" pitchFamily="34" charset="0"/>
                <a:ea typeface="Calibri" panose="020F0502020204030204" pitchFamily="34" charset="0"/>
              </a:rPr>
              <a:t> </a:t>
            </a:r>
            <a:r>
              <a:rPr lang="en-IN" sz="1200" dirty="0">
                <a:effectLst/>
                <a:latin typeface="Times New Roman" panose="02020603050405020304" pitchFamily="18" charset="0"/>
                <a:ea typeface="Times New Roman" panose="02020603050405020304" pitchFamily="18" charset="0"/>
              </a:rPr>
              <a:t>±0.0026 mS/cm.</a:t>
            </a:r>
            <a:endParaRPr lang="en-IN" sz="1200" dirty="0">
              <a:effectLst/>
              <a:latin typeface="Calibri" panose="020F0502020204030204" pitchFamily="34" charset="0"/>
              <a:ea typeface="Calibri" panose="020F0502020204030204" pitchFamily="34" charset="0"/>
            </a:endParaRPr>
          </a:p>
          <a:p>
            <a:pPr marL="342900" lvl="0" indent="-342900" algn="just">
              <a:lnSpc>
                <a:spcPct val="100000"/>
              </a:lnSpc>
              <a:spcBef>
                <a:spcPts val="100"/>
              </a:spcBef>
              <a:spcAft>
                <a:spcPts val="1000"/>
              </a:spcAft>
              <a:buSzPts val="1000"/>
              <a:buFont typeface="Symbol" panose="05050102010706020507" pitchFamily="18" charset="2"/>
              <a:buChar char=""/>
              <a:tabLst>
                <a:tab pos="457200" algn="l"/>
              </a:tabLst>
            </a:pPr>
            <a:r>
              <a:rPr lang="en-US" sz="1200" dirty="0">
                <a:effectLst/>
                <a:latin typeface="Times New Roman" panose="02020603050405020304" pitchFamily="18" charset="0"/>
                <a:ea typeface="Times New Roman" panose="02020603050405020304" pitchFamily="18" charset="0"/>
              </a:rPr>
              <a:t>Initial fluctuation from </a:t>
            </a:r>
            <a:r>
              <a:rPr lang="en-US" sz="1200" b="1" dirty="0">
                <a:effectLst/>
                <a:latin typeface="Times New Roman" panose="02020603050405020304" pitchFamily="18" charset="0"/>
                <a:ea typeface="Times New Roman" panose="02020603050405020304" pitchFamily="18" charset="0"/>
              </a:rPr>
              <a:t>0.047 to 0.055 mS/cm</a:t>
            </a:r>
            <a:r>
              <a:rPr lang="en-US" sz="1200" dirty="0">
                <a:effectLst/>
                <a:latin typeface="Times New Roman" panose="02020603050405020304" pitchFamily="18" charset="0"/>
                <a:ea typeface="Times New Roman" panose="02020603050405020304" pitchFamily="18" charset="0"/>
              </a:rPr>
              <a:t> in the first 10 minutes.</a:t>
            </a:r>
            <a:endParaRPr lang="en-IN" sz="1200" dirty="0">
              <a:effectLst/>
              <a:latin typeface="Calibri" panose="020F0502020204030204" pitchFamily="34" charset="0"/>
              <a:ea typeface="Calibri" panose="020F0502020204030204" pitchFamily="34" charset="0"/>
            </a:endParaRPr>
          </a:p>
          <a:p>
            <a:pPr marL="342900" lvl="0" indent="-342900" algn="just">
              <a:lnSpc>
                <a:spcPct val="100000"/>
              </a:lnSpc>
              <a:spcBef>
                <a:spcPts val="100"/>
              </a:spcBef>
              <a:spcAft>
                <a:spcPts val="1000"/>
              </a:spcAft>
              <a:buSzPts val="1000"/>
              <a:buFont typeface="Symbol" panose="05050102010706020507" pitchFamily="18" charset="2"/>
              <a:buChar char=""/>
              <a:tabLst>
                <a:tab pos="457200" algn="l"/>
              </a:tabLst>
            </a:pPr>
            <a:r>
              <a:rPr lang="en-IN" sz="1200" dirty="0">
                <a:effectLst/>
                <a:latin typeface="Times New Roman" panose="02020603050405020304" pitchFamily="18" charset="0"/>
                <a:ea typeface="Times New Roman" panose="02020603050405020304" pitchFamily="18" charset="0"/>
              </a:rPr>
              <a:t>The device demonstrated </a:t>
            </a:r>
            <a:r>
              <a:rPr lang="en-IN" sz="1200" b="1" dirty="0">
                <a:effectLst/>
                <a:latin typeface="Times New Roman" panose="02020603050405020304" pitchFamily="18" charset="0"/>
                <a:ea typeface="Times New Roman" panose="02020603050405020304" pitchFamily="18" charset="0"/>
              </a:rPr>
              <a:t>excellent signal stability</a:t>
            </a:r>
            <a:r>
              <a:rPr lang="en-IN" sz="1200" dirty="0">
                <a:effectLst/>
                <a:latin typeface="Times New Roman" panose="02020603050405020304" pitchFamily="18" charset="0"/>
                <a:ea typeface="Times New Roman" panose="02020603050405020304" pitchFamily="18" charset="0"/>
              </a:rPr>
              <a:t> with negligible drift.</a:t>
            </a:r>
            <a:endParaRPr lang="en-IN" sz="1200" dirty="0">
              <a:effectLst/>
              <a:latin typeface="Calibri" panose="020F0502020204030204" pitchFamily="34" charset="0"/>
              <a:ea typeface="Calibri" panose="020F0502020204030204" pitchFamily="34" charset="0"/>
            </a:endParaRPr>
          </a:p>
        </p:txBody>
      </p:sp>
      <p:sp>
        <p:nvSpPr>
          <p:cNvPr id="8" name="Text Placeholder 7">
            <a:extLst>
              <a:ext uri="{FF2B5EF4-FFF2-40B4-BE49-F238E27FC236}">
                <a16:creationId xmlns:a16="http://schemas.microsoft.com/office/drawing/2014/main" id="{DC9B2255-7525-6F8C-D392-444228615F92}"/>
              </a:ext>
            </a:extLst>
          </p:cNvPr>
          <p:cNvSpPr>
            <a:spLocks noGrp="1"/>
          </p:cNvSpPr>
          <p:nvPr>
            <p:ph type="body" sz="half" idx="17"/>
          </p:nvPr>
        </p:nvSpPr>
        <p:spPr>
          <a:xfrm>
            <a:off x="8322365" y="4855369"/>
            <a:ext cx="3643149" cy="1889988"/>
          </a:xfrm>
        </p:spPr>
        <p:txBody>
          <a:bodyPr>
            <a:noAutofit/>
          </a:bodyPr>
          <a:lstStyle/>
          <a:p>
            <a:pPr>
              <a:lnSpc>
                <a:spcPct val="100000"/>
              </a:lnSpc>
            </a:pPr>
            <a:r>
              <a:rPr lang="en-IN" sz="1200" b="1" dirty="0">
                <a:effectLst/>
                <a:latin typeface="Times New Roman" panose="02020603050405020304" pitchFamily="18" charset="0"/>
                <a:ea typeface="Times New Roman" panose="02020603050405020304" pitchFamily="18" charset="0"/>
              </a:rPr>
              <a:t>Interpretation</a:t>
            </a:r>
            <a:r>
              <a:rPr lang="en-IN" sz="1200" dirty="0">
                <a:effectLst/>
                <a:latin typeface="Times New Roman" panose="02020603050405020304" pitchFamily="18" charset="0"/>
                <a:ea typeface="Times New Roman" panose="02020603050405020304" pitchFamily="18" charset="0"/>
              </a:rPr>
              <a:t>:</a:t>
            </a:r>
            <a:endParaRPr lang="en-US" sz="1200" dirty="0">
              <a:effectLst/>
              <a:latin typeface="Times New Roman" panose="02020603050405020304" pitchFamily="18" charset="0"/>
              <a:ea typeface="Times New Roman" panose="02020603050405020304" pitchFamily="18" charset="0"/>
            </a:endParaRPr>
          </a:p>
          <a:p>
            <a:pPr marL="342900" lvl="0" indent="-342900">
              <a:lnSpc>
                <a:spcPct val="100000"/>
              </a:lnSpc>
              <a:buFont typeface="Symbol" panose="05050102010706020507" pitchFamily="18" charset="2"/>
              <a:buChar char=""/>
            </a:pPr>
            <a:r>
              <a:rPr lang="en-US" sz="1200" dirty="0">
                <a:effectLst/>
                <a:latin typeface="Times New Roman" panose="02020603050405020304" pitchFamily="18" charset="0"/>
                <a:ea typeface="Times New Roman" panose="02020603050405020304" pitchFamily="18" charset="0"/>
              </a:rPr>
              <a:t>Very minimal drift observed over the test duration of 130 minutes</a:t>
            </a:r>
            <a:endParaRPr lang="en-IN" sz="1200" dirty="0">
              <a:effectLst/>
              <a:latin typeface="Calibri" panose="020F0502020204030204" pitchFamily="34" charset="0"/>
              <a:ea typeface="Calibri" panose="020F0502020204030204" pitchFamily="34" charset="0"/>
            </a:endParaRPr>
          </a:p>
          <a:p>
            <a:pPr marL="342900" lvl="0" indent="-342900">
              <a:lnSpc>
                <a:spcPct val="100000"/>
              </a:lnSpc>
              <a:spcAft>
                <a:spcPts val="1000"/>
              </a:spcAft>
              <a:buFont typeface="Symbol" panose="05050102010706020507" pitchFamily="18" charset="2"/>
              <a:buChar char=""/>
            </a:pPr>
            <a:r>
              <a:rPr lang="en-US" sz="1200" dirty="0">
                <a:effectLst/>
                <a:latin typeface="Times New Roman" panose="02020603050405020304" pitchFamily="18" charset="0"/>
                <a:ea typeface="Times New Roman" panose="02020603050405020304" pitchFamily="18" charset="0"/>
              </a:rPr>
              <a:t>No sudden spikes or dips, indicating stable sensor response over time.</a:t>
            </a:r>
            <a:endParaRPr lang="en-IN" sz="1200" dirty="0">
              <a:effectLst/>
              <a:latin typeface="Calibri" panose="020F0502020204030204" pitchFamily="34" charset="0"/>
              <a:ea typeface="Calibri" panose="020F0502020204030204" pitchFamily="34" charset="0"/>
            </a:endParaRPr>
          </a:p>
          <a:p>
            <a:pPr marL="171450" indent="-171450">
              <a:lnSpc>
                <a:spcPct val="100000"/>
              </a:lnSpc>
              <a:buFont typeface="Arial" panose="020B0604020202020204" pitchFamily="34" charset="0"/>
              <a:buChar char="•"/>
            </a:pPr>
            <a:r>
              <a:rPr lang="en-IN" sz="1200" dirty="0">
                <a:effectLst/>
                <a:latin typeface="Times New Roman" panose="02020603050405020304" pitchFamily="18" charset="0"/>
                <a:ea typeface="Times New Roman" panose="02020603050405020304" pitchFamily="18" charset="0"/>
              </a:rPr>
              <a:t>Stability over time reflects the sensor’s </a:t>
            </a:r>
            <a:r>
              <a:rPr lang="en-IN" sz="1200" b="1" dirty="0">
                <a:effectLst/>
                <a:latin typeface="Times New Roman" panose="02020603050405020304" pitchFamily="18" charset="0"/>
                <a:ea typeface="Times New Roman" panose="02020603050405020304" pitchFamily="18" charset="0"/>
              </a:rPr>
              <a:t>robust performance</a:t>
            </a:r>
            <a:r>
              <a:rPr lang="en-IN" sz="1200" dirty="0">
                <a:effectLst/>
                <a:latin typeface="Times New Roman" panose="02020603050405020304" pitchFamily="18" charset="0"/>
                <a:ea typeface="Times New Roman" panose="02020603050405020304" pitchFamily="18" charset="0"/>
              </a:rPr>
              <a:t> under controlled conditions</a:t>
            </a:r>
            <a:endParaRPr lang="en-IN" sz="1200" dirty="0"/>
          </a:p>
        </p:txBody>
      </p:sp>
      <p:graphicFrame>
        <p:nvGraphicFramePr>
          <p:cNvPr id="9" name="Chart 8">
            <a:extLst>
              <a:ext uri="{FF2B5EF4-FFF2-40B4-BE49-F238E27FC236}">
                <a16:creationId xmlns:a16="http://schemas.microsoft.com/office/drawing/2014/main" id="{2A1CE37C-3E35-C491-8A4E-2948C6A6AF58}"/>
              </a:ext>
            </a:extLst>
          </p:cNvPr>
          <p:cNvGraphicFramePr/>
          <p:nvPr>
            <p:extLst>
              <p:ext uri="{D42A27DB-BD31-4B8C-83A1-F6EECF244321}">
                <p14:modId xmlns:p14="http://schemas.microsoft.com/office/powerpoint/2010/main" val="230674911"/>
              </p:ext>
            </p:extLst>
          </p:nvPr>
        </p:nvGraphicFramePr>
        <p:xfrm>
          <a:off x="451458" y="2107702"/>
          <a:ext cx="3690772" cy="274766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52ACFAE9-A84F-99E4-174B-8898CC3B79B4}"/>
              </a:ext>
            </a:extLst>
          </p:cNvPr>
          <p:cNvGraphicFramePr/>
          <p:nvPr>
            <p:extLst>
              <p:ext uri="{D42A27DB-BD31-4B8C-83A1-F6EECF244321}">
                <p14:modId xmlns:p14="http://schemas.microsoft.com/office/powerpoint/2010/main" val="266750028"/>
              </p:ext>
            </p:extLst>
          </p:nvPr>
        </p:nvGraphicFramePr>
        <p:xfrm>
          <a:off x="4261031" y="2268885"/>
          <a:ext cx="3788741" cy="25864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DDAF7A33-45CF-BAAC-241F-84B6186B3F2D}"/>
              </a:ext>
            </a:extLst>
          </p:cNvPr>
          <p:cNvGraphicFramePr/>
          <p:nvPr>
            <p:extLst>
              <p:ext uri="{D42A27DB-BD31-4B8C-83A1-F6EECF244321}">
                <p14:modId xmlns:p14="http://schemas.microsoft.com/office/powerpoint/2010/main" val="2654982276"/>
              </p:ext>
            </p:extLst>
          </p:nvPr>
        </p:nvGraphicFramePr>
        <p:xfrm>
          <a:off x="7924800" y="2107701"/>
          <a:ext cx="3927987" cy="2736218"/>
        </p:xfrm>
        <a:graphic>
          <a:graphicData uri="http://schemas.openxmlformats.org/drawingml/2006/chart">
            <c:chart xmlns:c="http://schemas.openxmlformats.org/drawingml/2006/chart" xmlns:r="http://schemas.openxmlformats.org/officeDocument/2006/relationships" r:id="rId4"/>
          </a:graphicData>
        </a:graphic>
      </p:graphicFrame>
      <p:sp>
        <p:nvSpPr>
          <p:cNvPr id="13" name="TextBox 12">
            <a:extLst>
              <a:ext uri="{FF2B5EF4-FFF2-40B4-BE49-F238E27FC236}">
                <a16:creationId xmlns:a16="http://schemas.microsoft.com/office/drawing/2014/main" id="{F0E96C63-BD8A-5E4B-745B-626FF0B00CCF}"/>
              </a:ext>
            </a:extLst>
          </p:cNvPr>
          <p:cNvSpPr txBox="1"/>
          <p:nvPr/>
        </p:nvSpPr>
        <p:spPr>
          <a:xfrm>
            <a:off x="250999" y="4625868"/>
            <a:ext cx="6096000" cy="291298"/>
          </a:xfrm>
          <a:prstGeom prst="rect">
            <a:avLst/>
          </a:prstGeom>
          <a:noFill/>
        </p:spPr>
        <p:txBody>
          <a:bodyPr wrap="square">
            <a:spAutoFit/>
          </a:bodyPr>
          <a:lstStyle/>
          <a:p>
            <a:pPr algn="just">
              <a:lnSpc>
                <a:spcPct val="115000"/>
              </a:lnSpc>
              <a:spcAft>
                <a:spcPts val="1000"/>
              </a:spcAft>
            </a:pPr>
            <a:r>
              <a:rPr lang="en-US" sz="1200" dirty="0">
                <a:effectLst/>
                <a:latin typeface="Times New Roman" panose="02020603050405020304" pitchFamily="18" charset="0"/>
                <a:ea typeface="Times New Roman" panose="02020603050405020304" pitchFamily="18" charset="0"/>
              </a:rPr>
              <a:t>Fig </a:t>
            </a:r>
            <a:r>
              <a:rPr lang="en-US" sz="1200" dirty="0">
                <a:latin typeface="Times New Roman" panose="02020603050405020304" pitchFamily="18" charset="0"/>
                <a:ea typeface="Times New Roman" panose="02020603050405020304" pitchFamily="18" charset="0"/>
              </a:rPr>
              <a:t>12</a:t>
            </a:r>
            <a:r>
              <a:rPr lang="en-US" sz="1200" dirty="0">
                <a:effectLst/>
                <a:latin typeface="Times New Roman" panose="02020603050405020304" pitchFamily="18" charset="0"/>
                <a:ea typeface="Times New Roman" panose="02020603050405020304" pitchFamily="18" charset="0"/>
              </a:rPr>
              <a:t>: </a:t>
            </a:r>
            <a:r>
              <a:rPr lang="en-IN" sz="1200" dirty="0">
                <a:effectLst/>
                <a:latin typeface="Times New Roman" panose="02020603050405020304" pitchFamily="18" charset="0"/>
                <a:ea typeface="Times New Roman" panose="02020603050405020304" pitchFamily="18" charset="0"/>
              </a:rPr>
              <a:t>Conductance(mS) vs Time(min)</a:t>
            </a:r>
            <a:endParaRPr lang="en-IN" sz="1200" dirty="0">
              <a:effectLst/>
              <a:latin typeface="Calibri" panose="020F0502020204030204" pitchFamily="34" charset="0"/>
              <a:ea typeface="Calibri" panose="020F0502020204030204" pitchFamily="34" charset="0"/>
            </a:endParaRPr>
          </a:p>
        </p:txBody>
      </p:sp>
      <p:sp>
        <p:nvSpPr>
          <p:cNvPr id="15" name="TextBox 14">
            <a:extLst>
              <a:ext uri="{FF2B5EF4-FFF2-40B4-BE49-F238E27FC236}">
                <a16:creationId xmlns:a16="http://schemas.microsoft.com/office/drawing/2014/main" id="{BC794DC0-A7F3-8067-44F8-E44329728005}"/>
              </a:ext>
            </a:extLst>
          </p:cNvPr>
          <p:cNvSpPr txBox="1"/>
          <p:nvPr/>
        </p:nvSpPr>
        <p:spPr>
          <a:xfrm>
            <a:off x="4243375" y="4573974"/>
            <a:ext cx="3389877" cy="276999"/>
          </a:xfrm>
          <a:prstGeom prst="rect">
            <a:avLst/>
          </a:prstGeom>
          <a:noFill/>
        </p:spPr>
        <p:txBody>
          <a:bodyPr wrap="square">
            <a:spAutoFit/>
          </a:bodyPr>
          <a:lstStyle/>
          <a:p>
            <a:r>
              <a:rPr lang="en-IN" sz="1200">
                <a:effectLst/>
                <a:latin typeface="Times New Roman" panose="02020603050405020304" pitchFamily="18" charset="0"/>
                <a:ea typeface="Times New Roman" panose="02020603050405020304" pitchFamily="18" charset="0"/>
              </a:rPr>
              <a:t> Fig </a:t>
            </a:r>
            <a:r>
              <a:rPr lang="en-IN" sz="1200">
                <a:latin typeface="Times New Roman" panose="02020603050405020304" pitchFamily="18" charset="0"/>
                <a:ea typeface="Times New Roman" panose="02020603050405020304" pitchFamily="18" charset="0"/>
              </a:rPr>
              <a:t>13</a:t>
            </a:r>
            <a:r>
              <a:rPr lang="en-IN" sz="1200">
                <a:effectLst/>
                <a:latin typeface="Times New Roman" panose="02020603050405020304" pitchFamily="18" charset="0"/>
                <a:ea typeface="Times New Roman" panose="02020603050405020304" pitchFamily="18" charset="0"/>
              </a:rPr>
              <a:t>: Temperature(ºC) vs Time(min)</a:t>
            </a:r>
            <a:endParaRPr lang="en-IN" sz="1200" dirty="0"/>
          </a:p>
        </p:txBody>
      </p:sp>
      <p:sp>
        <p:nvSpPr>
          <p:cNvPr id="17" name="TextBox 16">
            <a:extLst>
              <a:ext uri="{FF2B5EF4-FFF2-40B4-BE49-F238E27FC236}">
                <a16:creationId xmlns:a16="http://schemas.microsoft.com/office/drawing/2014/main" id="{C8756F90-A2AC-B66B-D824-30B1E826FDEE}"/>
              </a:ext>
            </a:extLst>
          </p:cNvPr>
          <p:cNvSpPr txBox="1"/>
          <p:nvPr/>
        </p:nvSpPr>
        <p:spPr>
          <a:xfrm>
            <a:off x="8264527" y="4698270"/>
            <a:ext cx="3643150" cy="291298"/>
          </a:xfrm>
          <a:prstGeom prst="rect">
            <a:avLst/>
          </a:prstGeom>
          <a:noFill/>
        </p:spPr>
        <p:txBody>
          <a:bodyPr wrap="square">
            <a:spAutoFit/>
          </a:bodyPr>
          <a:lstStyle/>
          <a:p>
            <a:pPr algn="ctr">
              <a:lnSpc>
                <a:spcPct val="115000"/>
              </a:lnSpc>
              <a:spcBef>
                <a:spcPts val="1400"/>
              </a:spcBef>
              <a:spcAft>
                <a:spcPts val="1000"/>
              </a:spcAft>
            </a:pPr>
            <a:r>
              <a:rPr lang="en-US" sz="1200" dirty="0">
                <a:effectLst/>
                <a:latin typeface="Times New Roman" panose="02020603050405020304" pitchFamily="18" charset="0"/>
                <a:ea typeface="Times New Roman" panose="02020603050405020304" pitchFamily="18" charset="0"/>
              </a:rPr>
              <a:t>Fig </a:t>
            </a:r>
            <a:r>
              <a:rPr lang="en-US" sz="1200" dirty="0">
                <a:latin typeface="Times New Roman" panose="02020603050405020304" pitchFamily="18" charset="0"/>
                <a:ea typeface="Times New Roman" panose="02020603050405020304" pitchFamily="18" charset="0"/>
              </a:rPr>
              <a:t>14</a:t>
            </a:r>
            <a:r>
              <a:rPr lang="en-US" sz="1200" dirty="0">
                <a:effectLst/>
                <a:latin typeface="Times New Roman" panose="02020603050405020304" pitchFamily="18" charset="0"/>
                <a:ea typeface="Times New Roman" panose="02020603050405020304" pitchFamily="18" charset="0"/>
              </a:rPr>
              <a:t>: pH  vs Time(every 10 min)</a:t>
            </a:r>
            <a:endParaRPr lang="en-IN" sz="1200" dirty="0">
              <a:effectLst/>
              <a:latin typeface="Calibri" panose="020F0502020204030204" pitchFamily="34" charset="0"/>
              <a:ea typeface="Calibri" panose="020F0502020204030204" pitchFamily="34" charset="0"/>
            </a:endParaRPr>
          </a:p>
        </p:txBody>
      </p:sp>
      <p:sp>
        <p:nvSpPr>
          <p:cNvPr id="18" name="TextBox 17">
            <a:extLst>
              <a:ext uri="{FF2B5EF4-FFF2-40B4-BE49-F238E27FC236}">
                <a16:creationId xmlns:a16="http://schemas.microsoft.com/office/drawing/2014/main" id="{216F5D9A-DE65-1E1B-9069-5E457066B68D}"/>
              </a:ext>
            </a:extLst>
          </p:cNvPr>
          <p:cNvSpPr txBox="1"/>
          <p:nvPr/>
        </p:nvSpPr>
        <p:spPr>
          <a:xfrm>
            <a:off x="11754794" y="6175513"/>
            <a:ext cx="441146" cy="369332"/>
          </a:xfrm>
          <a:prstGeom prst="rect">
            <a:avLst/>
          </a:prstGeom>
          <a:noFill/>
        </p:spPr>
        <p:txBody>
          <a:bodyPr wrap="none" rtlCol="0">
            <a:spAutoFit/>
          </a:bodyPr>
          <a:lstStyle/>
          <a:p>
            <a:r>
              <a:rPr lang="en-US" dirty="0"/>
              <a:t>16</a:t>
            </a:r>
            <a:endParaRPr lang="en-IN" dirty="0"/>
          </a:p>
        </p:txBody>
      </p:sp>
    </p:spTree>
    <p:extLst>
      <p:ext uri="{BB962C8B-B14F-4D97-AF65-F5344CB8AC3E}">
        <p14:creationId xmlns:p14="http://schemas.microsoft.com/office/powerpoint/2010/main" val="1077209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25C3F-29C6-12F5-E855-048FB74E68B9}"/>
              </a:ext>
            </a:extLst>
          </p:cNvPr>
          <p:cNvSpPr>
            <a:spLocks noGrp="1"/>
          </p:cNvSpPr>
          <p:nvPr>
            <p:ph type="title"/>
          </p:nvPr>
        </p:nvSpPr>
        <p:spPr/>
        <p:txBody>
          <a:bodyPr>
            <a:normAutofit/>
          </a:bodyPr>
          <a:lstStyle/>
          <a:p>
            <a:r>
              <a:rPr lang="en-US" sz="3600" dirty="0">
                <a:solidFill>
                  <a:schemeClr val="accent4">
                    <a:lumMod val="50000"/>
                  </a:schemeClr>
                </a:solidFill>
                <a:latin typeface="Times New Roman" panose="02020603050405020304" pitchFamily="18" charset="0"/>
                <a:cs typeface="Times New Roman" panose="02020603050405020304" pitchFamily="18" charset="0"/>
              </a:rPr>
              <a:t>Precision TEST</a:t>
            </a:r>
            <a:endParaRPr lang="en-IN" sz="3600"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EC04843A-8F3F-BF8F-73CB-961C7BFA8266}"/>
              </a:ext>
            </a:extLst>
          </p:cNvPr>
          <p:cNvSpPr>
            <a:spLocks noGrp="1"/>
          </p:cNvSpPr>
          <p:nvPr>
            <p:ph type="body" sz="half" idx="15"/>
          </p:nvPr>
        </p:nvSpPr>
        <p:spPr>
          <a:xfrm>
            <a:off x="225287" y="4216031"/>
            <a:ext cx="3916944" cy="2641968"/>
          </a:xfrm>
        </p:spPr>
        <p:txBody>
          <a:bodyPr>
            <a:noAutofit/>
          </a:bodyPr>
          <a:lstStyle/>
          <a:p>
            <a:pPr algn="ctr">
              <a:lnSpc>
                <a:spcPct val="100000"/>
              </a:lnSpc>
              <a:spcBef>
                <a:spcPts val="1400"/>
              </a:spcBef>
              <a:spcAft>
                <a:spcPts val="1400"/>
              </a:spcAft>
              <a:buNone/>
            </a:pPr>
            <a:endParaRPr lang="en-US" sz="1200" b="1" dirty="0">
              <a:effectLst/>
              <a:latin typeface="Times New Roman" panose="02020603050405020304" pitchFamily="18" charset="0"/>
              <a:ea typeface="Times New Roman" panose="02020603050405020304" pitchFamily="18" charset="0"/>
            </a:endParaRPr>
          </a:p>
          <a:p>
            <a:pPr algn="ctr">
              <a:lnSpc>
                <a:spcPct val="100000"/>
              </a:lnSpc>
              <a:spcBef>
                <a:spcPts val="1400"/>
              </a:spcBef>
              <a:spcAft>
                <a:spcPts val="1400"/>
              </a:spcAft>
              <a:buNone/>
            </a:pPr>
            <a:r>
              <a:rPr lang="en-US" sz="1200" b="1" dirty="0">
                <a:effectLst/>
                <a:latin typeface="Times New Roman" panose="02020603050405020304" pitchFamily="18" charset="0"/>
                <a:ea typeface="Times New Roman" panose="02020603050405020304" pitchFamily="18" charset="0"/>
              </a:rPr>
              <a:t>Conductivity Sensor</a:t>
            </a:r>
          </a:p>
          <a:p>
            <a:pPr marL="342900" lvl="0" indent="-342900" algn="just">
              <a:lnSpc>
                <a:spcPct val="100000"/>
              </a:lnSpc>
              <a:buFont typeface="Symbol" panose="05050102010706020507" pitchFamily="18" charset="2"/>
              <a:buChar char=""/>
            </a:pPr>
            <a:r>
              <a:rPr lang="en-US" sz="1200" b="1" dirty="0">
                <a:effectLst/>
                <a:latin typeface="Times New Roman" panose="02020603050405020304" pitchFamily="18" charset="0"/>
                <a:ea typeface="Times New Roman" panose="02020603050405020304" pitchFamily="18" charset="0"/>
              </a:rPr>
              <a:t>Standard Deviation: ± 0.026511</a:t>
            </a:r>
            <a:endParaRPr lang="en-IN" sz="1200" dirty="0">
              <a:effectLst/>
              <a:latin typeface="Calibri" panose="020F0502020204030204" pitchFamily="34" charset="0"/>
              <a:ea typeface="Calibri" panose="020F0502020204030204" pitchFamily="34" charset="0"/>
            </a:endParaRPr>
          </a:p>
          <a:p>
            <a:pPr marL="342900" lvl="0" indent="-342900">
              <a:lnSpc>
                <a:spcPct val="100000"/>
              </a:lnSpc>
              <a:buFont typeface="Symbol" panose="05050102010706020507" pitchFamily="18" charset="2"/>
              <a:buChar char=""/>
            </a:pPr>
            <a:r>
              <a:rPr lang="en-IN" sz="1200" dirty="0">
                <a:effectLst/>
                <a:latin typeface="Times New Roman" panose="02020603050405020304" pitchFamily="18" charset="0"/>
                <a:ea typeface="Times New Roman" panose="02020603050405020304" pitchFamily="18" charset="0"/>
              </a:rPr>
              <a:t>Indicates the spread or variation in the readings from the mean.</a:t>
            </a:r>
            <a:endParaRPr lang="en-IN" sz="1200" dirty="0">
              <a:effectLst/>
              <a:latin typeface="Calibri" panose="020F0502020204030204" pitchFamily="34" charset="0"/>
              <a:ea typeface="Calibri" panose="020F0502020204030204" pitchFamily="34" charset="0"/>
            </a:endParaRPr>
          </a:p>
          <a:p>
            <a:pPr marL="342900" lvl="0" indent="-342900">
              <a:lnSpc>
                <a:spcPct val="100000"/>
              </a:lnSpc>
              <a:buFont typeface="Symbol" panose="05050102010706020507" pitchFamily="18" charset="2"/>
              <a:buChar char=""/>
            </a:pPr>
            <a:r>
              <a:rPr lang="en-IN" sz="1200" dirty="0">
                <a:effectLst/>
                <a:latin typeface="Times New Roman" panose="02020603050405020304" pitchFamily="18" charset="0"/>
                <a:ea typeface="Times New Roman" panose="02020603050405020304" pitchFamily="18" charset="0"/>
              </a:rPr>
              <a:t>A smaller SD reflects </a:t>
            </a:r>
            <a:r>
              <a:rPr lang="en-IN" sz="1200" b="1" dirty="0">
                <a:effectLst/>
                <a:latin typeface="Times New Roman" panose="02020603050405020304" pitchFamily="18" charset="0"/>
                <a:ea typeface="Times New Roman" panose="02020603050405020304" pitchFamily="18" charset="0"/>
              </a:rPr>
              <a:t>more consistent and repeatable</a:t>
            </a:r>
            <a:r>
              <a:rPr lang="en-IN" sz="1200" dirty="0">
                <a:effectLst/>
                <a:latin typeface="Times New Roman" panose="02020603050405020304" pitchFamily="18" charset="0"/>
                <a:ea typeface="Times New Roman" panose="02020603050405020304" pitchFamily="18" charset="0"/>
              </a:rPr>
              <a:t> measurements.</a:t>
            </a:r>
            <a:endParaRPr lang="en-IN" sz="1200" dirty="0">
              <a:effectLst/>
              <a:latin typeface="Calibri" panose="020F0502020204030204" pitchFamily="34" charset="0"/>
              <a:ea typeface="Calibri" panose="020F0502020204030204" pitchFamily="34" charset="0"/>
            </a:endParaRPr>
          </a:p>
          <a:p>
            <a:pPr marL="342900" lvl="0" indent="-342900">
              <a:lnSpc>
                <a:spcPct val="100000"/>
              </a:lnSpc>
              <a:buFont typeface="Symbol" panose="05050102010706020507" pitchFamily="18" charset="2"/>
              <a:buChar char=""/>
            </a:pPr>
            <a:r>
              <a:rPr lang="en-IN" sz="1200" dirty="0">
                <a:effectLst/>
                <a:latin typeface="Times New Roman" panose="02020603050405020304" pitchFamily="18" charset="0"/>
                <a:ea typeface="Times New Roman" panose="02020603050405020304" pitchFamily="18" charset="0"/>
              </a:rPr>
              <a:t>Precision is considered as </a:t>
            </a:r>
            <a:r>
              <a:rPr lang="en-IN" sz="1200" b="1" dirty="0">
                <a:effectLst/>
                <a:latin typeface="Times New Roman" panose="02020603050405020304" pitchFamily="18" charset="0"/>
                <a:ea typeface="Times New Roman" panose="02020603050405020304" pitchFamily="18" charset="0"/>
              </a:rPr>
              <a:t>±2 × SD</a:t>
            </a:r>
            <a:r>
              <a:rPr lang="en-IN" sz="1200" dirty="0">
                <a:effectLst/>
                <a:latin typeface="Times New Roman" panose="02020603050405020304" pitchFamily="18" charset="0"/>
                <a:ea typeface="Times New Roman" panose="02020603050405020304" pitchFamily="18" charset="0"/>
              </a:rPr>
              <a:t> = ±0.0530</a:t>
            </a:r>
            <a:endParaRPr lang="en-IN" sz="1200" dirty="0">
              <a:effectLst/>
              <a:latin typeface="Calibri" panose="020F0502020204030204" pitchFamily="34" charset="0"/>
              <a:ea typeface="Calibri" panose="020F0502020204030204" pitchFamily="34" charset="0"/>
            </a:endParaRPr>
          </a:p>
          <a:p>
            <a:endParaRPr lang="en-IN" sz="1200" dirty="0"/>
          </a:p>
        </p:txBody>
      </p:sp>
      <p:sp>
        <p:nvSpPr>
          <p:cNvPr id="6" name="Text Placeholder 5">
            <a:extLst>
              <a:ext uri="{FF2B5EF4-FFF2-40B4-BE49-F238E27FC236}">
                <a16:creationId xmlns:a16="http://schemas.microsoft.com/office/drawing/2014/main" id="{7A8E75BA-201B-C979-1202-7193067FCFD9}"/>
              </a:ext>
            </a:extLst>
          </p:cNvPr>
          <p:cNvSpPr>
            <a:spLocks noGrp="1"/>
          </p:cNvSpPr>
          <p:nvPr>
            <p:ph type="body" sz="half" idx="16"/>
          </p:nvPr>
        </p:nvSpPr>
        <p:spPr>
          <a:xfrm>
            <a:off x="4366858" y="4178054"/>
            <a:ext cx="3511896" cy="2148840"/>
          </a:xfrm>
        </p:spPr>
        <p:txBody>
          <a:bodyPr>
            <a:noAutofit/>
          </a:bodyPr>
          <a:lstStyle/>
          <a:p>
            <a:r>
              <a:rPr lang="en-US" sz="1200" dirty="0"/>
              <a:t>         </a:t>
            </a:r>
            <a:r>
              <a:rPr lang="en-US" sz="1200" b="1" dirty="0">
                <a:latin typeface="Times New Roman" panose="02020603050405020304" pitchFamily="18" charset="0"/>
                <a:cs typeface="Times New Roman" panose="02020603050405020304" pitchFamily="18" charset="0"/>
              </a:rPr>
              <a:t>DS18B20 Temperature Sensor</a:t>
            </a:r>
          </a:p>
          <a:p>
            <a:pPr marL="171450" indent="-171450">
              <a:lnSpc>
                <a:spcPct val="115000"/>
              </a:lnSpc>
              <a:spcAft>
                <a:spcPts val="1000"/>
              </a:spcAft>
              <a:buFont typeface="Arial" panose="020B0604020202020204" pitchFamily="34" charset="0"/>
              <a:buChar char="•"/>
            </a:pPr>
            <a:r>
              <a:rPr lang="en-IN" sz="1200" dirty="0">
                <a:effectLst/>
                <a:latin typeface="Times New Roman" panose="02020603050405020304" pitchFamily="18" charset="0"/>
                <a:ea typeface="Times New Roman" panose="02020603050405020304" pitchFamily="18" charset="0"/>
              </a:rPr>
              <a:t>The </a:t>
            </a:r>
            <a:r>
              <a:rPr lang="en-IN" sz="1200" b="1" dirty="0">
                <a:effectLst/>
                <a:latin typeface="Times New Roman" panose="02020603050405020304" pitchFamily="18" charset="0"/>
                <a:ea typeface="Times New Roman" panose="02020603050405020304" pitchFamily="18" charset="0"/>
              </a:rPr>
              <a:t>mean temperature</a:t>
            </a:r>
            <a:r>
              <a:rPr lang="en-IN" sz="1200" dirty="0">
                <a:effectLst/>
                <a:latin typeface="Times New Roman" panose="02020603050405020304" pitchFamily="18" charset="0"/>
                <a:ea typeface="Times New Roman" panose="02020603050405020304" pitchFamily="18" charset="0"/>
              </a:rPr>
              <a:t> recorded is </a:t>
            </a:r>
            <a:r>
              <a:rPr lang="en-IN" sz="1200" b="1" dirty="0">
                <a:effectLst/>
                <a:latin typeface="Times New Roman" panose="02020603050405020304" pitchFamily="18" charset="0"/>
                <a:ea typeface="Times New Roman" panose="02020603050405020304" pitchFamily="18" charset="0"/>
              </a:rPr>
              <a:t>27.82°C</a:t>
            </a:r>
            <a:r>
              <a:rPr lang="en-IN" sz="1200" dirty="0">
                <a:effectLst/>
                <a:latin typeface="Times New Roman" panose="02020603050405020304" pitchFamily="18" charset="0"/>
                <a:ea typeface="Times New Roman" panose="02020603050405020304" pitchFamily="18" charset="0"/>
              </a:rPr>
              <a:t>, indicating a stable thermal environment during the test period.</a:t>
            </a:r>
            <a:endParaRPr lang="en-IN" sz="1200" dirty="0">
              <a:effectLst/>
              <a:latin typeface="Calibri" panose="020F0502020204030204" pitchFamily="34" charset="0"/>
              <a:ea typeface="Calibri" panose="020F0502020204030204" pitchFamily="34" charset="0"/>
            </a:endParaRPr>
          </a:p>
          <a:p>
            <a:pPr marL="171450" indent="-171450">
              <a:lnSpc>
                <a:spcPct val="115000"/>
              </a:lnSpc>
              <a:spcAft>
                <a:spcPts val="1000"/>
              </a:spcAft>
              <a:buFont typeface="Arial" panose="020B0604020202020204" pitchFamily="34" charset="0"/>
              <a:buChar char="•"/>
            </a:pPr>
            <a:r>
              <a:rPr lang="en-IN" sz="1200" dirty="0">
                <a:effectLst/>
                <a:latin typeface="Times New Roman" panose="02020603050405020304" pitchFamily="18" charset="0"/>
                <a:ea typeface="Times New Roman" panose="02020603050405020304" pitchFamily="18" charset="0"/>
              </a:rPr>
              <a:t>A </a:t>
            </a:r>
            <a:r>
              <a:rPr lang="en-IN" sz="1200" b="1" dirty="0">
                <a:effectLst/>
                <a:latin typeface="Times New Roman" panose="02020603050405020304" pitchFamily="18" charset="0"/>
                <a:ea typeface="Times New Roman" panose="02020603050405020304" pitchFamily="18" charset="0"/>
              </a:rPr>
              <a:t>standard deviation of 0.17°C</a:t>
            </a:r>
            <a:r>
              <a:rPr lang="en-IN" sz="1200" dirty="0">
                <a:effectLst/>
                <a:latin typeface="Times New Roman" panose="02020603050405020304" pitchFamily="18" charset="0"/>
                <a:ea typeface="Times New Roman" panose="02020603050405020304" pitchFamily="18" charset="0"/>
              </a:rPr>
              <a:t> highlights minimal variation, showing the system's </a:t>
            </a:r>
            <a:r>
              <a:rPr lang="en-IN" sz="1200" b="1" dirty="0">
                <a:effectLst/>
                <a:latin typeface="Times New Roman" panose="02020603050405020304" pitchFamily="18" charset="0"/>
                <a:ea typeface="Times New Roman" panose="02020603050405020304" pitchFamily="18" charset="0"/>
              </a:rPr>
              <a:t>high consistency</a:t>
            </a:r>
            <a:r>
              <a:rPr lang="en-IN" sz="1200" dirty="0">
                <a:effectLst/>
                <a:latin typeface="Times New Roman" panose="02020603050405020304" pitchFamily="18" charset="0"/>
                <a:ea typeface="Times New Roman" panose="02020603050405020304" pitchFamily="18" charset="0"/>
              </a:rPr>
              <a:t>.</a:t>
            </a:r>
            <a:endParaRPr lang="en-IN" sz="1200" dirty="0">
              <a:effectLst/>
              <a:latin typeface="Calibri" panose="020F0502020204030204" pitchFamily="34" charset="0"/>
              <a:ea typeface="Calibri" panose="020F0502020204030204" pitchFamily="34" charset="0"/>
            </a:endParaRPr>
          </a:p>
          <a:p>
            <a:pPr marL="171450" indent="-171450">
              <a:lnSpc>
                <a:spcPct val="115000"/>
              </a:lnSpc>
              <a:spcAft>
                <a:spcPts val="1000"/>
              </a:spcAft>
              <a:buFont typeface="Arial" panose="020B0604020202020204" pitchFamily="34" charset="0"/>
              <a:buChar char="•"/>
            </a:pPr>
            <a:r>
              <a:rPr lang="en-IN" sz="1200" dirty="0">
                <a:effectLst/>
                <a:latin typeface="Times New Roman" panose="02020603050405020304" pitchFamily="18" charset="0"/>
                <a:ea typeface="Times New Roman" panose="02020603050405020304" pitchFamily="18" charset="0"/>
              </a:rPr>
              <a:t> With a </a:t>
            </a:r>
            <a:r>
              <a:rPr lang="en-IN" sz="1200" b="1" dirty="0">
                <a:effectLst/>
                <a:latin typeface="Times New Roman" panose="02020603050405020304" pitchFamily="18" charset="0"/>
                <a:ea typeface="Times New Roman" panose="02020603050405020304" pitchFamily="18" charset="0"/>
              </a:rPr>
              <a:t>precision of ±0.34°C</a:t>
            </a:r>
            <a:r>
              <a:rPr lang="en-IN" sz="1200" dirty="0">
                <a:effectLst/>
                <a:latin typeface="Times New Roman" panose="02020603050405020304" pitchFamily="18" charset="0"/>
                <a:ea typeface="Times New Roman" panose="02020603050405020304" pitchFamily="18" charset="0"/>
              </a:rPr>
              <a:t>, the system demonstrates strong potential for </a:t>
            </a:r>
            <a:r>
              <a:rPr lang="en-IN" sz="1200" b="1" dirty="0">
                <a:effectLst/>
                <a:latin typeface="Times New Roman" panose="02020603050405020304" pitchFamily="18" charset="0"/>
                <a:ea typeface="Times New Roman" panose="02020603050405020304" pitchFamily="18" charset="0"/>
              </a:rPr>
              <a:t>accurate biomedical monitoring</a:t>
            </a:r>
            <a:r>
              <a:rPr lang="en-IN" sz="1200" dirty="0">
                <a:effectLst/>
                <a:latin typeface="Times New Roman" panose="02020603050405020304" pitchFamily="18" charset="0"/>
                <a:ea typeface="Times New Roman" panose="02020603050405020304" pitchFamily="18" charset="0"/>
              </a:rPr>
              <a:t> applications</a:t>
            </a:r>
            <a:endParaRPr lang="en-IN" sz="1200" dirty="0">
              <a:effectLst/>
              <a:latin typeface="Calibri" panose="020F0502020204030204" pitchFamily="34" charset="0"/>
              <a:ea typeface="Calibri" panose="020F0502020204030204" pitchFamily="34" charset="0"/>
            </a:endParaRPr>
          </a:p>
          <a:p>
            <a:endParaRPr lang="en-IN" sz="1200" dirty="0"/>
          </a:p>
        </p:txBody>
      </p:sp>
      <p:sp>
        <p:nvSpPr>
          <p:cNvPr id="8" name="Text Placeholder 7">
            <a:extLst>
              <a:ext uri="{FF2B5EF4-FFF2-40B4-BE49-F238E27FC236}">
                <a16:creationId xmlns:a16="http://schemas.microsoft.com/office/drawing/2014/main" id="{9D6AC2A9-A386-1A1E-0503-551F49C1F19C}"/>
              </a:ext>
            </a:extLst>
          </p:cNvPr>
          <p:cNvSpPr>
            <a:spLocks noGrp="1"/>
          </p:cNvSpPr>
          <p:nvPr>
            <p:ph type="body" sz="half" idx="17"/>
          </p:nvPr>
        </p:nvSpPr>
        <p:spPr>
          <a:xfrm>
            <a:off x="8051801" y="4178055"/>
            <a:ext cx="3456432" cy="2040642"/>
          </a:xfrm>
        </p:spPr>
        <p:txBody>
          <a:bodyPr>
            <a:normAutofit fontScale="85000" lnSpcReduction="20000"/>
          </a:bodyPr>
          <a:lstStyle/>
          <a:p>
            <a:pPr algn="ctr"/>
            <a:r>
              <a:rPr lang="en-US" b="1" dirty="0">
                <a:latin typeface="Times New Roman" panose="02020603050405020304" pitchFamily="18" charset="0"/>
                <a:cs typeface="Times New Roman" panose="02020603050405020304" pitchFamily="18" charset="0"/>
              </a:rPr>
              <a:t>  Analog Ph Sensor</a:t>
            </a:r>
          </a:p>
          <a:p>
            <a:pPr marL="342900" lvl="0" indent="-342900">
              <a:lnSpc>
                <a:spcPct val="115000"/>
              </a:lnSpc>
              <a:spcAft>
                <a:spcPts val="1000"/>
              </a:spcAft>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Stability over time reflects the sensor’s </a:t>
            </a:r>
            <a:r>
              <a:rPr lang="en-IN" sz="1800" b="1" dirty="0">
                <a:effectLst/>
                <a:latin typeface="Times New Roman" panose="02020603050405020304" pitchFamily="18" charset="0"/>
                <a:ea typeface="Times New Roman" panose="02020603050405020304" pitchFamily="18" charset="0"/>
              </a:rPr>
              <a:t>robust performance</a:t>
            </a:r>
            <a:r>
              <a:rPr lang="en-IN" sz="1800" dirty="0">
                <a:effectLst/>
                <a:latin typeface="Times New Roman" panose="02020603050405020304" pitchFamily="18" charset="0"/>
                <a:ea typeface="Times New Roman" panose="02020603050405020304" pitchFamily="18" charset="0"/>
              </a:rPr>
              <a:t> under controlled conditions.</a:t>
            </a:r>
            <a:endParaRPr lang="en-IN" sz="1800" dirty="0">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Increased slightly to a maximum of </a:t>
            </a:r>
            <a:r>
              <a:rPr lang="en-US" sz="1800" b="1" dirty="0">
                <a:effectLst/>
                <a:latin typeface="Times New Roman" panose="02020603050405020304" pitchFamily="18" charset="0"/>
                <a:ea typeface="Times New Roman" panose="02020603050405020304" pitchFamily="18" charset="0"/>
              </a:rPr>
              <a:t>8.21</a:t>
            </a:r>
            <a:r>
              <a:rPr lang="en-US" sz="1800" dirty="0">
                <a:effectLst/>
                <a:latin typeface="Times New Roman" panose="02020603050405020304" pitchFamily="18" charset="0"/>
                <a:ea typeface="Times New Roman" panose="02020603050405020304" pitchFamily="18" charset="0"/>
              </a:rPr>
              <a:t>, then stabilized between </a:t>
            </a:r>
            <a:r>
              <a:rPr lang="en-US" sz="1800" b="1" dirty="0">
                <a:effectLst/>
                <a:latin typeface="Times New Roman" panose="02020603050405020304" pitchFamily="18" charset="0"/>
                <a:ea typeface="Times New Roman" panose="02020603050405020304" pitchFamily="18" charset="0"/>
              </a:rPr>
              <a:t>8.15–8.20</a:t>
            </a:r>
            <a:r>
              <a:rPr lang="en-US" sz="1800" dirty="0">
                <a:effectLst/>
                <a:latin typeface="Times New Roman" panose="02020603050405020304" pitchFamily="18" charset="0"/>
                <a:ea typeface="Times New Roman" panose="02020603050405020304" pitchFamily="18" charset="0"/>
              </a:rPr>
              <a:t> after 50 minutes</a:t>
            </a:r>
            <a:endParaRPr lang="en-IN" sz="1800" dirty="0">
              <a:effectLst/>
              <a:latin typeface="Calibri" panose="020F0502020204030204" pitchFamily="34" charset="0"/>
              <a:ea typeface="Calibri" panose="020F0502020204030204" pitchFamily="34" charset="0"/>
            </a:endParaRPr>
          </a:p>
          <a:p>
            <a:endParaRPr lang="en-IN" b="1" dirty="0">
              <a:latin typeface="Times New Roman" panose="02020603050405020304" pitchFamily="18" charset="0"/>
              <a:cs typeface="Times New Roman" panose="02020603050405020304" pitchFamily="18" charset="0"/>
            </a:endParaRPr>
          </a:p>
        </p:txBody>
      </p:sp>
      <p:graphicFrame>
        <p:nvGraphicFramePr>
          <p:cNvPr id="9" name="Chart 8">
            <a:extLst>
              <a:ext uri="{FF2B5EF4-FFF2-40B4-BE49-F238E27FC236}">
                <a16:creationId xmlns:a16="http://schemas.microsoft.com/office/drawing/2014/main" id="{08BDFB55-A31B-F2F7-1F4D-83E633AFF7A7}"/>
              </a:ext>
            </a:extLst>
          </p:cNvPr>
          <p:cNvGraphicFramePr/>
          <p:nvPr>
            <p:extLst>
              <p:ext uri="{D42A27DB-BD31-4B8C-83A1-F6EECF244321}">
                <p14:modId xmlns:p14="http://schemas.microsoft.com/office/powerpoint/2010/main" val="496398996"/>
              </p:ext>
            </p:extLst>
          </p:nvPr>
        </p:nvGraphicFramePr>
        <p:xfrm>
          <a:off x="388570" y="1844853"/>
          <a:ext cx="3686258" cy="251756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79372BFF-09A5-460E-F031-6E37E54AFFD0}"/>
              </a:ext>
            </a:extLst>
          </p:cNvPr>
          <p:cNvGraphicFramePr/>
          <p:nvPr>
            <p:extLst>
              <p:ext uri="{D42A27DB-BD31-4B8C-83A1-F6EECF244321}">
                <p14:modId xmlns:p14="http://schemas.microsoft.com/office/powerpoint/2010/main" val="2527647478"/>
              </p:ext>
            </p:extLst>
          </p:nvPr>
        </p:nvGraphicFramePr>
        <p:xfrm>
          <a:off x="4166685" y="2029215"/>
          <a:ext cx="3451233" cy="21488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C5AE70A8-99F5-77C1-6A8F-CDDF911744B9}"/>
              </a:ext>
            </a:extLst>
          </p:cNvPr>
          <p:cNvGraphicFramePr/>
          <p:nvPr>
            <p:extLst>
              <p:ext uri="{D42A27DB-BD31-4B8C-83A1-F6EECF244321}">
                <p14:modId xmlns:p14="http://schemas.microsoft.com/office/powerpoint/2010/main" val="3135018269"/>
              </p:ext>
            </p:extLst>
          </p:nvPr>
        </p:nvGraphicFramePr>
        <p:xfrm>
          <a:off x="7788931" y="2065866"/>
          <a:ext cx="3546255" cy="2150165"/>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a:extLst>
              <a:ext uri="{FF2B5EF4-FFF2-40B4-BE49-F238E27FC236}">
                <a16:creationId xmlns:a16="http://schemas.microsoft.com/office/drawing/2014/main" id="{2E356D9A-5F87-12C9-8F78-D8B4D5698147}"/>
              </a:ext>
            </a:extLst>
          </p:cNvPr>
          <p:cNvSpPr txBox="1"/>
          <p:nvPr/>
        </p:nvSpPr>
        <p:spPr>
          <a:xfrm>
            <a:off x="11184835" y="6440557"/>
            <a:ext cx="441146" cy="369332"/>
          </a:xfrm>
          <a:prstGeom prst="rect">
            <a:avLst/>
          </a:prstGeom>
          <a:noFill/>
        </p:spPr>
        <p:txBody>
          <a:bodyPr wrap="none" rtlCol="0">
            <a:spAutoFit/>
          </a:bodyPr>
          <a:lstStyle/>
          <a:p>
            <a:r>
              <a:rPr lang="en-US" dirty="0"/>
              <a:t>17</a:t>
            </a:r>
            <a:endParaRPr lang="en-IN" dirty="0"/>
          </a:p>
        </p:txBody>
      </p:sp>
      <p:sp>
        <p:nvSpPr>
          <p:cNvPr id="14" name="TextBox 13">
            <a:extLst>
              <a:ext uri="{FF2B5EF4-FFF2-40B4-BE49-F238E27FC236}">
                <a16:creationId xmlns:a16="http://schemas.microsoft.com/office/drawing/2014/main" id="{86506D7B-8F6E-BDBE-89CD-9ECB29AB46D8}"/>
              </a:ext>
            </a:extLst>
          </p:cNvPr>
          <p:cNvSpPr txBox="1"/>
          <p:nvPr/>
        </p:nvSpPr>
        <p:spPr>
          <a:xfrm>
            <a:off x="910426" y="4293800"/>
            <a:ext cx="4399722" cy="276999"/>
          </a:xfrm>
          <a:prstGeom prst="rect">
            <a:avLst/>
          </a:prstGeom>
          <a:noFill/>
        </p:spPr>
        <p:txBody>
          <a:bodyPr wrap="square">
            <a:spAutoFit/>
          </a:bodyPr>
          <a:lstStyle/>
          <a:p>
            <a:r>
              <a:rPr lang="en-IN" sz="1200" dirty="0">
                <a:effectLst/>
                <a:latin typeface="Times New Roman" panose="02020603050405020304" pitchFamily="18" charset="0"/>
                <a:ea typeface="Times New Roman" panose="02020603050405020304" pitchFamily="18" charset="0"/>
              </a:rPr>
              <a:t>Fig </a:t>
            </a:r>
            <a:r>
              <a:rPr lang="en-IN" sz="1200" dirty="0">
                <a:latin typeface="Times New Roman" panose="02020603050405020304" pitchFamily="18" charset="0"/>
                <a:ea typeface="Times New Roman" panose="02020603050405020304" pitchFamily="18" charset="0"/>
              </a:rPr>
              <a:t>15</a:t>
            </a:r>
            <a:r>
              <a:rPr lang="en-IN" sz="1200" dirty="0">
                <a:effectLst/>
                <a:latin typeface="Times New Roman" panose="02020603050405020304" pitchFamily="18" charset="0"/>
                <a:ea typeface="Times New Roman" panose="02020603050405020304" pitchFamily="18" charset="0"/>
              </a:rPr>
              <a:t>: Conductivity(mS/cm) vs Trial No</a:t>
            </a:r>
            <a:endParaRPr lang="en-IN" sz="1200" dirty="0"/>
          </a:p>
        </p:txBody>
      </p:sp>
      <p:sp>
        <p:nvSpPr>
          <p:cNvPr id="16" name="TextBox 15">
            <a:extLst>
              <a:ext uri="{FF2B5EF4-FFF2-40B4-BE49-F238E27FC236}">
                <a16:creationId xmlns:a16="http://schemas.microsoft.com/office/drawing/2014/main" id="{AB80B14E-6545-FE69-8AB7-CF5FC44A7009}"/>
              </a:ext>
            </a:extLst>
          </p:cNvPr>
          <p:cNvSpPr txBox="1"/>
          <p:nvPr/>
        </p:nvSpPr>
        <p:spPr>
          <a:xfrm>
            <a:off x="4742513" y="3956195"/>
            <a:ext cx="6096000" cy="276999"/>
          </a:xfrm>
          <a:prstGeom prst="rect">
            <a:avLst/>
          </a:prstGeom>
          <a:noFill/>
        </p:spPr>
        <p:txBody>
          <a:bodyPr wrap="square">
            <a:spAutoFit/>
          </a:bodyPr>
          <a:lstStyle/>
          <a:p>
            <a:r>
              <a:rPr lang="en-IN" sz="1200" dirty="0">
                <a:effectLst/>
                <a:latin typeface="Times New Roman" panose="02020603050405020304" pitchFamily="18" charset="0"/>
                <a:ea typeface="Times New Roman" panose="02020603050405020304" pitchFamily="18" charset="0"/>
              </a:rPr>
              <a:t>Fig </a:t>
            </a:r>
            <a:r>
              <a:rPr lang="en-IN" sz="1200" dirty="0">
                <a:latin typeface="Times New Roman" panose="02020603050405020304" pitchFamily="18" charset="0"/>
                <a:ea typeface="Times New Roman" panose="02020603050405020304" pitchFamily="18" charset="0"/>
              </a:rPr>
              <a:t>16</a:t>
            </a:r>
            <a:r>
              <a:rPr lang="en-IN" sz="1200" dirty="0">
                <a:effectLst/>
                <a:latin typeface="Times New Roman" panose="02020603050405020304" pitchFamily="18" charset="0"/>
                <a:ea typeface="Times New Roman" panose="02020603050405020304" pitchFamily="18" charset="0"/>
              </a:rPr>
              <a:t>: Temperature(ºC) vs Trial No</a:t>
            </a:r>
            <a:r>
              <a:rPr lang="en-IN" sz="1200" b="1" dirty="0">
                <a:effectLst/>
                <a:latin typeface="Times New Roman" panose="02020603050405020304" pitchFamily="18" charset="0"/>
                <a:ea typeface="Times New Roman" panose="02020603050405020304" pitchFamily="18" charset="0"/>
              </a:rPr>
              <a:t>.</a:t>
            </a:r>
            <a:endParaRPr lang="en-IN" sz="1200" dirty="0"/>
          </a:p>
        </p:txBody>
      </p:sp>
      <p:sp>
        <p:nvSpPr>
          <p:cNvPr id="18" name="TextBox 17">
            <a:extLst>
              <a:ext uri="{FF2B5EF4-FFF2-40B4-BE49-F238E27FC236}">
                <a16:creationId xmlns:a16="http://schemas.microsoft.com/office/drawing/2014/main" id="{69DCECEF-C07B-E374-3BA8-7FDA71A7419C}"/>
              </a:ext>
            </a:extLst>
          </p:cNvPr>
          <p:cNvSpPr txBox="1"/>
          <p:nvPr/>
        </p:nvSpPr>
        <p:spPr>
          <a:xfrm>
            <a:off x="8755430" y="3961914"/>
            <a:ext cx="6096000" cy="291298"/>
          </a:xfrm>
          <a:prstGeom prst="rect">
            <a:avLst/>
          </a:prstGeom>
          <a:noFill/>
        </p:spPr>
        <p:txBody>
          <a:bodyPr wrap="square">
            <a:spAutoFit/>
          </a:bodyPr>
          <a:lstStyle/>
          <a:p>
            <a:pPr>
              <a:lnSpc>
                <a:spcPct val="115000"/>
              </a:lnSpc>
              <a:spcAft>
                <a:spcPts val="1000"/>
              </a:spcAft>
              <a:tabLst>
                <a:tab pos="2093595" algn="l"/>
              </a:tabLst>
            </a:pPr>
            <a:r>
              <a:rPr lang="en-IN" sz="1200" dirty="0">
                <a:effectLst/>
                <a:latin typeface="Times New Roman" panose="02020603050405020304" pitchFamily="18" charset="0"/>
                <a:ea typeface="Times New Roman" panose="02020603050405020304" pitchFamily="18" charset="0"/>
              </a:rPr>
              <a:t>Fig </a:t>
            </a:r>
            <a:r>
              <a:rPr lang="en-IN" sz="1200" dirty="0">
                <a:latin typeface="Times New Roman" panose="02020603050405020304" pitchFamily="18" charset="0"/>
                <a:ea typeface="Times New Roman" panose="02020603050405020304" pitchFamily="18" charset="0"/>
              </a:rPr>
              <a:t>17</a:t>
            </a:r>
            <a:r>
              <a:rPr lang="en-IN" sz="1200" dirty="0">
                <a:effectLst/>
                <a:latin typeface="Times New Roman" panose="02020603050405020304" pitchFamily="18" charset="0"/>
                <a:ea typeface="Times New Roman" panose="02020603050405020304" pitchFamily="18" charset="0"/>
              </a:rPr>
              <a:t>: pH Vs Trial No</a:t>
            </a:r>
            <a:endParaRPr lang="en-IN" sz="12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485156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68911-6D90-A63E-0BBD-CFD64B42591A}"/>
              </a:ext>
            </a:extLst>
          </p:cNvPr>
          <p:cNvSpPr>
            <a:spLocks noGrp="1"/>
          </p:cNvSpPr>
          <p:nvPr>
            <p:ph type="title"/>
          </p:nvPr>
        </p:nvSpPr>
        <p:spPr/>
        <p:txBody>
          <a:bodyPr>
            <a:normAutofit/>
          </a:bodyPr>
          <a:lstStyle/>
          <a:p>
            <a:r>
              <a:rPr lang="en-US" sz="3600" dirty="0">
                <a:solidFill>
                  <a:schemeClr val="accent4">
                    <a:lumMod val="50000"/>
                  </a:schemeClr>
                </a:solidFill>
                <a:latin typeface="Times New Roman" panose="02020603050405020304" pitchFamily="18" charset="0"/>
                <a:cs typeface="Times New Roman" panose="02020603050405020304" pitchFamily="18" charset="0"/>
              </a:rPr>
              <a:t>REPEATABILITY TEST</a:t>
            </a:r>
            <a:endParaRPr lang="en-IN" sz="3600"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89877674-4EB5-77C0-480B-5BB757C7E6AD}"/>
              </a:ext>
            </a:extLst>
          </p:cNvPr>
          <p:cNvSpPr>
            <a:spLocks noGrp="1"/>
          </p:cNvSpPr>
          <p:nvPr>
            <p:ph type="body" sz="half" idx="15"/>
          </p:nvPr>
        </p:nvSpPr>
        <p:spPr>
          <a:xfrm>
            <a:off x="685799" y="4200937"/>
            <a:ext cx="3456432" cy="2384935"/>
          </a:xfrm>
        </p:spPr>
        <p:txBody>
          <a:bodyPr>
            <a:normAutofit fontScale="70000" lnSpcReduction="20000"/>
          </a:bodyPr>
          <a:lstStyle/>
          <a:p>
            <a:pPr algn="ctr">
              <a:lnSpc>
                <a:spcPct val="115000"/>
              </a:lnSpc>
              <a:spcAft>
                <a:spcPts val="1000"/>
              </a:spcAft>
            </a:pPr>
            <a:r>
              <a:rPr lang="en-IN" sz="1800" b="1" dirty="0">
                <a:effectLst/>
                <a:latin typeface="Times New Roman" panose="02020603050405020304" pitchFamily="18" charset="0"/>
                <a:ea typeface="Times New Roman" panose="02020603050405020304" pitchFamily="18" charset="0"/>
              </a:rPr>
              <a:t>    Conductivity Sensor</a:t>
            </a:r>
          </a:p>
          <a:p>
            <a:pPr marL="285750" indent="-285750" algn="just">
              <a:lnSpc>
                <a:spcPct val="115000"/>
              </a:lnSpc>
              <a:spcAft>
                <a:spcPts val="1000"/>
              </a:spcAft>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The </a:t>
            </a:r>
            <a:r>
              <a:rPr lang="en-IN" sz="1800" b="1" dirty="0">
                <a:effectLst/>
                <a:latin typeface="Times New Roman" panose="02020603050405020304" pitchFamily="18" charset="0"/>
                <a:ea typeface="Times New Roman" panose="02020603050405020304" pitchFamily="18" charset="0"/>
              </a:rPr>
              <a:t>mean conductivity</a:t>
            </a:r>
            <a:r>
              <a:rPr lang="en-IN" sz="1800" dirty="0">
                <a:effectLst/>
                <a:latin typeface="Times New Roman" panose="02020603050405020304" pitchFamily="18" charset="0"/>
                <a:ea typeface="Times New Roman" panose="02020603050405020304" pitchFamily="18" charset="0"/>
              </a:rPr>
              <a:t> value recorded was </a:t>
            </a:r>
            <a:r>
              <a:rPr lang="en-IN" sz="1800" b="1" dirty="0">
                <a:effectLst/>
                <a:latin typeface="Times New Roman" panose="02020603050405020304" pitchFamily="18" charset="0"/>
                <a:ea typeface="Times New Roman" panose="02020603050405020304" pitchFamily="18" charset="0"/>
              </a:rPr>
              <a:t>0.0488 mS/cm</a:t>
            </a:r>
            <a:r>
              <a:rPr lang="en-IN" sz="1800" dirty="0">
                <a:effectLst/>
                <a:latin typeface="Times New Roman" panose="02020603050405020304" pitchFamily="18" charset="0"/>
                <a:ea typeface="Times New Roman" panose="02020603050405020304" pitchFamily="18" charset="0"/>
              </a:rPr>
              <a:t>, with a </a:t>
            </a:r>
            <a:r>
              <a:rPr lang="en-IN" sz="1800" b="1" dirty="0">
                <a:effectLst/>
                <a:latin typeface="Times New Roman" panose="02020603050405020304" pitchFamily="18" charset="0"/>
                <a:ea typeface="Times New Roman" panose="02020603050405020304" pitchFamily="18" charset="0"/>
              </a:rPr>
              <a:t>standard deviation</a:t>
            </a:r>
            <a:r>
              <a:rPr lang="en-IN" sz="1800" dirty="0">
                <a:effectLst/>
                <a:latin typeface="Times New Roman" panose="02020603050405020304" pitchFamily="18" charset="0"/>
                <a:ea typeface="Times New Roman" panose="02020603050405020304" pitchFamily="18" charset="0"/>
              </a:rPr>
              <a:t> of </a:t>
            </a:r>
            <a:r>
              <a:rPr lang="en-IN" sz="1800" b="1" dirty="0">
                <a:effectLst/>
                <a:latin typeface="Times New Roman" panose="02020603050405020304" pitchFamily="18" charset="0"/>
                <a:ea typeface="Times New Roman" panose="02020603050405020304" pitchFamily="18" charset="0"/>
              </a:rPr>
              <a:t>0.002651 mS/cm</a:t>
            </a:r>
            <a:r>
              <a:rPr lang="en-IN" sz="1800" dirty="0">
                <a:effectLst/>
                <a:latin typeface="Times New Roman" panose="02020603050405020304" pitchFamily="18" charset="0"/>
                <a:ea typeface="Times New Roman" panose="02020603050405020304" pitchFamily="18" charset="0"/>
              </a:rPr>
              <a:t>, indicating the spread of values is quite minimal.</a:t>
            </a:r>
            <a:endParaRPr lang="en-IN" sz="1800" dirty="0">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rPr>
              <a:t>The </a:t>
            </a:r>
            <a:r>
              <a:rPr lang="en-IN" sz="1800" b="1" dirty="0">
                <a:effectLst/>
                <a:latin typeface="Times New Roman" panose="02020603050405020304" pitchFamily="18" charset="0"/>
                <a:ea typeface="Times New Roman" panose="02020603050405020304" pitchFamily="18" charset="0"/>
              </a:rPr>
              <a:t>coefficient of variation (CV%)</a:t>
            </a:r>
            <a:r>
              <a:rPr lang="en-IN" sz="1800" dirty="0">
                <a:effectLst/>
                <a:latin typeface="Times New Roman" panose="02020603050405020304" pitchFamily="18" charset="0"/>
                <a:ea typeface="Times New Roman" panose="02020603050405020304" pitchFamily="18" charset="0"/>
              </a:rPr>
              <a:t> is </a:t>
            </a:r>
            <a:r>
              <a:rPr lang="en-IN" sz="1800" b="1" dirty="0">
                <a:effectLst/>
                <a:latin typeface="Times New Roman" panose="02020603050405020304" pitchFamily="18" charset="0"/>
                <a:ea typeface="Times New Roman" panose="02020603050405020304" pitchFamily="18" charset="0"/>
              </a:rPr>
              <a:t>5.43%</a:t>
            </a:r>
            <a:r>
              <a:rPr lang="en-IN" sz="1800" dirty="0">
                <a:effectLst/>
                <a:latin typeface="Times New Roman" panose="02020603050405020304" pitchFamily="18" charset="0"/>
                <a:ea typeface="Times New Roman" panose="02020603050405020304" pitchFamily="18" charset="0"/>
              </a:rPr>
              <a:t>, which is acceptable and signifies that the measurement system shows reasonable consistency but may be slightly influenced by experimental conditions</a:t>
            </a:r>
            <a:endParaRPr lang="en-IN" dirty="0"/>
          </a:p>
        </p:txBody>
      </p:sp>
      <p:sp>
        <p:nvSpPr>
          <p:cNvPr id="6" name="Text Placeholder 5">
            <a:extLst>
              <a:ext uri="{FF2B5EF4-FFF2-40B4-BE49-F238E27FC236}">
                <a16:creationId xmlns:a16="http://schemas.microsoft.com/office/drawing/2014/main" id="{393BB3F7-5CE1-382E-753D-F0F4B4E42285}"/>
              </a:ext>
            </a:extLst>
          </p:cNvPr>
          <p:cNvSpPr>
            <a:spLocks noGrp="1"/>
          </p:cNvSpPr>
          <p:nvPr>
            <p:ph type="body" sz="half" idx="16"/>
          </p:nvPr>
        </p:nvSpPr>
        <p:spPr>
          <a:xfrm>
            <a:off x="4366858" y="4200925"/>
            <a:ext cx="3456432" cy="2271166"/>
          </a:xfrm>
        </p:spPr>
        <p:txBody>
          <a:bodyPr>
            <a:normAutofit fontScale="92500" lnSpcReduction="10000"/>
          </a:bodyPr>
          <a:lstStyle/>
          <a:p>
            <a:pPr algn="ctr"/>
            <a:r>
              <a:rPr lang="en-US" dirty="0"/>
              <a:t>               </a:t>
            </a:r>
            <a:r>
              <a:rPr lang="en-US" b="1" dirty="0">
                <a:latin typeface="Times New Roman" panose="02020603050405020304" pitchFamily="18" charset="0"/>
                <a:cs typeface="Times New Roman" panose="02020603050405020304" pitchFamily="18" charset="0"/>
              </a:rPr>
              <a:t>DS18B20 Temperature Sensor</a:t>
            </a:r>
          </a:p>
          <a:p>
            <a:pPr marL="285750" indent="-285750" algn="just">
              <a:lnSpc>
                <a:spcPct val="115000"/>
              </a:lnSpc>
              <a:spcAft>
                <a:spcPts val="1000"/>
              </a:spcAft>
              <a:buFont typeface="Arial" panose="020B0604020202020204" pitchFamily="34" charset="0"/>
              <a:buChar char="•"/>
            </a:pPr>
            <a:r>
              <a:rPr lang="en-IN" dirty="0">
                <a:effectLst/>
                <a:latin typeface="Times New Roman" panose="02020603050405020304" pitchFamily="18" charset="0"/>
                <a:ea typeface="Times New Roman" panose="02020603050405020304" pitchFamily="18" charset="0"/>
              </a:rPr>
              <a:t>The standard deviation is </a:t>
            </a:r>
            <a:r>
              <a:rPr lang="en-IN" b="1" dirty="0">
                <a:effectLst/>
                <a:latin typeface="Times New Roman" panose="02020603050405020304" pitchFamily="18" charset="0"/>
                <a:ea typeface="Times New Roman" panose="02020603050405020304" pitchFamily="18" charset="0"/>
              </a:rPr>
              <a:t>0.164 °C</a:t>
            </a:r>
            <a:r>
              <a:rPr lang="en-IN" dirty="0">
                <a:effectLst/>
                <a:latin typeface="Times New Roman" panose="02020603050405020304" pitchFamily="18" charset="0"/>
                <a:ea typeface="Times New Roman" panose="02020603050405020304" pitchFamily="18" charset="0"/>
              </a:rPr>
              <a:t>, and the calculated precision is </a:t>
            </a:r>
            <a:r>
              <a:rPr lang="en-IN" b="1" dirty="0">
                <a:effectLst/>
                <a:latin typeface="Times New Roman" panose="02020603050405020304" pitchFamily="18" charset="0"/>
                <a:ea typeface="Times New Roman" panose="02020603050405020304" pitchFamily="18" charset="0"/>
              </a:rPr>
              <a:t>±0.328 °C</a:t>
            </a:r>
            <a:r>
              <a:rPr lang="en-IN" dirty="0">
                <a:effectLst/>
                <a:latin typeface="Times New Roman" panose="02020603050405020304" pitchFamily="18" charset="0"/>
                <a:ea typeface="Times New Roman" panose="02020603050405020304" pitchFamily="18" charset="0"/>
              </a:rPr>
              <a:t>, which outlines the variation range.</a:t>
            </a:r>
            <a:endParaRPr lang="en-IN" dirty="0">
              <a:effectLst/>
              <a:latin typeface="Calibri" panose="020F0502020204030204" pitchFamily="34" charset="0"/>
              <a:ea typeface="Calibri" panose="020F0502020204030204" pitchFamily="34" charset="0"/>
            </a:endParaRPr>
          </a:p>
          <a:p>
            <a:pPr marL="285750" indent="-285750" algn="just">
              <a:lnSpc>
                <a:spcPct val="115000"/>
              </a:lnSpc>
              <a:spcAft>
                <a:spcPts val="1000"/>
              </a:spcAft>
              <a:buFont typeface="Arial" panose="020B0604020202020204" pitchFamily="34" charset="0"/>
              <a:buChar char="•"/>
            </a:pPr>
            <a:r>
              <a:rPr lang="en-IN" dirty="0">
                <a:effectLst/>
                <a:latin typeface="Times New Roman" panose="02020603050405020304" pitchFamily="18" charset="0"/>
                <a:ea typeface="Times New Roman" panose="02020603050405020304" pitchFamily="18" charset="0"/>
              </a:rPr>
              <a:t> The </a:t>
            </a:r>
            <a:r>
              <a:rPr lang="en-IN" b="1" dirty="0">
                <a:effectLst/>
                <a:latin typeface="Times New Roman" panose="02020603050405020304" pitchFamily="18" charset="0"/>
                <a:ea typeface="Times New Roman" panose="02020603050405020304" pitchFamily="18" charset="0"/>
              </a:rPr>
              <a:t>repeatability</a:t>
            </a:r>
            <a:r>
              <a:rPr lang="en-IN" dirty="0">
                <a:effectLst/>
                <a:latin typeface="Times New Roman" panose="02020603050405020304" pitchFamily="18" charset="0"/>
                <a:ea typeface="Times New Roman" panose="02020603050405020304" pitchFamily="18" charset="0"/>
              </a:rPr>
              <a:t>, reflected by the </a:t>
            </a:r>
            <a:r>
              <a:rPr lang="en-IN" b="1" dirty="0">
                <a:effectLst/>
                <a:latin typeface="Times New Roman" panose="02020603050405020304" pitchFamily="18" charset="0"/>
                <a:ea typeface="Times New Roman" panose="02020603050405020304" pitchFamily="18" charset="0"/>
              </a:rPr>
              <a:t>CV% of 0.59%</a:t>
            </a:r>
            <a:r>
              <a:rPr lang="en-IN" dirty="0">
                <a:effectLst/>
                <a:latin typeface="Times New Roman" panose="02020603050405020304" pitchFamily="18" charset="0"/>
                <a:ea typeface="Times New Roman" panose="02020603050405020304" pitchFamily="18" charset="0"/>
              </a:rPr>
              <a:t>, demonstrates excellent sensor stability as it is well below 1%, suggesting the sensor provides highly reliable readings.</a:t>
            </a:r>
            <a:endParaRPr lang="en-IN" dirty="0">
              <a:effectLst/>
              <a:latin typeface="Calibri" panose="020F0502020204030204" pitchFamily="34" charset="0"/>
              <a:ea typeface="Calibri" panose="020F0502020204030204" pitchFamily="34" charset="0"/>
            </a:endParaRPr>
          </a:p>
          <a:p>
            <a:endParaRPr lang="en-IN" b="1" dirty="0">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5C973A00-B2CB-AA80-405A-93DCBAD3E66A}"/>
              </a:ext>
            </a:extLst>
          </p:cNvPr>
          <p:cNvSpPr>
            <a:spLocks noGrp="1"/>
          </p:cNvSpPr>
          <p:nvPr>
            <p:ph type="body" sz="half" idx="17"/>
          </p:nvPr>
        </p:nvSpPr>
        <p:spPr>
          <a:xfrm>
            <a:off x="8051801" y="4200925"/>
            <a:ext cx="3456432" cy="2017772"/>
          </a:xfrm>
        </p:spPr>
        <p:txBody>
          <a:bodyPr>
            <a:normAutofit fontScale="77500" lnSpcReduction="20000"/>
          </a:bodyPr>
          <a:lstStyle/>
          <a:p>
            <a:r>
              <a:rPr lang="en-US" b="1" dirty="0">
                <a:latin typeface="Times New Roman" panose="02020603050405020304" pitchFamily="18" charset="0"/>
                <a:cs typeface="Times New Roman" panose="02020603050405020304" pitchFamily="18" charset="0"/>
              </a:rPr>
              <a:t>              Analog Ph sensor</a:t>
            </a:r>
          </a:p>
          <a:p>
            <a:pPr marL="285750" indent="-285750" algn="just">
              <a:lnSpc>
                <a:spcPct val="115000"/>
              </a:lnSpc>
              <a:spcAft>
                <a:spcPts val="1000"/>
              </a:spcAft>
              <a:buFont typeface="Arial" panose="020B0604020202020204" pitchFamily="34" charset="0"/>
              <a:buChar char="•"/>
            </a:pPr>
            <a:r>
              <a:rPr lang="en-IN" sz="1600" dirty="0">
                <a:effectLst/>
                <a:latin typeface="Times New Roman" panose="02020603050405020304" pitchFamily="18" charset="0"/>
                <a:ea typeface="Times New Roman" panose="02020603050405020304" pitchFamily="18" charset="0"/>
              </a:rPr>
              <a:t>The standard deviation is </a:t>
            </a:r>
            <a:r>
              <a:rPr lang="en-IN" sz="1600" b="1" dirty="0">
                <a:effectLst/>
                <a:latin typeface="Times New Roman" panose="02020603050405020304" pitchFamily="18" charset="0"/>
                <a:ea typeface="Times New Roman" panose="02020603050405020304" pitchFamily="18" charset="0"/>
              </a:rPr>
              <a:t>0.044</a:t>
            </a:r>
            <a:r>
              <a:rPr lang="en-IN" sz="1600" dirty="0">
                <a:effectLst/>
                <a:latin typeface="Times New Roman" panose="02020603050405020304" pitchFamily="18" charset="0"/>
                <a:ea typeface="Times New Roman" panose="02020603050405020304" pitchFamily="18" charset="0"/>
              </a:rPr>
              <a:t>, and the calculated precision is </a:t>
            </a:r>
            <a:r>
              <a:rPr lang="en-IN" sz="1600" b="1" dirty="0">
                <a:effectLst/>
                <a:latin typeface="Times New Roman" panose="02020603050405020304" pitchFamily="18" charset="0"/>
                <a:ea typeface="Times New Roman" panose="02020603050405020304" pitchFamily="18" charset="0"/>
              </a:rPr>
              <a:t>±0.089</a:t>
            </a:r>
            <a:r>
              <a:rPr lang="en-IN" sz="1600" dirty="0">
                <a:effectLst/>
                <a:latin typeface="Times New Roman" panose="02020603050405020304" pitchFamily="18" charset="0"/>
                <a:ea typeface="Times New Roman" panose="02020603050405020304" pitchFamily="18" charset="0"/>
              </a:rPr>
              <a:t>, which outlines the variation range.</a:t>
            </a:r>
            <a:endParaRPr lang="en-IN" sz="1600" dirty="0">
              <a:effectLst/>
              <a:latin typeface="Calibri" panose="020F0502020204030204" pitchFamily="34" charset="0"/>
              <a:ea typeface="Calibri" panose="020F0502020204030204" pitchFamily="34" charset="0"/>
            </a:endParaRPr>
          </a:p>
          <a:p>
            <a:pPr marL="285750" indent="-285750" algn="just">
              <a:lnSpc>
                <a:spcPct val="115000"/>
              </a:lnSpc>
              <a:spcAft>
                <a:spcPts val="1000"/>
              </a:spcAft>
              <a:buFont typeface="Arial" panose="020B0604020202020204" pitchFamily="34" charset="0"/>
              <a:buChar char="•"/>
            </a:pPr>
            <a:r>
              <a:rPr lang="en-IN" sz="1600" dirty="0">
                <a:effectLst/>
                <a:latin typeface="Times New Roman" panose="02020603050405020304" pitchFamily="18" charset="0"/>
                <a:ea typeface="Times New Roman" panose="02020603050405020304" pitchFamily="18" charset="0"/>
              </a:rPr>
              <a:t>The </a:t>
            </a:r>
            <a:r>
              <a:rPr lang="en-IN" sz="1600" b="1" dirty="0">
                <a:effectLst/>
                <a:latin typeface="Times New Roman" panose="02020603050405020304" pitchFamily="18" charset="0"/>
                <a:ea typeface="Times New Roman" panose="02020603050405020304" pitchFamily="18" charset="0"/>
              </a:rPr>
              <a:t>repeatability</a:t>
            </a:r>
            <a:r>
              <a:rPr lang="en-IN" sz="1600" dirty="0">
                <a:effectLst/>
                <a:latin typeface="Times New Roman" panose="02020603050405020304" pitchFamily="18" charset="0"/>
                <a:ea typeface="Times New Roman" panose="02020603050405020304" pitchFamily="18" charset="0"/>
              </a:rPr>
              <a:t>, reflected by the </a:t>
            </a:r>
            <a:r>
              <a:rPr lang="en-IN" sz="1600" b="1" dirty="0">
                <a:effectLst/>
                <a:latin typeface="Times New Roman" panose="02020603050405020304" pitchFamily="18" charset="0"/>
                <a:ea typeface="Times New Roman" panose="02020603050405020304" pitchFamily="18" charset="0"/>
              </a:rPr>
              <a:t>CV% of 0.55%</a:t>
            </a:r>
            <a:r>
              <a:rPr lang="en-IN" sz="1600" dirty="0">
                <a:effectLst/>
                <a:latin typeface="Times New Roman" panose="02020603050405020304" pitchFamily="18" charset="0"/>
                <a:ea typeface="Times New Roman" panose="02020603050405020304" pitchFamily="18" charset="0"/>
              </a:rPr>
              <a:t>, demonstrates excellent sensor stability as it is well below 1%, suggesting the sensor provides highly reliable readings.</a:t>
            </a:r>
            <a:endParaRPr lang="en-IN" sz="1600" dirty="0">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p:txBody>
      </p:sp>
      <p:graphicFrame>
        <p:nvGraphicFramePr>
          <p:cNvPr id="9" name="Chart 8">
            <a:extLst>
              <a:ext uri="{FF2B5EF4-FFF2-40B4-BE49-F238E27FC236}">
                <a16:creationId xmlns:a16="http://schemas.microsoft.com/office/drawing/2014/main" id="{0D78EE90-B1BA-916F-4BD4-D11C96273332}"/>
              </a:ext>
            </a:extLst>
          </p:cNvPr>
          <p:cNvGraphicFramePr/>
          <p:nvPr>
            <p:extLst>
              <p:ext uri="{D42A27DB-BD31-4B8C-83A1-F6EECF244321}">
                <p14:modId xmlns:p14="http://schemas.microsoft.com/office/powerpoint/2010/main" val="1518626051"/>
              </p:ext>
            </p:extLst>
          </p:nvPr>
        </p:nvGraphicFramePr>
        <p:xfrm>
          <a:off x="457288" y="1816003"/>
          <a:ext cx="3454580" cy="238493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CE2D6C30-AEA4-A23F-B217-78DED5BC4CB9}"/>
              </a:ext>
            </a:extLst>
          </p:cNvPr>
          <p:cNvGraphicFramePr/>
          <p:nvPr>
            <p:extLst>
              <p:ext uri="{D42A27DB-BD31-4B8C-83A1-F6EECF244321}">
                <p14:modId xmlns:p14="http://schemas.microsoft.com/office/powerpoint/2010/main" val="3659077286"/>
              </p:ext>
            </p:extLst>
          </p:nvPr>
        </p:nvGraphicFramePr>
        <p:xfrm>
          <a:off x="4136497" y="1929770"/>
          <a:ext cx="3684941" cy="21573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E4B11D74-9F39-D963-58E1-01AF8560578A}"/>
              </a:ext>
            </a:extLst>
          </p:cNvPr>
          <p:cNvGraphicFramePr/>
          <p:nvPr>
            <p:extLst>
              <p:ext uri="{D42A27DB-BD31-4B8C-83A1-F6EECF244321}">
                <p14:modId xmlns:p14="http://schemas.microsoft.com/office/powerpoint/2010/main" val="1608852789"/>
              </p:ext>
            </p:extLst>
          </p:nvPr>
        </p:nvGraphicFramePr>
        <p:xfrm>
          <a:off x="7821438" y="1816003"/>
          <a:ext cx="3684761" cy="2271166"/>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a:extLst>
              <a:ext uri="{FF2B5EF4-FFF2-40B4-BE49-F238E27FC236}">
                <a16:creationId xmlns:a16="http://schemas.microsoft.com/office/drawing/2014/main" id="{716C8913-FE44-439D-97E9-8962516439DD}"/>
              </a:ext>
            </a:extLst>
          </p:cNvPr>
          <p:cNvSpPr txBox="1"/>
          <p:nvPr/>
        </p:nvSpPr>
        <p:spPr>
          <a:xfrm>
            <a:off x="11506199" y="6472091"/>
            <a:ext cx="441146" cy="369332"/>
          </a:xfrm>
          <a:prstGeom prst="rect">
            <a:avLst/>
          </a:prstGeom>
          <a:noFill/>
        </p:spPr>
        <p:txBody>
          <a:bodyPr wrap="none" rtlCol="0">
            <a:spAutoFit/>
          </a:bodyPr>
          <a:lstStyle/>
          <a:p>
            <a:r>
              <a:rPr lang="en-US" dirty="0"/>
              <a:t>18</a:t>
            </a:r>
            <a:endParaRPr lang="en-IN" dirty="0"/>
          </a:p>
        </p:txBody>
      </p:sp>
      <p:sp>
        <p:nvSpPr>
          <p:cNvPr id="14" name="TextBox 13">
            <a:extLst>
              <a:ext uri="{FF2B5EF4-FFF2-40B4-BE49-F238E27FC236}">
                <a16:creationId xmlns:a16="http://schemas.microsoft.com/office/drawing/2014/main" id="{9F63F3D0-7A37-ABBC-BE7F-44D16C497732}"/>
              </a:ext>
            </a:extLst>
          </p:cNvPr>
          <p:cNvSpPr txBox="1"/>
          <p:nvPr/>
        </p:nvSpPr>
        <p:spPr>
          <a:xfrm>
            <a:off x="8802263" y="3948669"/>
            <a:ext cx="3048000" cy="276999"/>
          </a:xfrm>
          <a:prstGeom prst="rect">
            <a:avLst/>
          </a:prstGeom>
          <a:noFill/>
        </p:spPr>
        <p:txBody>
          <a:bodyPr wrap="square">
            <a:spAutoFit/>
          </a:bodyPr>
          <a:lstStyle/>
          <a:p>
            <a:r>
              <a:rPr lang="en-US" sz="1200" dirty="0">
                <a:effectLst/>
                <a:latin typeface="Times New Roman" panose="02020603050405020304" pitchFamily="18" charset="0"/>
                <a:ea typeface="Times New Roman" panose="02020603050405020304" pitchFamily="18" charset="0"/>
              </a:rPr>
              <a:t> Fig 20: pH vs Trial No.</a:t>
            </a:r>
            <a:endParaRPr lang="en-IN" sz="1200" dirty="0"/>
          </a:p>
        </p:txBody>
      </p:sp>
      <p:sp>
        <p:nvSpPr>
          <p:cNvPr id="16" name="TextBox 15">
            <a:extLst>
              <a:ext uri="{FF2B5EF4-FFF2-40B4-BE49-F238E27FC236}">
                <a16:creationId xmlns:a16="http://schemas.microsoft.com/office/drawing/2014/main" id="{15D04222-0EBD-E665-8BD5-020008582483}"/>
              </a:ext>
            </a:extLst>
          </p:cNvPr>
          <p:cNvSpPr txBox="1"/>
          <p:nvPr/>
        </p:nvSpPr>
        <p:spPr>
          <a:xfrm>
            <a:off x="4725242" y="4005547"/>
            <a:ext cx="3869635" cy="276999"/>
          </a:xfrm>
          <a:prstGeom prst="rect">
            <a:avLst/>
          </a:prstGeom>
          <a:noFill/>
        </p:spPr>
        <p:txBody>
          <a:bodyPr wrap="square">
            <a:spAutoFit/>
          </a:bodyPr>
          <a:lstStyle/>
          <a:p>
            <a:r>
              <a:rPr lang="en-US" sz="1200" dirty="0">
                <a:effectLst/>
                <a:latin typeface="Times New Roman" panose="02020603050405020304" pitchFamily="18" charset="0"/>
                <a:ea typeface="Times New Roman" panose="02020603050405020304" pitchFamily="18" charset="0"/>
              </a:rPr>
              <a:t> Fig 19: </a:t>
            </a:r>
            <a:r>
              <a:rPr lang="en-IN" sz="1200" dirty="0">
                <a:effectLst/>
                <a:latin typeface="Times New Roman" panose="02020603050405020304" pitchFamily="18" charset="0"/>
                <a:ea typeface="Times New Roman" panose="02020603050405020304" pitchFamily="18" charset="0"/>
              </a:rPr>
              <a:t>Temperature(ºC) vs Trial No</a:t>
            </a:r>
            <a:endParaRPr lang="en-IN" sz="1200" dirty="0"/>
          </a:p>
        </p:txBody>
      </p:sp>
      <p:sp>
        <p:nvSpPr>
          <p:cNvPr id="18" name="TextBox 17">
            <a:extLst>
              <a:ext uri="{FF2B5EF4-FFF2-40B4-BE49-F238E27FC236}">
                <a16:creationId xmlns:a16="http://schemas.microsoft.com/office/drawing/2014/main" id="{7817F8A7-3610-3EC9-BFCC-1F0F9E1AC70E}"/>
              </a:ext>
            </a:extLst>
          </p:cNvPr>
          <p:cNvSpPr txBox="1"/>
          <p:nvPr/>
        </p:nvSpPr>
        <p:spPr>
          <a:xfrm>
            <a:off x="875455" y="4005547"/>
            <a:ext cx="6096000" cy="276999"/>
          </a:xfrm>
          <a:prstGeom prst="rect">
            <a:avLst/>
          </a:prstGeom>
          <a:noFill/>
        </p:spPr>
        <p:txBody>
          <a:bodyPr wrap="square">
            <a:spAutoFit/>
          </a:bodyPr>
          <a:lstStyle/>
          <a:p>
            <a:r>
              <a:rPr lang="en-IN" sz="1200" dirty="0">
                <a:effectLst/>
                <a:latin typeface="Times New Roman" panose="02020603050405020304" pitchFamily="18" charset="0"/>
                <a:ea typeface="Times New Roman" panose="02020603050405020304" pitchFamily="18" charset="0"/>
              </a:rPr>
              <a:t>Fig </a:t>
            </a:r>
            <a:r>
              <a:rPr lang="en-IN" sz="1200" dirty="0">
                <a:latin typeface="Times New Roman" panose="02020603050405020304" pitchFamily="18" charset="0"/>
                <a:ea typeface="Times New Roman" panose="02020603050405020304" pitchFamily="18" charset="0"/>
              </a:rPr>
              <a:t>18</a:t>
            </a:r>
            <a:r>
              <a:rPr lang="en-IN" sz="1200" dirty="0">
                <a:effectLst/>
                <a:latin typeface="Times New Roman" panose="02020603050405020304" pitchFamily="18" charset="0"/>
                <a:ea typeface="Times New Roman" panose="02020603050405020304" pitchFamily="18" charset="0"/>
              </a:rPr>
              <a:t>: Conductivity(mS/cm) vs Trial No</a:t>
            </a:r>
            <a:endParaRPr lang="en-IN" sz="1200" dirty="0"/>
          </a:p>
        </p:txBody>
      </p:sp>
    </p:spTree>
    <p:extLst>
      <p:ext uri="{BB962C8B-B14F-4D97-AF65-F5344CB8AC3E}">
        <p14:creationId xmlns:p14="http://schemas.microsoft.com/office/powerpoint/2010/main" val="805298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DA900-1B60-477F-B644-5F9A57F60171}"/>
              </a:ext>
            </a:extLst>
          </p:cNvPr>
          <p:cNvSpPr>
            <a:spLocks noGrp="1"/>
          </p:cNvSpPr>
          <p:nvPr>
            <p:ph type="title"/>
          </p:nvPr>
        </p:nvSpPr>
        <p:spPr>
          <a:xfrm>
            <a:off x="2398644" y="753533"/>
            <a:ext cx="9107556" cy="999068"/>
          </a:xfrm>
        </p:spPr>
        <p:txBody>
          <a:bodyPr/>
          <a:lstStyle/>
          <a:p>
            <a:r>
              <a:rPr lang="en-IN" sz="2800" b="1" dirty="0">
                <a:solidFill>
                  <a:schemeClr val="accent4">
                    <a:lumMod val="50000"/>
                  </a:schemeClr>
                </a:solidFill>
                <a:effectLst/>
                <a:latin typeface="Times New Roman" panose="02020603050405020304" pitchFamily="18" charset="0"/>
                <a:ea typeface="Times New Roman" panose="02020603050405020304" pitchFamily="18" charset="0"/>
              </a:rPr>
              <a:t>Accuracy of Conductivity Sensor+LM334</a:t>
            </a:r>
            <a:br>
              <a:rPr lang="en-IN" sz="1800" dirty="0">
                <a:solidFill>
                  <a:schemeClr val="accent4">
                    <a:lumMod val="50000"/>
                  </a:schemeClr>
                </a:solidFill>
                <a:effectLst/>
                <a:latin typeface="Calibri" panose="020F0502020204030204" pitchFamily="34" charset="0"/>
                <a:ea typeface="Calibri" panose="020F0502020204030204" pitchFamily="34" charset="0"/>
              </a:rPr>
            </a:br>
            <a:endParaRPr lang="en-IN" dirty="0">
              <a:solidFill>
                <a:schemeClr val="accent4">
                  <a:lumMod val="50000"/>
                </a:schemeClr>
              </a:solidFill>
            </a:endParaRPr>
          </a:p>
        </p:txBody>
      </p:sp>
      <p:sp>
        <p:nvSpPr>
          <p:cNvPr id="3" name="Text Placeholder 2">
            <a:extLst>
              <a:ext uri="{FF2B5EF4-FFF2-40B4-BE49-F238E27FC236}">
                <a16:creationId xmlns:a16="http://schemas.microsoft.com/office/drawing/2014/main" id="{29C393F5-2D6E-D445-50A7-E42C9D16C3A3}"/>
              </a:ext>
            </a:extLst>
          </p:cNvPr>
          <p:cNvSpPr>
            <a:spLocks noGrp="1"/>
          </p:cNvSpPr>
          <p:nvPr>
            <p:ph type="body" sz="half" idx="2"/>
          </p:nvPr>
        </p:nvSpPr>
        <p:spPr>
          <a:xfrm>
            <a:off x="1267256" y="3929562"/>
            <a:ext cx="9869522" cy="2174906"/>
          </a:xfrm>
        </p:spPr>
        <p:txBody>
          <a:bodyPr>
            <a:normAutofit/>
          </a:bodyPr>
          <a:lstStyle/>
          <a:p>
            <a:pPr algn="ctr">
              <a:lnSpc>
                <a:spcPct val="115000"/>
              </a:lnSpc>
              <a:spcAft>
                <a:spcPts val="1000"/>
              </a:spcAft>
            </a:pPr>
            <a:r>
              <a:rPr lang="en-IN" sz="1800" dirty="0">
                <a:solidFill>
                  <a:schemeClr val="accent4">
                    <a:lumMod val="50000"/>
                  </a:schemeClr>
                </a:solidFill>
                <a:effectLst/>
                <a:latin typeface="Times New Roman" panose="02020603050405020304" pitchFamily="18" charset="0"/>
                <a:ea typeface="Times New Roman" panose="02020603050405020304" pitchFamily="18" charset="0"/>
              </a:rPr>
              <a:t> Hence the </a:t>
            </a:r>
            <a:r>
              <a:rPr lang="en-IN" sz="1800" b="1" dirty="0">
                <a:solidFill>
                  <a:schemeClr val="accent4">
                    <a:lumMod val="50000"/>
                  </a:schemeClr>
                </a:solidFill>
                <a:effectLst/>
                <a:latin typeface="Times New Roman" panose="02020603050405020304" pitchFamily="18" charset="0"/>
                <a:ea typeface="Times New Roman" panose="02020603050405020304" pitchFamily="18" charset="0"/>
              </a:rPr>
              <a:t>mean error =1.86%</a:t>
            </a:r>
            <a:r>
              <a:rPr lang="en-IN" sz="1800" dirty="0">
                <a:solidFill>
                  <a:schemeClr val="accent4">
                    <a:lumMod val="50000"/>
                  </a:schemeClr>
                </a:solidFill>
                <a:effectLst/>
                <a:latin typeface="Times New Roman" panose="02020603050405020304" pitchFamily="18" charset="0"/>
                <a:ea typeface="Times New Roman" panose="02020603050405020304" pitchFamily="18" charset="0"/>
              </a:rPr>
              <a:t> which is acceptable</a:t>
            </a:r>
            <a:r>
              <a:rPr lang="en-IN" sz="1800" dirty="0">
                <a:effectLst/>
                <a:latin typeface="Times New Roman" panose="02020603050405020304" pitchFamily="18" charset="0"/>
                <a:ea typeface="Times New Roman" panose="02020603050405020304" pitchFamily="18" charset="0"/>
              </a:rPr>
              <a:t>.</a:t>
            </a:r>
            <a:endParaRPr lang="en-IN" sz="1800" dirty="0">
              <a:effectLst/>
              <a:latin typeface="Calibri" panose="020F0502020204030204" pitchFamily="34" charset="0"/>
              <a:ea typeface="Calibri" panose="020F0502020204030204" pitchFamily="34" charset="0"/>
            </a:endParaRPr>
          </a:p>
          <a:p>
            <a:pPr algn="just">
              <a:lnSpc>
                <a:spcPct val="115000"/>
              </a:lnSpc>
              <a:spcAft>
                <a:spcPts val="1000"/>
              </a:spcAft>
            </a:pPr>
            <a:r>
              <a:rPr lang="en-US" sz="1800" dirty="0" err="1">
                <a:solidFill>
                  <a:schemeClr val="accent4">
                    <a:lumMod val="50000"/>
                  </a:schemeClr>
                </a:solidFill>
                <a:effectLst/>
                <a:latin typeface="Times New Roman" panose="02020603050405020304" pitchFamily="18" charset="0"/>
                <a:ea typeface="Times New Roman" panose="02020603050405020304" pitchFamily="18" charset="0"/>
              </a:rPr>
              <a:t>KCl</a:t>
            </a:r>
            <a:r>
              <a:rPr lang="en-US" sz="1800" dirty="0">
                <a:solidFill>
                  <a:schemeClr val="accent4">
                    <a:lumMod val="50000"/>
                  </a:schemeClr>
                </a:solidFill>
                <a:effectLst/>
                <a:latin typeface="Times New Roman" panose="02020603050405020304" pitchFamily="18" charset="0"/>
                <a:ea typeface="Times New Roman" panose="02020603050405020304" pitchFamily="18" charset="0"/>
              </a:rPr>
              <a:t> is widely used over NaCl for conductivity sensor calibration because it provides stable, well-documented conductivity values recognized by ISO and NIST standards. It fully dissociates without forming secondary compounds, ensuring accurate and repeatable measurements with minimal ion interaction effects.</a:t>
            </a:r>
            <a:endParaRPr lang="en-IN" sz="1800" dirty="0">
              <a:solidFill>
                <a:schemeClr val="accent4">
                  <a:lumMod val="50000"/>
                </a:schemeClr>
              </a:solidFill>
              <a:effectLst/>
              <a:latin typeface="Calibri" panose="020F0502020204030204" pitchFamily="34" charset="0"/>
              <a:ea typeface="Calibri" panose="020F0502020204030204" pitchFamily="34" charset="0"/>
            </a:endParaRPr>
          </a:p>
          <a:p>
            <a:endParaRPr lang="en-IN" dirty="0"/>
          </a:p>
        </p:txBody>
      </p:sp>
      <p:graphicFrame>
        <p:nvGraphicFramePr>
          <p:cNvPr id="4" name="Table 3">
            <a:extLst>
              <a:ext uri="{FF2B5EF4-FFF2-40B4-BE49-F238E27FC236}">
                <a16:creationId xmlns:a16="http://schemas.microsoft.com/office/drawing/2014/main" id="{4DE1521E-3AA6-F6C3-684B-9E31A2BD7B57}"/>
              </a:ext>
            </a:extLst>
          </p:cNvPr>
          <p:cNvGraphicFramePr>
            <a:graphicFrameLocks noGrp="1"/>
          </p:cNvGraphicFramePr>
          <p:nvPr>
            <p:extLst>
              <p:ext uri="{D42A27DB-BD31-4B8C-83A1-F6EECF244321}">
                <p14:modId xmlns:p14="http://schemas.microsoft.com/office/powerpoint/2010/main" val="41186851"/>
              </p:ext>
            </p:extLst>
          </p:nvPr>
        </p:nvGraphicFramePr>
        <p:xfrm>
          <a:off x="1431235" y="1752601"/>
          <a:ext cx="9448799" cy="1824838"/>
        </p:xfrm>
        <a:graphic>
          <a:graphicData uri="http://schemas.openxmlformats.org/drawingml/2006/table">
            <a:tbl>
              <a:tblPr firstRow="1" firstCol="1" bandRow="1">
                <a:tableStyleId>{5C22544A-7EE6-4342-B048-85BDC9FD1C3A}</a:tableStyleId>
              </a:tblPr>
              <a:tblGrid>
                <a:gridCol w="2845307">
                  <a:extLst>
                    <a:ext uri="{9D8B030D-6E8A-4147-A177-3AD203B41FA5}">
                      <a16:colId xmlns:a16="http://schemas.microsoft.com/office/drawing/2014/main" val="3242250925"/>
                    </a:ext>
                  </a:extLst>
                </a:gridCol>
                <a:gridCol w="2600525">
                  <a:extLst>
                    <a:ext uri="{9D8B030D-6E8A-4147-A177-3AD203B41FA5}">
                      <a16:colId xmlns:a16="http://schemas.microsoft.com/office/drawing/2014/main" val="3750163019"/>
                    </a:ext>
                  </a:extLst>
                </a:gridCol>
                <a:gridCol w="2600525">
                  <a:extLst>
                    <a:ext uri="{9D8B030D-6E8A-4147-A177-3AD203B41FA5}">
                      <a16:colId xmlns:a16="http://schemas.microsoft.com/office/drawing/2014/main" val="2260532940"/>
                    </a:ext>
                  </a:extLst>
                </a:gridCol>
                <a:gridCol w="1402442">
                  <a:extLst>
                    <a:ext uri="{9D8B030D-6E8A-4147-A177-3AD203B41FA5}">
                      <a16:colId xmlns:a16="http://schemas.microsoft.com/office/drawing/2014/main" val="2507755332"/>
                    </a:ext>
                  </a:extLst>
                </a:gridCol>
              </a:tblGrid>
              <a:tr h="1299944">
                <a:tc>
                  <a:txBody>
                    <a:bodyPr/>
                    <a:lstStyle/>
                    <a:p>
                      <a:pPr algn="just">
                        <a:lnSpc>
                          <a:spcPct val="115000"/>
                        </a:lnSpc>
                        <a:spcAft>
                          <a:spcPts val="1000"/>
                        </a:spcAft>
                        <a:buNone/>
                      </a:pPr>
                      <a:r>
                        <a:rPr lang="en-US" sz="1200" dirty="0" err="1">
                          <a:effectLst/>
                        </a:rPr>
                        <a:t>KCl</a:t>
                      </a:r>
                      <a:r>
                        <a:rPr lang="en-US" sz="1200" dirty="0">
                          <a:effectLst/>
                        </a:rPr>
                        <a:t> Concentration(M)</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15000"/>
                        </a:lnSpc>
                        <a:spcAft>
                          <a:spcPts val="1000"/>
                        </a:spcAft>
                        <a:buNone/>
                      </a:pPr>
                      <a:r>
                        <a:rPr lang="en-US" sz="1200">
                          <a:effectLst/>
                        </a:rPr>
                        <a:t>Standard Conductivity (mS/cm) at 27ºC</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15000"/>
                        </a:lnSpc>
                        <a:spcAft>
                          <a:spcPts val="1000"/>
                        </a:spcAft>
                        <a:buNone/>
                      </a:pPr>
                      <a:r>
                        <a:rPr lang="en-US" sz="1200">
                          <a:effectLst/>
                        </a:rPr>
                        <a:t>Measured Conductivity (mS/cm)</a:t>
                      </a:r>
                      <a:endParaRPr lang="en-IN" sz="1100">
                        <a:effectLst/>
                      </a:endParaRPr>
                    </a:p>
                    <a:p>
                      <a:pPr algn="just">
                        <a:lnSpc>
                          <a:spcPct val="115000"/>
                        </a:lnSpc>
                        <a:spcAft>
                          <a:spcPts val="1000"/>
                        </a:spcAft>
                        <a:buNone/>
                      </a:pPr>
                      <a:r>
                        <a:rPr lang="en-US" sz="1200">
                          <a:effectLst/>
                        </a:rPr>
                        <a:t>27ºC</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15000"/>
                        </a:lnSpc>
                        <a:spcAft>
                          <a:spcPts val="1000"/>
                        </a:spcAft>
                        <a:buNone/>
                      </a:pPr>
                      <a:r>
                        <a:rPr lang="en-US" sz="1200">
                          <a:effectLst/>
                        </a:rPr>
                        <a:t>Error (%)</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233817549"/>
                  </a:ext>
                </a:extLst>
              </a:tr>
              <a:tr h="262447">
                <a:tc>
                  <a:txBody>
                    <a:bodyPr/>
                    <a:lstStyle/>
                    <a:p>
                      <a:pPr algn="just">
                        <a:lnSpc>
                          <a:spcPct val="115000"/>
                        </a:lnSpc>
                        <a:spcAft>
                          <a:spcPts val="1000"/>
                        </a:spcAft>
                        <a:buNone/>
                      </a:pPr>
                      <a:r>
                        <a:rPr lang="en-US" sz="1200">
                          <a:effectLst/>
                        </a:rPr>
                        <a:t>0.1 M</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15000"/>
                        </a:lnSpc>
                        <a:spcAft>
                          <a:spcPts val="1000"/>
                        </a:spcAft>
                        <a:buNone/>
                      </a:pPr>
                      <a:r>
                        <a:rPr lang="en-US" sz="1200">
                          <a:effectLst/>
                        </a:rPr>
                        <a:t>16.5</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15000"/>
                        </a:lnSpc>
                        <a:spcAft>
                          <a:spcPts val="1000"/>
                        </a:spcAft>
                        <a:buNone/>
                      </a:pPr>
                      <a:r>
                        <a:rPr lang="en-US" sz="1200">
                          <a:effectLst/>
                        </a:rPr>
                        <a:t>15.921</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15000"/>
                        </a:lnSpc>
                        <a:spcAft>
                          <a:spcPts val="1000"/>
                        </a:spcAft>
                        <a:buNone/>
                      </a:pPr>
                      <a:r>
                        <a:rPr lang="en-US" sz="1200">
                          <a:effectLst/>
                        </a:rPr>
                        <a:t>3.51%</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432084988"/>
                  </a:ext>
                </a:extLst>
              </a:tr>
              <a:tr h="262447">
                <a:tc>
                  <a:txBody>
                    <a:bodyPr/>
                    <a:lstStyle/>
                    <a:p>
                      <a:pPr algn="just">
                        <a:lnSpc>
                          <a:spcPct val="115000"/>
                        </a:lnSpc>
                        <a:spcAft>
                          <a:spcPts val="1000"/>
                        </a:spcAft>
                        <a:buNone/>
                      </a:pPr>
                      <a:r>
                        <a:rPr lang="en-US" sz="1200" dirty="0">
                          <a:effectLst/>
                        </a:rPr>
                        <a:t>1.0 M</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15000"/>
                        </a:lnSpc>
                        <a:spcAft>
                          <a:spcPts val="1000"/>
                        </a:spcAft>
                        <a:buNone/>
                      </a:pPr>
                      <a:r>
                        <a:rPr lang="en-US" sz="1200">
                          <a:effectLst/>
                        </a:rPr>
                        <a:t>111.3</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15000"/>
                        </a:lnSpc>
                        <a:spcAft>
                          <a:spcPts val="1000"/>
                        </a:spcAft>
                        <a:buNone/>
                      </a:pPr>
                      <a:r>
                        <a:rPr lang="en-US" sz="1200">
                          <a:effectLst/>
                        </a:rPr>
                        <a:t>111.07</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just">
                        <a:lnSpc>
                          <a:spcPct val="115000"/>
                        </a:lnSpc>
                        <a:spcAft>
                          <a:spcPts val="1000"/>
                        </a:spcAft>
                        <a:buNone/>
                      </a:pPr>
                      <a:r>
                        <a:rPr lang="en-US" sz="1200" dirty="0">
                          <a:effectLst/>
                        </a:rPr>
                        <a:t>0.21%</a:t>
                      </a:r>
                      <a:endParaRPr lang="en-IN"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566584498"/>
                  </a:ext>
                </a:extLst>
              </a:tr>
            </a:tbl>
          </a:graphicData>
        </a:graphic>
      </p:graphicFrame>
      <p:sp>
        <p:nvSpPr>
          <p:cNvPr id="6" name="TextBox 5">
            <a:extLst>
              <a:ext uri="{FF2B5EF4-FFF2-40B4-BE49-F238E27FC236}">
                <a16:creationId xmlns:a16="http://schemas.microsoft.com/office/drawing/2014/main" id="{1C56C749-05BF-5B82-26EA-DDC19BAF4832}"/>
              </a:ext>
            </a:extLst>
          </p:cNvPr>
          <p:cNvSpPr txBox="1"/>
          <p:nvPr/>
        </p:nvSpPr>
        <p:spPr>
          <a:xfrm>
            <a:off x="1656522" y="3560874"/>
            <a:ext cx="9223512" cy="390684"/>
          </a:xfrm>
          <a:prstGeom prst="rect">
            <a:avLst/>
          </a:prstGeom>
          <a:noFill/>
        </p:spPr>
        <p:txBody>
          <a:bodyPr wrap="square">
            <a:spAutoFit/>
          </a:bodyPr>
          <a:lstStyle/>
          <a:p>
            <a:pPr algn="ctr">
              <a:lnSpc>
                <a:spcPct val="115000"/>
              </a:lnSpc>
              <a:spcAft>
                <a:spcPts val="1000"/>
              </a:spcAft>
            </a:pPr>
            <a:r>
              <a:rPr lang="en-IN" sz="1800" b="1" dirty="0">
                <a:solidFill>
                  <a:schemeClr val="accent4">
                    <a:lumMod val="50000"/>
                  </a:schemeClr>
                </a:solidFill>
                <a:effectLst/>
                <a:latin typeface="Times New Roman" panose="02020603050405020304" pitchFamily="18" charset="0"/>
                <a:ea typeface="Times New Roman" panose="02020603050405020304" pitchFamily="18" charset="0"/>
              </a:rPr>
              <a:t>Table </a:t>
            </a:r>
            <a:r>
              <a:rPr lang="en-IN" b="1" dirty="0">
                <a:solidFill>
                  <a:schemeClr val="accent4">
                    <a:lumMod val="50000"/>
                  </a:schemeClr>
                </a:solidFill>
                <a:latin typeface="Times New Roman" panose="02020603050405020304" pitchFamily="18" charset="0"/>
                <a:ea typeface="Times New Roman" panose="02020603050405020304" pitchFamily="18" charset="0"/>
              </a:rPr>
              <a:t>1</a:t>
            </a:r>
            <a:r>
              <a:rPr lang="en-IN" sz="1800" b="1" dirty="0">
                <a:solidFill>
                  <a:schemeClr val="accent4">
                    <a:lumMod val="50000"/>
                  </a:schemeClr>
                </a:solidFill>
                <a:effectLst/>
                <a:latin typeface="Times New Roman" panose="02020603050405020304" pitchFamily="18" charset="0"/>
                <a:ea typeface="Times New Roman" panose="02020603050405020304" pitchFamily="18" charset="0"/>
              </a:rPr>
              <a:t>: Accuracy comparison between standard and measured conductivity</a:t>
            </a:r>
            <a:endParaRPr lang="en-IN" sz="1600" dirty="0">
              <a:solidFill>
                <a:schemeClr val="accent4">
                  <a:lumMod val="50000"/>
                </a:schemeClr>
              </a:solidFill>
              <a:effectLst/>
              <a:latin typeface="Calibri" panose="020F0502020204030204" pitchFamily="34" charset="0"/>
              <a:ea typeface="Calibri" panose="020F0502020204030204" pitchFamily="34" charset="0"/>
            </a:endParaRPr>
          </a:p>
        </p:txBody>
      </p:sp>
      <p:sp>
        <p:nvSpPr>
          <p:cNvPr id="7" name="TextBox 6">
            <a:extLst>
              <a:ext uri="{FF2B5EF4-FFF2-40B4-BE49-F238E27FC236}">
                <a16:creationId xmlns:a16="http://schemas.microsoft.com/office/drawing/2014/main" id="{E77791B5-2B65-6042-4D81-C9B4E9B0DBCB}"/>
              </a:ext>
            </a:extLst>
          </p:cNvPr>
          <p:cNvSpPr txBox="1"/>
          <p:nvPr/>
        </p:nvSpPr>
        <p:spPr>
          <a:xfrm>
            <a:off x="11136778" y="6228522"/>
            <a:ext cx="441146" cy="369332"/>
          </a:xfrm>
          <a:prstGeom prst="rect">
            <a:avLst/>
          </a:prstGeom>
          <a:noFill/>
        </p:spPr>
        <p:txBody>
          <a:bodyPr wrap="none" rtlCol="0">
            <a:spAutoFit/>
          </a:bodyPr>
          <a:lstStyle/>
          <a:p>
            <a:r>
              <a:rPr lang="en-US" dirty="0"/>
              <a:t>19</a:t>
            </a:r>
            <a:endParaRPr lang="en-IN" dirty="0"/>
          </a:p>
        </p:txBody>
      </p:sp>
    </p:spTree>
    <p:extLst>
      <p:ext uri="{BB962C8B-B14F-4D97-AF65-F5344CB8AC3E}">
        <p14:creationId xmlns:p14="http://schemas.microsoft.com/office/powerpoint/2010/main" val="3409623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A8D89A-6CE6-27CA-9202-B427EF90DF73}"/>
              </a:ext>
            </a:extLst>
          </p:cNvPr>
          <p:cNvSpPr>
            <a:spLocks noGrp="1"/>
          </p:cNvSpPr>
          <p:nvPr>
            <p:ph type="ctrTitle"/>
          </p:nvPr>
        </p:nvSpPr>
        <p:spPr>
          <a:xfrm>
            <a:off x="1371600" y="520037"/>
            <a:ext cx="9448800" cy="1825096"/>
          </a:xfrm>
        </p:spPr>
        <p:txBody>
          <a:bodyPr>
            <a:normAutofit/>
          </a:bodyPr>
          <a:lstStyle/>
          <a:p>
            <a:pPr algn="ctr"/>
            <a:r>
              <a:rPr lang="en-US" sz="3600" dirty="0">
                <a:solidFill>
                  <a:schemeClr val="accent4">
                    <a:lumMod val="75000"/>
                  </a:schemeClr>
                </a:solidFill>
                <a:latin typeface="Times New Roman" panose="02020603050405020304" pitchFamily="18" charset="0"/>
                <a:cs typeface="Times New Roman" panose="02020603050405020304" pitchFamily="18" charset="0"/>
              </a:rPr>
              <a:t>       Team members</a:t>
            </a:r>
            <a:endParaRPr lang="en-IN" sz="3600"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85679375-F7DC-07E1-0DBD-59125AB6B164}"/>
              </a:ext>
            </a:extLst>
          </p:cNvPr>
          <p:cNvSpPr>
            <a:spLocks noGrp="1"/>
          </p:cNvSpPr>
          <p:nvPr>
            <p:ph type="subTitle" idx="1"/>
          </p:nvPr>
        </p:nvSpPr>
        <p:spPr>
          <a:xfrm>
            <a:off x="1506682" y="2345133"/>
            <a:ext cx="9448800" cy="3748499"/>
          </a:xfrm>
        </p:spPr>
        <p:txBody>
          <a:bodyPr>
            <a:normAutofit/>
          </a:bodyPr>
          <a:lstStyle/>
          <a:p>
            <a:r>
              <a:rPr lang="en-IN" sz="3200" dirty="0">
                <a:solidFill>
                  <a:schemeClr val="accent4">
                    <a:lumMod val="75000"/>
                  </a:schemeClr>
                </a:solidFill>
                <a:latin typeface="Times New Roman" panose="02020603050405020304" pitchFamily="18" charset="0"/>
                <a:cs typeface="Times New Roman" panose="02020603050405020304" pitchFamily="18" charset="0"/>
              </a:rPr>
              <a:t>                                      Group 6</a:t>
            </a:r>
          </a:p>
          <a:p>
            <a:pPr algn="ctr"/>
            <a:r>
              <a:rPr lang="en-IN" sz="3200" dirty="0">
                <a:solidFill>
                  <a:schemeClr val="accent4">
                    <a:lumMod val="75000"/>
                  </a:schemeClr>
                </a:solidFill>
                <a:latin typeface="Times New Roman" panose="02020603050405020304" pitchFamily="18" charset="0"/>
                <a:cs typeface="Times New Roman" panose="02020603050405020304" pitchFamily="18" charset="0"/>
              </a:rPr>
              <a:t>         </a:t>
            </a:r>
            <a:r>
              <a:rPr lang="en-IN" sz="3200" b="1" i="1" dirty="0">
                <a:solidFill>
                  <a:schemeClr val="accent4">
                    <a:lumMod val="75000"/>
                  </a:schemeClr>
                </a:solidFill>
                <a:latin typeface="Times New Roman" panose="02020603050405020304" pitchFamily="18" charset="0"/>
                <a:cs typeface="Times New Roman" panose="02020603050405020304" pitchFamily="18" charset="0"/>
              </a:rPr>
              <a:t>Under the able guidance of Dr. Subir Das</a:t>
            </a:r>
          </a:p>
          <a:p>
            <a:r>
              <a:rPr lang="en-IN" sz="3200" dirty="0">
                <a:solidFill>
                  <a:schemeClr val="accent4">
                    <a:lumMod val="75000"/>
                  </a:schemeClr>
                </a:solidFill>
                <a:latin typeface="Times New Roman" panose="02020603050405020304" pitchFamily="18" charset="0"/>
                <a:cs typeface="Times New Roman" panose="02020603050405020304" pitchFamily="18" charset="0"/>
              </a:rPr>
              <a:t>Adyatrayee Roy  (21UEI057)</a:t>
            </a:r>
          </a:p>
          <a:p>
            <a:r>
              <a:rPr lang="en-IN" sz="3200" dirty="0">
                <a:solidFill>
                  <a:schemeClr val="accent4">
                    <a:lumMod val="75000"/>
                  </a:schemeClr>
                </a:solidFill>
                <a:latin typeface="Times New Roman" panose="02020603050405020304" pitchFamily="18" charset="0"/>
                <a:cs typeface="Times New Roman" panose="02020603050405020304" pitchFamily="18" charset="0"/>
              </a:rPr>
              <a:t>Shreya Mukherjee (21UEI075)</a:t>
            </a:r>
          </a:p>
          <a:p>
            <a:r>
              <a:rPr lang="en-IN" sz="3200" dirty="0" err="1">
                <a:solidFill>
                  <a:schemeClr val="accent4">
                    <a:lumMod val="75000"/>
                  </a:schemeClr>
                </a:solidFill>
                <a:latin typeface="Times New Roman" panose="02020603050405020304" pitchFamily="18" charset="0"/>
                <a:cs typeface="Times New Roman" panose="02020603050405020304" pitchFamily="18" charset="0"/>
              </a:rPr>
              <a:t>Chandrayee</a:t>
            </a:r>
            <a:r>
              <a:rPr lang="en-IN" sz="3200" dirty="0">
                <a:solidFill>
                  <a:schemeClr val="accent4">
                    <a:lumMod val="75000"/>
                  </a:schemeClr>
                </a:solidFill>
                <a:latin typeface="Times New Roman" panose="02020603050405020304" pitchFamily="18" charset="0"/>
                <a:cs typeface="Times New Roman" panose="02020603050405020304" pitchFamily="18" charset="0"/>
              </a:rPr>
              <a:t> DasGupta(21UEI067)</a:t>
            </a:r>
          </a:p>
          <a:p>
            <a:r>
              <a:rPr lang="en-IN" sz="3200" dirty="0" err="1">
                <a:solidFill>
                  <a:schemeClr val="accent4">
                    <a:lumMod val="75000"/>
                  </a:schemeClr>
                </a:solidFill>
                <a:latin typeface="Times New Roman" panose="02020603050405020304" pitchFamily="18" charset="0"/>
                <a:cs typeface="Times New Roman" panose="02020603050405020304" pitchFamily="18" charset="0"/>
              </a:rPr>
              <a:t>Tapalabdha</a:t>
            </a:r>
            <a:r>
              <a:rPr lang="en-IN" sz="3200" dirty="0">
                <a:solidFill>
                  <a:schemeClr val="accent4">
                    <a:lumMod val="75000"/>
                  </a:schemeClr>
                </a:solidFill>
                <a:latin typeface="Times New Roman" panose="02020603050405020304" pitchFamily="18" charset="0"/>
                <a:cs typeface="Times New Roman" panose="02020603050405020304" pitchFamily="18" charset="0"/>
              </a:rPr>
              <a:t> Roy (21UE1038)</a:t>
            </a:r>
          </a:p>
        </p:txBody>
      </p:sp>
      <p:sp>
        <p:nvSpPr>
          <p:cNvPr id="6" name="TextBox 5">
            <a:extLst>
              <a:ext uri="{FF2B5EF4-FFF2-40B4-BE49-F238E27FC236}">
                <a16:creationId xmlns:a16="http://schemas.microsoft.com/office/drawing/2014/main" id="{172D123A-90B9-CA87-FBC5-94154015D6A2}"/>
              </a:ext>
            </a:extLst>
          </p:cNvPr>
          <p:cNvSpPr txBox="1"/>
          <p:nvPr/>
        </p:nvSpPr>
        <p:spPr>
          <a:xfrm>
            <a:off x="11367654" y="6307282"/>
            <a:ext cx="312906" cy="369332"/>
          </a:xfrm>
          <a:prstGeom prst="rect">
            <a:avLst/>
          </a:prstGeom>
          <a:noFill/>
        </p:spPr>
        <p:txBody>
          <a:bodyPr wrap="none" rtlCol="0">
            <a:spAutoFit/>
          </a:bodyPr>
          <a:lstStyle/>
          <a:p>
            <a:r>
              <a:rPr lang="en-US" dirty="0"/>
              <a:t>2</a:t>
            </a:r>
            <a:endParaRPr lang="en-IN" dirty="0"/>
          </a:p>
        </p:txBody>
      </p:sp>
    </p:spTree>
    <p:extLst>
      <p:ext uri="{BB962C8B-B14F-4D97-AF65-F5344CB8AC3E}">
        <p14:creationId xmlns:p14="http://schemas.microsoft.com/office/powerpoint/2010/main" val="2715723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1EEC6-B7F4-CD86-FD73-F4F86FE426EE}"/>
              </a:ext>
            </a:extLst>
          </p:cNvPr>
          <p:cNvSpPr>
            <a:spLocks noGrp="1"/>
          </p:cNvSpPr>
          <p:nvPr>
            <p:ph type="title"/>
          </p:nvPr>
        </p:nvSpPr>
        <p:spPr>
          <a:xfrm>
            <a:off x="955813" y="940904"/>
            <a:ext cx="9195352" cy="1600200"/>
          </a:xfrm>
        </p:spPr>
        <p:txBody>
          <a:bodyPr>
            <a:normAutofit/>
          </a:bodyPr>
          <a:lstStyle/>
          <a:p>
            <a:r>
              <a:rPr lang="en-IN" sz="2800" dirty="0">
                <a:solidFill>
                  <a:schemeClr val="accent4">
                    <a:lumMod val="50000"/>
                  </a:schemeClr>
                </a:solidFill>
                <a:effectLst/>
                <a:latin typeface="Times New Roman" panose="02020603050405020304" pitchFamily="18" charset="0"/>
                <a:ea typeface="Times New Roman" panose="02020603050405020304" pitchFamily="18" charset="0"/>
              </a:rPr>
              <a:t>Effect of temperature on the conductivity </a:t>
            </a:r>
            <a:br>
              <a:rPr lang="en-IN" sz="2800" dirty="0">
                <a:effectLst/>
                <a:latin typeface="Calibri" panose="020F0502020204030204" pitchFamily="34" charset="0"/>
                <a:ea typeface="Calibri" panose="020F0502020204030204" pitchFamily="34" charset="0"/>
              </a:rPr>
            </a:br>
            <a:endParaRPr lang="en-IN" sz="2800" dirty="0"/>
          </a:p>
        </p:txBody>
      </p:sp>
      <p:graphicFrame>
        <p:nvGraphicFramePr>
          <p:cNvPr id="5" name="Content Placeholder 4">
            <a:extLst>
              <a:ext uri="{FF2B5EF4-FFF2-40B4-BE49-F238E27FC236}">
                <a16:creationId xmlns:a16="http://schemas.microsoft.com/office/drawing/2014/main" id="{76727B92-EBA5-1DB3-AD8E-AD358B880EEA}"/>
              </a:ext>
            </a:extLst>
          </p:cNvPr>
          <p:cNvGraphicFramePr>
            <a:graphicFrameLocks noGrp="1"/>
          </p:cNvGraphicFramePr>
          <p:nvPr>
            <p:ph idx="1"/>
            <p:extLst>
              <p:ext uri="{D42A27DB-BD31-4B8C-83A1-F6EECF244321}">
                <p14:modId xmlns:p14="http://schemas.microsoft.com/office/powerpoint/2010/main" val="2752492187"/>
              </p:ext>
            </p:extLst>
          </p:nvPr>
        </p:nvGraphicFramePr>
        <p:xfrm>
          <a:off x="8332697" y="2186608"/>
          <a:ext cx="3213260" cy="3216101"/>
        </p:xfrm>
        <a:graphic>
          <a:graphicData uri="http://schemas.openxmlformats.org/drawingml/2006/table">
            <a:tbl>
              <a:tblPr firstRow="1" firstCol="1" bandRow="1">
                <a:tableStyleId>{5C22544A-7EE6-4342-B048-85BDC9FD1C3A}</a:tableStyleId>
              </a:tblPr>
              <a:tblGrid>
                <a:gridCol w="1606630">
                  <a:extLst>
                    <a:ext uri="{9D8B030D-6E8A-4147-A177-3AD203B41FA5}">
                      <a16:colId xmlns:a16="http://schemas.microsoft.com/office/drawing/2014/main" val="501442702"/>
                    </a:ext>
                  </a:extLst>
                </a:gridCol>
                <a:gridCol w="1606630">
                  <a:extLst>
                    <a:ext uri="{9D8B030D-6E8A-4147-A177-3AD203B41FA5}">
                      <a16:colId xmlns:a16="http://schemas.microsoft.com/office/drawing/2014/main" val="4231478461"/>
                    </a:ext>
                  </a:extLst>
                </a:gridCol>
              </a:tblGrid>
              <a:tr h="636613">
                <a:tc>
                  <a:txBody>
                    <a:bodyPr/>
                    <a:lstStyle/>
                    <a:p>
                      <a:pPr algn="just">
                        <a:lnSpc>
                          <a:spcPct val="115000"/>
                        </a:lnSpc>
                        <a:spcAft>
                          <a:spcPts val="1000"/>
                        </a:spcAft>
                        <a:buNone/>
                      </a:pPr>
                      <a:r>
                        <a:rPr lang="en-IN" sz="1200" dirty="0">
                          <a:effectLst/>
                        </a:rPr>
                        <a:t>Temperature (°C)</a:t>
                      </a:r>
                      <a:endParaRPr lang="en-IN" sz="1100" dirty="0">
                        <a:effectLst/>
                        <a:latin typeface="Calibri" panose="020F0502020204030204" pitchFamily="34" charset="0"/>
                        <a:ea typeface="Calibri" panose="020F0502020204030204" pitchFamily="34" charset="0"/>
                      </a:endParaRPr>
                    </a:p>
                  </a:txBody>
                  <a:tcPr marL="9525" marR="9525" marT="9525" marB="9525" anchor="ctr"/>
                </a:tc>
                <a:tc>
                  <a:txBody>
                    <a:bodyPr/>
                    <a:lstStyle/>
                    <a:p>
                      <a:pPr algn="just">
                        <a:lnSpc>
                          <a:spcPct val="115000"/>
                        </a:lnSpc>
                        <a:spcAft>
                          <a:spcPts val="1000"/>
                        </a:spcAft>
                        <a:buNone/>
                      </a:pPr>
                      <a:r>
                        <a:rPr lang="en-IN" sz="1200">
                          <a:effectLst/>
                        </a:rPr>
                        <a:t>Conductivity (mS/cm) at KCl</a:t>
                      </a:r>
                      <a:endParaRPr lang="en-IN" sz="1100">
                        <a:effectLst/>
                        <a:latin typeface="Calibri" panose="020F0502020204030204" pitchFamily="34" charset="0"/>
                        <a:ea typeface="Calibri" panose="020F0502020204030204" pitchFamily="34" charset="0"/>
                      </a:endParaRPr>
                    </a:p>
                  </a:txBody>
                  <a:tcPr marL="9525" marR="9525" marT="9525" marB="9525" anchor="ctr"/>
                </a:tc>
                <a:extLst>
                  <a:ext uri="{0D108BD9-81ED-4DB2-BD59-A6C34878D82A}">
                    <a16:rowId xmlns:a16="http://schemas.microsoft.com/office/drawing/2014/main" val="2437110214"/>
                  </a:ext>
                </a:extLst>
              </a:tr>
              <a:tr h="322436">
                <a:tc>
                  <a:txBody>
                    <a:bodyPr/>
                    <a:lstStyle/>
                    <a:p>
                      <a:pPr algn="just">
                        <a:lnSpc>
                          <a:spcPct val="115000"/>
                        </a:lnSpc>
                        <a:spcAft>
                          <a:spcPts val="1000"/>
                        </a:spcAft>
                        <a:buNone/>
                      </a:pPr>
                      <a:r>
                        <a:rPr lang="en-IN" sz="1200">
                          <a:effectLst/>
                        </a:rPr>
                        <a:t>27</a:t>
                      </a:r>
                      <a:endParaRPr lang="en-IN" sz="1100">
                        <a:effectLst/>
                        <a:latin typeface="Calibri" panose="020F0502020204030204" pitchFamily="34" charset="0"/>
                        <a:ea typeface="Calibri" panose="020F0502020204030204" pitchFamily="34" charset="0"/>
                      </a:endParaRPr>
                    </a:p>
                  </a:txBody>
                  <a:tcPr marL="9525" marR="9525" marT="9525" marB="9525" anchor="ctr"/>
                </a:tc>
                <a:tc>
                  <a:txBody>
                    <a:bodyPr/>
                    <a:lstStyle/>
                    <a:p>
                      <a:pPr algn="just">
                        <a:lnSpc>
                          <a:spcPct val="115000"/>
                        </a:lnSpc>
                        <a:spcAft>
                          <a:spcPts val="1000"/>
                        </a:spcAft>
                        <a:buNone/>
                      </a:pPr>
                      <a:r>
                        <a:rPr lang="en-IN" sz="1200">
                          <a:effectLst/>
                        </a:rPr>
                        <a:t>15.92</a:t>
                      </a:r>
                      <a:endParaRPr lang="en-IN" sz="1100">
                        <a:effectLst/>
                        <a:latin typeface="Calibri" panose="020F0502020204030204" pitchFamily="34" charset="0"/>
                        <a:ea typeface="Calibri" panose="020F0502020204030204" pitchFamily="34" charset="0"/>
                      </a:endParaRPr>
                    </a:p>
                  </a:txBody>
                  <a:tcPr marL="9525" marR="9525" marT="9525" marB="9525" anchor="ctr"/>
                </a:tc>
                <a:extLst>
                  <a:ext uri="{0D108BD9-81ED-4DB2-BD59-A6C34878D82A}">
                    <a16:rowId xmlns:a16="http://schemas.microsoft.com/office/drawing/2014/main" val="2288212884"/>
                  </a:ext>
                </a:extLst>
              </a:tr>
              <a:tr h="322436">
                <a:tc>
                  <a:txBody>
                    <a:bodyPr/>
                    <a:lstStyle/>
                    <a:p>
                      <a:pPr algn="just">
                        <a:lnSpc>
                          <a:spcPct val="115000"/>
                        </a:lnSpc>
                        <a:spcAft>
                          <a:spcPts val="1000"/>
                        </a:spcAft>
                        <a:buNone/>
                      </a:pPr>
                      <a:r>
                        <a:rPr lang="en-IN" sz="1200">
                          <a:effectLst/>
                        </a:rPr>
                        <a:t>29</a:t>
                      </a:r>
                      <a:endParaRPr lang="en-IN" sz="1100">
                        <a:effectLst/>
                        <a:latin typeface="Calibri" panose="020F0502020204030204" pitchFamily="34" charset="0"/>
                        <a:ea typeface="Calibri" panose="020F0502020204030204" pitchFamily="34" charset="0"/>
                      </a:endParaRPr>
                    </a:p>
                  </a:txBody>
                  <a:tcPr marL="9525" marR="9525" marT="9525" marB="9525" anchor="ctr"/>
                </a:tc>
                <a:tc>
                  <a:txBody>
                    <a:bodyPr/>
                    <a:lstStyle/>
                    <a:p>
                      <a:pPr algn="just">
                        <a:lnSpc>
                          <a:spcPct val="115000"/>
                        </a:lnSpc>
                        <a:spcAft>
                          <a:spcPts val="1000"/>
                        </a:spcAft>
                        <a:buNone/>
                      </a:pPr>
                      <a:r>
                        <a:rPr lang="en-IN" sz="1200">
                          <a:effectLst/>
                        </a:rPr>
                        <a:t>16.68</a:t>
                      </a:r>
                      <a:endParaRPr lang="en-IN" sz="1100">
                        <a:effectLst/>
                        <a:latin typeface="Calibri" panose="020F0502020204030204" pitchFamily="34" charset="0"/>
                        <a:ea typeface="Calibri" panose="020F0502020204030204" pitchFamily="34" charset="0"/>
                      </a:endParaRPr>
                    </a:p>
                  </a:txBody>
                  <a:tcPr marL="9525" marR="9525" marT="9525" marB="9525" anchor="ctr"/>
                </a:tc>
                <a:extLst>
                  <a:ext uri="{0D108BD9-81ED-4DB2-BD59-A6C34878D82A}">
                    <a16:rowId xmlns:a16="http://schemas.microsoft.com/office/drawing/2014/main" val="205323409"/>
                  </a:ext>
                </a:extLst>
              </a:tr>
              <a:tr h="322436">
                <a:tc>
                  <a:txBody>
                    <a:bodyPr/>
                    <a:lstStyle/>
                    <a:p>
                      <a:pPr algn="just">
                        <a:lnSpc>
                          <a:spcPct val="115000"/>
                        </a:lnSpc>
                        <a:spcAft>
                          <a:spcPts val="1000"/>
                        </a:spcAft>
                        <a:buNone/>
                      </a:pPr>
                      <a:r>
                        <a:rPr lang="en-IN" sz="1200">
                          <a:effectLst/>
                        </a:rPr>
                        <a:t>31</a:t>
                      </a:r>
                      <a:endParaRPr lang="en-IN" sz="1100">
                        <a:effectLst/>
                        <a:latin typeface="Calibri" panose="020F0502020204030204" pitchFamily="34" charset="0"/>
                        <a:ea typeface="Calibri" panose="020F0502020204030204" pitchFamily="34" charset="0"/>
                      </a:endParaRPr>
                    </a:p>
                  </a:txBody>
                  <a:tcPr marL="9525" marR="9525" marT="9525" marB="9525" anchor="ctr"/>
                </a:tc>
                <a:tc>
                  <a:txBody>
                    <a:bodyPr/>
                    <a:lstStyle/>
                    <a:p>
                      <a:pPr algn="just">
                        <a:lnSpc>
                          <a:spcPct val="115000"/>
                        </a:lnSpc>
                        <a:spcAft>
                          <a:spcPts val="1000"/>
                        </a:spcAft>
                        <a:buNone/>
                      </a:pPr>
                      <a:r>
                        <a:rPr lang="en-IN" sz="1200">
                          <a:effectLst/>
                        </a:rPr>
                        <a:t>17.40</a:t>
                      </a:r>
                      <a:endParaRPr lang="en-IN" sz="1100">
                        <a:effectLst/>
                        <a:latin typeface="Calibri" panose="020F0502020204030204" pitchFamily="34" charset="0"/>
                        <a:ea typeface="Calibri" panose="020F0502020204030204" pitchFamily="34" charset="0"/>
                      </a:endParaRPr>
                    </a:p>
                  </a:txBody>
                  <a:tcPr marL="9525" marR="9525" marT="9525" marB="9525" anchor="ctr"/>
                </a:tc>
                <a:extLst>
                  <a:ext uri="{0D108BD9-81ED-4DB2-BD59-A6C34878D82A}">
                    <a16:rowId xmlns:a16="http://schemas.microsoft.com/office/drawing/2014/main" val="370429587"/>
                  </a:ext>
                </a:extLst>
              </a:tr>
              <a:tr h="322436">
                <a:tc>
                  <a:txBody>
                    <a:bodyPr/>
                    <a:lstStyle/>
                    <a:p>
                      <a:pPr algn="just">
                        <a:lnSpc>
                          <a:spcPct val="115000"/>
                        </a:lnSpc>
                        <a:spcAft>
                          <a:spcPts val="1000"/>
                        </a:spcAft>
                        <a:buNone/>
                      </a:pPr>
                      <a:r>
                        <a:rPr lang="en-IN" sz="1200">
                          <a:effectLst/>
                        </a:rPr>
                        <a:t>33</a:t>
                      </a:r>
                      <a:endParaRPr lang="en-IN" sz="1100">
                        <a:effectLst/>
                        <a:latin typeface="Calibri" panose="020F0502020204030204" pitchFamily="34" charset="0"/>
                        <a:ea typeface="Calibri" panose="020F0502020204030204" pitchFamily="34" charset="0"/>
                      </a:endParaRPr>
                    </a:p>
                  </a:txBody>
                  <a:tcPr marL="9525" marR="9525" marT="9525" marB="9525" anchor="ctr"/>
                </a:tc>
                <a:tc>
                  <a:txBody>
                    <a:bodyPr/>
                    <a:lstStyle/>
                    <a:p>
                      <a:pPr algn="just">
                        <a:lnSpc>
                          <a:spcPct val="115000"/>
                        </a:lnSpc>
                        <a:spcAft>
                          <a:spcPts val="1000"/>
                        </a:spcAft>
                        <a:buNone/>
                      </a:pPr>
                      <a:r>
                        <a:rPr lang="en-IN" sz="1200">
                          <a:effectLst/>
                        </a:rPr>
                        <a:t>18.12</a:t>
                      </a:r>
                      <a:endParaRPr lang="en-IN" sz="1100">
                        <a:effectLst/>
                        <a:latin typeface="Calibri" panose="020F0502020204030204" pitchFamily="34" charset="0"/>
                        <a:ea typeface="Calibri" panose="020F0502020204030204" pitchFamily="34" charset="0"/>
                      </a:endParaRPr>
                    </a:p>
                  </a:txBody>
                  <a:tcPr marL="9525" marR="9525" marT="9525" marB="9525" anchor="ctr"/>
                </a:tc>
                <a:extLst>
                  <a:ext uri="{0D108BD9-81ED-4DB2-BD59-A6C34878D82A}">
                    <a16:rowId xmlns:a16="http://schemas.microsoft.com/office/drawing/2014/main" val="91106796"/>
                  </a:ext>
                </a:extLst>
              </a:tr>
              <a:tr h="322436">
                <a:tc>
                  <a:txBody>
                    <a:bodyPr/>
                    <a:lstStyle/>
                    <a:p>
                      <a:pPr algn="just">
                        <a:lnSpc>
                          <a:spcPct val="115000"/>
                        </a:lnSpc>
                        <a:spcAft>
                          <a:spcPts val="1000"/>
                        </a:spcAft>
                        <a:buNone/>
                      </a:pPr>
                      <a:r>
                        <a:rPr lang="en-IN" sz="1200">
                          <a:effectLst/>
                        </a:rPr>
                        <a:t>35</a:t>
                      </a:r>
                      <a:endParaRPr lang="en-IN" sz="1100">
                        <a:effectLst/>
                        <a:latin typeface="Calibri" panose="020F0502020204030204" pitchFamily="34" charset="0"/>
                        <a:ea typeface="Calibri" panose="020F0502020204030204" pitchFamily="34" charset="0"/>
                      </a:endParaRPr>
                    </a:p>
                  </a:txBody>
                  <a:tcPr marL="9525" marR="9525" marT="9525" marB="9525" anchor="ctr"/>
                </a:tc>
                <a:tc>
                  <a:txBody>
                    <a:bodyPr/>
                    <a:lstStyle/>
                    <a:p>
                      <a:pPr algn="just">
                        <a:lnSpc>
                          <a:spcPct val="115000"/>
                        </a:lnSpc>
                        <a:spcAft>
                          <a:spcPts val="1000"/>
                        </a:spcAft>
                        <a:buNone/>
                      </a:pPr>
                      <a:r>
                        <a:rPr lang="en-IN" sz="1200">
                          <a:effectLst/>
                        </a:rPr>
                        <a:t>18.84</a:t>
                      </a:r>
                      <a:endParaRPr lang="en-IN" sz="1100">
                        <a:effectLst/>
                        <a:latin typeface="Calibri" panose="020F0502020204030204" pitchFamily="34" charset="0"/>
                        <a:ea typeface="Calibri" panose="020F0502020204030204" pitchFamily="34" charset="0"/>
                      </a:endParaRPr>
                    </a:p>
                  </a:txBody>
                  <a:tcPr marL="9525" marR="9525" marT="9525" marB="9525" anchor="ctr"/>
                </a:tc>
                <a:extLst>
                  <a:ext uri="{0D108BD9-81ED-4DB2-BD59-A6C34878D82A}">
                    <a16:rowId xmlns:a16="http://schemas.microsoft.com/office/drawing/2014/main" val="3918248928"/>
                  </a:ext>
                </a:extLst>
              </a:tr>
              <a:tr h="322436">
                <a:tc>
                  <a:txBody>
                    <a:bodyPr/>
                    <a:lstStyle/>
                    <a:p>
                      <a:pPr algn="just">
                        <a:lnSpc>
                          <a:spcPct val="115000"/>
                        </a:lnSpc>
                        <a:spcAft>
                          <a:spcPts val="1000"/>
                        </a:spcAft>
                        <a:buNone/>
                      </a:pPr>
                      <a:r>
                        <a:rPr lang="en-IN" sz="1200">
                          <a:effectLst/>
                        </a:rPr>
                        <a:t>37</a:t>
                      </a:r>
                      <a:endParaRPr lang="en-IN" sz="1100">
                        <a:effectLst/>
                        <a:latin typeface="Calibri" panose="020F0502020204030204" pitchFamily="34" charset="0"/>
                        <a:ea typeface="Calibri" panose="020F0502020204030204" pitchFamily="34" charset="0"/>
                      </a:endParaRPr>
                    </a:p>
                  </a:txBody>
                  <a:tcPr marL="9525" marR="9525" marT="9525" marB="9525" anchor="ctr"/>
                </a:tc>
                <a:tc>
                  <a:txBody>
                    <a:bodyPr/>
                    <a:lstStyle/>
                    <a:p>
                      <a:pPr algn="just">
                        <a:lnSpc>
                          <a:spcPct val="115000"/>
                        </a:lnSpc>
                        <a:spcAft>
                          <a:spcPts val="1000"/>
                        </a:spcAft>
                        <a:buNone/>
                      </a:pPr>
                      <a:r>
                        <a:rPr lang="en-IN" sz="1200">
                          <a:effectLst/>
                        </a:rPr>
                        <a:t>19.56</a:t>
                      </a:r>
                      <a:endParaRPr lang="en-IN" sz="1100">
                        <a:effectLst/>
                        <a:latin typeface="Calibri" panose="020F0502020204030204" pitchFamily="34" charset="0"/>
                        <a:ea typeface="Calibri" panose="020F0502020204030204" pitchFamily="34" charset="0"/>
                      </a:endParaRPr>
                    </a:p>
                  </a:txBody>
                  <a:tcPr marL="9525" marR="9525" marT="9525" marB="9525" anchor="ctr"/>
                </a:tc>
                <a:extLst>
                  <a:ext uri="{0D108BD9-81ED-4DB2-BD59-A6C34878D82A}">
                    <a16:rowId xmlns:a16="http://schemas.microsoft.com/office/drawing/2014/main" val="1968752657"/>
                  </a:ext>
                </a:extLst>
              </a:tr>
              <a:tr h="322436">
                <a:tc>
                  <a:txBody>
                    <a:bodyPr/>
                    <a:lstStyle/>
                    <a:p>
                      <a:pPr algn="just">
                        <a:lnSpc>
                          <a:spcPct val="115000"/>
                        </a:lnSpc>
                        <a:spcAft>
                          <a:spcPts val="1000"/>
                        </a:spcAft>
                        <a:buNone/>
                      </a:pPr>
                      <a:r>
                        <a:rPr lang="en-IN" sz="1200">
                          <a:effectLst/>
                        </a:rPr>
                        <a:t>39</a:t>
                      </a:r>
                      <a:endParaRPr lang="en-IN" sz="1100">
                        <a:effectLst/>
                        <a:latin typeface="Calibri" panose="020F0502020204030204" pitchFamily="34" charset="0"/>
                        <a:ea typeface="Calibri" panose="020F0502020204030204" pitchFamily="34" charset="0"/>
                      </a:endParaRPr>
                    </a:p>
                  </a:txBody>
                  <a:tcPr marL="9525" marR="9525" marT="9525" marB="9525" anchor="ctr"/>
                </a:tc>
                <a:tc>
                  <a:txBody>
                    <a:bodyPr/>
                    <a:lstStyle/>
                    <a:p>
                      <a:pPr algn="just">
                        <a:lnSpc>
                          <a:spcPct val="115000"/>
                        </a:lnSpc>
                        <a:spcAft>
                          <a:spcPts val="1000"/>
                        </a:spcAft>
                        <a:buNone/>
                      </a:pPr>
                      <a:r>
                        <a:rPr lang="en-IN" sz="1200">
                          <a:effectLst/>
                        </a:rPr>
                        <a:t>20.28</a:t>
                      </a:r>
                      <a:endParaRPr lang="en-IN" sz="1100">
                        <a:effectLst/>
                        <a:latin typeface="Calibri" panose="020F0502020204030204" pitchFamily="34" charset="0"/>
                        <a:ea typeface="Calibri" panose="020F0502020204030204" pitchFamily="34" charset="0"/>
                      </a:endParaRPr>
                    </a:p>
                  </a:txBody>
                  <a:tcPr marL="9525" marR="9525" marT="9525" marB="9525" anchor="ctr"/>
                </a:tc>
                <a:extLst>
                  <a:ext uri="{0D108BD9-81ED-4DB2-BD59-A6C34878D82A}">
                    <a16:rowId xmlns:a16="http://schemas.microsoft.com/office/drawing/2014/main" val="3491361241"/>
                  </a:ext>
                </a:extLst>
              </a:tr>
              <a:tr h="322436">
                <a:tc>
                  <a:txBody>
                    <a:bodyPr/>
                    <a:lstStyle/>
                    <a:p>
                      <a:pPr algn="just">
                        <a:lnSpc>
                          <a:spcPct val="115000"/>
                        </a:lnSpc>
                        <a:spcAft>
                          <a:spcPts val="1000"/>
                        </a:spcAft>
                        <a:buNone/>
                      </a:pPr>
                      <a:r>
                        <a:rPr lang="en-IN" sz="1200">
                          <a:effectLst/>
                        </a:rPr>
                        <a:t>41</a:t>
                      </a:r>
                      <a:endParaRPr lang="en-IN" sz="1100">
                        <a:effectLst/>
                        <a:latin typeface="Calibri" panose="020F0502020204030204" pitchFamily="34" charset="0"/>
                        <a:ea typeface="Calibri" panose="020F0502020204030204" pitchFamily="34" charset="0"/>
                      </a:endParaRPr>
                    </a:p>
                  </a:txBody>
                  <a:tcPr marL="9525" marR="9525" marT="9525" marB="9525" anchor="ctr"/>
                </a:tc>
                <a:tc>
                  <a:txBody>
                    <a:bodyPr/>
                    <a:lstStyle/>
                    <a:p>
                      <a:pPr algn="just">
                        <a:lnSpc>
                          <a:spcPct val="115000"/>
                        </a:lnSpc>
                        <a:spcAft>
                          <a:spcPts val="1000"/>
                        </a:spcAft>
                        <a:buNone/>
                      </a:pPr>
                      <a:r>
                        <a:rPr lang="en-IN" sz="1200" dirty="0">
                          <a:effectLst/>
                        </a:rPr>
                        <a:t>21.00</a:t>
                      </a:r>
                      <a:endParaRPr lang="en-IN" sz="1100" dirty="0">
                        <a:effectLst/>
                        <a:latin typeface="Calibri" panose="020F0502020204030204" pitchFamily="34" charset="0"/>
                        <a:ea typeface="Calibri" panose="020F0502020204030204" pitchFamily="34" charset="0"/>
                      </a:endParaRPr>
                    </a:p>
                  </a:txBody>
                  <a:tcPr marL="9525" marR="9525" marT="9525" marB="9525" anchor="ctr"/>
                </a:tc>
                <a:extLst>
                  <a:ext uri="{0D108BD9-81ED-4DB2-BD59-A6C34878D82A}">
                    <a16:rowId xmlns:a16="http://schemas.microsoft.com/office/drawing/2014/main" val="3387181437"/>
                  </a:ext>
                </a:extLst>
              </a:tr>
            </a:tbl>
          </a:graphicData>
        </a:graphic>
      </p:graphicFrame>
      <p:sp>
        <p:nvSpPr>
          <p:cNvPr id="4" name="Text Placeholder 3">
            <a:extLst>
              <a:ext uri="{FF2B5EF4-FFF2-40B4-BE49-F238E27FC236}">
                <a16:creationId xmlns:a16="http://schemas.microsoft.com/office/drawing/2014/main" id="{BE990497-5010-6E9A-61BF-D864B0B3E001}"/>
              </a:ext>
            </a:extLst>
          </p:cNvPr>
          <p:cNvSpPr>
            <a:spLocks noGrp="1"/>
          </p:cNvSpPr>
          <p:nvPr>
            <p:ph type="body" sz="half" idx="2"/>
          </p:nvPr>
        </p:nvSpPr>
        <p:spPr>
          <a:xfrm>
            <a:off x="197960" y="2320736"/>
            <a:ext cx="3661343" cy="4106568"/>
          </a:xfrm>
        </p:spPr>
        <p:txBody>
          <a:bodyPr>
            <a:normAutofit fontScale="85000" lnSpcReduction="10000"/>
          </a:bodyPr>
          <a:lstStyle/>
          <a:p>
            <a:pPr algn="just">
              <a:lnSpc>
                <a:spcPct val="115000"/>
              </a:lnSpc>
              <a:spcAft>
                <a:spcPts val="1000"/>
              </a:spcAft>
              <a:buNone/>
            </a:pPr>
            <a:r>
              <a:rPr lang="en-IN" sz="1800" b="1" dirty="0">
                <a:solidFill>
                  <a:schemeClr val="accent4">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Interpretation:</a:t>
            </a:r>
            <a:endParaRPr lang="en-IN" sz="1800" dirty="0">
              <a:solidFill>
                <a:schemeClr val="accent4">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just">
              <a:lnSpc>
                <a:spcPct val="115000"/>
              </a:lnSpc>
              <a:buFont typeface="Arial" panose="020B0604020202020204" pitchFamily="34" charset="0"/>
              <a:buChar char="•"/>
            </a:pPr>
            <a:r>
              <a:rPr lang="en-IN" sz="1800" dirty="0">
                <a:solidFill>
                  <a:schemeClr val="accent4">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conductivity of 1 gram of </a:t>
            </a:r>
            <a:r>
              <a:rPr lang="en-IN" sz="1800" dirty="0" err="1">
                <a:solidFill>
                  <a:schemeClr val="accent4">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KCl</a:t>
            </a:r>
            <a:r>
              <a:rPr lang="en-IN" sz="1800" dirty="0">
                <a:solidFill>
                  <a:schemeClr val="accent4">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solution increases with temperature, from 15.96 mS/cm at 27°C to 21.00 mS/cm at 41°C.</a:t>
            </a:r>
            <a:endParaRPr lang="en-IN" sz="1800" dirty="0">
              <a:solidFill>
                <a:schemeClr val="accent4">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just">
              <a:lnSpc>
                <a:spcPct val="115000"/>
              </a:lnSpc>
              <a:buFont typeface="Arial" panose="020B0604020202020204" pitchFamily="34" charset="0"/>
              <a:buChar char="•"/>
            </a:pPr>
            <a:r>
              <a:rPr lang="en-IN" sz="1800" dirty="0">
                <a:solidFill>
                  <a:schemeClr val="accent4">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 temperature rise of 2°C leads to an approximate increase of 0.72 mS/cm in conductivity.</a:t>
            </a:r>
          </a:p>
          <a:p>
            <a:pPr marL="285750" lvl="0" indent="-285750" algn="just">
              <a:lnSpc>
                <a:spcPct val="115000"/>
              </a:lnSpc>
              <a:buFont typeface="Arial" panose="020B0604020202020204" pitchFamily="34" charset="0"/>
              <a:buChar char="•"/>
            </a:pPr>
            <a:r>
              <a:rPr lang="en-IN" sz="1800" dirty="0">
                <a:solidFill>
                  <a:schemeClr val="accent4">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change in conductivity is gradual, with a total increase of 5.04 mS/cm from 27°C to 41°C.</a:t>
            </a:r>
            <a:endParaRPr lang="en-IN" sz="1800" dirty="0">
              <a:solidFill>
                <a:schemeClr val="accent4">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800" dirty="0">
                <a:solidFill>
                  <a:schemeClr val="accent4">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This pattern reflects the typical </a:t>
            </a:r>
            <a:r>
              <a:rPr lang="en-IN" sz="1800" dirty="0" err="1">
                <a:solidFill>
                  <a:schemeClr val="accent4">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behavior</a:t>
            </a:r>
            <a:r>
              <a:rPr lang="en-IN" sz="1800" dirty="0">
                <a:solidFill>
                  <a:schemeClr val="accent4">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of ionic solutions, where higher temperatures enhance the movement of ions, leading to higher conductivity</a:t>
            </a:r>
            <a:endParaRPr lang="en-IN" dirty="0">
              <a:solidFill>
                <a:schemeClr val="accent4">
                  <a:lumMod val="50000"/>
                </a:schemeClr>
              </a:solidFill>
              <a:latin typeface="Times New Roman" panose="02020603050405020304" pitchFamily="18" charset="0"/>
              <a:cs typeface="Times New Roman" panose="02020603050405020304" pitchFamily="18" charset="0"/>
            </a:endParaRPr>
          </a:p>
        </p:txBody>
      </p:sp>
      <p:graphicFrame>
        <p:nvGraphicFramePr>
          <p:cNvPr id="6" name="Chart 5">
            <a:extLst>
              <a:ext uri="{FF2B5EF4-FFF2-40B4-BE49-F238E27FC236}">
                <a16:creationId xmlns:a16="http://schemas.microsoft.com/office/drawing/2014/main" id="{063D0C41-57C2-A91A-8B44-F806EF94C975}"/>
              </a:ext>
            </a:extLst>
          </p:cNvPr>
          <p:cNvGraphicFramePr/>
          <p:nvPr>
            <p:extLst>
              <p:ext uri="{D42A27DB-BD31-4B8C-83A1-F6EECF244321}">
                <p14:modId xmlns:p14="http://schemas.microsoft.com/office/powerpoint/2010/main" val="1915115745"/>
              </p:ext>
            </p:extLst>
          </p:nvPr>
        </p:nvGraphicFramePr>
        <p:xfrm>
          <a:off x="4015826" y="3657600"/>
          <a:ext cx="4160347" cy="2654108"/>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FFE0B790-14D3-BF9B-DFE8-22F249F34FD1}"/>
              </a:ext>
            </a:extLst>
          </p:cNvPr>
          <p:cNvSpPr txBox="1"/>
          <p:nvPr/>
        </p:nvSpPr>
        <p:spPr>
          <a:xfrm>
            <a:off x="8332697" y="5732430"/>
            <a:ext cx="6096000" cy="369332"/>
          </a:xfrm>
          <a:prstGeom prst="rect">
            <a:avLst/>
          </a:prstGeom>
          <a:noFill/>
        </p:spPr>
        <p:txBody>
          <a:bodyPr wrap="square">
            <a:spAutoFit/>
          </a:bodyPr>
          <a:lstStyle/>
          <a:p>
            <a:r>
              <a:rPr lang="en-IN" sz="1800" b="1" dirty="0">
                <a:solidFill>
                  <a:schemeClr val="accent4">
                    <a:lumMod val="50000"/>
                  </a:schemeClr>
                </a:solidFill>
                <a:effectLst/>
                <a:latin typeface="Times New Roman" panose="02020603050405020304" pitchFamily="18" charset="0"/>
                <a:ea typeface="Times New Roman" panose="02020603050405020304" pitchFamily="18" charset="0"/>
              </a:rPr>
              <a:t>Table 2:Temperature vs conductivity</a:t>
            </a:r>
            <a:endParaRPr lang="en-IN" dirty="0">
              <a:solidFill>
                <a:schemeClr val="accent4">
                  <a:lumMod val="50000"/>
                </a:schemeClr>
              </a:solidFill>
            </a:endParaRPr>
          </a:p>
        </p:txBody>
      </p:sp>
      <p:sp>
        <p:nvSpPr>
          <p:cNvPr id="9" name="TextBox 8">
            <a:extLst>
              <a:ext uri="{FF2B5EF4-FFF2-40B4-BE49-F238E27FC236}">
                <a16:creationId xmlns:a16="http://schemas.microsoft.com/office/drawing/2014/main" id="{53EFED70-D934-0FA7-DCFE-3DC82F2B5E84}"/>
              </a:ext>
            </a:extLst>
          </p:cNvPr>
          <p:cNvSpPr txBox="1"/>
          <p:nvPr/>
        </p:nvSpPr>
        <p:spPr>
          <a:xfrm>
            <a:off x="11078817" y="6427304"/>
            <a:ext cx="441146" cy="369332"/>
          </a:xfrm>
          <a:prstGeom prst="rect">
            <a:avLst/>
          </a:prstGeom>
          <a:noFill/>
        </p:spPr>
        <p:txBody>
          <a:bodyPr wrap="none" rtlCol="0">
            <a:spAutoFit/>
          </a:bodyPr>
          <a:lstStyle/>
          <a:p>
            <a:r>
              <a:rPr lang="en-US" dirty="0"/>
              <a:t>20</a:t>
            </a:r>
            <a:endParaRPr lang="en-IN" dirty="0"/>
          </a:p>
        </p:txBody>
      </p:sp>
      <p:sp>
        <p:nvSpPr>
          <p:cNvPr id="11" name="TextBox 10">
            <a:extLst>
              <a:ext uri="{FF2B5EF4-FFF2-40B4-BE49-F238E27FC236}">
                <a16:creationId xmlns:a16="http://schemas.microsoft.com/office/drawing/2014/main" id="{2E1127AC-E6AF-5FD5-C3A5-177E0017AC3C}"/>
              </a:ext>
            </a:extLst>
          </p:cNvPr>
          <p:cNvSpPr txBox="1"/>
          <p:nvPr/>
        </p:nvSpPr>
        <p:spPr>
          <a:xfrm>
            <a:off x="4646531" y="6289596"/>
            <a:ext cx="7215808" cy="276999"/>
          </a:xfrm>
          <a:prstGeom prst="rect">
            <a:avLst/>
          </a:prstGeom>
          <a:noFill/>
        </p:spPr>
        <p:txBody>
          <a:bodyPr wrap="square">
            <a:spAutoFit/>
          </a:bodyPr>
          <a:lstStyle/>
          <a:p>
            <a:r>
              <a:rPr lang="en-IN" sz="1200" dirty="0">
                <a:effectLst/>
                <a:latin typeface="Times New Roman" panose="02020603050405020304" pitchFamily="18" charset="0"/>
                <a:ea typeface="Times New Roman" panose="02020603050405020304" pitchFamily="18" charset="0"/>
              </a:rPr>
              <a:t> Fig 21: Conductivity(mS/cm) vs Temp(ºC)</a:t>
            </a:r>
            <a:endParaRPr lang="en-IN" sz="1200" dirty="0"/>
          </a:p>
        </p:txBody>
      </p:sp>
    </p:spTree>
    <p:extLst>
      <p:ext uri="{BB962C8B-B14F-4D97-AF65-F5344CB8AC3E}">
        <p14:creationId xmlns:p14="http://schemas.microsoft.com/office/powerpoint/2010/main" val="3679729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2967-2113-7F7E-BD46-13F371084383}"/>
              </a:ext>
            </a:extLst>
          </p:cNvPr>
          <p:cNvSpPr>
            <a:spLocks noGrp="1"/>
          </p:cNvSpPr>
          <p:nvPr>
            <p:ph type="title"/>
          </p:nvPr>
        </p:nvSpPr>
        <p:spPr>
          <a:xfrm>
            <a:off x="1311757" y="458730"/>
            <a:ext cx="9929191" cy="1600200"/>
          </a:xfrm>
        </p:spPr>
        <p:txBody>
          <a:bodyPr>
            <a:normAutofit/>
          </a:bodyPr>
          <a:lstStyle/>
          <a:p>
            <a:r>
              <a:rPr lang="en-US" sz="2800" dirty="0">
                <a:solidFill>
                  <a:schemeClr val="accent4">
                    <a:lumMod val="50000"/>
                  </a:schemeClr>
                </a:solidFill>
                <a:effectLst/>
                <a:latin typeface="Times New Roman" panose="02020603050405020304" pitchFamily="18" charset="0"/>
                <a:ea typeface="Times New Roman" panose="02020603050405020304" pitchFamily="18" charset="0"/>
              </a:rPr>
              <a:t>Change in conductivity of solution with addition of NaCl (per gm)</a:t>
            </a:r>
            <a:endParaRPr lang="en-IN" sz="2800" dirty="0">
              <a:solidFill>
                <a:schemeClr val="accent4">
                  <a:lumMod val="50000"/>
                </a:schemeClr>
              </a:solidFill>
            </a:endParaRPr>
          </a:p>
        </p:txBody>
      </p:sp>
      <p:graphicFrame>
        <p:nvGraphicFramePr>
          <p:cNvPr id="5" name="Content Placeholder 4">
            <a:extLst>
              <a:ext uri="{FF2B5EF4-FFF2-40B4-BE49-F238E27FC236}">
                <a16:creationId xmlns:a16="http://schemas.microsoft.com/office/drawing/2014/main" id="{E07FE7CC-5309-010C-BF18-524956A73585}"/>
              </a:ext>
            </a:extLst>
          </p:cNvPr>
          <p:cNvGraphicFramePr>
            <a:graphicFrameLocks noGrp="1"/>
          </p:cNvGraphicFramePr>
          <p:nvPr>
            <p:ph idx="1"/>
            <p:extLst>
              <p:ext uri="{D42A27DB-BD31-4B8C-83A1-F6EECF244321}">
                <p14:modId xmlns:p14="http://schemas.microsoft.com/office/powerpoint/2010/main" val="3401626341"/>
              </p:ext>
            </p:extLst>
          </p:nvPr>
        </p:nvGraphicFramePr>
        <p:xfrm>
          <a:off x="8786191" y="2216990"/>
          <a:ext cx="2817640" cy="3587460"/>
        </p:xfrm>
        <a:graphic>
          <a:graphicData uri="http://schemas.openxmlformats.org/drawingml/2006/table">
            <a:tbl>
              <a:tblPr firstRow="1" firstCol="1" bandRow="1">
                <a:tableStyleId>{5C22544A-7EE6-4342-B048-85BDC9FD1C3A}</a:tableStyleId>
              </a:tblPr>
              <a:tblGrid>
                <a:gridCol w="930116">
                  <a:extLst>
                    <a:ext uri="{9D8B030D-6E8A-4147-A177-3AD203B41FA5}">
                      <a16:colId xmlns:a16="http://schemas.microsoft.com/office/drawing/2014/main" val="1573859595"/>
                    </a:ext>
                  </a:extLst>
                </a:gridCol>
                <a:gridCol w="858569">
                  <a:extLst>
                    <a:ext uri="{9D8B030D-6E8A-4147-A177-3AD203B41FA5}">
                      <a16:colId xmlns:a16="http://schemas.microsoft.com/office/drawing/2014/main" val="916699968"/>
                    </a:ext>
                  </a:extLst>
                </a:gridCol>
                <a:gridCol w="1028955">
                  <a:extLst>
                    <a:ext uri="{9D8B030D-6E8A-4147-A177-3AD203B41FA5}">
                      <a16:colId xmlns:a16="http://schemas.microsoft.com/office/drawing/2014/main" val="4173284065"/>
                    </a:ext>
                  </a:extLst>
                </a:gridCol>
              </a:tblGrid>
              <a:tr h="318534">
                <a:tc>
                  <a:txBody>
                    <a:bodyPr/>
                    <a:lstStyle/>
                    <a:p>
                      <a:pPr algn="l">
                        <a:lnSpc>
                          <a:spcPct val="115000"/>
                        </a:lnSpc>
                        <a:spcAft>
                          <a:spcPts val="1000"/>
                        </a:spcAft>
                        <a:buNone/>
                      </a:pPr>
                      <a:r>
                        <a:rPr lang="en-IN" sz="1100">
                          <a:effectLst/>
                        </a:rPr>
                        <a:t> </a:t>
                      </a:r>
                      <a:endParaRPr lang="en-IN" sz="1100">
                        <a:effectLst/>
                        <a:latin typeface="Calibri" panose="020F0502020204030204" pitchFamily="34" charset="0"/>
                        <a:ea typeface="Calibri" panose="020F0502020204030204" pitchFamily="34" charset="0"/>
                      </a:endParaRPr>
                    </a:p>
                  </a:txBody>
                  <a:tcPr marL="68580" marR="68580" marT="0" marB="0" anchor="b"/>
                </a:tc>
                <a:tc gridSpan="2">
                  <a:txBody>
                    <a:bodyPr/>
                    <a:lstStyle/>
                    <a:p>
                      <a:pPr algn="l">
                        <a:lnSpc>
                          <a:spcPct val="115000"/>
                        </a:lnSpc>
                        <a:spcAft>
                          <a:spcPts val="1000"/>
                        </a:spcAft>
                        <a:buNone/>
                      </a:pPr>
                      <a:r>
                        <a:rPr lang="en-IN" sz="1100">
                          <a:effectLst/>
                        </a:rPr>
                        <a:t>Conductivity(mS/cm)</a:t>
                      </a:r>
                      <a:endParaRPr lang="en-IN" sz="1100">
                        <a:effectLst/>
                        <a:latin typeface="Calibri" panose="020F0502020204030204" pitchFamily="34" charset="0"/>
                        <a:ea typeface="Calibri" panose="020F0502020204030204" pitchFamily="34" charset="0"/>
                      </a:endParaRPr>
                    </a:p>
                  </a:txBody>
                  <a:tcPr marL="68580" marR="68580" marT="0" marB="0"/>
                </a:tc>
                <a:tc hMerge="1">
                  <a:txBody>
                    <a:bodyPr/>
                    <a:lstStyle/>
                    <a:p>
                      <a:endParaRPr lang="en-IN"/>
                    </a:p>
                  </a:txBody>
                  <a:tcPr/>
                </a:tc>
                <a:extLst>
                  <a:ext uri="{0D108BD9-81ED-4DB2-BD59-A6C34878D82A}">
                    <a16:rowId xmlns:a16="http://schemas.microsoft.com/office/drawing/2014/main" val="3425141487"/>
                  </a:ext>
                </a:extLst>
              </a:tr>
              <a:tr h="725704">
                <a:tc>
                  <a:txBody>
                    <a:bodyPr/>
                    <a:lstStyle/>
                    <a:p>
                      <a:pPr algn="l">
                        <a:lnSpc>
                          <a:spcPct val="115000"/>
                        </a:lnSpc>
                        <a:spcAft>
                          <a:spcPts val="1000"/>
                        </a:spcAft>
                        <a:buNone/>
                      </a:pPr>
                      <a:r>
                        <a:rPr lang="en-IN" sz="1100">
                          <a:effectLst/>
                        </a:rPr>
                        <a:t>NaCl (g/100mL)</a:t>
                      </a:r>
                      <a:endParaRPr lang="en-IN" sz="1100">
                        <a:effectLst/>
                        <a:latin typeface="Calibri" panose="020F0502020204030204" pitchFamily="34" charset="0"/>
                        <a:ea typeface="Calibri" panose="020F0502020204030204" pitchFamily="34" charset="0"/>
                      </a:endParaRPr>
                    </a:p>
                  </a:txBody>
                  <a:tcPr marL="68580" marR="68580" marT="0" marB="0" anchor="b"/>
                </a:tc>
                <a:tc>
                  <a:txBody>
                    <a:bodyPr/>
                    <a:lstStyle/>
                    <a:p>
                      <a:pPr algn="l">
                        <a:lnSpc>
                          <a:spcPct val="115000"/>
                        </a:lnSpc>
                        <a:spcAft>
                          <a:spcPts val="1000"/>
                        </a:spcAft>
                        <a:buNone/>
                      </a:pPr>
                      <a:r>
                        <a:rPr lang="en-IN" sz="1100">
                          <a:effectLst/>
                        </a:rPr>
                        <a:t>Tap Water</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l">
                        <a:lnSpc>
                          <a:spcPct val="115000"/>
                        </a:lnSpc>
                        <a:spcAft>
                          <a:spcPts val="1000"/>
                        </a:spcAft>
                        <a:buNone/>
                      </a:pPr>
                      <a:r>
                        <a:rPr lang="en-IN" sz="1100">
                          <a:effectLst/>
                        </a:rPr>
                        <a:t>Distilled Water</a:t>
                      </a:r>
                      <a:endParaRPr lang="en-IN" sz="110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1591498858"/>
                  </a:ext>
                </a:extLst>
              </a:tr>
              <a:tr h="231202">
                <a:tc>
                  <a:txBody>
                    <a:bodyPr/>
                    <a:lstStyle/>
                    <a:p>
                      <a:pPr algn="r">
                        <a:lnSpc>
                          <a:spcPct val="115000"/>
                        </a:lnSpc>
                        <a:spcAft>
                          <a:spcPts val="1000"/>
                        </a:spcAft>
                        <a:buNone/>
                      </a:pPr>
                      <a:r>
                        <a:rPr lang="en-IN" sz="1100">
                          <a:effectLst/>
                        </a:rPr>
                        <a:t>0</a:t>
                      </a:r>
                      <a:endParaRPr lang="en-IN" sz="1100">
                        <a:effectLst/>
                        <a:latin typeface="Calibri" panose="020F0502020204030204" pitchFamily="34" charset="0"/>
                        <a:ea typeface="Calibri" panose="020F0502020204030204" pitchFamily="34" charset="0"/>
                      </a:endParaRPr>
                    </a:p>
                  </a:txBody>
                  <a:tcPr marL="68580" marR="68580" marT="0" marB="0" anchor="b"/>
                </a:tc>
                <a:tc>
                  <a:txBody>
                    <a:bodyPr/>
                    <a:lstStyle/>
                    <a:p>
                      <a:pPr algn="r">
                        <a:lnSpc>
                          <a:spcPct val="115000"/>
                        </a:lnSpc>
                        <a:spcAft>
                          <a:spcPts val="1000"/>
                        </a:spcAft>
                        <a:buNone/>
                      </a:pPr>
                      <a:r>
                        <a:rPr lang="en-IN" sz="1100">
                          <a:effectLst/>
                        </a:rPr>
                        <a:t> </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gn="r">
                        <a:lnSpc>
                          <a:spcPct val="115000"/>
                        </a:lnSpc>
                        <a:spcAft>
                          <a:spcPts val="1000"/>
                        </a:spcAft>
                        <a:buNone/>
                      </a:pPr>
                      <a:r>
                        <a:rPr lang="en-IN" sz="1100">
                          <a:effectLst/>
                        </a:rPr>
                        <a:t>0</a:t>
                      </a:r>
                      <a:endParaRPr lang="en-IN" sz="110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1629592653"/>
                  </a:ext>
                </a:extLst>
              </a:tr>
              <a:tr h="231202">
                <a:tc>
                  <a:txBody>
                    <a:bodyPr/>
                    <a:lstStyle/>
                    <a:p>
                      <a:pPr algn="r">
                        <a:lnSpc>
                          <a:spcPct val="115000"/>
                        </a:lnSpc>
                        <a:spcAft>
                          <a:spcPts val="1000"/>
                        </a:spcAft>
                        <a:buNone/>
                      </a:pPr>
                      <a:r>
                        <a:rPr lang="en-IN" sz="1100">
                          <a:effectLst/>
                        </a:rPr>
                        <a:t>1</a:t>
                      </a:r>
                      <a:endParaRPr lang="en-IN" sz="1100">
                        <a:effectLst/>
                        <a:latin typeface="Calibri" panose="020F0502020204030204" pitchFamily="34" charset="0"/>
                        <a:ea typeface="Calibri" panose="020F0502020204030204" pitchFamily="34" charset="0"/>
                      </a:endParaRPr>
                    </a:p>
                  </a:txBody>
                  <a:tcPr marL="68580" marR="68580" marT="0" marB="0" anchor="b"/>
                </a:tc>
                <a:tc>
                  <a:txBody>
                    <a:bodyPr/>
                    <a:lstStyle/>
                    <a:p>
                      <a:pPr algn="r">
                        <a:lnSpc>
                          <a:spcPct val="115000"/>
                        </a:lnSpc>
                        <a:spcAft>
                          <a:spcPts val="1000"/>
                        </a:spcAft>
                        <a:buNone/>
                      </a:pPr>
                      <a:r>
                        <a:rPr lang="en-US" sz="1100">
                          <a:effectLst/>
                        </a:rPr>
                        <a:t>16.486</a:t>
                      </a:r>
                      <a:endParaRPr lang="en-IN" sz="1100">
                        <a:effectLst/>
                        <a:latin typeface="Calibri" panose="020F0502020204030204" pitchFamily="34" charset="0"/>
                        <a:ea typeface="Calibri" panose="020F0502020204030204" pitchFamily="34" charset="0"/>
                      </a:endParaRPr>
                    </a:p>
                  </a:txBody>
                  <a:tcPr marL="68580" marR="68580" marT="0" marB="0" anchor="b"/>
                </a:tc>
                <a:tc>
                  <a:txBody>
                    <a:bodyPr/>
                    <a:lstStyle/>
                    <a:p>
                      <a:pPr algn="r">
                        <a:lnSpc>
                          <a:spcPct val="115000"/>
                        </a:lnSpc>
                        <a:spcAft>
                          <a:spcPts val="1000"/>
                        </a:spcAft>
                        <a:buNone/>
                      </a:pPr>
                      <a:r>
                        <a:rPr lang="en-IN" sz="1100">
                          <a:effectLst/>
                        </a:rPr>
                        <a:t>11.2788</a:t>
                      </a:r>
                      <a:endParaRPr lang="en-IN" sz="110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3734030976"/>
                  </a:ext>
                </a:extLst>
              </a:tr>
              <a:tr h="231202">
                <a:tc>
                  <a:txBody>
                    <a:bodyPr/>
                    <a:lstStyle/>
                    <a:p>
                      <a:pPr algn="r">
                        <a:lnSpc>
                          <a:spcPct val="115000"/>
                        </a:lnSpc>
                        <a:spcAft>
                          <a:spcPts val="1000"/>
                        </a:spcAft>
                        <a:buNone/>
                      </a:pPr>
                      <a:r>
                        <a:rPr lang="en-IN" sz="1100">
                          <a:effectLst/>
                        </a:rPr>
                        <a:t>2</a:t>
                      </a:r>
                      <a:endParaRPr lang="en-IN" sz="1100">
                        <a:effectLst/>
                        <a:latin typeface="Calibri" panose="020F0502020204030204" pitchFamily="34" charset="0"/>
                        <a:ea typeface="Calibri" panose="020F0502020204030204" pitchFamily="34" charset="0"/>
                      </a:endParaRPr>
                    </a:p>
                  </a:txBody>
                  <a:tcPr marL="68580" marR="68580" marT="0" marB="0" anchor="b"/>
                </a:tc>
                <a:tc>
                  <a:txBody>
                    <a:bodyPr/>
                    <a:lstStyle/>
                    <a:p>
                      <a:pPr algn="r">
                        <a:lnSpc>
                          <a:spcPct val="115000"/>
                        </a:lnSpc>
                        <a:spcAft>
                          <a:spcPts val="1000"/>
                        </a:spcAft>
                        <a:buNone/>
                      </a:pPr>
                      <a:r>
                        <a:rPr lang="en-US" sz="1100">
                          <a:effectLst/>
                        </a:rPr>
                        <a:t>20.155</a:t>
                      </a:r>
                      <a:endParaRPr lang="en-IN" sz="1100">
                        <a:effectLst/>
                        <a:latin typeface="Calibri" panose="020F0502020204030204" pitchFamily="34" charset="0"/>
                        <a:ea typeface="Calibri" panose="020F0502020204030204" pitchFamily="34" charset="0"/>
                      </a:endParaRPr>
                    </a:p>
                  </a:txBody>
                  <a:tcPr marL="68580" marR="68580" marT="0" marB="0" anchor="b"/>
                </a:tc>
                <a:tc>
                  <a:txBody>
                    <a:bodyPr/>
                    <a:lstStyle/>
                    <a:p>
                      <a:pPr algn="r">
                        <a:lnSpc>
                          <a:spcPct val="115000"/>
                        </a:lnSpc>
                        <a:spcAft>
                          <a:spcPts val="1000"/>
                        </a:spcAft>
                        <a:buNone/>
                      </a:pPr>
                      <a:r>
                        <a:rPr lang="en-IN" sz="1100">
                          <a:effectLst/>
                        </a:rPr>
                        <a:t>12.3669</a:t>
                      </a:r>
                      <a:endParaRPr lang="en-IN" sz="110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229524687"/>
                  </a:ext>
                </a:extLst>
              </a:tr>
              <a:tr h="231202">
                <a:tc>
                  <a:txBody>
                    <a:bodyPr/>
                    <a:lstStyle/>
                    <a:p>
                      <a:pPr algn="r">
                        <a:lnSpc>
                          <a:spcPct val="115000"/>
                        </a:lnSpc>
                        <a:spcAft>
                          <a:spcPts val="1000"/>
                        </a:spcAft>
                        <a:buNone/>
                      </a:pPr>
                      <a:r>
                        <a:rPr lang="en-IN" sz="1100">
                          <a:effectLst/>
                        </a:rPr>
                        <a:t>3</a:t>
                      </a:r>
                      <a:endParaRPr lang="en-IN" sz="1100">
                        <a:effectLst/>
                        <a:latin typeface="Calibri" panose="020F0502020204030204" pitchFamily="34" charset="0"/>
                        <a:ea typeface="Calibri" panose="020F0502020204030204" pitchFamily="34" charset="0"/>
                      </a:endParaRPr>
                    </a:p>
                  </a:txBody>
                  <a:tcPr marL="68580" marR="68580" marT="0" marB="0" anchor="b"/>
                </a:tc>
                <a:tc>
                  <a:txBody>
                    <a:bodyPr/>
                    <a:lstStyle/>
                    <a:p>
                      <a:pPr algn="r">
                        <a:lnSpc>
                          <a:spcPct val="115000"/>
                        </a:lnSpc>
                        <a:spcAft>
                          <a:spcPts val="1000"/>
                        </a:spcAft>
                        <a:buNone/>
                      </a:pPr>
                      <a:r>
                        <a:rPr lang="en-US" sz="1100">
                          <a:effectLst/>
                        </a:rPr>
                        <a:t>22.602</a:t>
                      </a:r>
                      <a:endParaRPr lang="en-IN" sz="1100">
                        <a:effectLst/>
                        <a:latin typeface="Calibri" panose="020F0502020204030204" pitchFamily="34" charset="0"/>
                        <a:ea typeface="Calibri" panose="020F0502020204030204" pitchFamily="34" charset="0"/>
                      </a:endParaRPr>
                    </a:p>
                  </a:txBody>
                  <a:tcPr marL="68580" marR="68580" marT="0" marB="0" anchor="b"/>
                </a:tc>
                <a:tc>
                  <a:txBody>
                    <a:bodyPr/>
                    <a:lstStyle/>
                    <a:p>
                      <a:pPr algn="r">
                        <a:lnSpc>
                          <a:spcPct val="115000"/>
                        </a:lnSpc>
                        <a:spcAft>
                          <a:spcPts val="1000"/>
                        </a:spcAft>
                        <a:buNone/>
                      </a:pPr>
                      <a:r>
                        <a:rPr lang="en-IN" sz="1100">
                          <a:effectLst/>
                        </a:rPr>
                        <a:t>13.5954</a:t>
                      </a:r>
                      <a:endParaRPr lang="en-IN" sz="110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4088397446"/>
                  </a:ext>
                </a:extLst>
              </a:tr>
              <a:tr h="231202">
                <a:tc>
                  <a:txBody>
                    <a:bodyPr/>
                    <a:lstStyle/>
                    <a:p>
                      <a:pPr algn="r">
                        <a:lnSpc>
                          <a:spcPct val="115000"/>
                        </a:lnSpc>
                        <a:spcAft>
                          <a:spcPts val="1000"/>
                        </a:spcAft>
                        <a:buNone/>
                      </a:pPr>
                      <a:r>
                        <a:rPr lang="en-IN" sz="1100">
                          <a:effectLst/>
                        </a:rPr>
                        <a:t>4</a:t>
                      </a:r>
                      <a:endParaRPr lang="en-IN" sz="1100">
                        <a:effectLst/>
                        <a:latin typeface="Calibri" panose="020F0502020204030204" pitchFamily="34" charset="0"/>
                        <a:ea typeface="Calibri" panose="020F0502020204030204" pitchFamily="34" charset="0"/>
                      </a:endParaRPr>
                    </a:p>
                  </a:txBody>
                  <a:tcPr marL="68580" marR="68580" marT="0" marB="0" anchor="b"/>
                </a:tc>
                <a:tc>
                  <a:txBody>
                    <a:bodyPr/>
                    <a:lstStyle/>
                    <a:p>
                      <a:pPr algn="r">
                        <a:lnSpc>
                          <a:spcPct val="115000"/>
                        </a:lnSpc>
                        <a:spcAft>
                          <a:spcPts val="1000"/>
                        </a:spcAft>
                        <a:buNone/>
                      </a:pPr>
                      <a:r>
                        <a:rPr lang="en-US" sz="1100">
                          <a:effectLst/>
                        </a:rPr>
                        <a:t>23.665</a:t>
                      </a:r>
                      <a:endParaRPr lang="en-IN" sz="1100">
                        <a:effectLst/>
                        <a:latin typeface="Calibri" panose="020F0502020204030204" pitchFamily="34" charset="0"/>
                        <a:ea typeface="Calibri" panose="020F0502020204030204" pitchFamily="34" charset="0"/>
                      </a:endParaRPr>
                    </a:p>
                  </a:txBody>
                  <a:tcPr marL="68580" marR="68580" marT="0" marB="0" anchor="b"/>
                </a:tc>
                <a:tc>
                  <a:txBody>
                    <a:bodyPr/>
                    <a:lstStyle/>
                    <a:p>
                      <a:pPr algn="r">
                        <a:lnSpc>
                          <a:spcPct val="115000"/>
                        </a:lnSpc>
                        <a:spcAft>
                          <a:spcPts val="1000"/>
                        </a:spcAft>
                        <a:buNone/>
                      </a:pPr>
                      <a:r>
                        <a:rPr lang="en-IN" sz="1100">
                          <a:effectLst/>
                        </a:rPr>
                        <a:t>16.2747</a:t>
                      </a:r>
                      <a:endParaRPr lang="en-IN" sz="110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204872376"/>
                  </a:ext>
                </a:extLst>
              </a:tr>
              <a:tr h="231202">
                <a:tc>
                  <a:txBody>
                    <a:bodyPr/>
                    <a:lstStyle/>
                    <a:p>
                      <a:pPr algn="r">
                        <a:lnSpc>
                          <a:spcPct val="115000"/>
                        </a:lnSpc>
                        <a:spcAft>
                          <a:spcPts val="1000"/>
                        </a:spcAft>
                        <a:buNone/>
                      </a:pPr>
                      <a:r>
                        <a:rPr lang="en-IN" sz="1100">
                          <a:effectLst/>
                        </a:rPr>
                        <a:t>5</a:t>
                      </a:r>
                      <a:endParaRPr lang="en-IN" sz="1100">
                        <a:effectLst/>
                        <a:latin typeface="Calibri" panose="020F0502020204030204" pitchFamily="34" charset="0"/>
                        <a:ea typeface="Calibri" panose="020F0502020204030204" pitchFamily="34" charset="0"/>
                      </a:endParaRPr>
                    </a:p>
                  </a:txBody>
                  <a:tcPr marL="68580" marR="68580" marT="0" marB="0" anchor="b"/>
                </a:tc>
                <a:tc>
                  <a:txBody>
                    <a:bodyPr/>
                    <a:lstStyle/>
                    <a:p>
                      <a:pPr algn="r">
                        <a:lnSpc>
                          <a:spcPct val="115000"/>
                        </a:lnSpc>
                        <a:spcAft>
                          <a:spcPts val="1000"/>
                        </a:spcAft>
                        <a:buNone/>
                      </a:pPr>
                      <a:r>
                        <a:rPr lang="en-US" sz="1100">
                          <a:effectLst/>
                        </a:rPr>
                        <a:t>41.056</a:t>
                      </a:r>
                      <a:endParaRPr lang="en-IN" sz="1100">
                        <a:effectLst/>
                        <a:latin typeface="Calibri" panose="020F0502020204030204" pitchFamily="34" charset="0"/>
                        <a:ea typeface="Calibri" panose="020F0502020204030204" pitchFamily="34" charset="0"/>
                      </a:endParaRPr>
                    </a:p>
                  </a:txBody>
                  <a:tcPr marL="68580" marR="68580" marT="0" marB="0" anchor="b"/>
                </a:tc>
                <a:tc>
                  <a:txBody>
                    <a:bodyPr/>
                    <a:lstStyle/>
                    <a:p>
                      <a:pPr algn="r">
                        <a:lnSpc>
                          <a:spcPct val="115000"/>
                        </a:lnSpc>
                        <a:spcAft>
                          <a:spcPts val="1000"/>
                        </a:spcAft>
                        <a:buNone/>
                      </a:pPr>
                      <a:r>
                        <a:rPr lang="en-IN" sz="1100">
                          <a:effectLst/>
                        </a:rPr>
                        <a:t>39.7449</a:t>
                      </a:r>
                      <a:endParaRPr lang="en-IN" sz="110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1687174465"/>
                  </a:ext>
                </a:extLst>
              </a:tr>
              <a:tr h="231202">
                <a:tc>
                  <a:txBody>
                    <a:bodyPr/>
                    <a:lstStyle/>
                    <a:p>
                      <a:pPr algn="r">
                        <a:lnSpc>
                          <a:spcPct val="115000"/>
                        </a:lnSpc>
                        <a:spcAft>
                          <a:spcPts val="1000"/>
                        </a:spcAft>
                        <a:buNone/>
                      </a:pPr>
                      <a:r>
                        <a:rPr lang="en-IN" sz="1100">
                          <a:effectLst/>
                        </a:rPr>
                        <a:t>6</a:t>
                      </a:r>
                      <a:endParaRPr lang="en-IN" sz="1100">
                        <a:effectLst/>
                        <a:latin typeface="Calibri" panose="020F0502020204030204" pitchFamily="34" charset="0"/>
                        <a:ea typeface="Calibri" panose="020F0502020204030204" pitchFamily="34" charset="0"/>
                      </a:endParaRPr>
                    </a:p>
                  </a:txBody>
                  <a:tcPr marL="68580" marR="68580" marT="0" marB="0" anchor="b"/>
                </a:tc>
                <a:tc>
                  <a:txBody>
                    <a:bodyPr/>
                    <a:lstStyle/>
                    <a:p>
                      <a:pPr algn="r">
                        <a:lnSpc>
                          <a:spcPct val="115000"/>
                        </a:lnSpc>
                        <a:spcAft>
                          <a:spcPts val="1000"/>
                        </a:spcAft>
                        <a:buNone/>
                      </a:pPr>
                      <a:r>
                        <a:rPr lang="en-US" sz="1100">
                          <a:effectLst/>
                        </a:rPr>
                        <a:t>43.343</a:t>
                      </a:r>
                      <a:endParaRPr lang="en-IN" sz="1100">
                        <a:effectLst/>
                        <a:latin typeface="Calibri" panose="020F0502020204030204" pitchFamily="34" charset="0"/>
                        <a:ea typeface="Calibri" panose="020F0502020204030204" pitchFamily="34" charset="0"/>
                      </a:endParaRPr>
                    </a:p>
                  </a:txBody>
                  <a:tcPr marL="68580" marR="68580" marT="0" marB="0" anchor="b"/>
                </a:tc>
                <a:tc>
                  <a:txBody>
                    <a:bodyPr/>
                    <a:lstStyle/>
                    <a:p>
                      <a:pPr algn="r">
                        <a:lnSpc>
                          <a:spcPct val="115000"/>
                        </a:lnSpc>
                        <a:spcAft>
                          <a:spcPts val="1000"/>
                        </a:spcAft>
                        <a:buNone/>
                      </a:pPr>
                      <a:r>
                        <a:rPr lang="en-IN" sz="1100">
                          <a:effectLst/>
                        </a:rPr>
                        <a:t>38.5281</a:t>
                      </a:r>
                      <a:endParaRPr lang="en-IN" sz="110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474037486"/>
                  </a:ext>
                </a:extLst>
              </a:tr>
              <a:tr h="231202">
                <a:tc>
                  <a:txBody>
                    <a:bodyPr/>
                    <a:lstStyle/>
                    <a:p>
                      <a:pPr algn="r">
                        <a:lnSpc>
                          <a:spcPct val="115000"/>
                        </a:lnSpc>
                        <a:spcAft>
                          <a:spcPts val="1000"/>
                        </a:spcAft>
                        <a:buNone/>
                      </a:pPr>
                      <a:r>
                        <a:rPr lang="en-IN" sz="1100">
                          <a:effectLst/>
                        </a:rPr>
                        <a:t>7</a:t>
                      </a:r>
                      <a:endParaRPr lang="en-IN" sz="1100">
                        <a:effectLst/>
                        <a:latin typeface="Calibri" panose="020F0502020204030204" pitchFamily="34" charset="0"/>
                        <a:ea typeface="Calibri" panose="020F0502020204030204" pitchFamily="34" charset="0"/>
                      </a:endParaRPr>
                    </a:p>
                  </a:txBody>
                  <a:tcPr marL="68580" marR="68580" marT="0" marB="0" anchor="b"/>
                </a:tc>
                <a:tc>
                  <a:txBody>
                    <a:bodyPr/>
                    <a:lstStyle/>
                    <a:p>
                      <a:pPr algn="r">
                        <a:lnSpc>
                          <a:spcPct val="115000"/>
                        </a:lnSpc>
                        <a:spcAft>
                          <a:spcPts val="1000"/>
                        </a:spcAft>
                        <a:buNone/>
                      </a:pPr>
                      <a:r>
                        <a:rPr lang="en-US" sz="1100">
                          <a:effectLst/>
                        </a:rPr>
                        <a:t>46.683</a:t>
                      </a:r>
                      <a:endParaRPr lang="en-IN" sz="1100">
                        <a:effectLst/>
                        <a:latin typeface="Calibri" panose="020F0502020204030204" pitchFamily="34" charset="0"/>
                        <a:ea typeface="Calibri" panose="020F0502020204030204" pitchFamily="34" charset="0"/>
                      </a:endParaRPr>
                    </a:p>
                  </a:txBody>
                  <a:tcPr marL="68580" marR="68580" marT="0" marB="0" anchor="b"/>
                </a:tc>
                <a:tc>
                  <a:txBody>
                    <a:bodyPr/>
                    <a:lstStyle/>
                    <a:p>
                      <a:pPr algn="r">
                        <a:lnSpc>
                          <a:spcPct val="115000"/>
                        </a:lnSpc>
                        <a:spcAft>
                          <a:spcPts val="1000"/>
                        </a:spcAft>
                        <a:buNone/>
                      </a:pPr>
                      <a:r>
                        <a:rPr lang="en-IN" sz="1100">
                          <a:effectLst/>
                        </a:rPr>
                        <a:t>41.652</a:t>
                      </a:r>
                      <a:endParaRPr lang="en-IN" sz="110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4027071815"/>
                  </a:ext>
                </a:extLst>
              </a:tr>
              <a:tr h="231202">
                <a:tc>
                  <a:txBody>
                    <a:bodyPr/>
                    <a:lstStyle/>
                    <a:p>
                      <a:pPr algn="r">
                        <a:lnSpc>
                          <a:spcPct val="115000"/>
                        </a:lnSpc>
                        <a:spcAft>
                          <a:spcPts val="1000"/>
                        </a:spcAft>
                        <a:buNone/>
                      </a:pPr>
                      <a:r>
                        <a:rPr lang="en-IN" sz="1100">
                          <a:effectLst/>
                        </a:rPr>
                        <a:t>8</a:t>
                      </a:r>
                      <a:endParaRPr lang="en-IN" sz="1100">
                        <a:effectLst/>
                        <a:latin typeface="Calibri" panose="020F0502020204030204" pitchFamily="34" charset="0"/>
                        <a:ea typeface="Calibri" panose="020F0502020204030204" pitchFamily="34" charset="0"/>
                      </a:endParaRPr>
                    </a:p>
                  </a:txBody>
                  <a:tcPr marL="68580" marR="68580" marT="0" marB="0" anchor="b"/>
                </a:tc>
                <a:tc>
                  <a:txBody>
                    <a:bodyPr/>
                    <a:lstStyle/>
                    <a:p>
                      <a:pPr algn="r">
                        <a:lnSpc>
                          <a:spcPct val="115000"/>
                        </a:lnSpc>
                        <a:spcAft>
                          <a:spcPts val="1000"/>
                        </a:spcAft>
                        <a:buNone/>
                      </a:pPr>
                      <a:r>
                        <a:rPr lang="en-US" sz="1100">
                          <a:effectLst/>
                        </a:rPr>
                        <a:t>65.566</a:t>
                      </a:r>
                      <a:endParaRPr lang="en-IN" sz="1100">
                        <a:effectLst/>
                        <a:latin typeface="Calibri" panose="020F0502020204030204" pitchFamily="34" charset="0"/>
                        <a:ea typeface="Calibri" panose="020F0502020204030204" pitchFamily="34" charset="0"/>
                      </a:endParaRPr>
                    </a:p>
                  </a:txBody>
                  <a:tcPr marL="68580" marR="68580" marT="0" marB="0" anchor="b"/>
                </a:tc>
                <a:tc>
                  <a:txBody>
                    <a:bodyPr/>
                    <a:lstStyle/>
                    <a:p>
                      <a:pPr algn="r">
                        <a:lnSpc>
                          <a:spcPct val="115000"/>
                        </a:lnSpc>
                        <a:spcAft>
                          <a:spcPts val="1000"/>
                        </a:spcAft>
                        <a:buNone/>
                      </a:pPr>
                      <a:r>
                        <a:rPr lang="en-IN" sz="1100">
                          <a:effectLst/>
                        </a:rPr>
                        <a:t>70.03035</a:t>
                      </a:r>
                      <a:endParaRPr lang="en-IN" sz="110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3098897171"/>
                  </a:ext>
                </a:extLst>
              </a:tr>
              <a:tr h="231202">
                <a:tc>
                  <a:txBody>
                    <a:bodyPr/>
                    <a:lstStyle/>
                    <a:p>
                      <a:pPr algn="r">
                        <a:lnSpc>
                          <a:spcPct val="115000"/>
                        </a:lnSpc>
                        <a:spcAft>
                          <a:spcPts val="1000"/>
                        </a:spcAft>
                        <a:buNone/>
                      </a:pPr>
                      <a:r>
                        <a:rPr lang="en-IN" sz="1100">
                          <a:effectLst/>
                        </a:rPr>
                        <a:t>9</a:t>
                      </a:r>
                      <a:endParaRPr lang="en-IN" sz="1100">
                        <a:effectLst/>
                        <a:latin typeface="Calibri" panose="020F0502020204030204" pitchFamily="34" charset="0"/>
                        <a:ea typeface="Calibri" panose="020F0502020204030204" pitchFamily="34" charset="0"/>
                      </a:endParaRPr>
                    </a:p>
                  </a:txBody>
                  <a:tcPr marL="68580" marR="68580" marT="0" marB="0" anchor="b"/>
                </a:tc>
                <a:tc>
                  <a:txBody>
                    <a:bodyPr/>
                    <a:lstStyle/>
                    <a:p>
                      <a:pPr algn="r">
                        <a:lnSpc>
                          <a:spcPct val="115000"/>
                        </a:lnSpc>
                        <a:spcAft>
                          <a:spcPts val="1000"/>
                        </a:spcAft>
                        <a:buNone/>
                      </a:pPr>
                      <a:r>
                        <a:rPr lang="en-US" sz="1100">
                          <a:effectLst/>
                        </a:rPr>
                        <a:t>110.682</a:t>
                      </a:r>
                      <a:endParaRPr lang="en-IN" sz="1100">
                        <a:effectLst/>
                        <a:latin typeface="Calibri" panose="020F0502020204030204" pitchFamily="34" charset="0"/>
                        <a:ea typeface="Calibri" panose="020F0502020204030204" pitchFamily="34" charset="0"/>
                      </a:endParaRPr>
                    </a:p>
                  </a:txBody>
                  <a:tcPr marL="68580" marR="68580" marT="0" marB="0" anchor="b"/>
                </a:tc>
                <a:tc>
                  <a:txBody>
                    <a:bodyPr/>
                    <a:lstStyle/>
                    <a:p>
                      <a:pPr algn="r">
                        <a:lnSpc>
                          <a:spcPct val="115000"/>
                        </a:lnSpc>
                        <a:spcAft>
                          <a:spcPts val="1000"/>
                        </a:spcAft>
                        <a:buNone/>
                      </a:pPr>
                      <a:r>
                        <a:rPr lang="en-IN" sz="1100">
                          <a:effectLst/>
                        </a:rPr>
                        <a:t>104.2061</a:t>
                      </a:r>
                      <a:endParaRPr lang="en-IN" sz="110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3846926599"/>
                  </a:ext>
                </a:extLst>
              </a:tr>
              <a:tr h="231202">
                <a:tc>
                  <a:txBody>
                    <a:bodyPr/>
                    <a:lstStyle/>
                    <a:p>
                      <a:pPr algn="r">
                        <a:lnSpc>
                          <a:spcPct val="115000"/>
                        </a:lnSpc>
                        <a:spcAft>
                          <a:spcPts val="1000"/>
                        </a:spcAft>
                        <a:buNone/>
                      </a:pPr>
                      <a:r>
                        <a:rPr lang="en-IN" sz="1100">
                          <a:effectLst/>
                        </a:rPr>
                        <a:t>10</a:t>
                      </a:r>
                      <a:endParaRPr lang="en-IN" sz="1100">
                        <a:effectLst/>
                        <a:latin typeface="Calibri" panose="020F0502020204030204" pitchFamily="34" charset="0"/>
                        <a:ea typeface="Calibri" panose="020F0502020204030204" pitchFamily="34" charset="0"/>
                      </a:endParaRPr>
                    </a:p>
                  </a:txBody>
                  <a:tcPr marL="68580" marR="68580" marT="0" marB="0" anchor="b"/>
                </a:tc>
                <a:tc>
                  <a:txBody>
                    <a:bodyPr/>
                    <a:lstStyle/>
                    <a:p>
                      <a:pPr algn="r">
                        <a:lnSpc>
                          <a:spcPct val="115000"/>
                        </a:lnSpc>
                        <a:spcAft>
                          <a:spcPts val="1000"/>
                        </a:spcAft>
                        <a:buNone/>
                      </a:pPr>
                      <a:r>
                        <a:rPr lang="en-US" sz="1100">
                          <a:effectLst/>
                        </a:rPr>
                        <a:t>260.7111</a:t>
                      </a:r>
                      <a:endParaRPr lang="en-IN" sz="1100">
                        <a:effectLst/>
                        <a:latin typeface="Calibri" panose="020F0502020204030204" pitchFamily="34" charset="0"/>
                        <a:ea typeface="Calibri" panose="020F0502020204030204" pitchFamily="34" charset="0"/>
                      </a:endParaRPr>
                    </a:p>
                  </a:txBody>
                  <a:tcPr marL="68580" marR="68580" marT="0" marB="0" anchor="b"/>
                </a:tc>
                <a:tc>
                  <a:txBody>
                    <a:bodyPr/>
                    <a:lstStyle/>
                    <a:p>
                      <a:pPr algn="r">
                        <a:lnSpc>
                          <a:spcPct val="115000"/>
                        </a:lnSpc>
                        <a:spcAft>
                          <a:spcPts val="1000"/>
                        </a:spcAft>
                        <a:buNone/>
                      </a:pPr>
                      <a:r>
                        <a:rPr lang="en-IN" sz="1100" dirty="0">
                          <a:effectLst/>
                        </a:rPr>
                        <a:t>248.9994</a:t>
                      </a:r>
                      <a:endParaRPr lang="en-IN" sz="1100" dirty="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3657492662"/>
                  </a:ext>
                </a:extLst>
              </a:tr>
            </a:tbl>
          </a:graphicData>
        </a:graphic>
      </p:graphicFrame>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43A48528-C72B-1247-0AAB-F99BFCB52ABB}"/>
                  </a:ext>
                </a:extLst>
              </p:cNvPr>
              <p:cNvSpPr>
                <a:spLocks noGrp="1"/>
              </p:cNvSpPr>
              <p:nvPr>
                <p:ph type="body" sz="half" idx="2"/>
              </p:nvPr>
            </p:nvSpPr>
            <p:spPr>
              <a:xfrm>
                <a:off x="132523" y="2058930"/>
                <a:ext cx="4456043" cy="3909390"/>
              </a:xfrm>
            </p:spPr>
            <p:txBody>
              <a:bodyPr>
                <a:noAutofit/>
              </a:bodyPr>
              <a:lstStyle/>
              <a:p>
                <a:pPr algn="just">
                  <a:lnSpc>
                    <a:spcPct val="100000"/>
                  </a:lnSpc>
                  <a:spcAft>
                    <a:spcPts val="1000"/>
                  </a:spcAft>
                  <a:buNone/>
                </a:pPr>
                <a:r>
                  <a:rPr lang="en-US" sz="1400" b="1" dirty="0">
                    <a:solidFill>
                      <a:schemeClr val="accent4">
                        <a:lumMod val="50000"/>
                      </a:schemeClr>
                    </a:solidFill>
                    <a:effectLst/>
                    <a:latin typeface="Times New Roman" panose="02020603050405020304" pitchFamily="18" charset="0"/>
                    <a:ea typeface="Times New Roman" panose="02020603050405020304" pitchFamily="18" charset="0"/>
                  </a:rPr>
                  <a:t>Interpretation:</a:t>
                </a:r>
                <a:endParaRPr lang="en-IN" sz="1400" dirty="0">
                  <a:solidFill>
                    <a:schemeClr val="accent4">
                      <a:lumMod val="50000"/>
                    </a:schemeClr>
                  </a:solidFill>
                  <a:effectLst/>
                  <a:latin typeface="Calibri" panose="020F0502020204030204" pitchFamily="34" charset="0"/>
                  <a:ea typeface="Calibri" panose="020F0502020204030204" pitchFamily="34" charset="0"/>
                </a:endParaRPr>
              </a:p>
              <a:p>
                <a:pPr marL="342900" lvl="0" indent="-342900" algn="just">
                  <a:lnSpc>
                    <a:spcPct val="100000"/>
                  </a:lnSpc>
                  <a:buFont typeface="Symbol" panose="05050102010706020507" pitchFamily="18" charset="2"/>
                  <a:buChar char=""/>
                </a:pPr>
                <a:r>
                  <a:rPr lang="en-IN" sz="1400" b="1" dirty="0">
                    <a:solidFill>
                      <a:schemeClr val="accent4">
                        <a:lumMod val="50000"/>
                      </a:schemeClr>
                    </a:solidFill>
                    <a:effectLst/>
                    <a:latin typeface="Times New Roman" panose="02020603050405020304" pitchFamily="18" charset="0"/>
                    <a:ea typeface="Times New Roman" panose="02020603050405020304" pitchFamily="18" charset="0"/>
                  </a:rPr>
                  <a:t>Equation of Tap Water</a:t>
                </a:r>
                <a:r>
                  <a:rPr lang="en-IN" sz="1400" dirty="0">
                    <a:solidFill>
                      <a:schemeClr val="accent4">
                        <a:lumMod val="50000"/>
                      </a:schemeClr>
                    </a:solidFill>
                    <a:effectLst/>
                    <a:latin typeface="Times New Roman" panose="02020603050405020304" pitchFamily="18" charset="0"/>
                    <a:ea typeface="Times New Roman" panose="02020603050405020304" pitchFamily="18" charset="0"/>
                  </a:rPr>
                  <a:t>: </a:t>
                </a:r>
                <a14:m>
                  <m:oMath xmlns:m="http://schemas.openxmlformats.org/officeDocument/2006/math">
                    <m:r>
                      <a:rPr lang="en-IN" sz="1400" i="1">
                        <a:solidFill>
                          <a:schemeClr val="accent4">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en-IN" sz="1400" i="1">
                        <a:solidFill>
                          <a:schemeClr val="accent4">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=3.6403</m:t>
                    </m:r>
                    <m:sSup>
                      <m:sSupPr>
                        <m:ctrlPr>
                          <a:rPr lang="en-IN" sz="1400" i="1">
                            <a:solidFill>
                              <a:schemeClr val="accent4">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chemeClr val="accent4">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US" sz="1400" i="1">
                            <a:solidFill>
                              <a:schemeClr val="accent4">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IN" sz="1400" i="1">
                        <a:solidFill>
                          <a:schemeClr val="accent4">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−26.701</m:t>
                    </m:r>
                    <m:r>
                      <a:rPr lang="en-IN" sz="1400" i="1">
                        <a:solidFill>
                          <a:schemeClr val="accent4">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n-IN" sz="1400" i="1">
                        <a:solidFill>
                          <a:schemeClr val="accent4">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+46.996  (</m:t>
                    </m:r>
                    <m:sSup>
                      <m:sSupPr>
                        <m:ctrlPr>
                          <a:rPr lang="en-IN" sz="1400" i="1">
                            <a:solidFill>
                              <a:schemeClr val="accent4">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400" i="1">
                            <a:solidFill>
                              <a:schemeClr val="accent4">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𝑅</m:t>
                        </m:r>
                      </m:e>
                      <m:sup>
                        <m:r>
                          <a:rPr lang="en-IN" sz="1400" i="1">
                            <a:solidFill>
                              <a:schemeClr val="accent4">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IN" sz="1400" i="1">
                        <a:solidFill>
                          <a:schemeClr val="accent4">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=0.8462)</m:t>
                    </m:r>
                  </m:oMath>
                </a14:m>
                <a:endParaRPr lang="en-IN" sz="1400" dirty="0">
                  <a:solidFill>
                    <a:schemeClr val="accent4">
                      <a:lumMod val="50000"/>
                    </a:schemeClr>
                  </a:solidFill>
                  <a:effectLst/>
                  <a:latin typeface="Calibri" panose="020F0502020204030204" pitchFamily="34" charset="0"/>
                  <a:ea typeface="Calibri" panose="020F0502020204030204" pitchFamily="34" charset="0"/>
                </a:endParaRPr>
              </a:p>
              <a:p>
                <a:pPr marL="342900" lvl="0" indent="-342900" algn="just">
                  <a:lnSpc>
                    <a:spcPct val="100000"/>
                  </a:lnSpc>
                  <a:buFont typeface="Symbol" panose="05050102010706020507" pitchFamily="18" charset="2"/>
                  <a:buChar char=""/>
                </a:pPr>
                <a:r>
                  <a:rPr lang="en-IN" sz="1400" b="1" dirty="0">
                    <a:solidFill>
                      <a:schemeClr val="accent4">
                        <a:lumMod val="50000"/>
                      </a:schemeClr>
                    </a:solidFill>
                    <a:effectLst/>
                    <a:latin typeface="Times New Roman" panose="02020603050405020304" pitchFamily="18" charset="0"/>
                    <a:ea typeface="Times New Roman" panose="02020603050405020304" pitchFamily="18" charset="0"/>
                  </a:rPr>
                  <a:t>E</a:t>
                </a:r>
                <a:r>
                  <a:rPr lang="en-US" sz="1400" b="1" dirty="0" err="1">
                    <a:solidFill>
                      <a:schemeClr val="accent4">
                        <a:lumMod val="50000"/>
                      </a:schemeClr>
                    </a:solidFill>
                    <a:effectLst/>
                    <a:latin typeface="Times New Roman" panose="02020603050405020304" pitchFamily="18" charset="0"/>
                    <a:ea typeface="Times New Roman" panose="02020603050405020304" pitchFamily="18" charset="0"/>
                  </a:rPr>
                  <a:t>quation</a:t>
                </a:r>
                <a:r>
                  <a:rPr lang="en-US" sz="1400" b="1" dirty="0">
                    <a:solidFill>
                      <a:schemeClr val="accent4">
                        <a:lumMod val="50000"/>
                      </a:schemeClr>
                    </a:solidFill>
                    <a:effectLst/>
                    <a:latin typeface="Times New Roman" panose="02020603050405020304" pitchFamily="18" charset="0"/>
                    <a:ea typeface="Times New Roman" panose="02020603050405020304" pitchFamily="18" charset="0"/>
                  </a:rPr>
                  <a:t> for Distilled Water</a:t>
                </a:r>
                <a:r>
                  <a:rPr lang="en-US" sz="1400" dirty="0">
                    <a:solidFill>
                      <a:schemeClr val="accent4">
                        <a:lumMod val="50000"/>
                      </a:schemeClr>
                    </a:solidFill>
                    <a:effectLst/>
                    <a:latin typeface="Times New Roman" panose="02020603050405020304" pitchFamily="18" charset="0"/>
                    <a:ea typeface="Times New Roman" panose="02020603050405020304" pitchFamily="18" charset="0"/>
                  </a:rPr>
                  <a:t>:</a:t>
                </a:r>
                <a14:m>
                  <m:oMath xmlns:m="http://schemas.openxmlformats.org/officeDocument/2006/math">
                    <m:r>
                      <a:rPr lang="en-IN" sz="1400" i="1">
                        <a:solidFill>
                          <a:schemeClr val="accent4">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en-IN" sz="1400" i="1">
                        <a:solidFill>
                          <a:schemeClr val="accent4">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=3.7057</m:t>
                    </m:r>
                    <m:sSup>
                      <m:sSupPr>
                        <m:ctrlPr>
                          <a:rPr lang="en-IN" sz="1400" i="1">
                            <a:solidFill>
                              <a:schemeClr val="accent4">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chemeClr val="accent4">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US" sz="1400" i="1">
                            <a:solidFill>
                              <a:schemeClr val="accent4">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IN" sz="1400" i="1">
                        <a:solidFill>
                          <a:schemeClr val="accent4">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−27.401</m:t>
                    </m:r>
                    <m:r>
                      <a:rPr lang="en-IN" sz="1400" i="1">
                        <a:solidFill>
                          <a:schemeClr val="accent4">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n-IN" sz="1400" i="1">
                        <a:solidFill>
                          <a:schemeClr val="accent4">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+53.245 (</m:t>
                    </m:r>
                    <m:sSup>
                      <m:sSupPr>
                        <m:ctrlPr>
                          <a:rPr lang="en-IN" sz="1400" i="1">
                            <a:solidFill>
                              <a:schemeClr val="accent4">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400" i="1">
                            <a:solidFill>
                              <a:schemeClr val="accent4">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𝑅</m:t>
                        </m:r>
                      </m:e>
                      <m:sup>
                        <m:r>
                          <a:rPr lang="en-IN" sz="1400" i="1">
                            <a:solidFill>
                              <a:schemeClr val="accent4">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IN" sz="1400" i="1">
                        <a:solidFill>
                          <a:schemeClr val="accent4">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=0.8218)</m:t>
                    </m:r>
                  </m:oMath>
                </a14:m>
                <a:endParaRPr lang="en-IN" sz="1400" dirty="0">
                  <a:solidFill>
                    <a:schemeClr val="accent4">
                      <a:lumMod val="50000"/>
                    </a:schemeClr>
                  </a:solidFill>
                  <a:effectLst/>
                  <a:latin typeface="Calibri" panose="020F0502020204030204" pitchFamily="34" charset="0"/>
                  <a:ea typeface="Calibri" panose="020F0502020204030204" pitchFamily="34" charset="0"/>
                </a:endParaRPr>
              </a:p>
              <a:p>
                <a:pPr marL="342900" lvl="0" indent="-342900" algn="just">
                  <a:lnSpc>
                    <a:spcPct val="100000"/>
                  </a:lnSpc>
                  <a:buFont typeface="Symbol" panose="05050102010706020507" pitchFamily="18" charset="2"/>
                  <a:buChar char=""/>
                </a:pPr>
                <a:r>
                  <a:rPr lang="en-US" sz="1400" b="1" dirty="0">
                    <a:solidFill>
                      <a:schemeClr val="accent4">
                        <a:lumMod val="50000"/>
                      </a:schemeClr>
                    </a:solidFill>
                    <a:effectLst/>
                    <a:latin typeface="Times New Roman" panose="02020603050405020304" pitchFamily="18" charset="0"/>
                    <a:ea typeface="Times New Roman" panose="02020603050405020304" pitchFamily="18" charset="0"/>
                  </a:rPr>
                  <a:t>Comparative Trend</a:t>
                </a:r>
                <a:r>
                  <a:rPr lang="en-US" sz="1400" dirty="0">
                    <a:solidFill>
                      <a:schemeClr val="accent4">
                        <a:lumMod val="50000"/>
                      </a:schemeClr>
                    </a:solidFill>
                    <a:effectLst/>
                    <a:latin typeface="Times New Roman" panose="02020603050405020304" pitchFamily="18" charset="0"/>
                    <a:ea typeface="Times New Roman" panose="02020603050405020304" pitchFamily="18" charset="0"/>
                  </a:rPr>
                  <a:t>:</a:t>
                </a:r>
                <a:endParaRPr lang="en-IN" sz="1400" dirty="0">
                  <a:solidFill>
                    <a:schemeClr val="accent4">
                      <a:lumMod val="50000"/>
                    </a:schemeClr>
                  </a:solidFill>
                  <a:effectLst/>
                  <a:latin typeface="Calibri" panose="020F0502020204030204" pitchFamily="34" charset="0"/>
                  <a:ea typeface="Calibri" panose="020F0502020204030204" pitchFamily="34" charset="0"/>
                </a:endParaRPr>
              </a:p>
              <a:p>
                <a:pPr marL="457200" algn="just">
                  <a:lnSpc>
                    <a:spcPct val="100000"/>
                  </a:lnSpc>
                  <a:buNone/>
                </a:pPr>
                <a:r>
                  <a:rPr lang="en-IN" sz="1400" dirty="0">
                    <a:solidFill>
                      <a:schemeClr val="accent4">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a:t>
                </a:r>
                <a:r>
                  <a:rPr lang="en-IN" sz="1400" dirty="0">
                    <a:solidFill>
                      <a:schemeClr val="accent4">
                        <a:lumMod val="50000"/>
                      </a:schemeClr>
                    </a:solidFill>
                    <a:effectLst/>
                    <a:latin typeface="Times New Roman" panose="02020603050405020304" pitchFamily="18" charset="0"/>
                    <a:ea typeface="Times New Roman" panose="02020603050405020304" pitchFamily="18" charset="0"/>
                  </a:rPr>
                  <a:t> Although both samples show similar quadratic </a:t>
                </a:r>
                <a:r>
                  <a:rPr lang="en-IN" sz="1400" dirty="0" err="1">
                    <a:solidFill>
                      <a:schemeClr val="accent4">
                        <a:lumMod val="50000"/>
                      </a:schemeClr>
                    </a:solidFill>
                    <a:effectLst/>
                    <a:latin typeface="Times New Roman" panose="02020603050405020304" pitchFamily="18" charset="0"/>
                    <a:ea typeface="Times New Roman" panose="02020603050405020304" pitchFamily="18" charset="0"/>
                  </a:rPr>
                  <a:t>behavior</a:t>
                </a:r>
                <a:r>
                  <a:rPr lang="en-IN" sz="1400" dirty="0">
                    <a:solidFill>
                      <a:schemeClr val="accent4">
                        <a:lumMod val="50000"/>
                      </a:schemeClr>
                    </a:solidFill>
                    <a:effectLst/>
                    <a:latin typeface="Times New Roman" panose="02020603050405020304" pitchFamily="18" charset="0"/>
                    <a:ea typeface="Times New Roman" panose="02020603050405020304" pitchFamily="18" charset="0"/>
                  </a:rPr>
                  <a:t>, </a:t>
                </a:r>
                <a:r>
                  <a:rPr lang="en-IN" sz="1400" b="1" dirty="0">
                    <a:solidFill>
                      <a:schemeClr val="accent4">
                        <a:lumMod val="50000"/>
                      </a:schemeClr>
                    </a:solidFill>
                    <a:effectLst/>
                    <a:latin typeface="Times New Roman" panose="02020603050405020304" pitchFamily="18" charset="0"/>
                    <a:ea typeface="Times New Roman" panose="02020603050405020304" pitchFamily="18" charset="0"/>
                  </a:rPr>
                  <a:t>tap water maintains slightly higher conductivity</a:t>
                </a:r>
                <a:r>
                  <a:rPr lang="en-IN" sz="1400" dirty="0">
                    <a:solidFill>
                      <a:schemeClr val="accent4">
                        <a:lumMod val="50000"/>
                      </a:schemeClr>
                    </a:solidFill>
                    <a:effectLst/>
                    <a:latin typeface="Times New Roman" panose="02020603050405020304" pitchFamily="18" charset="0"/>
                    <a:ea typeface="Times New Roman" panose="02020603050405020304" pitchFamily="18" charset="0"/>
                  </a:rPr>
                  <a:t> at low NaCl concentrations.</a:t>
                </a:r>
                <a:endParaRPr lang="en-IN" sz="1400" dirty="0">
                  <a:solidFill>
                    <a:schemeClr val="accent4">
                      <a:lumMod val="50000"/>
                    </a:schemeClr>
                  </a:solidFill>
                  <a:effectLst/>
                  <a:latin typeface="Calibri" panose="020F0502020204030204" pitchFamily="34" charset="0"/>
                  <a:ea typeface="Calibri" panose="020F0502020204030204" pitchFamily="34" charset="0"/>
                </a:endParaRPr>
              </a:p>
              <a:p>
                <a:pPr marL="457200" algn="just">
                  <a:lnSpc>
                    <a:spcPct val="100000"/>
                  </a:lnSpc>
                  <a:buNone/>
                </a:pPr>
                <a:r>
                  <a:rPr lang="en-IN" sz="1400" dirty="0">
                    <a:solidFill>
                      <a:schemeClr val="accent4">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a:t>
                </a:r>
                <a:r>
                  <a:rPr lang="en-IN" sz="1400" dirty="0">
                    <a:solidFill>
                      <a:schemeClr val="accent4">
                        <a:lumMod val="50000"/>
                      </a:schemeClr>
                    </a:solidFill>
                    <a:effectLst/>
                    <a:latin typeface="Times New Roman" panose="02020603050405020304" pitchFamily="18" charset="0"/>
                    <a:ea typeface="Times New Roman" panose="02020603050405020304" pitchFamily="18" charset="0"/>
                  </a:rPr>
                  <a:t> As NaCl concentration increases (from ~5 g/100mL onwards), </a:t>
                </a:r>
                <a:r>
                  <a:rPr lang="en-IN" sz="1400" b="1" dirty="0">
                    <a:solidFill>
                      <a:schemeClr val="accent4">
                        <a:lumMod val="50000"/>
                      </a:schemeClr>
                    </a:solidFill>
                    <a:effectLst/>
                    <a:latin typeface="Times New Roman" panose="02020603050405020304" pitchFamily="18" charset="0"/>
                    <a:ea typeface="Times New Roman" panose="02020603050405020304" pitchFamily="18" charset="0"/>
                  </a:rPr>
                  <a:t>the difference between tap and distilled water conductivity narrows</a:t>
                </a:r>
                <a:r>
                  <a:rPr lang="en-IN" sz="1400" dirty="0">
                    <a:solidFill>
                      <a:schemeClr val="accent4">
                        <a:lumMod val="50000"/>
                      </a:schemeClr>
                    </a:solidFill>
                    <a:effectLst/>
                    <a:latin typeface="Times New Roman" panose="02020603050405020304" pitchFamily="18" charset="0"/>
                    <a:ea typeface="Times New Roman" panose="02020603050405020304" pitchFamily="18" charset="0"/>
                  </a:rPr>
                  <a:t> significantly.</a:t>
                </a:r>
                <a:endParaRPr lang="en-IN" sz="1400" dirty="0">
                  <a:solidFill>
                    <a:schemeClr val="accent4">
                      <a:lumMod val="50000"/>
                    </a:schemeClr>
                  </a:solidFill>
                  <a:effectLst/>
                  <a:latin typeface="Calibri" panose="020F0502020204030204" pitchFamily="34" charset="0"/>
                  <a:ea typeface="Calibri" panose="020F0502020204030204" pitchFamily="34" charset="0"/>
                </a:endParaRPr>
              </a:p>
              <a:p>
                <a:pPr marL="457200" algn="just">
                  <a:lnSpc>
                    <a:spcPct val="100000"/>
                  </a:lnSpc>
                  <a:buNone/>
                </a:pPr>
                <a:r>
                  <a:rPr lang="en-IN" sz="1400" dirty="0">
                    <a:solidFill>
                      <a:schemeClr val="accent4">
                        <a:lumMod val="50000"/>
                      </a:schemeClr>
                    </a:solidFill>
                    <a:effectLst/>
                    <a:latin typeface="Symbol" panose="05050102010706020507" pitchFamily="18" charset="2"/>
                    <a:ea typeface="Times New Roman" panose="02020603050405020304" pitchFamily="18" charset="0"/>
                    <a:cs typeface="Times New Roman" panose="02020603050405020304" pitchFamily="18" charset="0"/>
                  </a:rPr>
                  <a:t>·</a:t>
                </a:r>
                <a:r>
                  <a:rPr lang="en-IN" sz="1400" dirty="0">
                    <a:solidFill>
                      <a:schemeClr val="accent4">
                        <a:lumMod val="50000"/>
                      </a:schemeClr>
                    </a:solidFill>
                    <a:effectLst/>
                    <a:latin typeface="Times New Roman" panose="02020603050405020304" pitchFamily="18" charset="0"/>
                    <a:ea typeface="Times New Roman" panose="02020603050405020304" pitchFamily="18" charset="0"/>
                  </a:rPr>
                  <a:t> </a:t>
                </a:r>
                <a:r>
                  <a:rPr lang="en-IN" sz="1400" b="1" dirty="0">
                    <a:solidFill>
                      <a:schemeClr val="accent4">
                        <a:lumMod val="50000"/>
                      </a:schemeClr>
                    </a:solidFill>
                    <a:effectLst/>
                    <a:latin typeface="Times New Roman" panose="02020603050405020304" pitchFamily="18" charset="0"/>
                    <a:ea typeface="Times New Roman" panose="02020603050405020304" pitchFamily="18" charset="0"/>
                  </a:rPr>
                  <a:t>At high NaCl concentrations( &gt;9-10 g/100mL), conductivity of both waters becomes nearly identical</a:t>
                </a:r>
                <a:r>
                  <a:rPr lang="en-IN" sz="1400" dirty="0">
                    <a:solidFill>
                      <a:schemeClr val="accent4">
                        <a:lumMod val="50000"/>
                      </a:schemeClr>
                    </a:solidFill>
                    <a:effectLst/>
                    <a:latin typeface="Times New Roman" panose="02020603050405020304" pitchFamily="18" charset="0"/>
                    <a:ea typeface="Times New Roman" panose="02020603050405020304" pitchFamily="18" charset="0"/>
                  </a:rPr>
                  <a:t>, indicating that at high ionic strength, the </a:t>
                </a:r>
                <a:endParaRPr lang="en-IN" sz="1400" dirty="0">
                  <a:solidFill>
                    <a:schemeClr val="accent4">
                      <a:lumMod val="50000"/>
                    </a:schemeClr>
                  </a:solidFill>
                  <a:effectLst/>
                  <a:latin typeface="Calibri" panose="020F0502020204030204" pitchFamily="34" charset="0"/>
                  <a:ea typeface="Calibri" panose="020F0502020204030204" pitchFamily="34" charset="0"/>
                </a:endParaRPr>
              </a:p>
              <a:p>
                <a:pPr marL="457200" algn="just">
                  <a:lnSpc>
                    <a:spcPct val="100000"/>
                  </a:lnSpc>
                  <a:spcAft>
                    <a:spcPts val="1000"/>
                  </a:spcAft>
                </a:pPr>
                <a:r>
                  <a:rPr lang="en-IN" sz="1400" dirty="0">
                    <a:solidFill>
                      <a:schemeClr val="accent4">
                        <a:lumMod val="50000"/>
                      </a:schemeClr>
                    </a:solidFill>
                    <a:effectLst/>
                    <a:latin typeface="Times New Roman" panose="02020603050405020304" pitchFamily="18" charset="0"/>
                    <a:ea typeface="Times New Roman" panose="02020603050405020304" pitchFamily="18" charset="0"/>
                  </a:rPr>
                  <a:t>original purity difference becomes negligible.</a:t>
                </a:r>
                <a:endParaRPr lang="en-IN" sz="1400" dirty="0">
                  <a:solidFill>
                    <a:schemeClr val="accent4">
                      <a:lumMod val="50000"/>
                    </a:schemeClr>
                  </a:solidFill>
                  <a:effectLst/>
                  <a:latin typeface="Calibri" panose="020F0502020204030204" pitchFamily="34" charset="0"/>
                  <a:ea typeface="Calibri" panose="020F0502020204030204" pitchFamily="34" charset="0"/>
                </a:endParaRPr>
              </a:p>
              <a:p>
                <a:pPr>
                  <a:lnSpc>
                    <a:spcPct val="100000"/>
                  </a:lnSpc>
                </a:pPr>
                <a:endParaRPr lang="en-IN" sz="1400" dirty="0">
                  <a:solidFill>
                    <a:schemeClr val="accent4">
                      <a:lumMod val="50000"/>
                    </a:schemeClr>
                  </a:solidFill>
                </a:endParaRPr>
              </a:p>
            </p:txBody>
          </p:sp>
        </mc:Choice>
        <mc:Fallback>
          <p:sp>
            <p:nvSpPr>
              <p:cNvPr id="4" name="Text Placeholder 3">
                <a:extLst>
                  <a:ext uri="{FF2B5EF4-FFF2-40B4-BE49-F238E27FC236}">
                    <a16:creationId xmlns:a16="http://schemas.microsoft.com/office/drawing/2014/main" id="{43A48528-C72B-1247-0AAB-F99BFCB52ABB}"/>
                  </a:ext>
                </a:extLst>
              </p:cNvPr>
              <p:cNvSpPr>
                <a:spLocks noGrp="1" noRot="1" noChangeAspect="1" noMove="1" noResize="1" noEditPoints="1" noAdjustHandles="1" noChangeArrowheads="1" noChangeShapeType="1" noTextEdit="1"/>
              </p:cNvSpPr>
              <p:nvPr>
                <p:ph type="body" sz="half" idx="2"/>
              </p:nvPr>
            </p:nvSpPr>
            <p:spPr>
              <a:xfrm>
                <a:off x="132523" y="2058930"/>
                <a:ext cx="4456043" cy="3909390"/>
              </a:xfrm>
              <a:blipFill>
                <a:blip r:embed="rId2"/>
                <a:stretch>
                  <a:fillRect l="-410" t="-468" r="-410" b="-17161"/>
                </a:stretch>
              </a:blipFill>
            </p:spPr>
            <p:txBody>
              <a:bodyPr/>
              <a:lstStyle/>
              <a:p>
                <a:r>
                  <a:rPr lang="en-IN">
                    <a:noFill/>
                  </a:rPr>
                  <a:t> </a:t>
                </a:r>
              </a:p>
            </p:txBody>
          </p:sp>
        </mc:Fallback>
      </mc:AlternateContent>
      <p:graphicFrame>
        <p:nvGraphicFramePr>
          <p:cNvPr id="6" name="Chart 5">
            <a:extLst>
              <a:ext uri="{FF2B5EF4-FFF2-40B4-BE49-F238E27FC236}">
                <a16:creationId xmlns:a16="http://schemas.microsoft.com/office/drawing/2014/main" id="{AD3D1356-1D5C-B914-8C1B-A15AA49398AD}"/>
              </a:ext>
            </a:extLst>
          </p:cNvPr>
          <p:cNvGraphicFramePr/>
          <p:nvPr>
            <p:extLst>
              <p:ext uri="{D42A27DB-BD31-4B8C-83A1-F6EECF244321}">
                <p14:modId xmlns:p14="http://schemas.microsoft.com/office/powerpoint/2010/main" val="1923616238"/>
              </p:ext>
            </p:extLst>
          </p:nvPr>
        </p:nvGraphicFramePr>
        <p:xfrm>
          <a:off x="4588566" y="3525078"/>
          <a:ext cx="3816211" cy="2956201"/>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17D3DF29-7C52-BFBC-6B82-82DDDBC16A29}"/>
              </a:ext>
            </a:extLst>
          </p:cNvPr>
          <p:cNvSpPr txBox="1"/>
          <p:nvPr/>
        </p:nvSpPr>
        <p:spPr>
          <a:xfrm>
            <a:off x="8547651" y="5962510"/>
            <a:ext cx="3511825" cy="572144"/>
          </a:xfrm>
          <a:prstGeom prst="rect">
            <a:avLst/>
          </a:prstGeom>
          <a:noFill/>
        </p:spPr>
        <p:txBody>
          <a:bodyPr wrap="square">
            <a:spAutoFit/>
          </a:bodyPr>
          <a:lstStyle/>
          <a:p>
            <a:pPr algn="just">
              <a:lnSpc>
                <a:spcPct val="115000"/>
              </a:lnSpc>
              <a:spcBef>
                <a:spcPts val="1400"/>
              </a:spcBef>
              <a:spcAft>
                <a:spcPts val="1000"/>
              </a:spcAft>
            </a:pPr>
            <a:r>
              <a:rPr lang="en-US" sz="1400" dirty="0">
                <a:solidFill>
                  <a:schemeClr val="accent4">
                    <a:lumMod val="50000"/>
                  </a:schemeClr>
                </a:solidFill>
                <a:effectLst/>
                <a:latin typeface="Times New Roman" panose="02020603050405020304" pitchFamily="18" charset="0"/>
                <a:ea typeface="Times New Roman" panose="02020603050405020304" pitchFamily="18" charset="0"/>
              </a:rPr>
              <a:t>Table 3: Comparison between  Tap Water and Distilled Water with NaCl (per gm/100ml)</a:t>
            </a:r>
            <a:endParaRPr lang="en-IN" sz="1400" dirty="0">
              <a:solidFill>
                <a:schemeClr val="accent4">
                  <a:lumMod val="50000"/>
                </a:schemeClr>
              </a:solidFill>
              <a:effectLst/>
              <a:latin typeface="Calibri" panose="020F0502020204030204" pitchFamily="34" charset="0"/>
              <a:ea typeface="Calibri" panose="020F0502020204030204" pitchFamily="34" charset="0"/>
            </a:endParaRPr>
          </a:p>
        </p:txBody>
      </p:sp>
      <p:sp>
        <p:nvSpPr>
          <p:cNvPr id="9" name="TextBox 8">
            <a:extLst>
              <a:ext uri="{FF2B5EF4-FFF2-40B4-BE49-F238E27FC236}">
                <a16:creationId xmlns:a16="http://schemas.microsoft.com/office/drawing/2014/main" id="{9A70217F-83A3-9802-E8A3-9CC17C215CF3}"/>
              </a:ext>
            </a:extLst>
          </p:cNvPr>
          <p:cNvSpPr txBox="1"/>
          <p:nvPr/>
        </p:nvSpPr>
        <p:spPr>
          <a:xfrm>
            <a:off x="11618330" y="6481279"/>
            <a:ext cx="441146" cy="369332"/>
          </a:xfrm>
          <a:prstGeom prst="rect">
            <a:avLst/>
          </a:prstGeom>
          <a:noFill/>
        </p:spPr>
        <p:txBody>
          <a:bodyPr wrap="none" rtlCol="0">
            <a:spAutoFit/>
          </a:bodyPr>
          <a:lstStyle/>
          <a:p>
            <a:r>
              <a:rPr lang="en-US" dirty="0"/>
              <a:t>21</a:t>
            </a:r>
            <a:endParaRPr lang="en-IN" dirty="0"/>
          </a:p>
        </p:txBody>
      </p:sp>
      <p:sp>
        <p:nvSpPr>
          <p:cNvPr id="11" name="TextBox 10">
            <a:extLst>
              <a:ext uri="{FF2B5EF4-FFF2-40B4-BE49-F238E27FC236}">
                <a16:creationId xmlns:a16="http://schemas.microsoft.com/office/drawing/2014/main" id="{A81E8DCD-2F4F-42D6-A22A-C054DE9E4C44}"/>
              </a:ext>
            </a:extLst>
          </p:cNvPr>
          <p:cNvSpPr txBox="1"/>
          <p:nvPr/>
        </p:nvSpPr>
        <p:spPr>
          <a:xfrm>
            <a:off x="4784035" y="6407676"/>
            <a:ext cx="6096000" cy="291298"/>
          </a:xfrm>
          <a:prstGeom prst="rect">
            <a:avLst/>
          </a:prstGeom>
          <a:noFill/>
        </p:spPr>
        <p:txBody>
          <a:bodyPr wrap="square">
            <a:spAutoFit/>
          </a:bodyPr>
          <a:lstStyle/>
          <a:p>
            <a:pPr algn="just">
              <a:lnSpc>
                <a:spcPct val="115000"/>
              </a:lnSpc>
              <a:spcAft>
                <a:spcPts val="1000"/>
              </a:spcAft>
              <a:tabLst>
                <a:tab pos="1065530" algn="l"/>
              </a:tabLst>
            </a:pPr>
            <a:r>
              <a:rPr lang="en-US" sz="1200" dirty="0">
                <a:effectLst/>
                <a:latin typeface="Times New Roman" panose="02020603050405020304" pitchFamily="18" charset="0"/>
                <a:ea typeface="Times New Roman" panose="02020603050405020304" pitchFamily="18" charset="0"/>
              </a:rPr>
              <a:t>Fig 22: </a:t>
            </a:r>
            <a:r>
              <a:rPr lang="en-IN" sz="1200" dirty="0">
                <a:effectLst/>
                <a:latin typeface="Times New Roman" panose="02020603050405020304" pitchFamily="18" charset="0"/>
                <a:ea typeface="Times New Roman" panose="02020603050405020304" pitchFamily="18" charset="0"/>
              </a:rPr>
              <a:t>Conductivity(mS/cm) vs NaCl (</a:t>
            </a:r>
            <a:r>
              <a:rPr lang="en-IN" sz="1200" dirty="0" err="1">
                <a:effectLst/>
                <a:latin typeface="Times New Roman" panose="02020603050405020304" pitchFamily="18" charset="0"/>
                <a:ea typeface="Times New Roman" panose="02020603050405020304" pitchFamily="18" charset="0"/>
              </a:rPr>
              <a:t>pergm</a:t>
            </a:r>
            <a:r>
              <a:rPr lang="en-IN" sz="1200" dirty="0">
                <a:effectLst/>
                <a:latin typeface="Times New Roman" panose="02020603050405020304" pitchFamily="18" charset="0"/>
                <a:ea typeface="Times New Roman" panose="02020603050405020304" pitchFamily="18" charset="0"/>
              </a:rPr>
              <a:t>)</a:t>
            </a:r>
            <a:endParaRPr lang="en-IN" sz="12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631104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164702-B17E-D678-A8BB-87B86827B7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2327EC-E304-58DE-6ECB-310864D78ADD}"/>
              </a:ext>
            </a:extLst>
          </p:cNvPr>
          <p:cNvSpPr>
            <a:spLocks noGrp="1"/>
          </p:cNvSpPr>
          <p:nvPr>
            <p:ph type="title"/>
          </p:nvPr>
        </p:nvSpPr>
        <p:spPr>
          <a:xfrm>
            <a:off x="1311757" y="458730"/>
            <a:ext cx="9929191" cy="1600200"/>
          </a:xfrm>
        </p:spPr>
        <p:txBody>
          <a:bodyPr>
            <a:normAutofit/>
          </a:bodyPr>
          <a:lstStyle/>
          <a:p>
            <a:r>
              <a:rPr lang="en-US" sz="2800" dirty="0">
                <a:solidFill>
                  <a:schemeClr val="accent4">
                    <a:lumMod val="50000"/>
                  </a:schemeClr>
                </a:solidFill>
                <a:effectLst/>
                <a:latin typeface="Times New Roman" panose="02020603050405020304" pitchFamily="18" charset="0"/>
                <a:ea typeface="Times New Roman" panose="02020603050405020304" pitchFamily="18" charset="0"/>
              </a:rPr>
              <a:t>Change in conductivity of solution with addition of </a:t>
            </a:r>
            <a:r>
              <a:rPr lang="en-US" sz="2800" dirty="0" err="1">
                <a:solidFill>
                  <a:schemeClr val="accent4">
                    <a:lumMod val="50000"/>
                  </a:schemeClr>
                </a:solidFill>
                <a:latin typeface="Times New Roman" panose="02020603050405020304" pitchFamily="18" charset="0"/>
                <a:ea typeface="Times New Roman" panose="02020603050405020304" pitchFamily="18" charset="0"/>
              </a:rPr>
              <a:t>KCl</a:t>
            </a:r>
            <a:r>
              <a:rPr lang="en-US" sz="2800" dirty="0">
                <a:solidFill>
                  <a:schemeClr val="accent4">
                    <a:lumMod val="50000"/>
                  </a:schemeClr>
                </a:solidFill>
                <a:effectLst/>
                <a:latin typeface="Times New Roman" panose="02020603050405020304" pitchFamily="18" charset="0"/>
                <a:ea typeface="Times New Roman" panose="02020603050405020304" pitchFamily="18" charset="0"/>
              </a:rPr>
              <a:t> (per gm)</a:t>
            </a:r>
            <a:endParaRPr lang="en-IN" sz="2800" dirty="0">
              <a:solidFill>
                <a:schemeClr val="accent4">
                  <a:lumMod val="50000"/>
                </a:schemeClr>
              </a:solidFill>
            </a:endParaRPr>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B3E1694B-0E90-001F-FF85-1D0A898E60A4}"/>
                  </a:ext>
                </a:extLst>
              </p:cNvPr>
              <p:cNvSpPr>
                <a:spLocks noGrp="1"/>
              </p:cNvSpPr>
              <p:nvPr>
                <p:ph type="body" sz="half" idx="2"/>
              </p:nvPr>
            </p:nvSpPr>
            <p:spPr>
              <a:xfrm>
                <a:off x="132523" y="2058930"/>
                <a:ext cx="4456043" cy="4475724"/>
              </a:xfrm>
            </p:spPr>
            <p:txBody>
              <a:bodyPr>
                <a:noAutofit/>
              </a:bodyPr>
              <a:lstStyle/>
              <a:p>
                <a:pPr algn="just">
                  <a:lnSpc>
                    <a:spcPct val="115000"/>
                  </a:lnSpc>
                  <a:spcBef>
                    <a:spcPts val="1400"/>
                  </a:spcBef>
                  <a:spcAft>
                    <a:spcPts val="1400"/>
                  </a:spcAft>
                  <a:buNone/>
                </a:pPr>
                <a:r>
                  <a:rPr lang="en-US" sz="1400" b="1" dirty="0">
                    <a:solidFill>
                      <a:schemeClr val="accent4">
                        <a:lumMod val="50000"/>
                      </a:schemeClr>
                    </a:solidFill>
                    <a:effectLst/>
                    <a:latin typeface="Times New Roman" panose="02020603050405020304" pitchFamily="18" charset="0"/>
                    <a:ea typeface="Times New Roman" panose="02020603050405020304" pitchFamily="18" charset="0"/>
                  </a:rPr>
                  <a:t>Interpretation:</a:t>
                </a:r>
                <a:endParaRPr lang="en-IN" sz="1200" dirty="0">
                  <a:solidFill>
                    <a:schemeClr val="accent4">
                      <a:lumMod val="50000"/>
                    </a:schemeClr>
                  </a:solidFill>
                  <a:effectLst/>
                  <a:latin typeface="Calibri" panose="020F0502020204030204" pitchFamily="34" charset="0"/>
                  <a:ea typeface="Calibri" panose="020F0502020204030204" pitchFamily="34" charset="0"/>
                </a:endParaRPr>
              </a:p>
              <a:p>
                <a:pPr marL="342900" lvl="0" indent="-342900" algn="just">
                  <a:lnSpc>
                    <a:spcPct val="115000"/>
                  </a:lnSpc>
                  <a:buFont typeface="Symbol" panose="05050102010706020507" pitchFamily="18" charset="2"/>
                  <a:buChar char=""/>
                </a:pPr>
                <a:r>
                  <a:rPr lang="en-US" sz="1400" dirty="0">
                    <a:solidFill>
                      <a:schemeClr val="accent4">
                        <a:lumMod val="50000"/>
                      </a:schemeClr>
                    </a:solidFill>
                    <a:effectLst/>
                    <a:latin typeface="Times New Roman" panose="02020603050405020304" pitchFamily="18" charset="0"/>
                    <a:ea typeface="Times New Roman" panose="02020603050405020304" pitchFamily="18" charset="0"/>
                  </a:rPr>
                  <a:t>Conductivity increases linearly with </a:t>
                </a:r>
                <a:r>
                  <a:rPr lang="en-US" sz="1400" dirty="0" err="1">
                    <a:solidFill>
                      <a:schemeClr val="accent4">
                        <a:lumMod val="50000"/>
                      </a:schemeClr>
                    </a:solidFill>
                    <a:effectLst/>
                    <a:latin typeface="Times New Roman" panose="02020603050405020304" pitchFamily="18" charset="0"/>
                    <a:ea typeface="Times New Roman" panose="02020603050405020304" pitchFamily="18" charset="0"/>
                  </a:rPr>
                  <a:t>KCl</a:t>
                </a:r>
                <a:r>
                  <a:rPr lang="en-US" sz="1400" dirty="0">
                    <a:solidFill>
                      <a:schemeClr val="accent4">
                        <a:lumMod val="50000"/>
                      </a:schemeClr>
                    </a:solidFill>
                    <a:effectLst/>
                    <a:latin typeface="Times New Roman" panose="02020603050405020304" pitchFamily="18" charset="0"/>
                    <a:ea typeface="Times New Roman" panose="02020603050405020304" pitchFamily="18" charset="0"/>
                  </a:rPr>
                  <a:t> concentration for both distilled and tap water.</a:t>
                </a:r>
                <a:endParaRPr lang="en-IN" sz="1200" dirty="0">
                  <a:solidFill>
                    <a:schemeClr val="accent4">
                      <a:lumMod val="50000"/>
                    </a:schemeClr>
                  </a:solidFill>
                  <a:effectLst/>
                  <a:latin typeface="Calibri" panose="020F0502020204030204" pitchFamily="34" charset="0"/>
                  <a:ea typeface="Calibri" panose="020F0502020204030204" pitchFamily="34" charset="0"/>
                </a:endParaRPr>
              </a:p>
              <a:p>
                <a:pPr marL="342900" lvl="0" indent="-342900" algn="just">
                  <a:lnSpc>
                    <a:spcPct val="115000"/>
                  </a:lnSpc>
                  <a:buFont typeface="Symbol" panose="05050102010706020507" pitchFamily="18" charset="2"/>
                  <a:buChar char=""/>
                </a:pPr>
                <a:r>
                  <a:rPr lang="en-US" sz="1400" dirty="0">
                    <a:solidFill>
                      <a:schemeClr val="accent4">
                        <a:lumMod val="50000"/>
                      </a:schemeClr>
                    </a:solidFill>
                    <a:effectLst/>
                    <a:latin typeface="Times New Roman" panose="02020603050405020304" pitchFamily="18" charset="0"/>
                    <a:ea typeface="Times New Roman" panose="02020603050405020304" pitchFamily="18" charset="0"/>
                  </a:rPr>
                  <a:t>Tap water has higher initial conductivity due to pre-existing ions.</a:t>
                </a:r>
                <a:endParaRPr lang="en-IN" sz="1200" dirty="0">
                  <a:solidFill>
                    <a:schemeClr val="accent4">
                      <a:lumMod val="50000"/>
                    </a:schemeClr>
                  </a:solidFill>
                  <a:effectLst/>
                  <a:latin typeface="Calibri" panose="020F0502020204030204" pitchFamily="34" charset="0"/>
                  <a:ea typeface="Calibri" panose="020F0502020204030204" pitchFamily="34" charset="0"/>
                </a:endParaRPr>
              </a:p>
              <a:p>
                <a:pPr marL="342900" lvl="0" indent="-342900" algn="just">
                  <a:lnSpc>
                    <a:spcPct val="115000"/>
                  </a:lnSpc>
                  <a:buFont typeface="Symbol" panose="05050102010706020507" pitchFamily="18" charset="2"/>
                  <a:buChar char=""/>
                </a:pPr>
                <a:r>
                  <a:rPr lang="en-US" sz="1400" dirty="0">
                    <a:solidFill>
                      <a:schemeClr val="accent4">
                        <a:lumMod val="50000"/>
                      </a:schemeClr>
                    </a:solidFill>
                    <a:effectLst/>
                    <a:latin typeface="Times New Roman" panose="02020603050405020304" pitchFamily="18" charset="0"/>
                    <a:ea typeface="Times New Roman" panose="02020603050405020304" pitchFamily="18" charset="0"/>
                  </a:rPr>
                  <a:t>Slopes of both trendlines are similar, indicating consistent conductivity rise with </a:t>
                </a:r>
                <a:r>
                  <a:rPr lang="en-US" sz="1400" dirty="0" err="1">
                    <a:solidFill>
                      <a:schemeClr val="accent4">
                        <a:lumMod val="50000"/>
                      </a:schemeClr>
                    </a:solidFill>
                    <a:effectLst/>
                    <a:latin typeface="Times New Roman" panose="02020603050405020304" pitchFamily="18" charset="0"/>
                    <a:ea typeface="Times New Roman" panose="02020603050405020304" pitchFamily="18" charset="0"/>
                  </a:rPr>
                  <a:t>KCl</a:t>
                </a:r>
                <a:r>
                  <a:rPr lang="en-US" sz="1400" dirty="0">
                    <a:solidFill>
                      <a:schemeClr val="accent4">
                        <a:lumMod val="50000"/>
                      </a:schemeClr>
                    </a:solidFill>
                    <a:effectLst/>
                    <a:latin typeface="Times New Roman" panose="02020603050405020304" pitchFamily="18" charset="0"/>
                    <a:ea typeface="Times New Roman" panose="02020603050405020304" pitchFamily="18" charset="0"/>
                  </a:rPr>
                  <a:t>.</a:t>
                </a:r>
                <a:endParaRPr lang="en-IN" sz="1200" dirty="0">
                  <a:solidFill>
                    <a:schemeClr val="accent4">
                      <a:lumMod val="50000"/>
                    </a:schemeClr>
                  </a:solidFill>
                  <a:effectLst/>
                  <a:latin typeface="Calibri" panose="020F0502020204030204" pitchFamily="34" charset="0"/>
                  <a:ea typeface="Calibri" panose="020F0502020204030204" pitchFamily="34" charset="0"/>
                </a:endParaRPr>
              </a:p>
              <a:p>
                <a:pPr marL="342900" lvl="0" indent="-342900" algn="just">
                  <a:lnSpc>
                    <a:spcPct val="115000"/>
                  </a:lnSpc>
                  <a:spcAft>
                    <a:spcPts val="1000"/>
                  </a:spcAft>
                  <a:buFont typeface="Symbol" panose="05050102010706020507" pitchFamily="18" charset="2"/>
                  <a:buChar char=""/>
                </a:pPr>
                <a:r>
                  <a:rPr lang="en-US" sz="1400" dirty="0">
                    <a:solidFill>
                      <a:schemeClr val="accent4">
                        <a:lumMod val="50000"/>
                      </a:schemeClr>
                    </a:solidFill>
                    <a:effectLst/>
                    <a:latin typeface="Times New Roman" panose="02020603050405020304" pitchFamily="18" charset="0"/>
                    <a:ea typeface="Times New Roman" panose="02020603050405020304" pitchFamily="18" charset="0"/>
                  </a:rPr>
                  <a:t>Slight non-linearity appears at higher concentrations due to ionic interactions.</a:t>
                </a:r>
                <a:endParaRPr lang="en-IN" sz="1200" dirty="0">
                  <a:solidFill>
                    <a:schemeClr val="accent4">
                      <a:lumMod val="50000"/>
                    </a:schemeClr>
                  </a:solidFill>
                  <a:effectLst/>
                  <a:latin typeface="Calibri" panose="020F0502020204030204" pitchFamily="34" charset="0"/>
                  <a:ea typeface="Calibri" panose="020F0502020204030204" pitchFamily="34" charset="0"/>
                </a:endParaRPr>
              </a:p>
              <a:p>
                <a:pPr marL="342900" lvl="0" indent="-342900" algn="just">
                  <a:lnSpc>
                    <a:spcPct val="115000"/>
                  </a:lnSpc>
                  <a:spcAft>
                    <a:spcPts val="1000"/>
                  </a:spcAft>
                  <a:buFont typeface="Symbol" panose="05050102010706020507" pitchFamily="18" charset="2"/>
                  <a:buChar char=""/>
                </a:pPr>
                <a:r>
                  <a:rPr lang="en-US" sz="1400" b="1" dirty="0">
                    <a:solidFill>
                      <a:schemeClr val="accent4">
                        <a:lumMod val="50000"/>
                      </a:schemeClr>
                    </a:solidFill>
                    <a:effectLst/>
                    <a:latin typeface="Times New Roman" panose="02020603050405020304" pitchFamily="18" charset="0"/>
                    <a:ea typeface="Times New Roman" panose="02020603050405020304" pitchFamily="18" charset="0"/>
                  </a:rPr>
                  <a:t>For distilled water: y=14.145x-16.74 (R² = 0.9559).</a:t>
                </a:r>
                <a:endParaRPr lang="en-IN" sz="1200" dirty="0">
                  <a:solidFill>
                    <a:schemeClr val="accent4">
                      <a:lumMod val="50000"/>
                    </a:schemeClr>
                  </a:solidFill>
                  <a:effectLst/>
                  <a:latin typeface="Calibri" panose="020F0502020204030204" pitchFamily="34" charset="0"/>
                  <a:ea typeface="Calibri" panose="020F0502020204030204" pitchFamily="34" charset="0"/>
                </a:endParaRPr>
              </a:p>
              <a:p>
                <a:pPr marL="342900" lvl="0" indent="-342900" algn="just">
                  <a:lnSpc>
                    <a:spcPct val="115000"/>
                  </a:lnSpc>
                  <a:spcAft>
                    <a:spcPts val="1000"/>
                  </a:spcAft>
                  <a:buFont typeface="Symbol" panose="05050102010706020507" pitchFamily="18" charset="2"/>
                  <a:buChar char=""/>
                </a:pPr>
                <a:r>
                  <a:rPr lang="en-US" sz="1400" b="1" dirty="0">
                    <a:solidFill>
                      <a:schemeClr val="accent4">
                        <a:lumMod val="50000"/>
                      </a:schemeClr>
                    </a:solidFill>
                    <a:effectLst/>
                    <a:latin typeface="Times New Roman" panose="02020603050405020304" pitchFamily="18" charset="0"/>
                    <a:ea typeface="Times New Roman" panose="02020603050405020304" pitchFamily="18" charset="0"/>
                  </a:rPr>
                  <a:t>For tap water: y=14.335x-15.384 </a:t>
                </a:r>
                <a14:m>
                  <m:oMath xmlns:m="http://schemas.openxmlformats.org/officeDocument/2006/math">
                    <m:r>
                      <a:rPr lang="en-US" sz="1400" b="1" i="1">
                        <a:solidFill>
                          <a:schemeClr val="accent4">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b="1" i="1">
                            <a:solidFill>
                              <a:schemeClr val="accent4">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b="1" i="1">
                            <a:solidFill>
                              <a:schemeClr val="accent4">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𝑹</m:t>
                        </m:r>
                      </m:e>
                      <m:sup>
                        <m:r>
                          <a:rPr lang="en-US" sz="1400" b="1" i="1">
                            <a:solidFill>
                              <a:schemeClr val="accent4">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𝟐</m:t>
                        </m:r>
                      </m:sup>
                    </m:sSup>
                    <m:r>
                      <a:rPr lang="en-US" sz="1400" b="1" i="1">
                        <a:solidFill>
                          <a:schemeClr val="accent4">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b="1" i="1">
                        <a:solidFill>
                          <a:schemeClr val="accent4">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𝟎</m:t>
                    </m:r>
                    <m:r>
                      <a:rPr lang="en-US" sz="1400" b="1" i="1">
                        <a:solidFill>
                          <a:schemeClr val="accent4">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b="1" i="1">
                        <a:solidFill>
                          <a:schemeClr val="accent4">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𝟗𝟖𝟔𝟑</m:t>
                    </m:r>
                    <m:r>
                      <a:rPr lang="en-US" sz="1400" b="1" i="1">
                        <a:solidFill>
                          <a:schemeClr val="accent4">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IN" sz="1200" dirty="0">
                  <a:solidFill>
                    <a:schemeClr val="accent4">
                      <a:lumMod val="50000"/>
                    </a:schemeClr>
                  </a:solidFill>
                  <a:effectLst/>
                  <a:latin typeface="Calibri" panose="020F0502020204030204" pitchFamily="34" charset="0"/>
                  <a:ea typeface="Calibri" panose="020F0502020204030204" pitchFamily="34" charset="0"/>
                </a:endParaRPr>
              </a:p>
            </p:txBody>
          </p:sp>
        </mc:Choice>
        <mc:Fallback>
          <p:sp>
            <p:nvSpPr>
              <p:cNvPr id="4" name="Text Placeholder 3">
                <a:extLst>
                  <a:ext uri="{FF2B5EF4-FFF2-40B4-BE49-F238E27FC236}">
                    <a16:creationId xmlns:a16="http://schemas.microsoft.com/office/drawing/2014/main" id="{B3E1694B-0E90-001F-FF85-1D0A898E60A4}"/>
                  </a:ext>
                </a:extLst>
              </p:cNvPr>
              <p:cNvSpPr>
                <a:spLocks noGrp="1" noRot="1" noChangeAspect="1" noMove="1" noResize="1" noEditPoints="1" noAdjustHandles="1" noChangeArrowheads="1" noChangeShapeType="1" noTextEdit="1"/>
              </p:cNvSpPr>
              <p:nvPr>
                <p:ph type="body" sz="half" idx="2"/>
              </p:nvPr>
            </p:nvSpPr>
            <p:spPr>
              <a:xfrm>
                <a:off x="132523" y="2058930"/>
                <a:ext cx="4456043" cy="4475724"/>
              </a:xfrm>
              <a:blipFill>
                <a:blip r:embed="rId2"/>
                <a:stretch>
                  <a:fillRect l="-410" r="-410"/>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6035E79C-BB4F-95A2-BF46-16752353329F}"/>
              </a:ext>
            </a:extLst>
          </p:cNvPr>
          <p:cNvSpPr txBox="1"/>
          <p:nvPr/>
        </p:nvSpPr>
        <p:spPr>
          <a:xfrm>
            <a:off x="8547651" y="5962510"/>
            <a:ext cx="3511825" cy="572144"/>
          </a:xfrm>
          <a:prstGeom prst="rect">
            <a:avLst/>
          </a:prstGeom>
          <a:noFill/>
        </p:spPr>
        <p:txBody>
          <a:bodyPr wrap="square">
            <a:spAutoFit/>
          </a:bodyPr>
          <a:lstStyle/>
          <a:p>
            <a:pPr algn="just">
              <a:lnSpc>
                <a:spcPct val="115000"/>
              </a:lnSpc>
              <a:spcBef>
                <a:spcPts val="1400"/>
              </a:spcBef>
              <a:spcAft>
                <a:spcPts val="1000"/>
              </a:spcAft>
            </a:pPr>
            <a:r>
              <a:rPr lang="en-US" sz="1400" dirty="0">
                <a:solidFill>
                  <a:schemeClr val="accent4">
                    <a:lumMod val="50000"/>
                  </a:schemeClr>
                </a:solidFill>
                <a:effectLst/>
                <a:latin typeface="Times New Roman" panose="02020603050405020304" pitchFamily="18" charset="0"/>
                <a:ea typeface="Times New Roman" panose="02020603050405020304" pitchFamily="18" charset="0"/>
              </a:rPr>
              <a:t>Table 4: Comparison between  Tap Water and Distilled Water with NaCl (per gm/100ml)</a:t>
            </a:r>
            <a:endParaRPr lang="en-IN" sz="1400" dirty="0">
              <a:solidFill>
                <a:schemeClr val="accent4">
                  <a:lumMod val="50000"/>
                </a:schemeClr>
              </a:solidFill>
              <a:effectLst/>
              <a:latin typeface="Calibri" panose="020F0502020204030204" pitchFamily="34" charset="0"/>
              <a:ea typeface="Calibri" panose="020F0502020204030204" pitchFamily="34" charset="0"/>
            </a:endParaRPr>
          </a:p>
        </p:txBody>
      </p:sp>
      <p:graphicFrame>
        <p:nvGraphicFramePr>
          <p:cNvPr id="3" name="Chart 2">
            <a:extLst>
              <a:ext uri="{FF2B5EF4-FFF2-40B4-BE49-F238E27FC236}">
                <a16:creationId xmlns:a16="http://schemas.microsoft.com/office/drawing/2014/main" id="{6BC944D2-F9AF-F381-8324-AA02A132EB1F}"/>
              </a:ext>
            </a:extLst>
          </p:cNvPr>
          <p:cNvGraphicFramePr/>
          <p:nvPr>
            <p:extLst>
              <p:ext uri="{D42A27DB-BD31-4B8C-83A1-F6EECF244321}">
                <p14:modId xmlns:p14="http://schemas.microsoft.com/office/powerpoint/2010/main" val="2720124560"/>
              </p:ext>
            </p:extLst>
          </p:nvPr>
        </p:nvGraphicFramePr>
        <p:xfrm>
          <a:off x="4805535" y="3074504"/>
          <a:ext cx="3742116" cy="307828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ontent Placeholder 9">
            <a:extLst>
              <a:ext uri="{FF2B5EF4-FFF2-40B4-BE49-F238E27FC236}">
                <a16:creationId xmlns:a16="http://schemas.microsoft.com/office/drawing/2014/main" id="{2D1ECB99-D213-2D2A-41D3-E82E76BE1D1E}"/>
              </a:ext>
            </a:extLst>
          </p:cNvPr>
          <p:cNvGraphicFramePr>
            <a:graphicFrameLocks noGrp="1"/>
          </p:cNvGraphicFramePr>
          <p:nvPr>
            <p:ph idx="1"/>
            <p:extLst>
              <p:ext uri="{D42A27DB-BD31-4B8C-83A1-F6EECF244321}">
                <p14:modId xmlns:p14="http://schemas.microsoft.com/office/powerpoint/2010/main" val="4176240604"/>
              </p:ext>
            </p:extLst>
          </p:nvPr>
        </p:nvGraphicFramePr>
        <p:xfrm>
          <a:off x="9040231" y="2341362"/>
          <a:ext cx="2793961" cy="3621151"/>
        </p:xfrm>
        <a:graphic>
          <a:graphicData uri="http://schemas.openxmlformats.org/drawingml/2006/table">
            <a:tbl>
              <a:tblPr firstRow="1" firstCol="1" bandRow="1">
                <a:tableStyleId>{5C22544A-7EE6-4342-B048-85BDC9FD1C3A}</a:tableStyleId>
              </a:tblPr>
              <a:tblGrid>
                <a:gridCol w="1056776">
                  <a:extLst>
                    <a:ext uri="{9D8B030D-6E8A-4147-A177-3AD203B41FA5}">
                      <a16:colId xmlns:a16="http://schemas.microsoft.com/office/drawing/2014/main" val="2782570113"/>
                    </a:ext>
                  </a:extLst>
                </a:gridCol>
                <a:gridCol w="989367">
                  <a:extLst>
                    <a:ext uri="{9D8B030D-6E8A-4147-A177-3AD203B41FA5}">
                      <a16:colId xmlns:a16="http://schemas.microsoft.com/office/drawing/2014/main" val="3422551928"/>
                    </a:ext>
                  </a:extLst>
                </a:gridCol>
                <a:gridCol w="747818">
                  <a:extLst>
                    <a:ext uri="{9D8B030D-6E8A-4147-A177-3AD203B41FA5}">
                      <a16:colId xmlns:a16="http://schemas.microsoft.com/office/drawing/2014/main" val="3736683264"/>
                    </a:ext>
                  </a:extLst>
                </a:gridCol>
              </a:tblGrid>
              <a:tr h="325847">
                <a:tc rowSpan="2">
                  <a:txBody>
                    <a:bodyPr/>
                    <a:lstStyle/>
                    <a:p>
                      <a:pPr algn="ctr">
                        <a:lnSpc>
                          <a:spcPct val="115000"/>
                        </a:lnSpc>
                        <a:spcAft>
                          <a:spcPts val="1000"/>
                        </a:spcAft>
                        <a:buNone/>
                      </a:pPr>
                      <a:r>
                        <a:rPr lang="en-IN" sz="1100">
                          <a:effectLst/>
                        </a:rPr>
                        <a:t>KCl (g/100mL)</a:t>
                      </a:r>
                      <a:endParaRPr lang="en-IN" sz="1100">
                        <a:effectLst/>
                        <a:latin typeface="Calibri" panose="020F0502020204030204" pitchFamily="34" charset="0"/>
                        <a:ea typeface="Calibri" panose="020F0502020204030204" pitchFamily="34" charset="0"/>
                      </a:endParaRPr>
                    </a:p>
                  </a:txBody>
                  <a:tcPr marL="68580" marR="68580" marT="0" marB="0" anchor="b"/>
                </a:tc>
                <a:tc gridSpan="2">
                  <a:txBody>
                    <a:bodyPr/>
                    <a:lstStyle/>
                    <a:p>
                      <a:pPr algn="ctr">
                        <a:lnSpc>
                          <a:spcPct val="115000"/>
                        </a:lnSpc>
                        <a:spcAft>
                          <a:spcPts val="1000"/>
                        </a:spcAft>
                        <a:buNone/>
                      </a:pPr>
                      <a:r>
                        <a:rPr lang="en-IN" sz="1100">
                          <a:effectLst/>
                        </a:rPr>
                        <a:t>conductivity(mS/cm)</a:t>
                      </a:r>
                      <a:endParaRPr lang="en-IN" sz="1100">
                        <a:effectLst/>
                        <a:latin typeface="Calibri" panose="020F0502020204030204" pitchFamily="34" charset="0"/>
                        <a:ea typeface="Calibri" panose="020F0502020204030204" pitchFamily="34" charset="0"/>
                      </a:endParaRPr>
                    </a:p>
                  </a:txBody>
                  <a:tcPr marL="68580" marR="68580" marT="0" marB="0" anchor="b"/>
                </a:tc>
                <a:tc hMerge="1">
                  <a:txBody>
                    <a:bodyPr/>
                    <a:lstStyle/>
                    <a:p>
                      <a:endParaRPr lang="en-IN"/>
                    </a:p>
                  </a:txBody>
                  <a:tcPr/>
                </a:tc>
                <a:extLst>
                  <a:ext uri="{0D108BD9-81ED-4DB2-BD59-A6C34878D82A}">
                    <a16:rowId xmlns:a16="http://schemas.microsoft.com/office/drawing/2014/main" val="113987989"/>
                  </a:ext>
                </a:extLst>
              </a:tr>
              <a:tr h="594417">
                <a:tc vMerge="1">
                  <a:txBody>
                    <a:bodyPr/>
                    <a:lstStyle/>
                    <a:p>
                      <a:endParaRPr lang="en-IN"/>
                    </a:p>
                  </a:txBody>
                  <a:tcPr/>
                </a:tc>
                <a:tc>
                  <a:txBody>
                    <a:bodyPr/>
                    <a:lstStyle/>
                    <a:p>
                      <a:pPr algn="l">
                        <a:lnSpc>
                          <a:spcPct val="115000"/>
                        </a:lnSpc>
                        <a:spcAft>
                          <a:spcPts val="1000"/>
                        </a:spcAft>
                        <a:buNone/>
                      </a:pPr>
                      <a:r>
                        <a:rPr lang="en-IN" sz="1100">
                          <a:effectLst/>
                        </a:rPr>
                        <a:t>distilled water</a:t>
                      </a:r>
                      <a:endParaRPr lang="en-IN" sz="1100">
                        <a:effectLst/>
                        <a:latin typeface="Calibri" panose="020F0502020204030204" pitchFamily="34" charset="0"/>
                        <a:ea typeface="Calibri" panose="020F0502020204030204" pitchFamily="34" charset="0"/>
                      </a:endParaRPr>
                    </a:p>
                  </a:txBody>
                  <a:tcPr marL="68580" marR="68580" marT="0" marB="0" anchor="b"/>
                </a:tc>
                <a:tc>
                  <a:txBody>
                    <a:bodyPr/>
                    <a:lstStyle/>
                    <a:p>
                      <a:pPr algn="l">
                        <a:lnSpc>
                          <a:spcPct val="115000"/>
                        </a:lnSpc>
                        <a:spcAft>
                          <a:spcPts val="1000"/>
                        </a:spcAft>
                        <a:buNone/>
                      </a:pPr>
                      <a:r>
                        <a:rPr lang="en-IN" sz="1100">
                          <a:effectLst/>
                        </a:rPr>
                        <a:t>tap water</a:t>
                      </a:r>
                      <a:endParaRPr lang="en-IN" sz="110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3191001901"/>
                  </a:ext>
                </a:extLst>
              </a:tr>
              <a:tr h="419958">
                <a:tc>
                  <a:txBody>
                    <a:bodyPr/>
                    <a:lstStyle/>
                    <a:p>
                      <a:pPr algn="r">
                        <a:lnSpc>
                          <a:spcPct val="115000"/>
                        </a:lnSpc>
                        <a:spcAft>
                          <a:spcPts val="1000"/>
                        </a:spcAft>
                        <a:buNone/>
                      </a:pPr>
                      <a:r>
                        <a:rPr lang="en-IN" sz="1100">
                          <a:effectLst/>
                        </a:rPr>
                        <a:t>0</a:t>
                      </a:r>
                      <a:endParaRPr lang="en-IN" sz="1100">
                        <a:effectLst/>
                        <a:latin typeface="Calibri" panose="020F0502020204030204" pitchFamily="34" charset="0"/>
                        <a:ea typeface="Calibri" panose="020F0502020204030204" pitchFamily="34" charset="0"/>
                      </a:endParaRPr>
                    </a:p>
                  </a:txBody>
                  <a:tcPr marL="68580" marR="68580" marT="0" marB="0" anchor="b"/>
                </a:tc>
                <a:tc>
                  <a:txBody>
                    <a:bodyPr/>
                    <a:lstStyle/>
                    <a:p>
                      <a:pPr algn="r">
                        <a:lnSpc>
                          <a:spcPct val="115000"/>
                        </a:lnSpc>
                        <a:spcAft>
                          <a:spcPts val="1000"/>
                        </a:spcAft>
                        <a:buNone/>
                      </a:pPr>
                      <a:r>
                        <a:rPr lang="en-IN" sz="1100">
                          <a:effectLst/>
                        </a:rPr>
                        <a:t>0.0049</a:t>
                      </a:r>
                      <a:endParaRPr lang="en-IN" sz="1100">
                        <a:effectLst/>
                        <a:latin typeface="Calibri" panose="020F0502020204030204" pitchFamily="34" charset="0"/>
                        <a:ea typeface="Calibri" panose="020F0502020204030204" pitchFamily="34" charset="0"/>
                      </a:endParaRPr>
                    </a:p>
                  </a:txBody>
                  <a:tcPr marL="68580" marR="68580" marT="0" marB="0" anchor="b"/>
                </a:tc>
                <a:tc>
                  <a:txBody>
                    <a:bodyPr/>
                    <a:lstStyle/>
                    <a:p>
                      <a:pPr algn="r">
                        <a:lnSpc>
                          <a:spcPct val="115000"/>
                        </a:lnSpc>
                        <a:spcAft>
                          <a:spcPts val="1000"/>
                        </a:spcAft>
                        <a:buNone/>
                      </a:pPr>
                      <a:r>
                        <a:rPr lang="en-IN" sz="1100">
                          <a:effectLst/>
                        </a:rPr>
                        <a:t>1.392</a:t>
                      </a:r>
                      <a:endParaRPr lang="en-IN" sz="110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2571724524"/>
                  </a:ext>
                </a:extLst>
              </a:tr>
              <a:tr h="325847">
                <a:tc>
                  <a:txBody>
                    <a:bodyPr/>
                    <a:lstStyle/>
                    <a:p>
                      <a:pPr algn="r">
                        <a:lnSpc>
                          <a:spcPct val="115000"/>
                        </a:lnSpc>
                        <a:spcAft>
                          <a:spcPts val="1000"/>
                        </a:spcAft>
                        <a:buNone/>
                      </a:pPr>
                      <a:r>
                        <a:rPr lang="en-IN" sz="1100">
                          <a:effectLst/>
                        </a:rPr>
                        <a:t>1</a:t>
                      </a:r>
                      <a:endParaRPr lang="en-IN" sz="1100">
                        <a:effectLst/>
                        <a:latin typeface="Calibri" panose="020F0502020204030204" pitchFamily="34" charset="0"/>
                        <a:ea typeface="Calibri" panose="020F0502020204030204" pitchFamily="34" charset="0"/>
                      </a:endParaRPr>
                    </a:p>
                  </a:txBody>
                  <a:tcPr marL="68580" marR="68580" marT="0" marB="0" anchor="b"/>
                </a:tc>
                <a:tc>
                  <a:txBody>
                    <a:bodyPr/>
                    <a:lstStyle/>
                    <a:p>
                      <a:pPr algn="r">
                        <a:lnSpc>
                          <a:spcPct val="115000"/>
                        </a:lnSpc>
                        <a:spcAft>
                          <a:spcPts val="1000"/>
                        </a:spcAft>
                        <a:buNone/>
                      </a:pPr>
                      <a:r>
                        <a:rPr lang="en-IN" sz="1100">
                          <a:effectLst/>
                        </a:rPr>
                        <a:t>15.92</a:t>
                      </a:r>
                      <a:endParaRPr lang="en-IN" sz="1100">
                        <a:effectLst/>
                        <a:latin typeface="Calibri" panose="020F0502020204030204" pitchFamily="34" charset="0"/>
                        <a:ea typeface="Calibri" panose="020F0502020204030204" pitchFamily="34" charset="0"/>
                      </a:endParaRPr>
                    </a:p>
                  </a:txBody>
                  <a:tcPr marL="68580" marR="68580" marT="0" marB="0" anchor="b"/>
                </a:tc>
                <a:tc>
                  <a:txBody>
                    <a:bodyPr/>
                    <a:lstStyle/>
                    <a:p>
                      <a:pPr algn="r">
                        <a:lnSpc>
                          <a:spcPct val="115000"/>
                        </a:lnSpc>
                        <a:spcAft>
                          <a:spcPts val="1000"/>
                        </a:spcAft>
                        <a:buNone/>
                      </a:pPr>
                      <a:r>
                        <a:rPr lang="en-IN" sz="1100">
                          <a:effectLst/>
                        </a:rPr>
                        <a:t>16.32</a:t>
                      </a:r>
                      <a:endParaRPr lang="en-IN" sz="110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677888985"/>
                  </a:ext>
                </a:extLst>
              </a:tr>
              <a:tr h="325847">
                <a:tc>
                  <a:txBody>
                    <a:bodyPr/>
                    <a:lstStyle/>
                    <a:p>
                      <a:pPr algn="r">
                        <a:lnSpc>
                          <a:spcPct val="115000"/>
                        </a:lnSpc>
                        <a:spcAft>
                          <a:spcPts val="1000"/>
                        </a:spcAft>
                        <a:buNone/>
                      </a:pPr>
                      <a:r>
                        <a:rPr lang="en-IN" sz="1100">
                          <a:effectLst/>
                        </a:rPr>
                        <a:t>2</a:t>
                      </a:r>
                      <a:endParaRPr lang="en-IN" sz="1100">
                        <a:effectLst/>
                        <a:latin typeface="Calibri" panose="020F0502020204030204" pitchFamily="34" charset="0"/>
                        <a:ea typeface="Calibri" panose="020F0502020204030204" pitchFamily="34" charset="0"/>
                      </a:endParaRPr>
                    </a:p>
                  </a:txBody>
                  <a:tcPr marL="68580" marR="68580" marT="0" marB="0" anchor="b"/>
                </a:tc>
                <a:tc>
                  <a:txBody>
                    <a:bodyPr/>
                    <a:lstStyle/>
                    <a:p>
                      <a:pPr algn="r">
                        <a:lnSpc>
                          <a:spcPct val="115000"/>
                        </a:lnSpc>
                        <a:spcAft>
                          <a:spcPts val="1000"/>
                        </a:spcAft>
                        <a:buNone/>
                      </a:pPr>
                      <a:r>
                        <a:rPr lang="en-IN" sz="1100">
                          <a:effectLst/>
                        </a:rPr>
                        <a:t>25.562</a:t>
                      </a:r>
                      <a:endParaRPr lang="en-IN" sz="1100">
                        <a:effectLst/>
                        <a:latin typeface="Calibri" panose="020F0502020204030204" pitchFamily="34" charset="0"/>
                        <a:ea typeface="Calibri" panose="020F0502020204030204" pitchFamily="34" charset="0"/>
                      </a:endParaRPr>
                    </a:p>
                  </a:txBody>
                  <a:tcPr marL="68580" marR="68580" marT="0" marB="0" anchor="b"/>
                </a:tc>
                <a:tc>
                  <a:txBody>
                    <a:bodyPr/>
                    <a:lstStyle/>
                    <a:p>
                      <a:pPr algn="r">
                        <a:lnSpc>
                          <a:spcPct val="115000"/>
                        </a:lnSpc>
                        <a:spcAft>
                          <a:spcPts val="1000"/>
                        </a:spcAft>
                        <a:buNone/>
                      </a:pPr>
                      <a:r>
                        <a:rPr lang="en-IN" sz="1100">
                          <a:effectLst/>
                        </a:rPr>
                        <a:t>27.823</a:t>
                      </a:r>
                      <a:endParaRPr lang="en-IN" sz="110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2956243914"/>
                  </a:ext>
                </a:extLst>
              </a:tr>
              <a:tr h="325847">
                <a:tc>
                  <a:txBody>
                    <a:bodyPr/>
                    <a:lstStyle/>
                    <a:p>
                      <a:pPr algn="r">
                        <a:lnSpc>
                          <a:spcPct val="115000"/>
                        </a:lnSpc>
                        <a:spcAft>
                          <a:spcPts val="1000"/>
                        </a:spcAft>
                        <a:buNone/>
                      </a:pPr>
                      <a:r>
                        <a:rPr lang="en-IN" sz="1100">
                          <a:effectLst/>
                        </a:rPr>
                        <a:t>3</a:t>
                      </a:r>
                      <a:endParaRPr lang="en-IN" sz="1100">
                        <a:effectLst/>
                        <a:latin typeface="Calibri" panose="020F0502020204030204" pitchFamily="34" charset="0"/>
                        <a:ea typeface="Calibri" panose="020F0502020204030204" pitchFamily="34" charset="0"/>
                      </a:endParaRPr>
                    </a:p>
                  </a:txBody>
                  <a:tcPr marL="68580" marR="68580" marT="0" marB="0" anchor="b"/>
                </a:tc>
                <a:tc>
                  <a:txBody>
                    <a:bodyPr/>
                    <a:lstStyle/>
                    <a:p>
                      <a:pPr algn="r">
                        <a:lnSpc>
                          <a:spcPct val="115000"/>
                        </a:lnSpc>
                        <a:spcAft>
                          <a:spcPts val="1000"/>
                        </a:spcAft>
                        <a:buNone/>
                      </a:pPr>
                      <a:r>
                        <a:rPr lang="en-IN" sz="1100">
                          <a:effectLst/>
                        </a:rPr>
                        <a:t>37.076</a:t>
                      </a:r>
                      <a:endParaRPr lang="en-IN" sz="1100">
                        <a:effectLst/>
                        <a:latin typeface="Calibri" panose="020F0502020204030204" pitchFamily="34" charset="0"/>
                        <a:ea typeface="Calibri" panose="020F0502020204030204" pitchFamily="34" charset="0"/>
                      </a:endParaRPr>
                    </a:p>
                  </a:txBody>
                  <a:tcPr marL="68580" marR="68580" marT="0" marB="0" anchor="b"/>
                </a:tc>
                <a:tc>
                  <a:txBody>
                    <a:bodyPr/>
                    <a:lstStyle/>
                    <a:p>
                      <a:pPr algn="r">
                        <a:lnSpc>
                          <a:spcPct val="115000"/>
                        </a:lnSpc>
                        <a:spcAft>
                          <a:spcPts val="1000"/>
                        </a:spcAft>
                        <a:buNone/>
                      </a:pPr>
                      <a:r>
                        <a:rPr lang="en-IN" sz="1100">
                          <a:effectLst/>
                        </a:rPr>
                        <a:t>39.65</a:t>
                      </a:r>
                      <a:endParaRPr lang="en-IN" sz="110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1908661271"/>
                  </a:ext>
                </a:extLst>
              </a:tr>
              <a:tr h="325847">
                <a:tc>
                  <a:txBody>
                    <a:bodyPr/>
                    <a:lstStyle/>
                    <a:p>
                      <a:pPr algn="r">
                        <a:lnSpc>
                          <a:spcPct val="115000"/>
                        </a:lnSpc>
                        <a:spcAft>
                          <a:spcPts val="1000"/>
                        </a:spcAft>
                        <a:buNone/>
                      </a:pPr>
                      <a:r>
                        <a:rPr lang="en-IN" sz="1100">
                          <a:effectLst/>
                        </a:rPr>
                        <a:t>4</a:t>
                      </a:r>
                      <a:endParaRPr lang="en-IN" sz="1100">
                        <a:effectLst/>
                        <a:latin typeface="Calibri" panose="020F0502020204030204" pitchFamily="34" charset="0"/>
                        <a:ea typeface="Calibri" panose="020F0502020204030204" pitchFamily="34" charset="0"/>
                      </a:endParaRPr>
                    </a:p>
                  </a:txBody>
                  <a:tcPr marL="68580" marR="68580" marT="0" marB="0" anchor="b"/>
                </a:tc>
                <a:tc>
                  <a:txBody>
                    <a:bodyPr/>
                    <a:lstStyle/>
                    <a:p>
                      <a:pPr algn="r">
                        <a:lnSpc>
                          <a:spcPct val="115000"/>
                        </a:lnSpc>
                        <a:spcAft>
                          <a:spcPts val="1000"/>
                        </a:spcAft>
                        <a:buNone/>
                      </a:pPr>
                      <a:r>
                        <a:rPr lang="en-IN" sz="1100">
                          <a:effectLst/>
                        </a:rPr>
                        <a:t>48.737</a:t>
                      </a:r>
                      <a:endParaRPr lang="en-IN" sz="1100">
                        <a:effectLst/>
                        <a:latin typeface="Calibri" panose="020F0502020204030204" pitchFamily="34" charset="0"/>
                        <a:ea typeface="Calibri" panose="020F0502020204030204" pitchFamily="34" charset="0"/>
                      </a:endParaRPr>
                    </a:p>
                  </a:txBody>
                  <a:tcPr marL="68580" marR="68580" marT="0" marB="0" anchor="b"/>
                </a:tc>
                <a:tc>
                  <a:txBody>
                    <a:bodyPr/>
                    <a:lstStyle/>
                    <a:p>
                      <a:pPr algn="r">
                        <a:lnSpc>
                          <a:spcPct val="115000"/>
                        </a:lnSpc>
                        <a:spcAft>
                          <a:spcPts val="1000"/>
                        </a:spcAft>
                        <a:buNone/>
                      </a:pPr>
                      <a:r>
                        <a:rPr lang="en-IN" sz="1100">
                          <a:effectLst/>
                        </a:rPr>
                        <a:t>50.365</a:t>
                      </a:r>
                      <a:endParaRPr lang="en-IN" sz="110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1442978566"/>
                  </a:ext>
                </a:extLst>
              </a:tr>
              <a:tr h="325847">
                <a:tc>
                  <a:txBody>
                    <a:bodyPr/>
                    <a:lstStyle/>
                    <a:p>
                      <a:pPr algn="r">
                        <a:lnSpc>
                          <a:spcPct val="115000"/>
                        </a:lnSpc>
                        <a:spcAft>
                          <a:spcPts val="1000"/>
                        </a:spcAft>
                        <a:buNone/>
                      </a:pPr>
                      <a:r>
                        <a:rPr lang="en-IN" sz="1100">
                          <a:effectLst/>
                        </a:rPr>
                        <a:t>5</a:t>
                      </a:r>
                      <a:endParaRPr lang="en-IN" sz="1100">
                        <a:effectLst/>
                        <a:latin typeface="Calibri" panose="020F0502020204030204" pitchFamily="34" charset="0"/>
                        <a:ea typeface="Calibri" panose="020F0502020204030204" pitchFamily="34" charset="0"/>
                      </a:endParaRPr>
                    </a:p>
                  </a:txBody>
                  <a:tcPr marL="68580" marR="68580" marT="0" marB="0" anchor="b"/>
                </a:tc>
                <a:tc>
                  <a:txBody>
                    <a:bodyPr/>
                    <a:lstStyle/>
                    <a:p>
                      <a:pPr algn="r">
                        <a:lnSpc>
                          <a:spcPct val="115000"/>
                        </a:lnSpc>
                        <a:spcAft>
                          <a:spcPts val="1000"/>
                        </a:spcAft>
                        <a:buNone/>
                      </a:pPr>
                      <a:r>
                        <a:rPr lang="en-IN" sz="1100">
                          <a:effectLst/>
                        </a:rPr>
                        <a:t>64.65</a:t>
                      </a:r>
                      <a:endParaRPr lang="en-IN" sz="1100">
                        <a:effectLst/>
                        <a:latin typeface="Calibri" panose="020F0502020204030204" pitchFamily="34" charset="0"/>
                        <a:ea typeface="Calibri" panose="020F0502020204030204" pitchFamily="34" charset="0"/>
                      </a:endParaRPr>
                    </a:p>
                  </a:txBody>
                  <a:tcPr marL="68580" marR="68580" marT="0" marB="0" anchor="b"/>
                </a:tc>
                <a:tc>
                  <a:txBody>
                    <a:bodyPr/>
                    <a:lstStyle/>
                    <a:p>
                      <a:pPr algn="r">
                        <a:lnSpc>
                          <a:spcPct val="115000"/>
                        </a:lnSpc>
                        <a:spcAft>
                          <a:spcPts val="1000"/>
                        </a:spcAft>
                        <a:buNone/>
                      </a:pPr>
                      <a:r>
                        <a:rPr lang="en-IN" sz="1100">
                          <a:effectLst/>
                        </a:rPr>
                        <a:t>70.65</a:t>
                      </a:r>
                      <a:endParaRPr lang="en-IN" sz="110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1577376318"/>
                  </a:ext>
                </a:extLst>
              </a:tr>
              <a:tr h="325847">
                <a:tc>
                  <a:txBody>
                    <a:bodyPr/>
                    <a:lstStyle/>
                    <a:p>
                      <a:pPr algn="r">
                        <a:lnSpc>
                          <a:spcPct val="115000"/>
                        </a:lnSpc>
                        <a:spcAft>
                          <a:spcPts val="1000"/>
                        </a:spcAft>
                        <a:buNone/>
                      </a:pPr>
                      <a:r>
                        <a:rPr lang="en-IN" sz="1100">
                          <a:effectLst/>
                        </a:rPr>
                        <a:t>6</a:t>
                      </a:r>
                      <a:endParaRPr lang="en-IN" sz="1100">
                        <a:effectLst/>
                        <a:latin typeface="Calibri" panose="020F0502020204030204" pitchFamily="34" charset="0"/>
                        <a:ea typeface="Calibri" panose="020F0502020204030204" pitchFamily="34" charset="0"/>
                      </a:endParaRPr>
                    </a:p>
                  </a:txBody>
                  <a:tcPr marL="68580" marR="68580" marT="0" marB="0" anchor="b"/>
                </a:tc>
                <a:tc>
                  <a:txBody>
                    <a:bodyPr/>
                    <a:lstStyle/>
                    <a:p>
                      <a:pPr algn="r">
                        <a:lnSpc>
                          <a:spcPct val="115000"/>
                        </a:lnSpc>
                        <a:spcAft>
                          <a:spcPts val="1000"/>
                        </a:spcAft>
                        <a:buNone/>
                      </a:pPr>
                      <a:r>
                        <a:rPr lang="en-IN" sz="1100">
                          <a:effectLst/>
                        </a:rPr>
                        <a:t>72.283</a:t>
                      </a:r>
                      <a:endParaRPr lang="en-IN" sz="1100">
                        <a:effectLst/>
                        <a:latin typeface="Calibri" panose="020F0502020204030204" pitchFamily="34" charset="0"/>
                        <a:ea typeface="Calibri" panose="020F0502020204030204" pitchFamily="34" charset="0"/>
                      </a:endParaRPr>
                    </a:p>
                  </a:txBody>
                  <a:tcPr marL="68580" marR="68580" marT="0" marB="0" anchor="b"/>
                </a:tc>
                <a:tc>
                  <a:txBody>
                    <a:bodyPr/>
                    <a:lstStyle/>
                    <a:p>
                      <a:pPr algn="r">
                        <a:lnSpc>
                          <a:spcPct val="115000"/>
                        </a:lnSpc>
                        <a:spcAft>
                          <a:spcPts val="1000"/>
                        </a:spcAft>
                        <a:buNone/>
                      </a:pPr>
                      <a:r>
                        <a:rPr lang="en-IN" sz="1100">
                          <a:effectLst/>
                        </a:rPr>
                        <a:t>75.654</a:t>
                      </a:r>
                      <a:endParaRPr lang="en-IN" sz="110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198708279"/>
                  </a:ext>
                </a:extLst>
              </a:tr>
              <a:tr h="325847">
                <a:tc>
                  <a:txBody>
                    <a:bodyPr/>
                    <a:lstStyle/>
                    <a:p>
                      <a:pPr algn="r">
                        <a:lnSpc>
                          <a:spcPct val="115000"/>
                        </a:lnSpc>
                        <a:spcAft>
                          <a:spcPts val="1000"/>
                        </a:spcAft>
                        <a:buNone/>
                      </a:pPr>
                      <a:r>
                        <a:rPr lang="en-IN" sz="1100">
                          <a:effectLst/>
                        </a:rPr>
                        <a:t>7</a:t>
                      </a:r>
                      <a:endParaRPr lang="en-IN" sz="1100">
                        <a:effectLst/>
                        <a:latin typeface="Calibri" panose="020F0502020204030204" pitchFamily="34" charset="0"/>
                        <a:ea typeface="Calibri" panose="020F0502020204030204" pitchFamily="34" charset="0"/>
                      </a:endParaRPr>
                    </a:p>
                  </a:txBody>
                  <a:tcPr marL="68580" marR="68580" marT="0" marB="0" anchor="b"/>
                </a:tc>
                <a:tc>
                  <a:txBody>
                    <a:bodyPr/>
                    <a:lstStyle/>
                    <a:p>
                      <a:pPr algn="r">
                        <a:lnSpc>
                          <a:spcPct val="115000"/>
                        </a:lnSpc>
                        <a:spcAft>
                          <a:spcPts val="1000"/>
                        </a:spcAft>
                        <a:buNone/>
                      </a:pPr>
                      <a:r>
                        <a:rPr lang="en-IN" sz="1100">
                          <a:effectLst/>
                        </a:rPr>
                        <a:t>111.07</a:t>
                      </a:r>
                      <a:endParaRPr lang="en-IN" sz="1100">
                        <a:effectLst/>
                        <a:latin typeface="Calibri" panose="020F0502020204030204" pitchFamily="34" charset="0"/>
                        <a:ea typeface="Calibri" panose="020F0502020204030204" pitchFamily="34" charset="0"/>
                      </a:endParaRPr>
                    </a:p>
                  </a:txBody>
                  <a:tcPr marL="68580" marR="68580" marT="0" marB="0" anchor="b"/>
                </a:tc>
                <a:tc>
                  <a:txBody>
                    <a:bodyPr/>
                    <a:lstStyle/>
                    <a:p>
                      <a:pPr algn="r">
                        <a:lnSpc>
                          <a:spcPct val="115000"/>
                        </a:lnSpc>
                        <a:spcAft>
                          <a:spcPts val="1000"/>
                        </a:spcAft>
                        <a:buNone/>
                      </a:pPr>
                      <a:r>
                        <a:rPr lang="en-IN" sz="1100" dirty="0">
                          <a:effectLst/>
                        </a:rPr>
                        <a:t>111.15</a:t>
                      </a:r>
                      <a:endParaRPr lang="en-IN" sz="1100" dirty="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1257044436"/>
                  </a:ext>
                </a:extLst>
              </a:tr>
            </a:tbl>
          </a:graphicData>
        </a:graphic>
      </p:graphicFrame>
      <p:sp>
        <p:nvSpPr>
          <p:cNvPr id="11" name="TextBox 10">
            <a:extLst>
              <a:ext uri="{FF2B5EF4-FFF2-40B4-BE49-F238E27FC236}">
                <a16:creationId xmlns:a16="http://schemas.microsoft.com/office/drawing/2014/main" id="{828F4F01-B44A-8F7E-08B4-EDAF31CFB99B}"/>
              </a:ext>
            </a:extLst>
          </p:cNvPr>
          <p:cNvSpPr txBox="1"/>
          <p:nvPr/>
        </p:nvSpPr>
        <p:spPr>
          <a:xfrm>
            <a:off x="11834192" y="6534654"/>
            <a:ext cx="441146" cy="369332"/>
          </a:xfrm>
          <a:prstGeom prst="rect">
            <a:avLst/>
          </a:prstGeom>
          <a:noFill/>
        </p:spPr>
        <p:txBody>
          <a:bodyPr wrap="none" rtlCol="0">
            <a:spAutoFit/>
          </a:bodyPr>
          <a:lstStyle/>
          <a:p>
            <a:r>
              <a:rPr lang="en-US" dirty="0"/>
              <a:t>22</a:t>
            </a:r>
            <a:endParaRPr lang="en-IN" dirty="0"/>
          </a:p>
        </p:txBody>
      </p:sp>
      <p:sp>
        <p:nvSpPr>
          <p:cNvPr id="13" name="TextBox 12">
            <a:extLst>
              <a:ext uri="{FF2B5EF4-FFF2-40B4-BE49-F238E27FC236}">
                <a16:creationId xmlns:a16="http://schemas.microsoft.com/office/drawing/2014/main" id="{50890688-F206-E597-3A68-C106C09E486B}"/>
              </a:ext>
            </a:extLst>
          </p:cNvPr>
          <p:cNvSpPr txBox="1"/>
          <p:nvPr/>
        </p:nvSpPr>
        <p:spPr>
          <a:xfrm>
            <a:off x="4833627" y="6107972"/>
            <a:ext cx="6162260" cy="291298"/>
          </a:xfrm>
          <a:prstGeom prst="rect">
            <a:avLst/>
          </a:prstGeom>
          <a:noFill/>
        </p:spPr>
        <p:txBody>
          <a:bodyPr wrap="square">
            <a:spAutoFit/>
          </a:bodyPr>
          <a:lstStyle/>
          <a:p>
            <a:pPr algn="just">
              <a:lnSpc>
                <a:spcPct val="115000"/>
              </a:lnSpc>
              <a:spcAft>
                <a:spcPts val="1000"/>
              </a:spcAft>
              <a:tabLst>
                <a:tab pos="1065530" algn="l"/>
              </a:tabLst>
            </a:pPr>
            <a:r>
              <a:rPr lang="en-US" sz="1200" dirty="0">
                <a:effectLst/>
                <a:latin typeface="Times New Roman" panose="02020603050405020304" pitchFamily="18" charset="0"/>
                <a:ea typeface="Times New Roman" panose="02020603050405020304" pitchFamily="18" charset="0"/>
              </a:rPr>
              <a:t>Fig23: </a:t>
            </a:r>
            <a:r>
              <a:rPr lang="en-IN" sz="1200" dirty="0">
                <a:effectLst/>
                <a:latin typeface="Times New Roman" panose="02020603050405020304" pitchFamily="18" charset="0"/>
                <a:ea typeface="Times New Roman" panose="02020603050405020304" pitchFamily="18" charset="0"/>
              </a:rPr>
              <a:t>Conductivity(mS/cm) vs </a:t>
            </a:r>
            <a:r>
              <a:rPr lang="en-IN" sz="1200" dirty="0" err="1">
                <a:effectLst/>
                <a:latin typeface="Times New Roman" panose="02020603050405020304" pitchFamily="18" charset="0"/>
                <a:ea typeface="Times New Roman" panose="02020603050405020304" pitchFamily="18" charset="0"/>
              </a:rPr>
              <a:t>KCl</a:t>
            </a:r>
            <a:r>
              <a:rPr lang="en-IN" sz="1200" dirty="0">
                <a:effectLst/>
                <a:latin typeface="Times New Roman" panose="02020603050405020304" pitchFamily="18" charset="0"/>
                <a:ea typeface="Times New Roman" panose="02020603050405020304" pitchFamily="18" charset="0"/>
              </a:rPr>
              <a:t> (</a:t>
            </a:r>
            <a:r>
              <a:rPr lang="en-IN" sz="1200" dirty="0" err="1">
                <a:effectLst/>
                <a:latin typeface="Times New Roman" panose="02020603050405020304" pitchFamily="18" charset="0"/>
                <a:ea typeface="Times New Roman" panose="02020603050405020304" pitchFamily="18" charset="0"/>
              </a:rPr>
              <a:t>pergm</a:t>
            </a:r>
            <a:r>
              <a:rPr lang="en-IN" sz="1200" dirty="0">
                <a:effectLst/>
                <a:latin typeface="Times New Roman" panose="02020603050405020304" pitchFamily="18" charset="0"/>
                <a:ea typeface="Times New Roman" panose="02020603050405020304" pitchFamily="18" charset="0"/>
              </a:rPr>
              <a:t>)</a:t>
            </a:r>
            <a:endParaRPr lang="en-IN" sz="12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945135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B2EDEB-B6D5-AE9F-6DEF-2BFB669F42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EDC0B8-E08D-4C51-9F77-ACD0037A1034}"/>
              </a:ext>
            </a:extLst>
          </p:cNvPr>
          <p:cNvSpPr>
            <a:spLocks noGrp="1"/>
          </p:cNvSpPr>
          <p:nvPr>
            <p:ph type="title"/>
          </p:nvPr>
        </p:nvSpPr>
        <p:spPr>
          <a:xfrm>
            <a:off x="1311757" y="458730"/>
            <a:ext cx="9929191" cy="1600200"/>
          </a:xfrm>
        </p:spPr>
        <p:txBody>
          <a:bodyPr>
            <a:normAutofit/>
          </a:bodyPr>
          <a:lstStyle/>
          <a:p>
            <a:r>
              <a:rPr lang="en-US" sz="2800" dirty="0">
                <a:solidFill>
                  <a:schemeClr val="accent4">
                    <a:lumMod val="50000"/>
                  </a:schemeClr>
                </a:solidFill>
                <a:effectLst/>
                <a:latin typeface="Times New Roman" panose="02020603050405020304" pitchFamily="18" charset="0"/>
                <a:ea typeface="Times New Roman" panose="02020603050405020304" pitchFamily="18" charset="0"/>
              </a:rPr>
              <a:t>Change in conductivity of solution with addition of NaCl+ </a:t>
            </a:r>
            <a:r>
              <a:rPr lang="en-US" sz="2800" dirty="0" err="1">
                <a:solidFill>
                  <a:schemeClr val="accent4">
                    <a:lumMod val="50000"/>
                  </a:schemeClr>
                </a:solidFill>
                <a:latin typeface="Times New Roman" panose="02020603050405020304" pitchFamily="18" charset="0"/>
                <a:ea typeface="Times New Roman" panose="02020603050405020304" pitchFamily="18" charset="0"/>
              </a:rPr>
              <a:t>KCl</a:t>
            </a:r>
            <a:r>
              <a:rPr lang="en-US" sz="2800" dirty="0">
                <a:solidFill>
                  <a:schemeClr val="accent4">
                    <a:lumMod val="50000"/>
                  </a:schemeClr>
                </a:solidFill>
                <a:effectLst/>
                <a:latin typeface="Times New Roman" panose="02020603050405020304" pitchFamily="18" charset="0"/>
                <a:ea typeface="Times New Roman" panose="02020603050405020304" pitchFamily="18" charset="0"/>
              </a:rPr>
              <a:t> (1:1 per gm)</a:t>
            </a:r>
            <a:endParaRPr lang="en-IN" sz="2800" dirty="0">
              <a:solidFill>
                <a:schemeClr val="accent4">
                  <a:lumMod val="50000"/>
                </a:schemeClr>
              </a:solidFill>
            </a:endParaRPr>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24230BD3-BE82-0E54-54B2-A12528DEAF53}"/>
                  </a:ext>
                </a:extLst>
              </p:cNvPr>
              <p:cNvSpPr>
                <a:spLocks noGrp="1"/>
              </p:cNvSpPr>
              <p:nvPr>
                <p:ph type="body" sz="half" idx="2"/>
              </p:nvPr>
            </p:nvSpPr>
            <p:spPr>
              <a:xfrm>
                <a:off x="132523" y="2058930"/>
                <a:ext cx="4456043" cy="4475724"/>
              </a:xfrm>
            </p:spPr>
            <p:txBody>
              <a:bodyPr>
                <a:noAutofit/>
              </a:bodyPr>
              <a:lstStyle/>
              <a:p>
                <a:pPr algn="just">
                  <a:lnSpc>
                    <a:spcPct val="100000"/>
                  </a:lnSpc>
                  <a:spcBef>
                    <a:spcPts val="1400"/>
                  </a:spcBef>
                  <a:spcAft>
                    <a:spcPts val="1400"/>
                  </a:spcAft>
                  <a:buNone/>
                </a:pPr>
                <a:r>
                  <a:rPr lang="en-US" sz="1400" b="1" dirty="0">
                    <a:solidFill>
                      <a:schemeClr val="accent4">
                        <a:lumMod val="50000"/>
                      </a:schemeClr>
                    </a:solidFill>
                    <a:effectLst/>
                    <a:latin typeface="Times New Roman" panose="02020603050405020304" pitchFamily="18" charset="0"/>
                    <a:ea typeface="Times New Roman" panose="02020603050405020304" pitchFamily="18" charset="0"/>
                  </a:rPr>
                  <a:t>Equation: y=20.249x-2.2768 (</a:t>
                </a:r>
                <a14:m>
                  <m:oMath xmlns:m="http://schemas.openxmlformats.org/officeDocument/2006/math">
                    <m:sSup>
                      <m:sSupPr>
                        <m:ctrlPr>
                          <a:rPr lang="en-IN" sz="1400" b="1" i="1">
                            <a:solidFill>
                              <a:schemeClr val="accent4">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b="1" i="1">
                            <a:solidFill>
                              <a:schemeClr val="accent4">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𝑹</m:t>
                        </m:r>
                      </m:e>
                      <m:sup>
                        <m:r>
                          <a:rPr lang="en-US" sz="1400" b="1" i="1">
                            <a:solidFill>
                              <a:schemeClr val="accent4">
                                <a:lumMod val="50000"/>
                              </a:schemeClr>
                            </a:solidFill>
                            <a:effectLst/>
                            <a:latin typeface="Cambria Math" panose="02040503050406030204" pitchFamily="18" charset="0"/>
                            <a:ea typeface="Times New Roman" panose="02020603050405020304" pitchFamily="18" charset="0"/>
                            <a:cs typeface="Times New Roman" panose="02020603050405020304" pitchFamily="18" charset="0"/>
                          </a:rPr>
                          <m:t>𝟐</m:t>
                        </m:r>
                      </m:sup>
                    </m:sSup>
                  </m:oMath>
                </a14:m>
                <a:r>
                  <a:rPr lang="en-US" sz="1400" b="1" dirty="0">
                    <a:solidFill>
                      <a:schemeClr val="accent4">
                        <a:lumMod val="50000"/>
                      </a:schemeClr>
                    </a:solidFill>
                    <a:effectLst/>
                    <a:latin typeface="Times New Roman" panose="02020603050405020304" pitchFamily="18" charset="0"/>
                    <a:ea typeface="Times New Roman" panose="02020603050405020304" pitchFamily="18" charset="0"/>
                  </a:rPr>
                  <a:t>=0.9655)</a:t>
                </a:r>
                <a:endParaRPr lang="en-IN" sz="1400" dirty="0">
                  <a:solidFill>
                    <a:schemeClr val="accent4">
                      <a:lumMod val="50000"/>
                    </a:schemeClr>
                  </a:solidFill>
                  <a:effectLst/>
                  <a:latin typeface="Calibri" panose="020F0502020204030204" pitchFamily="34" charset="0"/>
                  <a:ea typeface="Calibri" panose="020F0502020204030204" pitchFamily="34" charset="0"/>
                </a:endParaRPr>
              </a:p>
              <a:p>
                <a:pPr algn="just">
                  <a:lnSpc>
                    <a:spcPct val="100000"/>
                  </a:lnSpc>
                  <a:spcBef>
                    <a:spcPts val="1400"/>
                  </a:spcBef>
                  <a:spcAft>
                    <a:spcPts val="1400"/>
                  </a:spcAft>
                  <a:buNone/>
                </a:pPr>
                <a:r>
                  <a:rPr lang="en-US" sz="1400" b="1" dirty="0">
                    <a:solidFill>
                      <a:schemeClr val="accent4">
                        <a:lumMod val="50000"/>
                      </a:schemeClr>
                    </a:solidFill>
                    <a:effectLst/>
                    <a:latin typeface="Times New Roman" panose="02020603050405020304" pitchFamily="18" charset="0"/>
                    <a:ea typeface="Times New Roman" panose="02020603050405020304" pitchFamily="18" charset="0"/>
                  </a:rPr>
                  <a:t>Interpretation:</a:t>
                </a:r>
                <a:endParaRPr lang="en-IN" sz="1400" dirty="0">
                  <a:solidFill>
                    <a:schemeClr val="accent4">
                      <a:lumMod val="50000"/>
                    </a:schemeClr>
                  </a:solidFill>
                  <a:effectLst/>
                  <a:latin typeface="Calibri" panose="020F0502020204030204" pitchFamily="34" charset="0"/>
                  <a:ea typeface="Calibri" panose="020F0502020204030204" pitchFamily="34" charset="0"/>
                </a:endParaRPr>
              </a:p>
              <a:p>
                <a:pPr marL="342900" lvl="0" indent="-342900" algn="just">
                  <a:lnSpc>
                    <a:spcPct val="100000"/>
                  </a:lnSpc>
                  <a:spcBef>
                    <a:spcPts val="1400"/>
                  </a:spcBef>
                  <a:spcAft>
                    <a:spcPts val="1400"/>
                  </a:spcAft>
                  <a:buFont typeface="Symbol" panose="05050102010706020507" pitchFamily="18" charset="2"/>
                  <a:buChar char=""/>
                </a:pPr>
                <a:r>
                  <a:rPr lang="en-IN" sz="1400" dirty="0">
                    <a:solidFill>
                      <a:schemeClr val="accent4">
                        <a:lumMod val="50000"/>
                      </a:schemeClr>
                    </a:solidFill>
                    <a:effectLst/>
                    <a:latin typeface="Times New Roman" panose="02020603050405020304" pitchFamily="18" charset="0"/>
                    <a:ea typeface="Times New Roman" panose="02020603050405020304" pitchFamily="18" charset="0"/>
                  </a:rPr>
                  <a:t>Conductivity increases overall with the combined concentration of NaCl and </a:t>
                </a:r>
                <a:r>
                  <a:rPr lang="en-IN" sz="1400" dirty="0" err="1">
                    <a:solidFill>
                      <a:schemeClr val="accent4">
                        <a:lumMod val="50000"/>
                      </a:schemeClr>
                    </a:solidFill>
                    <a:effectLst/>
                    <a:latin typeface="Times New Roman" panose="02020603050405020304" pitchFamily="18" charset="0"/>
                    <a:ea typeface="Times New Roman" panose="02020603050405020304" pitchFamily="18" charset="0"/>
                  </a:rPr>
                  <a:t>KCl</a:t>
                </a:r>
                <a:r>
                  <a:rPr lang="en-IN" sz="1400" dirty="0">
                    <a:solidFill>
                      <a:schemeClr val="accent4">
                        <a:lumMod val="50000"/>
                      </a:schemeClr>
                    </a:solidFill>
                    <a:effectLst/>
                    <a:latin typeface="Times New Roman" panose="02020603050405020304" pitchFamily="18" charset="0"/>
                    <a:ea typeface="Times New Roman" panose="02020603050405020304" pitchFamily="18" charset="0"/>
                  </a:rPr>
                  <a:t>.</a:t>
                </a:r>
                <a:endParaRPr lang="en-IN" sz="1400" dirty="0">
                  <a:solidFill>
                    <a:schemeClr val="accent4">
                      <a:lumMod val="50000"/>
                    </a:schemeClr>
                  </a:solidFill>
                  <a:effectLst/>
                  <a:latin typeface="Calibri" panose="020F0502020204030204" pitchFamily="34" charset="0"/>
                  <a:ea typeface="Calibri" panose="020F0502020204030204" pitchFamily="34" charset="0"/>
                </a:endParaRPr>
              </a:p>
              <a:p>
                <a:pPr marL="342900" lvl="0" indent="-342900" algn="just">
                  <a:lnSpc>
                    <a:spcPct val="100000"/>
                  </a:lnSpc>
                  <a:spcBef>
                    <a:spcPts val="1400"/>
                  </a:spcBef>
                  <a:spcAft>
                    <a:spcPts val="1400"/>
                  </a:spcAft>
                  <a:buFont typeface="Symbol" panose="05050102010706020507" pitchFamily="18" charset="2"/>
                  <a:buChar char=""/>
                </a:pPr>
                <a:r>
                  <a:rPr lang="en-IN" sz="1400" dirty="0">
                    <a:solidFill>
                      <a:schemeClr val="accent4">
                        <a:lumMod val="50000"/>
                      </a:schemeClr>
                    </a:solidFill>
                    <a:effectLst/>
                    <a:latin typeface="Times New Roman" panose="02020603050405020304" pitchFamily="18" charset="0"/>
                    <a:ea typeface="Times New Roman" panose="02020603050405020304" pitchFamily="18" charset="0"/>
                  </a:rPr>
                  <a:t>The trend is roughly linear at first (0–4 g/100 mL) but shows steeper jumps at higher concentrations (around 5 and 7 g/100 mL).</a:t>
                </a:r>
                <a:endParaRPr lang="en-IN" sz="1400" dirty="0">
                  <a:solidFill>
                    <a:schemeClr val="accent4">
                      <a:lumMod val="50000"/>
                    </a:schemeClr>
                  </a:solidFill>
                  <a:effectLst/>
                  <a:latin typeface="Calibri" panose="020F0502020204030204" pitchFamily="34" charset="0"/>
                  <a:ea typeface="Calibri" panose="020F0502020204030204" pitchFamily="34" charset="0"/>
                </a:endParaRPr>
              </a:p>
              <a:p>
                <a:pPr marL="342900" lvl="0" indent="-342900" algn="just">
                  <a:lnSpc>
                    <a:spcPct val="100000"/>
                  </a:lnSpc>
                  <a:spcBef>
                    <a:spcPts val="1400"/>
                  </a:spcBef>
                  <a:spcAft>
                    <a:spcPts val="1400"/>
                  </a:spcAft>
                  <a:buFont typeface="Symbol" panose="05050102010706020507" pitchFamily="18" charset="2"/>
                  <a:buChar char=""/>
                </a:pPr>
                <a:r>
                  <a:rPr lang="en-IN" sz="1400" dirty="0">
                    <a:solidFill>
                      <a:schemeClr val="accent4">
                        <a:lumMod val="50000"/>
                      </a:schemeClr>
                    </a:solidFill>
                    <a:effectLst/>
                    <a:latin typeface="Times New Roman" panose="02020603050405020304" pitchFamily="18" charset="0"/>
                    <a:ea typeface="Times New Roman" panose="02020603050405020304" pitchFamily="18" charset="0"/>
                  </a:rPr>
                  <a:t>Some non-linearity is visible, likely due to ionic interactions between Na⁺, K⁺, and Cl⁻ ions at higher salt concentrations.</a:t>
                </a:r>
                <a:endParaRPr lang="en-IN" sz="1400" dirty="0">
                  <a:solidFill>
                    <a:schemeClr val="accent4">
                      <a:lumMod val="50000"/>
                    </a:schemeClr>
                  </a:solidFill>
                  <a:effectLst/>
                  <a:latin typeface="Calibri" panose="020F0502020204030204" pitchFamily="34" charset="0"/>
                  <a:ea typeface="Calibri" panose="020F0502020204030204" pitchFamily="34" charset="0"/>
                </a:endParaRPr>
              </a:p>
              <a:p>
                <a:pPr marL="342900" lvl="0" indent="-342900" algn="just">
                  <a:lnSpc>
                    <a:spcPct val="100000"/>
                  </a:lnSpc>
                  <a:spcBef>
                    <a:spcPts val="1400"/>
                  </a:spcBef>
                  <a:spcAft>
                    <a:spcPts val="1400"/>
                  </a:spcAft>
                  <a:buFont typeface="Symbol" panose="05050102010706020507" pitchFamily="18" charset="2"/>
                  <a:buChar char=""/>
                </a:pPr>
                <a:r>
                  <a:rPr lang="en-IN" sz="1400" dirty="0">
                    <a:solidFill>
                      <a:schemeClr val="accent4">
                        <a:lumMod val="50000"/>
                      </a:schemeClr>
                    </a:solidFill>
                    <a:effectLst/>
                    <a:latin typeface="Times New Roman" panose="02020603050405020304" pitchFamily="18" charset="0"/>
                    <a:ea typeface="Times New Roman" panose="02020603050405020304" pitchFamily="18" charset="0"/>
                  </a:rPr>
                  <a:t>Maximum conductivity reaches around 150 mS/cm at 7 g/100 mL, showing a strong cumulative ionic effect.</a:t>
                </a:r>
                <a:endParaRPr lang="en-IN" sz="1400" dirty="0">
                  <a:solidFill>
                    <a:schemeClr val="accent4">
                      <a:lumMod val="50000"/>
                    </a:schemeClr>
                  </a:solidFill>
                  <a:effectLst/>
                  <a:latin typeface="Calibri" panose="020F0502020204030204" pitchFamily="34" charset="0"/>
                  <a:ea typeface="Calibri" panose="020F0502020204030204" pitchFamily="34" charset="0"/>
                </a:endParaRPr>
              </a:p>
            </p:txBody>
          </p:sp>
        </mc:Choice>
        <mc:Fallback>
          <p:sp>
            <p:nvSpPr>
              <p:cNvPr id="4" name="Text Placeholder 3">
                <a:extLst>
                  <a:ext uri="{FF2B5EF4-FFF2-40B4-BE49-F238E27FC236}">
                    <a16:creationId xmlns:a16="http://schemas.microsoft.com/office/drawing/2014/main" id="{24230BD3-BE82-0E54-54B2-A12528DEAF53}"/>
                  </a:ext>
                </a:extLst>
              </p:cNvPr>
              <p:cNvSpPr>
                <a:spLocks noGrp="1" noRot="1" noChangeAspect="1" noMove="1" noResize="1" noEditPoints="1" noAdjustHandles="1" noChangeArrowheads="1" noChangeShapeType="1" noTextEdit="1"/>
              </p:cNvSpPr>
              <p:nvPr>
                <p:ph type="body" sz="half" idx="2"/>
              </p:nvPr>
            </p:nvSpPr>
            <p:spPr>
              <a:xfrm>
                <a:off x="132523" y="2058930"/>
                <a:ext cx="4456043" cy="4475724"/>
              </a:xfrm>
              <a:blipFill>
                <a:blip r:embed="rId2"/>
                <a:stretch>
                  <a:fillRect l="-410" t="-272" r="-410" b="-409"/>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4F4B37AA-64AF-A091-833A-636CC91A7C0F}"/>
              </a:ext>
            </a:extLst>
          </p:cNvPr>
          <p:cNvSpPr txBox="1"/>
          <p:nvPr/>
        </p:nvSpPr>
        <p:spPr>
          <a:xfrm>
            <a:off x="8547651" y="5962510"/>
            <a:ext cx="3511825" cy="572144"/>
          </a:xfrm>
          <a:prstGeom prst="rect">
            <a:avLst/>
          </a:prstGeom>
          <a:noFill/>
        </p:spPr>
        <p:txBody>
          <a:bodyPr wrap="square">
            <a:spAutoFit/>
          </a:bodyPr>
          <a:lstStyle/>
          <a:p>
            <a:pPr algn="just">
              <a:lnSpc>
                <a:spcPct val="115000"/>
              </a:lnSpc>
              <a:spcBef>
                <a:spcPts val="1400"/>
              </a:spcBef>
              <a:spcAft>
                <a:spcPts val="1000"/>
              </a:spcAft>
            </a:pPr>
            <a:r>
              <a:rPr lang="en-US" sz="1400" dirty="0">
                <a:solidFill>
                  <a:schemeClr val="accent4">
                    <a:lumMod val="50000"/>
                  </a:schemeClr>
                </a:solidFill>
                <a:effectLst/>
                <a:latin typeface="Times New Roman" panose="02020603050405020304" pitchFamily="18" charset="0"/>
                <a:ea typeface="Times New Roman" panose="02020603050405020304" pitchFamily="18" charset="0"/>
              </a:rPr>
              <a:t>Table 5: Comparison between </a:t>
            </a:r>
            <a:r>
              <a:rPr lang="en-US" sz="1400" dirty="0" err="1">
                <a:solidFill>
                  <a:schemeClr val="accent4">
                    <a:lumMod val="50000"/>
                  </a:schemeClr>
                </a:solidFill>
                <a:effectLst/>
                <a:latin typeface="Times New Roman" panose="02020603050405020304" pitchFamily="18" charset="0"/>
                <a:ea typeface="Times New Roman" panose="02020603050405020304" pitchFamily="18" charset="0"/>
              </a:rPr>
              <a:t>NaCl+KCl</a:t>
            </a:r>
            <a:r>
              <a:rPr lang="en-US" sz="1400" dirty="0">
                <a:solidFill>
                  <a:schemeClr val="accent4">
                    <a:lumMod val="50000"/>
                  </a:schemeClr>
                </a:solidFill>
                <a:effectLst/>
                <a:latin typeface="Times New Roman" panose="02020603050405020304" pitchFamily="18" charset="0"/>
                <a:ea typeface="Times New Roman" panose="02020603050405020304" pitchFamily="18" charset="0"/>
              </a:rPr>
              <a:t> (per gm/100ml)</a:t>
            </a:r>
            <a:endParaRPr lang="en-IN" sz="1400" dirty="0">
              <a:solidFill>
                <a:schemeClr val="accent4">
                  <a:lumMod val="50000"/>
                </a:schemeClr>
              </a:solidFill>
              <a:effectLst/>
              <a:latin typeface="Calibri" panose="020F0502020204030204" pitchFamily="34" charset="0"/>
              <a:ea typeface="Calibri" panose="020F0502020204030204" pitchFamily="34" charset="0"/>
            </a:endParaRPr>
          </a:p>
        </p:txBody>
      </p:sp>
      <p:graphicFrame>
        <p:nvGraphicFramePr>
          <p:cNvPr id="5" name="Chart 4">
            <a:extLst>
              <a:ext uri="{FF2B5EF4-FFF2-40B4-BE49-F238E27FC236}">
                <a16:creationId xmlns:a16="http://schemas.microsoft.com/office/drawing/2014/main" id="{11A20E4C-6323-4149-5430-CD6A435B47A7}"/>
              </a:ext>
            </a:extLst>
          </p:cNvPr>
          <p:cNvGraphicFramePr/>
          <p:nvPr>
            <p:extLst>
              <p:ext uri="{D42A27DB-BD31-4B8C-83A1-F6EECF244321}">
                <p14:modId xmlns:p14="http://schemas.microsoft.com/office/powerpoint/2010/main" val="1974202662"/>
              </p:ext>
            </p:extLst>
          </p:nvPr>
        </p:nvGraphicFramePr>
        <p:xfrm>
          <a:off x="4691270" y="2755690"/>
          <a:ext cx="4030912" cy="301639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ontent Placeholder 8">
            <a:extLst>
              <a:ext uri="{FF2B5EF4-FFF2-40B4-BE49-F238E27FC236}">
                <a16:creationId xmlns:a16="http://schemas.microsoft.com/office/drawing/2014/main" id="{D8604061-1A17-0E53-CC1E-1802C738CC2F}"/>
              </a:ext>
            </a:extLst>
          </p:cNvPr>
          <p:cNvGraphicFramePr>
            <a:graphicFrameLocks noGrp="1"/>
          </p:cNvGraphicFramePr>
          <p:nvPr>
            <p:ph idx="1"/>
            <p:extLst>
              <p:ext uri="{D42A27DB-BD31-4B8C-83A1-F6EECF244321}">
                <p14:modId xmlns:p14="http://schemas.microsoft.com/office/powerpoint/2010/main" val="2994628969"/>
              </p:ext>
            </p:extLst>
          </p:nvPr>
        </p:nvGraphicFramePr>
        <p:xfrm>
          <a:off x="9103905" y="2135760"/>
          <a:ext cx="2677278" cy="3536167"/>
        </p:xfrm>
        <a:graphic>
          <a:graphicData uri="http://schemas.openxmlformats.org/drawingml/2006/table">
            <a:tbl>
              <a:tblPr firstRow="1" firstCol="1" bandRow="1">
                <a:tableStyleId>{5C22544A-7EE6-4342-B048-85BDC9FD1C3A}</a:tableStyleId>
              </a:tblPr>
              <a:tblGrid>
                <a:gridCol w="1131504">
                  <a:extLst>
                    <a:ext uri="{9D8B030D-6E8A-4147-A177-3AD203B41FA5}">
                      <a16:colId xmlns:a16="http://schemas.microsoft.com/office/drawing/2014/main" val="4283041148"/>
                    </a:ext>
                  </a:extLst>
                </a:gridCol>
                <a:gridCol w="1545774">
                  <a:extLst>
                    <a:ext uri="{9D8B030D-6E8A-4147-A177-3AD203B41FA5}">
                      <a16:colId xmlns:a16="http://schemas.microsoft.com/office/drawing/2014/main" val="219161126"/>
                    </a:ext>
                  </a:extLst>
                </a:gridCol>
              </a:tblGrid>
              <a:tr h="610143">
                <a:tc>
                  <a:txBody>
                    <a:bodyPr/>
                    <a:lstStyle/>
                    <a:p>
                      <a:pPr algn="l">
                        <a:lnSpc>
                          <a:spcPct val="115000"/>
                        </a:lnSpc>
                        <a:spcAft>
                          <a:spcPts val="1000"/>
                        </a:spcAft>
                        <a:buNone/>
                      </a:pPr>
                      <a:r>
                        <a:rPr lang="en-IN" sz="1100">
                          <a:effectLst/>
                        </a:rPr>
                        <a:t>Nacl+kcl(per gm)</a:t>
                      </a:r>
                      <a:endParaRPr lang="en-IN" sz="1100">
                        <a:effectLst/>
                        <a:latin typeface="Calibri" panose="020F0502020204030204" pitchFamily="34" charset="0"/>
                        <a:ea typeface="Calibri" panose="020F0502020204030204" pitchFamily="34" charset="0"/>
                      </a:endParaRPr>
                    </a:p>
                  </a:txBody>
                  <a:tcPr marL="68580" marR="68580" marT="0" marB="0" anchor="b"/>
                </a:tc>
                <a:tc>
                  <a:txBody>
                    <a:bodyPr/>
                    <a:lstStyle/>
                    <a:p>
                      <a:pPr algn="l">
                        <a:lnSpc>
                          <a:spcPct val="115000"/>
                        </a:lnSpc>
                        <a:spcAft>
                          <a:spcPts val="1000"/>
                        </a:spcAft>
                        <a:buNone/>
                      </a:pPr>
                      <a:r>
                        <a:rPr lang="en-IN" sz="1100">
                          <a:effectLst/>
                        </a:rPr>
                        <a:t>Conductivity(mS/cm)</a:t>
                      </a:r>
                      <a:endParaRPr lang="en-IN" sz="110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2423432519"/>
                  </a:ext>
                </a:extLst>
              </a:tr>
              <a:tr h="365753">
                <a:tc>
                  <a:txBody>
                    <a:bodyPr/>
                    <a:lstStyle/>
                    <a:p>
                      <a:pPr algn="r">
                        <a:lnSpc>
                          <a:spcPct val="115000"/>
                        </a:lnSpc>
                        <a:spcAft>
                          <a:spcPts val="1000"/>
                        </a:spcAft>
                        <a:buNone/>
                      </a:pPr>
                      <a:r>
                        <a:rPr lang="en-IN" sz="1100">
                          <a:effectLst/>
                        </a:rPr>
                        <a:t>0</a:t>
                      </a:r>
                      <a:endParaRPr lang="en-IN" sz="1100">
                        <a:effectLst/>
                        <a:latin typeface="Calibri" panose="020F0502020204030204" pitchFamily="34" charset="0"/>
                        <a:ea typeface="Calibri" panose="020F0502020204030204" pitchFamily="34" charset="0"/>
                      </a:endParaRPr>
                    </a:p>
                  </a:txBody>
                  <a:tcPr marL="68580" marR="68580" marT="0" marB="0" anchor="b"/>
                </a:tc>
                <a:tc>
                  <a:txBody>
                    <a:bodyPr/>
                    <a:lstStyle/>
                    <a:p>
                      <a:pPr algn="r">
                        <a:lnSpc>
                          <a:spcPct val="115000"/>
                        </a:lnSpc>
                        <a:spcAft>
                          <a:spcPts val="1000"/>
                        </a:spcAft>
                        <a:buNone/>
                      </a:pPr>
                      <a:r>
                        <a:rPr lang="en-IN" sz="1100">
                          <a:effectLst/>
                        </a:rPr>
                        <a:t>0</a:t>
                      </a:r>
                      <a:endParaRPr lang="en-IN" sz="110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1082032"/>
                  </a:ext>
                </a:extLst>
              </a:tr>
              <a:tr h="365753">
                <a:tc>
                  <a:txBody>
                    <a:bodyPr/>
                    <a:lstStyle/>
                    <a:p>
                      <a:pPr algn="r">
                        <a:lnSpc>
                          <a:spcPct val="115000"/>
                        </a:lnSpc>
                        <a:spcAft>
                          <a:spcPts val="1000"/>
                        </a:spcAft>
                        <a:buNone/>
                      </a:pPr>
                      <a:r>
                        <a:rPr lang="en-IN" sz="1100">
                          <a:effectLst/>
                        </a:rPr>
                        <a:t>1</a:t>
                      </a:r>
                      <a:endParaRPr lang="en-IN" sz="1100">
                        <a:effectLst/>
                        <a:latin typeface="Calibri" panose="020F0502020204030204" pitchFamily="34" charset="0"/>
                        <a:ea typeface="Calibri" panose="020F0502020204030204" pitchFamily="34" charset="0"/>
                      </a:endParaRPr>
                    </a:p>
                  </a:txBody>
                  <a:tcPr marL="68580" marR="68580" marT="0" marB="0" anchor="b"/>
                </a:tc>
                <a:tc>
                  <a:txBody>
                    <a:bodyPr/>
                    <a:lstStyle/>
                    <a:p>
                      <a:pPr algn="r">
                        <a:lnSpc>
                          <a:spcPct val="115000"/>
                        </a:lnSpc>
                        <a:spcAft>
                          <a:spcPts val="1000"/>
                        </a:spcAft>
                        <a:buNone/>
                      </a:pPr>
                      <a:r>
                        <a:rPr lang="en-IN" sz="1100">
                          <a:effectLst/>
                        </a:rPr>
                        <a:t>27.20055</a:t>
                      </a:r>
                      <a:endParaRPr lang="en-IN" sz="110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643231647"/>
                  </a:ext>
                </a:extLst>
              </a:tr>
              <a:tr h="365753">
                <a:tc>
                  <a:txBody>
                    <a:bodyPr/>
                    <a:lstStyle/>
                    <a:p>
                      <a:pPr algn="r">
                        <a:lnSpc>
                          <a:spcPct val="115000"/>
                        </a:lnSpc>
                        <a:spcAft>
                          <a:spcPts val="1000"/>
                        </a:spcAft>
                        <a:buNone/>
                      </a:pPr>
                      <a:r>
                        <a:rPr lang="en-IN" sz="1100">
                          <a:effectLst/>
                        </a:rPr>
                        <a:t>2</a:t>
                      </a:r>
                      <a:endParaRPr lang="en-IN" sz="1100">
                        <a:effectLst/>
                        <a:latin typeface="Calibri" panose="020F0502020204030204" pitchFamily="34" charset="0"/>
                        <a:ea typeface="Calibri" panose="020F0502020204030204" pitchFamily="34" charset="0"/>
                      </a:endParaRPr>
                    </a:p>
                  </a:txBody>
                  <a:tcPr marL="68580" marR="68580" marT="0" marB="0" anchor="b"/>
                </a:tc>
                <a:tc>
                  <a:txBody>
                    <a:bodyPr/>
                    <a:lstStyle/>
                    <a:p>
                      <a:pPr algn="r">
                        <a:lnSpc>
                          <a:spcPct val="115000"/>
                        </a:lnSpc>
                        <a:spcAft>
                          <a:spcPts val="1000"/>
                        </a:spcAft>
                        <a:buNone/>
                      </a:pPr>
                      <a:r>
                        <a:rPr lang="en-IN" sz="1100">
                          <a:effectLst/>
                        </a:rPr>
                        <a:t>37.9314</a:t>
                      </a:r>
                      <a:endParaRPr lang="en-IN" sz="110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2157417791"/>
                  </a:ext>
                </a:extLst>
              </a:tr>
              <a:tr h="365753">
                <a:tc>
                  <a:txBody>
                    <a:bodyPr/>
                    <a:lstStyle/>
                    <a:p>
                      <a:pPr algn="r">
                        <a:lnSpc>
                          <a:spcPct val="115000"/>
                        </a:lnSpc>
                        <a:spcAft>
                          <a:spcPts val="1000"/>
                        </a:spcAft>
                        <a:buNone/>
                      </a:pPr>
                      <a:r>
                        <a:rPr lang="en-IN" sz="1100">
                          <a:effectLst/>
                        </a:rPr>
                        <a:t>3</a:t>
                      </a:r>
                      <a:endParaRPr lang="en-IN" sz="1100">
                        <a:effectLst/>
                        <a:latin typeface="Calibri" panose="020F0502020204030204" pitchFamily="34" charset="0"/>
                        <a:ea typeface="Calibri" panose="020F0502020204030204" pitchFamily="34" charset="0"/>
                      </a:endParaRPr>
                    </a:p>
                  </a:txBody>
                  <a:tcPr marL="68580" marR="68580" marT="0" marB="0" anchor="b"/>
                </a:tc>
                <a:tc>
                  <a:txBody>
                    <a:bodyPr/>
                    <a:lstStyle/>
                    <a:p>
                      <a:pPr algn="r">
                        <a:lnSpc>
                          <a:spcPct val="115000"/>
                        </a:lnSpc>
                        <a:spcAft>
                          <a:spcPts val="1000"/>
                        </a:spcAft>
                        <a:buNone/>
                      </a:pPr>
                      <a:r>
                        <a:rPr lang="en-IN" sz="1100">
                          <a:effectLst/>
                        </a:rPr>
                        <a:t>50.6714</a:t>
                      </a:r>
                      <a:endParaRPr lang="en-IN" sz="110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54367815"/>
                  </a:ext>
                </a:extLst>
              </a:tr>
              <a:tr h="365753">
                <a:tc>
                  <a:txBody>
                    <a:bodyPr/>
                    <a:lstStyle/>
                    <a:p>
                      <a:pPr algn="r">
                        <a:lnSpc>
                          <a:spcPct val="115000"/>
                        </a:lnSpc>
                        <a:spcAft>
                          <a:spcPts val="1000"/>
                        </a:spcAft>
                        <a:buNone/>
                      </a:pPr>
                      <a:r>
                        <a:rPr lang="en-IN" sz="1100">
                          <a:effectLst/>
                        </a:rPr>
                        <a:t>4</a:t>
                      </a:r>
                      <a:endParaRPr lang="en-IN" sz="1100">
                        <a:effectLst/>
                        <a:latin typeface="Calibri" panose="020F0502020204030204" pitchFamily="34" charset="0"/>
                        <a:ea typeface="Calibri" panose="020F0502020204030204" pitchFamily="34" charset="0"/>
                      </a:endParaRPr>
                    </a:p>
                  </a:txBody>
                  <a:tcPr marL="68580" marR="68580" marT="0" marB="0" anchor="b"/>
                </a:tc>
                <a:tc>
                  <a:txBody>
                    <a:bodyPr/>
                    <a:lstStyle/>
                    <a:p>
                      <a:pPr algn="r">
                        <a:lnSpc>
                          <a:spcPct val="115000"/>
                        </a:lnSpc>
                        <a:spcAft>
                          <a:spcPts val="1000"/>
                        </a:spcAft>
                        <a:buNone/>
                      </a:pPr>
                      <a:r>
                        <a:rPr lang="en-IN" sz="1100">
                          <a:effectLst/>
                        </a:rPr>
                        <a:t>65.0117</a:t>
                      </a:r>
                      <a:endParaRPr lang="en-IN" sz="110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1938881749"/>
                  </a:ext>
                </a:extLst>
              </a:tr>
              <a:tr h="365753">
                <a:tc>
                  <a:txBody>
                    <a:bodyPr/>
                    <a:lstStyle/>
                    <a:p>
                      <a:pPr algn="r">
                        <a:lnSpc>
                          <a:spcPct val="115000"/>
                        </a:lnSpc>
                        <a:spcAft>
                          <a:spcPts val="1000"/>
                        </a:spcAft>
                        <a:buNone/>
                      </a:pPr>
                      <a:r>
                        <a:rPr lang="en-IN" sz="1100">
                          <a:effectLst/>
                        </a:rPr>
                        <a:t>5</a:t>
                      </a:r>
                      <a:endParaRPr lang="en-IN" sz="1100">
                        <a:effectLst/>
                        <a:latin typeface="Calibri" panose="020F0502020204030204" pitchFamily="34" charset="0"/>
                        <a:ea typeface="Calibri" panose="020F0502020204030204" pitchFamily="34" charset="0"/>
                      </a:endParaRPr>
                    </a:p>
                  </a:txBody>
                  <a:tcPr marL="68580" marR="68580" marT="0" marB="0" anchor="b"/>
                </a:tc>
                <a:tc>
                  <a:txBody>
                    <a:bodyPr/>
                    <a:lstStyle/>
                    <a:p>
                      <a:pPr algn="r">
                        <a:lnSpc>
                          <a:spcPct val="115000"/>
                        </a:lnSpc>
                        <a:spcAft>
                          <a:spcPts val="1000"/>
                        </a:spcAft>
                        <a:buNone/>
                      </a:pPr>
                      <a:r>
                        <a:rPr lang="en-IN" sz="1100">
                          <a:effectLst/>
                        </a:rPr>
                        <a:t>104.4037</a:t>
                      </a:r>
                      <a:endParaRPr lang="en-IN" sz="110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1756586410"/>
                  </a:ext>
                </a:extLst>
              </a:tr>
              <a:tr h="365753">
                <a:tc>
                  <a:txBody>
                    <a:bodyPr/>
                    <a:lstStyle/>
                    <a:p>
                      <a:pPr algn="r">
                        <a:lnSpc>
                          <a:spcPct val="115000"/>
                        </a:lnSpc>
                        <a:spcAft>
                          <a:spcPts val="1000"/>
                        </a:spcAft>
                        <a:buNone/>
                      </a:pPr>
                      <a:r>
                        <a:rPr lang="en-IN" sz="1100">
                          <a:effectLst/>
                        </a:rPr>
                        <a:t>6</a:t>
                      </a:r>
                      <a:endParaRPr lang="en-IN" sz="1100">
                        <a:effectLst/>
                        <a:latin typeface="Calibri" panose="020F0502020204030204" pitchFamily="34" charset="0"/>
                        <a:ea typeface="Calibri" panose="020F0502020204030204" pitchFamily="34" charset="0"/>
                      </a:endParaRPr>
                    </a:p>
                  </a:txBody>
                  <a:tcPr marL="68580" marR="68580" marT="0" marB="0" anchor="b"/>
                </a:tc>
                <a:tc>
                  <a:txBody>
                    <a:bodyPr/>
                    <a:lstStyle/>
                    <a:p>
                      <a:pPr algn="r">
                        <a:lnSpc>
                          <a:spcPct val="115000"/>
                        </a:lnSpc>
                        <a:spcAft>
                          <a:spcPts val="1000"/>
                        </a:spcAft>
                        <a:buNone/>
                      </a:pPr>
                      <a:r>
                        <a:rPr lang="en-IN" sz="1100">
                          <a:effectLst/>
                        </a:rPr>
                        <a:t>110.8114</a:t>
                      </a:r>
                      <a:endParaRPr lang="en-IN" sz="110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4094166725"/>
                  </a:ext>
                </a:extLst>
              </a:tr>
              <a:tr h="365753">
                <a:tc>
                  <a:txBody>
                    <a:bodyPr/>
                    <a:lstStyle/>
                    <a:p>
                      <a:pPr algn="r">
                        <a:lnSpc>
                          <a:spcPct val="115000"/>
                        </a:lnSpc>
                        <a:spcAft>
                          <a:spcPts val="1000"/>
                        </a:spcAft>
                        <a:buNone/>
                      </a:pPr>
                      <a:r>
                        <a:rPr lang="en-IN" sz="1100">
                          <a:effectLst/>
                        </a:rPr>
                        <a:t>   7</a:t>
                      </a:r>
                      <a:endParaRPr lang="en-IN" sz="1100">
                        <a:effectLst/>
                        <a:latin typeface="Calibri" panose="020F0502020204030204" pitchFamily="34" charset="0"/>
                        <a:ea typeface="Calibri" panose="020F0502020204030204" pitchFamily="34" charset="0"/>
                      </a:endParaRPr>
                    </a:p>
                  </a:txBody>
                  <a:tcPr marL="68580" marR="68580" marT="0" marB="0" anchor="b"/>
                </a:tc>
                <a:tc>
                  <a:txBody>
                    <a:bodyPr/>
                    <a:lstStyle/>
                    <a:p>
                      <a:pPr algn="r">
                        <a:lnSpc>
                          <a:spcPct val="115000"/>
                        </a:lnSpc>
                        <a:spcAft>
                          <a:spcPts val="1000"/>
                        </a:spcAft>
                        <a:buNone/>
                      </a:pPr>
                      <a:r>
                        <a:rPr lang="en-IN" sz="1100" dirty="0">
                          <a:effectLst/>
                        </a:rPr>
                        <a:t>152.7305</a:t>
                      </a:r>
                      <a:endParaRPr lang="en-IN" sz="1100" dirty="0">
                        <a:effectLst/>
                        <a:latin typeface="Calibri" panose="020F0502020204030204" pitchFamily="34" charset="0"/>
                        <a:ea typeface="Calibri" panose="020F0502020204030204" pitchFamily="34" charset="0"/>
                      </a:endParaRPr>
                    </a:p>
                  </a:txBody>
                  <a:tcPr marL="68580" marR="68580" marT="0" marB="0" anchor="b"/>
                </a:tc>
                <a:extLst>
                  <a:ext uri="{0D108BD9-81ED-4DB2-BD59-A6C34878D82A}">
                    <a16:rowId xmlns:a16="http://schemas.microsoft.com/office/drawing/2014/main" val="4238397372"/>
                  </a:ext>
                </a:extLst>
              </a:tr>
            </a:tbl>
          </a:graphicData>
        </a:graphic>
      </p:graphicFrame>
      <p:sp>
        <p:nvSpPr>
          <p:cNvPr id="12" name="TextBox 11">
            <a:extLst>
              <a:ext uri="{FF2B5EF4-FFF2-40B4-BE49-F238E27FC236}">
                <a16:creationId xmlns:a16="http://schemas.microsoft.com/office/drawing/2014/main" id="{F7AF41F3-2ACF-70C3-535F-EC115E192D9B}"/>
              </a:ext>
            </a:extLst>
          </p:cNvPr>
          <p:cNvSpPr txBox="1"/>
          <p:nvPr/>
        </p:nvSpPr>
        <p:spPr>
          <a:xfrm>
            <a:off x="4996069" y="5816861"/>
            <a:ext cx="6096000" cy="291298"/>
          </a:xfrm>
          <a:prstGeom prst="rect">
            <a:avLst/>
          </a:prstGeom>
          <a:noFill/>
        </p:spPr>
        <p:txBody>
          <a:bodyPr wrap="square">
            <a:spAutoFit/>
          </a:bodyPr>
          <a:lstStyle/>
          <a:p>
            <a:pPr algn="just">
              <a:lnSpc>
                <a:spcPct val="115000"/>
              </a:lnSpc>
              <a:spcAft>
                <a:spcPts val="1000"/>
              </a:spcAft>
              <a:tabLst>
                <a:tab pos="1065530" algn="l"/>
              </a:tabLst>
            </a:pPr>
            <a:r>
              <a:rPr lang="en-US" sz="1200" dirty="0">
                <a:effectLst/>
                <a:latin typeface="Times New Roman" panose="02020603050405020304" pitchFamily="18" charset="0"/>
                <a:ea typeface="Times New Roman" panose="02020603050405020304" pitchFamily="18" charset="0"/>
              </a:rPr>
              <a:t>Fig 24: </a:t>
            </a:r>
            <a:r>
              <a:rPr lang="en-IN" sz="1200" dirty="0">
                <a:effectLst/>
                <a:latin typeface="Times New Roman" panose="02020603050405020304" pitchFamily="18" charset="0"/>
                <a:ea typeface="Times New Roman" panose="02020603050405020304" pitchFamily="18" charset="0"/>
              </a:rPr>
              <a:t>Conductivity(mS/cm) vs </a:t>
            </a:r>
            <a:r>
              <a:rPr lang="en-IN" sz="1200" dirty="0" err="1">
                <a:effectLst/>
                <a:latin typeface="Times New Roman" panose="02020603050405020304" pitchFamily="18" charset="0"/>
                <a:ea typeface="Times New Roman" panose="02020603050405020304" pitchFamily="18" charset="0"/>
              </a:rPr>
              <a:t>NaCl+KCl</a:t>
            </a:r>
            <a:r>
              <a:rPr lang="en-IN" sz="1200" dirty="0">
                <a:effectLst/>
                <a:latin typeface="Times New Roman" panose="02020603050405020304" pitchFamily="18" charset="0"/>
                <a:ea typeface="Times New Roman" panose="02020603050405020304" pitchFamily="18" charset="0"/>
              </a:rPr>
              <a:t> (</a:t>
            </a:r>
            <a:r>
              <a:rPr lang="en-IN" sz="1200" dirty="0" err="1">
                <a:effectLst/>
                <a:latin typeface="Times New Roman" panose="02020603050405020304" pitchFamily="18" charset="0"/>
                <a:ea typeface="Times New Roman" panose="02020603050405020304" pitchFamily="18" charset="0"/>
              </a:rPr>
              <a:t>pergm</a:t>
            </a:r>
            <a:r>
              <a:rPr lang="en-IN" sz="1200" dirty="0">
                <a:effectLst/>
                <a:latin typeface="Times New Roman" panose="02020603050405020304" pitchFamily="18" charset="0"/>
                <a:ea typeface="Times New Roman" panose="02020603050405020304" pitchFamily="18" charset="0"/>
              </a:rPr>
              <a:t>)</a:t>
            </a:r>
            <a:endParaRPr lang="en-IN" sz="1200" dirty="0">
              <a:effectLst/>
              <a:latin typeface="Calibri" panose="020F0502020204030204" pitchFamily="34" charset="0"/>
              <a:ea typeface="Calibri" panose="020F0502020204030204" pitchFamily="34" charset="0"/>
            </a:endParaRPr>
          </a:p>
        </p:txBody>
      </p:sp>
      <p:sp>
        <p:nvSpPr>
          <p:cNvPr id="13" name="TextBox 12">
            <a:extLst>
              <a:ext uri="{FF2B5EF4-FFF2-40B4-BE49-F238E27FC236}">
                <a16:creationId xmlns:a16="http://schemas.microsoft.com/office/drawing/2014/main" id="{8275B106-A399-52D8-76FA-AC8E6C46FFCD}"/>
              </a:ext>
            </a:extLst>
          </p:cNvPr>
          <p:cNvSpPr txBox="1"/>
          <p:nvPr/>
        </p:nvSpPr>
        <p:spPr>
          <a:xfrm>
            <a:off x="11529391" y="6534654"/>
            <a:ext cx="441146" cy="369332"/>
          </a:xfrm>
          <a:prstGeom prst="rect">
            <a:avLst/>
          </a:prstGeom>
          <a:noFill/>
        </p:spPr>
        <p:txBody>
          <a:bodyPr wrap="none" rtlCol="0">
            <a:spAutoFit/>
          </a:bodyPr>
          <a:lstStyle/>
          <a:p>
            <a:r>
              <a:rPr lang="en-US" dirty="0"/>
              <a:t>23</a:t>
            </a:r>
            <a:endParaRPr lang="en-IN" dirty="0"/>
          </a:p>
        </p:txBody>
      </p:sp>
    </p:spTree>
    <p:extLst>
      <p:ext uri="{BB962C8B-B14F-4D97-AF65-F5344CB8AC3E}">
        <p14:creationId xmlns:p14="http://schemas.microsoft.com/office/powerpoint/2010/main" val="1532935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14E59-2214-2E9B-3664-C4C931805526}"/>
              </a:ext>
            </a:extLst>
          </p:cNvPr>
          <p:cNvSpPr>
            <a:spLocks noGrp="1"/>
          </p:cNvSpPr>
          <p:nvPr>
            <p:ph type="title"/>
          </p:nvPr>
        </p:nvSpPr>
        <p:spPr>
          <a:xfrm>
            <a:off x="1358347" y="777625"/>
            <a:ext cx="8610600" cy="1293028"/>
          </a:xfrm>
        </p:spPr>
        <p:txBody>
          <a:bodyPr>
            <a:normAutofit/>
          </a:bodyPr>
          <a:lstStyle/>
          <a:p>
            <a:pPr algn="ctr"/>
            <a:r>
              <a:rPr lang="en-US" sz="3600" dirty="0">
                <a:solidFill>
                  <a:schemeClr val="accent4">
                    <a:lumMod val="50000"/>
                  </a:schemeClr>
                </a:solidFill>
                <a:latin typeface="Times New Roman" panose="02020603050405020304" pitchFamily="18" charset="0"/>
                <a:cs typeface="Times New Roman" panose="02020603050405020304" pitchFamily="18" charset="0"/>
              </a:rPr>
              <a:t>NOVELTY</a:t>
            </a:r>
            <a:endParaRPr lang="en-IN" sz="3600"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AECCAC4-FF82-FF86-1221-E08E7BE6F802}"/>
              </a:ext>
            </a:extLst>
          </p:cNvPr>
          <p:cNvSpPr txBox="1"/>
          <p:nvPr/>
        </p:nvSpPr>
        <p:spPr>
          <a:xfrm>
            <a:off x="685800" y="1831487"/>
            <a:ext cx="9412355" cy="5940088"/>
          </a:xfrm>
          <a:prstGeom prst="rect">
            <a:avLst/>
          </a:prstGeom>
          <a:noFill/>
        </p:spPr>
        <p:txBody>
          <a:bodyPr wrap="square">
            <a:spAutoFit/>
          </a:bodyPr>
          <a:lstStyle/>
          <a:p>
            <a:pPr marL="285750" indent="-285750" algn="just">
              <a:spcBef>
                <a:spcPct val="0"/>
              </a:spcBef>
              <a:buFont typeface="Arial" panose="020B0604020202020204" pitchFamily="34" charset="0"/>
              <a:buChar char="•"/>
            </a:pPr>
            <a:r>
              <a:rPr lang="en-US" sz="2000" i="1" dirty="0">
                <a:solidFill>
                  <a:schemeClr val="accent4">
                    <a:lumMod val="50000"/>
                  </a:schemeClr>
                </a:solidFill>
                <a:latin typeface="Times New Roman" panose="02020603050405020304" pitchFamily="18" charset="0"/>
                <a:ea typeface="Computer Says No"/>
                <a:cs typeface="Times New Roman" panose="02020603050405020304" pitchFamily="18" charset="0"/>
                <a:sym typeface="Computer Says No"/>
              </a:rPr>
              <a:t>REAL-TIME </a:t>
            </a:r>
            <a:r>
              <a:rPr lang="en-US" sz="2000" i="1" dirty="0" err="1">
                <a:solidFill>
                  <a:schemeClr val="accent4">
                    <a:lumMod val="50000"/>
                  </a:schemeClr>
                </a:solidFill>
                <a:latin typeface="Times New Roman" panose="02020603050405020304" pitchFamily="18" charset="0"/>
                <a:ea typeface="Computer Says No"/>
                <a:cs typeface="Times New Roman" panose="02020603050405020304" pitchFamily="18" charset="0"/>
                <a:sym typeface="Computer Says No"/>
              </a:rPr>
              <a:t>MONITORING:</a:t>
            </a:r>
            <a:r>
              <a:rPr lang="en-US" sz="2000" i="1" dirty="0" err="1">
                <a:solidFill>
                  <a:schemeClr val="accent4">
                    <a:lumMod val="50000"/>
                  </a:schemeClr>
                </a:solidFill>
                <a:latin typeface="Times New Roman" panose="02020603050405020304" pitchFamily="18" charset="0"/>
                <a:ea typeface="Poppins Light"/>
                <a:cs typeface="Times New Roman" panose="02020603050405020304" pitchFamily="18" charset="0"/>
                <a:sym typeface="Poppins Light"/>
              </a:rPr>
              <a:t>Unlike</a:t>
            </a:r>
            <a:r>
              <a:rPr lang="en-US" sz="2000" i="1" dirty="0">
                <a:solidFill>
                  <a:schemeClr val="accent4">
                    <a:lumMod val="50000"/>
                  </a:schemeClr>
                </a:solidFill>
                <a:latin typeface="Times New Roman" panose="02020603050405020304" pitchFamily="18" charset="0"/>
                <a:ea typeface="Poppins Light"/>
                <a:cs typeface="Times New Roman" panose="02020603050405020304" pitchFamily="18" charset="0"/>
                <a:sym typeface="Poppins Light"/>
              </a:rPr>
              <a:t> traditional calorimetric or lab-based urine analysis, which requires sample processing and delays results, the proposed model provides instant readings via a smartphone.</a:t>
            </a:r>
          </a:p>
          <a:p>
            <a:pPr marL="325137" lvl="1" indent="-162569" algn="just">
              <a:lnSpc>
                <a:spcPts val="2439"/>
              </a:lnSpc>
              <a:buFont typeface="Arial"/>
              <a:buChar char="•"/>
            </a:pPr>
            <a:r>
              <a:rPr lang="en-US" sz="2000" i="1" dirty="0">
                <a:solidFill>
                  <a:schemeClr val="accent4">
                    <a:lumMod val="50000"/>
                  </a:schemeClr>
                </a:solidFill>
                <a:latin typeface="Times New Roman" panose="02020603050405020304" pitchFamily="18" charset="0"/>
                <a:ea typeface="Computer Says No"/>
                <a:cs typeface="Times New Roman" panose="02020603050405020304" pitchFamily="18" charset="0"/>
                <a:sym typeface="Computer Says No"/>
              </a:rPr>
              <a:t>NON-INVASIVE &amp; PORTABLE: </a:t>
            </a:r>
            <a:r>
              <a:rPr lang="en-US" sz="2000" i="1" dirty="0">
                <a:solidFill>
                  <a:schemeClr val="accent4">
                    <a:lumMod val="50000"/>
                  </a:schemeClr>
                </a:solidFill>
                <a:latin typeface="Times New Roman" panose="02020603050405020304" pitchFamily="18" charset="0"/>
                <a:ea typeface="Poppins Light"/>
                <a:cs typeface="Times New Roman" panose="02020603050405020304" pitchFamily="18" charset="0"/>
                <a:sym typeface="Poppins Light"/>
              </a:rPr>
              <a:t>Existing methods involve chemical reagents or spectrophotometry, which are costly and require laboratory </a:t>
            </a:r>
            <a:r>
              <a:rPr lang="en-US" sz="2000" i="1" dirty="0" err="1">
                <a:solidFill>
                  <a:schemeClr val="accent4">
                    <a:lumMod val="50000"/>
                  </a:schemeClr>
                </a:solidFill>
                <a:latin typeface="Times New Roman" panose="02020603050405020304" pitchFamily="18" charset="0"/>
                <a:ea typeface="Poppins Light"/>
                <a:cs typeface="Times New Roman" panose="02020603050405020304" pitchFamily="18" charset="0"/>
                <a:sym typeface="Poppins Light"/>
              </a:rPr>
              <a:t>settings.The</a:t>
            </a:r>
            <a:r>
              <a:rPr lang="en-US" sz="2000" i="1" dirty="0">
                <a:solidFill>
                  <a:schemeClr val="accent4">
                    <a:lumMod val="50000"/>
                  </a:schemeClr>
                </a:solidFill>
                <a:latin typeface="Times New Roman" panose="02020603050405020304" pitchFamily="18" charset="0"/>
                <a:ea typeface="Poppins Light"/>
                <a:cs typeface="Times New Roman" panose="02020603050405020304" pitchFamily="18" charset="0"/>
                <a:sym typeface="Poppins Light"/>
              </a:rPr>
              <a:t> proposed handheld, sensor-based device allows on-the-go, non-invasive urine analysis without the need for reagents.</a:t>
            </a:r>
          </a:p>
          <a:p>
            <a:pPr marL="325137" lvl="1" indent="-162569" algn="just">
              <a:lnSpc>
                <a:spcPts val="2439"/>
              </a:lnSpc>
              <a:buFont typeface="Arial"/>
              <a:buChar char="•"/>
            </a:pPr>
            <a:r>
              <a:rPr lang="en-US" sz="2000" i="1" dirty="0">
                <a:solidFill>
                  <a:schemeClr val="accent4">
                    <a:lumMod val="50000"/>
                  </a:schemeClr>
                </a:solidFill>
                <a:latin typeface="Times New Roman" panose="02020603050405020304" pitchFamily="18" charset="0"/>
                <a:ea typeface="Computer Says No"/>
                <a:cs typeface="Times New Roman" panose="02020603050405020304" pitchFamily="18" charset="0"/>
                <a:sym typeface="Computer Says No"/>
              </a:rPr>
              <a:t>ELIMINATES CHEMICAL DEPENDENCY : </a:t>
            </a:r>
            <a:r>
              <a:rPr lang="en-US" sz="2000" i="1" dirty="0">
                <a:solidFill>
                  <a:schemeClr val="accent4">
                    <a:lumMod val="50000"/>
                  </a:schemeClr>
                </a:solidFill>
                <a:latin typeface="Times New Roman" panose="02020603050405020304" pitchFamily="18" charset="0"/>
                <a:ea typeface="Poppins Light"/>
                <a:cs typeface="Times New Roman" panose="02020603050405020304" pitchFamily="18" charset="0"/>
                <a:sym typeface="Poppins Light"/>
              </a:rPr>
              <a:t>Calorimetric methods rely on color changes in reagents, which can be affected by contamination, lighting conditions, or subjective interpretation.</a:t>
            </a:r>
          </a:p>
          <a:p>
            <a:pPr marL="325137" lvl="1" indent="-162569" algn="just">
              <a:lnSpc>
                <a:spcPts val="2439"/>
              </a:lnSpc>
              <a:buFont typeface="Arial"/>
              <a:buChar char="•"/>
            </a:pPr>
            <a:r>
              <a:rPr lang="en-US" sz="2000" i="1" dirty="0">
                <a:solidFill>
                  <a:schemeClr val="accent4">
                    <a:lumMod val="50000"/>
                  </a:schemeClr>
                </a:solidFill>
                <a:latin typeface="Times New Roman" panose="02020603050405020304" pitchFamily="18" charset="0"/>
                <a:ea typeface="Poppins Light"/>
                <a:cs typeface="Times New Roman" panose="02020603050405020304" pitchFamily="18" charset="0"/>
                <a:sym typeface="Poppins Light"/>
              </a:rPr>
              <a:t>The proposed system directly measures urine pH, conductivity, and temperature using sensors, making it more reliable and precise.</a:t>
            </a:r>
          </a:p>
          <a:p>
            <a:pPr marL="325137" lvl="1" indent="-162569" algn="just">
              <a:lnSpc>
                <a:spcPts val="2439"/>
              </a:lnSpc>
              <a:buFont typeface="Arial"/>
              <a:buChar char="•"/>
            </a:pPr>
            <a:r>
              <a:rPr lang="en-US" sz="2000" i="1" dirty="0">
                <a:solidFill>
                  <a:schemeClr val="accent4">
                    <a:lumMod val="50000"/>
                  </a:schemeClr>
                </a:solidFill>
                <a:latin typeface="Times New Roman" panose="02020603050405020304" pitchFamily="18" charset="0"/>
                <a:ea typeface="Computer Says No"/>
                <a:cs typeface="Times New Roman" panose="02020603050405020304" pitchFamily="18" charset="0"/>
                <a:sym typeface="Computer Says No"/>
              </a:rPr>
              <a:t>COST-EFFECTIVE &amp; </a:t>
            </a:r>
            <a:r>
              <a:rPr lang="en-US" sz="2000" i="1" dirty="0" err="1">
                <a:solidFill>
                  <a:schemeClr val="accent4">
                    <a:lumMod val="50000"/>
                  </a:schemeClr>
                </a:solidFill>
                <a:latin typeface="Times New Roman" panose="02020603050405020304" pitchFamily="18" charset="0"/>
                <a:ea typeface="Computer Says No"/>
                <a:cs typeface="Times New Roman" panose="02020603050405020304" pitchFamily="18" charset="0"/>
                <a:sym typeface="Computer Says No"/>
              </a:rPr>
              <a:t>USER-FRIENDLY:</a:t>
            </a:r>
            <a:r>
              <a:rPr lang="en-US" sz="2000" i="1" dirty="0" err="1">
                <a:solidFill>
                  <a:schemeClr val="accent4">
                    <a:lumMod val="50000"/>
                  </a:schemeClr>
                </a:solidFill>
                <a:latin typeface="Times New Roman" panose="02020603050405020304" pitchFamily="18" charset="0"/>
                <a:ea typeface="Poppins Light"/>
                <a:cs typeface="Times New Roman" panose="02020603050405020304" pitchFamily="18" charset="0"/>
                <a:sym typeface="Poppins Light"/>
              </a:rPr>
              <a:t>Lab-based</a:t>
            </a:r>
            <a:r>
              <a:rPr lang="en-US" sz="2000" i="1" dirty="0">
                <a:solidFill>
                  <a:schemeClr val="accent4">
                    <a:lumMod val="50000"/>
                  </a:schemeClr>
                </a:solidFill>
                <a:latin typeface="Times New Roman" panose="02020603050405020304" pitchFamily="18" charset="0"/>
                <a:ea typeface="Poppins Light"/>
                <a:cs typeface="Times New Roman" panose="02020603050405020304" pitchFamily="18" charset="0"/>
                <a:sym typeface="Poppins Light"/>
              </a:rPr>
              <a:t> analysis involves expensive equipment and trained </a:t>
            </a:r>
            <a:r>
              <a:rPr lang="en-US" sz="2000" i="1" dirty="0" err="1">
                <a:solidFill>
                  <a:schemeClr val="accent4">
                    <a:lumMod val="50000"/>
                  </a:schemeClr>
                </a:solidFill>
                <a:latin typeface="Times New Roman" panose="02020603050405020304" pitchFamily="18" charset="0"/>
                <a:ea typeface="Poppins Light"/>
                <a:cs typeface="Times New Roman" panose="02020603050405020304" pitchFamily="18" charset="0"/>
                <a:sym typeface="Poppins Light"/>
              </a:rPr>
              <a:t>professionals.This</a:t>
            </a:r>
            <a:r>
              <a:rPr lang="en-US" sz="2000" i="1" dirty="0">
                <a:solidFill>
                  <a:schemeClr val="accent4">
                    <a:lumMod val="50000"/>
                  </a:schemeClr>
                </a:solidFill>
                <a:latin typeface="Times New Roman" panose="02020603050405020304" pitchFamily="18" charset="0"/>
                <a:ea typeface="Poppins Light"/>
                <a:cs typeface="Times New Roman" panose="02020603050405020304" pitchFamily="18" charset="0"/>
                <a:sym typeface="Poppins Light"/>
              </a:rPr>
              <a:t> model uses affordable Arduino-based components, making it accessible for home-based urine health monitoring.</a:t>
            </a:r>
          </a:p>
          <a:p>
            <a:pPr marL="325137" lvl="1" indent="-162569" algn="l">
              <a:lnSpc>
                <a:spcPts val="2439"/>
              </a:lnSpc>
              <a:buFont typeface="Arial"/>
              <a:buChar char="•"/>
            </a:pPr>
            <a:endParaRPr lang="en-US" sz="2000" i="1" dirty="0">
              <a:solidFill>
                <a:schemeClr val="accent4">
                  <a:lumMod val="50000"/>
                </a:schemeClr>
              </a:solidFill>
              <a:latin typeface="Poppins Light"/>
              <a:ea typeface="Poppins Light"/>
              <a:cs typeface="Poppins Light"/>
              <a:sym typeface="Poppins Light"/>
            </a:endParaRPr>
          </a:p>
          <a:p>
            <a:pPr marL="162568" lvl="1" algn="l">
              <a:lnSpc>
                <a:spcPts val="2439"/>
              </a:lnSpc>
            </a:pPr>
            <a:endParaRPr lang="en-US" sz="2000" i="1" dirty="0">
              <a:solidFill>
                <a:schemeClr val="accent4">
                  <a:lumMod val="50000"/>
                </a:schemeClr>
              </a:solidFill>
              <a:latin typeface="Poppins Light"/>
              <a:ea typeface="Poppins Light"/>
              <a:cs typeface="Poppins Light"/>
              <a:sym typeface="Poppins Light"/>
            </a:endParaRPr>
          </a:p>
          <a:p>
            <a:pPr marL="285750" indent="-285750">
              <a:spcBef>
                <a:spcPct val="0"/>
              </a:spcBef>
              <a:buFont typeface="Arial" panose="020B0604020202020204" pitchFamily="34" charset="0"/>
              <a:buChar char="•"/>
            </a:pPr>
            <a:endParaRPr lang="en-US" sz="2000" i="1" dirty="0">
              <a:solidFill>
                <a:schemeClr val="accent4">
                  <a:lumMod val="50000"/>
                </a:schemeClr>
              </a:solidFill>
              <a:latin typeface="Computer Says No"/>
              <a:ea typeface="Computer Says No"/>
              <a:cs typeface="Computer Says No"/>
              <a:sym typeface="Computer Says No"/>
            </a:endParaRPr>
          </a:p>
          <a:p>
            <a:pPr marL="285750" indent="-285750">
              <a:spcBef>
                <a:spcPct val="0"/>
              </a:spcBef>
              <a:buFont typeface="Arial" panose="020B0604020202020204" pitchFamily="34" charset="0"/>
              <a:buChar char="•"/>
            </a:pPr>
            <a:endParaRPr lang="en-US" sz="2000" i="1" dirty="0">
              <a:solidFill>
                <a:schemeClr val="accent4">
                  <a:lumMod val="50000"/>
                </a:schemeClr>
              </a:solidFill>
              <a:latin typeface="Times New Roman" panose="02020603050405020304" pitchFamily="18" charset="0"/>
              <a:ea typeface="Poppins Light"/>
              <a:cs typeface="Times New Roman" panose="02020603050405020304" pitchFamily="18" charset="0"/>
              <a:sym typeface="Poppins Light"/>
            </a:endParaRPr>
          </a:p>
        </p:txBody>
      </p:sp>
      <p:sp>
        <p:nvSpPr>
          <p:cNvPr id="5" name="TextBox 4">
            <a:extLst>
              <a:ext uri="{FF2B5EF4-FFF2-40B4-BE49-F238E27FC236}">
                <a16:creationId xmlns:a16="http://schemas.microsoft.com/office/drawing/2014/main" id="{AE7EC502-2F51-0F43-6EA0-BE2B200F63FA}"/>
              </a:ext>
            </a:extLst>
          </p:cNvPr>
          <p:cNvSpPr txBox="1"/>
          <p:nvPr/>
        </p:nvSpPr>
        <p:spPr>
          <a:xfrm>
            <a:off x="10986052" y="6228522"/>
            <a:ext cx="441146" cy="369332"/>
          </a:xfrm>
          <a:prstGeom prst="rect">
            <a:avLst/>
          </a:prstGeom>
          <a:noFill/>
        </p:spPr>
        <p:txBody>
          <a:bodyPr wrap="none" rtlCol="0">
            <a:spAutoFit/>
          </a:bodyPr>
          <a:lstStyle/>
          <a:p>
            <a:r>
              <a:rPr lang="en-US" dirty="0"/>
              <a:t>24</a:t>
            </a:r>
            <a:endParaRPr lang="en-IN" dirty="0"/>
          </a:p>
        </p:txBody>
      </p:sp>
    </p:spTree>
    <p:extLst>
      <p:ext uri="{BB962C8B-B14F-4D97-AF65-F5344CB8AC3E}">
        <p14:creationId xmlns:p14="http://schemas.microsoft.com/office/powerpoint/2010/main" val="4020475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D9320-C22F-6A3D-926D-FE5A601FF4EB}"/>
              </a:ext>
            </a:extLst>
          </p:cNvPr>
          <p:cNvSpPr>
            <a:spLocks noGrp="1"/>
          </p:cNvSpPr>
          <p:nvPr>
            <p:ph type="title"/>
          </p:nvPr>
        </p:nvSpPr>
        <p:spPr>
          <a:xfrm>
            <a:off x="1790700" y="901532"/>
            <a:ext cx="8610600" cy="1293028"/>
          </a:xfrm>
        </p:spPr>
        <p:txBody>
          <a:bodyPr/>
          <a:lstStyle/>
          <a:p>
            <a:pPr algn="ctr"/>
            <a:r>
              <a:rPr lang="en-US" dirty="0">
                <a:solidFill>
                  <a:schemeClr val="accent4">
                    <a:lumMod val="50000"/>
                  </a:schemeClr>
                </a:solidFill>
                <a:latin typeface="Times New Roman" panose="02020603050405020304" pitchFamily="18" charset="0"/>
                <a:cs typeface="Times New Roman" panose="02020603050405020304" pitchFamily="18" charset="0"/>
              </a:rPr>
              <a:t>CONCLUSION</a:t>
            </a:r>
            <a:endParaRPr lang="en-IN"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32BF71-9298-6C0B-21DF-D9533ADA9DD7}"/>
              </a:ext>
            </a:extLst>
          </p:cNvPr>
          <p:cNvSpPr>
            <a:spLocks noGrp="1"/>
          </p:cNvSpPr>
          <p:nvPr>
            <p:ph idx="1"/>
          </p:nvPr>
        </p:nvSpPr>
        <p:spPr/>
        <p:txBody>
          <a:bodyPr/>
          <a:lstStyle/>
          <a:p>
            <a:pPr marL="0" indent="0" algn="just">
              <a:buNone/>
            </a:pPr>
            <a:r>
              <a:rPr lang="en-US" sz="2400" i="1" dirty="0">
                <a:solidFill>
                  <a:schemeClr val="accent4">
                    <a:lumMod val="50000"/>
                  </a:schemeClr>
                </a:solidFill>
                <a:latin typeface="Times New Roman" panose="02020603050405020304" pitchFamily="18" charset="0"/>
                <a:ea typeface="Poppins Light"/>
                <a:cs typeface="Times New Roman" panose="02020603050405020304" pitchFamily="18" charset="0"/>
                <a:sym typeface="Poppins Light"/>
              </a:rPr>
              <a:t>The proposed Smartphone-Based Urine Conductivity Test Kit provides a portable, real-time, and user-friendly solution for urine analysis. By integrating pH, electrical conductivity, and temperature sensors with a smartphone interface, the system enables early detection of potential health issues such as dehydration, urinary tract infections, and kidney disorders. This low-cost, non-invasive approach enhances continuous monitoring and empowers users with timely health insights, reducing dependency on traditional laboratory testing.</a:t>
            </a:r>
          </a:p>
          <a:p>
            <a:endParaRPr lang="en-IN" i="1"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50729F1-EB03-9644-9640-DDDA40A36BD3}"/>
              </a:ext>
            </a:extLst>
          </p:cNvPr>
          <p:cNvSpPr txBox="1"/>
          <p:nvPr/>
        </p:nvSpPr>
        <p:spPr>
          <a:xfrm>
            <a:off x="10840278" y="6082748"/>
            <a:ext cx="441146" cy="369332"/>
          </a:xfrm>
          <a:prstGeom prst="rect">
            <a:avLst/>
          </a:prstGeom>
          <a:noFill/>
        </p:spPr>
        <p:txBody>
          <a:bodyPr wrap="none" rtlCol="0">
            <a:spAutoFit/>
          </a:bodyPr>
          <a:lstStyle/>
          <a:p>
            <a:r>
              <a:rPr lang="en-US" dirty="0"/>
              <a:t>25</a:t>
            </a:r>
            <a:endParaRPr lang="en-IN" dirty="0"/>
          </a:p>
        </p:txBody>
      </p:sp>
    </p:spTree>
    <p:extLst>
      <p:ext uri="{BB962C8B-B14F-4D97-AF65-F5344CB8AC3E}">
        <p14:creationId xmlns:p14="http://schemas.microsoft.com/office/powerpoint/2010/main" val="7059787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61594-4B15-B92D-EAB3-DA3305AD5A9B}"/>
              </a:ext>
            </a:extLst>
          </p:cNvPr>
          <p:cNvSpPr>
            <a:spLocks noGrp="1"/>
          </p:cNvSpPr>
          <p:nvPr>
            <p:ph type="title"/>
          </p:nvPr>
        </p:nvSpPr>
        <p:spPr>
          <a:xfrm>
            <a:off x="1669774" y="753532"/>
            <a:ext cx="8643730" cy="999067"/>
          </a:xfrm>
        </p:spPr>
        <p:txBody>
          <a:bodyPr/>
          <a:lstStyle/>
          <a:p>
            <a:pPr algn="ctr"/>
            <a:r>
              <a:rPr lang="en-US" dirty="0">
                <a:solidFill>
                  <a:schemeClr val="accent4">
                    <a:lumMod val="50000"/>
                  </a:schemeClr>
                </a:solidFill>
                <a:latin typeface="Times New Roman" panose="02020603050405020304" pitchFamily="18" charset="0"/>
                <a:cs typeface="Times New Roman" panose="02020603050405020304" pitchFamily="18" charset="0"/>
              </a:rPr>
              <a:t>REFERENCES</a:t>
            </a:r>
            <a:endParaRPr lang="en-IN"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71DE74D-1CFC-52D4-7155-D59E790A8958}"/>
              </a:ext>
            </a:extLst>
          </p:cNvPr>
          <p:cNvSpPr>
            <a:spLocks noGrp="1"/>
          </p:cNvSpPr>
          <p:nvPr>
            <p:ph type="body" sz="half" idx="2"/>
          </p:nvPr>
        </p:nvSpPr>
        <p:spPr>
          <a:xfrm>
            <a:off x="1024467" y="1603513"/>
            <a:ext cx="10130516" cy="4240696"/>
          </a:xfrm>
        </p:spPr>
        <p:txBody>
          <a:bodyPr>
            <a:noAutofit/>
          </a:bodyPr>
          <a:lstStyle/>
          <a:p>
            <a:pPr marL="527391" lvl="1" indent="-263696" algn="just">
              <a:lnSpc>
                <a:spcPct val="100000"/>
              </a:lnSpc>
              <a:buAutoNum type="arabicPeriod"/>
            </a:pPr>
            <a:r>
              <a:rPr lang="en-US" sz="1200" dirty="0">
                <a:solidFill>
                  <a:schemeClr val="accent4">
                    <a:lumMod val="50000"/>
                  </a:schemeClr>
                </a:solidFill>
                <a:latin typeface="Poppins Light"/>
                <a:ea typeface="Poppins Light"/>
                <a:cs typeface="Poppins Light"/>
                <a:sym typeface="Poppins Light"/>
              </a:rPr>
              <a:t>Y. M. Fazil </a:t>
            </a:r>
            <a:r>
              <a:rPr lang="en-US" sz="1200" dirty="0" err="1">
                <a:solidFill>
                  <a:schemeClr val="accent4">
                    <a:lumMod val="50000"/>
                  </a:schemeClr>
                </a:solidFill>
                <a:latin typeface="Poppins Light"/>
                <a:ea typeface="Poppins Light"/>
                <a:cs typeface="Poppins Light"/>
                <a:sym typeface="Poppins Light"/>
              </a:rPr>
              <a:t>Marickar</a:t>
            </a:r>
            <a:r>
              <a:rPr lang="en-US" sz="1200" dirty="0">
                <a:solidFill>
                  <a:schemeClr val="accent4">
                    <a:lumMod val="50000"/>
                  </a:schemeClr>
                </a:solidFill>
                <a:latin typeface="Poppins Light"/>
                <a:ea typeface="Poppins Light"/>
                <a:cs typeface="Poppins Light"/>
                <a:sym typeface="Poppins Light"/>
              </a:rPr>
              <a:t>, "Electrical conductivity and total dissolved solids in urine," Urological Research, vol. 38, no. 4, pp. 233–235, Aug. 2010.</a:t>
            </a:r>
          </a:p>
          <a:p>
            <a:pPr marL="548981" lvl="1" indent="-274490" algn="just">
              <a:lnSpc>
                <a:spcPct val="100000"/>
              </a:lnSpc>
              <a:buAutoNum type="arabicPeriod"/>
            </a:pPr>
            <a:r>
              <a:rPr lang="en-US" sz="1200" dirty="0">
                <a:solidFill>
                  <a:schemeClr val="accent4">
                    <a:lumMod val="50000"/>
                  </a:schemeClr>
                </a:solidFill>
                <a:latin typeface="Poppins Light"/>
                <a:ea typeface="Poppins Light"/>
                <a:cs typeface="Poppins Light"/>
                <a:sym typeface="Poppins Light"/>
              </a:rPr>
              <a:t> A. S. M. Suhail, M. A. M. Ali, and M. A. M. Ali, "Development of Low-voltage Urine Sample Conductivity Measurement System for Kidney Stone Risk Assessment," presented at the 2021 IEEE International Conference on Semiconductor Electronics (ICSE), Kuala Lumpur, Malaysia, 2021, pp. 1–4. </a:t>
            </a:r>
          </a:p>
          <a:p>
            <a:pPr marL="548981" lvl="1" indent="-274490" algn="just">
              <a:lnSpc>
                <a:spcPct val="100000"/>
              </a:lnSpc>
              <a:buAutoNum type="arabicPeriod"/>
            </a:pPr>
            <a:r>
              <a:rPr lang="en-US" sz="1200" dirty="0">
                <a:solidFill>
                  <a:schemeClr val="accent4">
                    <a:lumMod val="50000"/>
                  </a:schemeClr>
                </a:solidFill>
                <a:latin typeface="Poppins"/>
                <a:ea typeface="Poppins"/>
                <a:cs typeface="Poppins"/>
                <a:sym typeface="Poppins"/>
              </a:rPr>
              <a:t> M. S. Islam, M. S. Uddin, and M. A. H. Akhand, "Development of Urine Conductivity Sensing System for Measurement and Analysis," in Proceedings of the International Conference on Computing Advancements (ICCA 2019), Dhaka, Bangladesh, 2019, pp. 1–6.</a:t>
            </a:r>
          </a:p>
          <a:p>
            <a:pPr marL="548981" lvl="1" indent="-274490" algn="just">
              <a:lnSpc>
                <a:spcPct val="100000"/>
              </a:lnSpc>
              <a:buAutoNum type="arabicPeriod"/>
            </a:pPr>
            <a:r>
              <a:rPr lang="en-US" sz="1200" dirty="0">
                <a:solidFill>
                  <a:schemeClr val="accent4">
                    <a:lumMod val="50000"/>
                  </a:schemeClr>
                </a:solidFill>
                <a:latin typeface="Poppins"/>
                <a:ea typeface="Poppins"/>
                <a:cs typeface="Poppins"/>
                <a:sym typeface="Poppins"/>
              </a:rPr>
              <a:t> A. S. M. Suhail, M. A. M. Ali, and M. A. M. Ali, "Development of a Portable Multi-Sensor Urine Test and Data Collection Platform for Risk Assessment of Kidney Stone Formation," Electronics, vol. 9, no. 12, p. 2180, Dec. 2020. </a:t>
            </a:r>
          </a:p>
          <a:p>
            <a:pPr marL="548981" lvl="1" indent="-274490" algn="just">
              <a:lnSpc>
                <a:spcPct val="100000"/>
              </a:lnSpc>
              <a:buAutoNum type="arabicPeriod"/>
            </a:pPr>
            <a:r>
              <a:rPr lang="en-US" sz="1200" dirty="0">
                <a:solidFill>
                  <a:schemeClr val="accent4">
                    <a:lumMod val="50000"/>
                  </a:schemeClr>
                </a:solidFill>
                <a:latin typeface="Poppins"/>
                <a:ea typeface="Poppins"/>
                <a:cs typeface="Poppins"/>
                <a:sym typeface="Poppins"/>
              </a:rPr>
              <a:t>Mr. Mayur </a:t>
            </a:r>
            <a:r>
              <a:rPr lang="en-US" sz="1200" dirty="0" err="1">
                <a:solidFill>
                  <a:schemeClr val="accent4">
                    <a:lumMod val="50000"/>
                  </a:schemeClr>
                </a:solidFill>
                <a:latin typeface="Poppins"/>
                <a:ea typeface="Poppins"/>
                <a:cs typeface="Poppins"/>
                <a:sym typeface="Poppins"/>
              </a:rPr>
              <a:t>Badole</a:t>
            </a:r>
            <a:r>
              <a:rPr lang="en-US" sz="1200" dirty="0">
                <a:solidFill>
                  <a:schemeClr val="accent4">
                    <a:lumMod val="50000"/>
                  </a:schemeClr>
                </a:solidFill>
                <a:latin typeface="Poppins"/>
                <a:ea typeface="Poppins"/>
                <a:cs typeface="Poppins"/>
                <a:sym typeface="Poppins"/>
              </a:rPr>
              <a:t> , Ms. Pallavi </a:t>
            </a:r>
            <a:r>
              <a:rPr lang="en-US" sz="1200" dirty="0" err="1">
                <a:solidFill>
                  <a:schemeClr val="accent4">
                    <a:lumMod val="50000"/>
                  </a:schemeClr>
                </a:solidFill>
                <a:latin typeface="Poppins"/>
                <a:ea typeface="Poppins"/>
                <a:cs typeface="Poppins"/>
                <a:sym typeface="Poppins"/>
              </a:rPr>
              <a:t>Bagde</a:t>
            </a:r>
            <a:r>
              <a:rPr lang="en-US" sz="1200" dirty="0">
                <a:solidFill>
                  <a:schemeClr val="accent4">
                    <a:lumMod val="50000"/>
                  </a:schemeClr>
                </a:solidFill>
                <a:latin typeface="Poppins"/>
                <a:ea typeface="Poppins"/>
                <a:cs typeface="Poppins"/>
                <a:sym typeface="Poppins"/>
              </a:rPr>
              <a:t> , Ms. Karishma Madame , Ms. Reshma </a:t>
            </a:r>
            <a:r>
              <a:rPr lang="en-US" sz="1200" dirty="0" err="1">
                <a:solidFill>
                  <a:schemeClr val="accent4">
                    <a:lumMod val="50000"/>
                  </a:schemeClr>
                </a:solidFill>
                <a:latin typeface="Poppins"/>
                <a:ea typeface="Poppins"/>
                <a:cs typeface="Poppins"/>
                <a:sym typeface="Poppins"/>
              </a:rPr>
              <a:t>Ninawe</a:t>
            </a:r>
            <a:r>
              <a:rPr lang="en-US" sz="1200" dirty="0">
                <a:solidFill>
                  <a:schemeClr val="accent4">
                    <a:lumMod val="50000"/>
                  </a:schemeClr>
                </a:solidFill>
                <a:latin typeface="Poppins"/>
                <a:ea typeface="Poppins"/>
                <a:cs typeface="Poppins"/>
                <a:sym typeface="Poppins"/>
              </a:rPr>
              <a:t> , Ms. Akansha Wasnik ,Prof. Mirza Moiz Baig , Prof .Supriya </a:t>
            </a:r>
            <a:r>
              <a:rPr lang="en-US" sz="1200" dirty="0" err="1">
                <a:solidFill>
                  <a:schemeClr val="accent4">
                    <a:lumMod val="50000"/>
                  </a:schemeClr>
                </a:solidFill>
                <a:latin typeface="Poppins"/>
                <a:ea typeface="Poppins"/>
                <a:cs typeface="Poppins"/>
                <a:sym typeface="Poppins"/>
              </a:rPr>
              <a:t>Sawwasere</a:t>
            </a:r>
            <a:r>
              <a:rPr lang="en-US" sz="1200" dirty="0">
                <a:solidFill>
                  <a:schemeClr val="accent4">
                    <a:lumMod val="50000"/>
                  </a:schemeClr>
                </a:solidFill>
                <a:latin typeface="Poppins"/>
                <a:ea typeface="Poppins"/>
                <a:cs typeface="Poppins"/>
                <a:sym typeface="Poppins"/>
              </a:rPr>
              <a:t> , "A Review on IoT-Based Health Monitoring System," IEEE Transactions on Biomedical Engineering, vol. 67, no. 4, pp. 1120-1135, 2023.</a:t>
            </a:r>
          </a:p>
          <a:p>
            <a:pPr marL="548981" lvl="1" indent="-274490" algn="just">
              <a:lnSpc>
                <a:spcPct val="100000"/>
              </a:lnSpc>
              <a:buAutoNum type="arabicPeriod"/>
            </a:pPr>
            <a:r>
              <a:rPr lang="en-US" sz="1200" dirty="0">
                <a:solidFill>
                  <a:schemeClr val="accent4">
                    <a:lumMod val="50000"/>
                  </a:schemeClr>
                </a:solidFill>
                <a:latin typeface="Poppins"/>
                <a:ea typeface="Poppins"/>
                <a:cs typeface="Poppins"/>
                <a:sym typeface="Poppins"/>
              </a:rPr>
              <a:t>T. Wang, H. Li, and Y. Zhou, "Machine Learning Approaches for Early Kidney Disease Detection," IEEE Transactions on Computational Biology, vol. 19, no. 2, pp. 220-234, 2021.</a:t>
            </a:r>
          </a:p>
          <a:p>
            <a:pPr marL="548981" lvl="1" indent="-274490" algn="just">
              <a:lnSpc>
                <a:spcPct val="100000"/>
              </a:lnSpc>
              <a:buAutoNum type="arabicPeriod"/>
            </a:pPr>
            <a:r>
              <a:rPr lang="en-US" sz="1200" dirty="0">
                <a:solidFill>
                  <a:schemeClr val="accent4">
                    <a:lumMod val="50000"/>
                  </a:schemeClr>
                </a:solidFill>
                <a:latin typeface="Poppins"/>
                <a:ea typeface="Poppins"/>
                <a:cs typeface="Poppins"/>
                <a:sym typeface="Poppins"/>
              </a:rPr>
              <a:t>M. Patel, J. Rao, and R. Kumar, "Development of a Low-Cost Urinalysis System Using IoT," IEEE Sensors Journal, vol. 21, no. 9, pp. 1765-1772, 2022.</a:t>
            </a:r>
          </a:p>
          <a:p>
            <a:pPr>
              <a:lnSpc>
                <a:spcPct val="100000"/>
              </a:lnSpc>
            </a:pPr>
            <a:endParaRPr lang="en-IN" sz="1200" dirty="0">
              <a:solidFill>
                <a:schemeClr val="accent4">
                  <a:lumMod val="50000"/>
                </a:schemeClr>
              </a:solidFill>
              <a:latin typeface="Times New Roman" panose="02020603050405020304" pitchFamily="18" charset="0"/>
              <a:cs typeface="Times New Roman" panose="02020603050405020304" pitchFamily="18" charset="0"/>
            </a:endParaRPr>
          </a:p>
          <a:p>
            <a:pPr>
              <a:lnSpc>
                <a:spcPct val="100000"/>
              </a:lnSpc>
            </a:pPr>
            <a:endParaRPr lang="en-IN" sz="1200"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C821D6F-4AA2-84AA-DBCD-4E8FA95000B5}"/>
              </a:ext>
            </a:extLst>
          </p:cNvPr>
          <p:cNvSpPr txBox="1"/>
          <p:nvPr/>
        </p:nvSpPr>
        <p:spPr>
          <a:xfrm>
            <a:off x="10959548" y="5844209"/>
            <a:ext cx="441146" cy="369332"/>
          </a:xfrm>
          <a:prstGeom prst="rect">
            <a:avLst/>
          </a:prstGeom>
          <a:noFill/>
        </p:spPr>
        <p:txBody>
          <a:bodyPr wrap="none" rtlCol="0">
            <a:spAutoFit/>
          </a:bodyPr>
          <a:lstStyle/>
          <a:p>
            <a:r>
              <a:rPr lang="en-US" dirty="0"/>
              <a:t>26</a:t>
            </a:r>
            <a:endParaRPr lang="en-IN" dirty="0"/>
          </a:p>
        </p:txBody>
      </p:sp>
    </p:spTree>
    <p:extLst>
      <p:ext uri="{BB962C8B-B14F-4D97-AF65-F5344CB8AC3E}">
        <p14:creationId xmlns:p14="http://schemas.microsoft.com/office/powerpoint/2010/main" val="1481080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F4CD-FCC6-2318-BE5F-D32449EDBB7A}"/>
              </a:ext>
            </a:extLst>
          </p:cNvPr>
          <p:cNvSpPr>
            <a:spLocks noGrp="1"/>
          </p:cNvSpPr>
          <p:nvPr>
            <p:ph type="title"/>
          </p:nvPr>
        </p:nvSpPr>
        <p:spPr>
          <a:xfrm>
            <a:off x="1790700" y="1211182"/>
            <a:ext cx="8610600" cy="1293028"/>
          </a:xfrm>
        </p:spPr>
        <p:txBody>
          <a:bodyPr>
            <a:normAutofit/>
          </a:bodyPr>
          <a:lstStyle/>
          <a:p>
            <a:pPr algn="ctr"/>
            <a:r>
              <a:rPr lang="en-US" sz="3600" dirty="0">
                <a:solidFill>
                  <a:schemeClr val="accent4">
                    <a:lumMod val="75000"/>
                  </a:schemeClr>
                </a:solidFill>
                <a:latin typeface="Times New Roman" panose="02020603050405020304" pitchFamily="18" charset="0"/>
                <a:ea typeface="Computer Says No"/>
                <a:cs typeface="Times New Roman" panose="02020603050405020304" pitchFamily="18" charset="0"/>
                <a:sym typeface="Computer Says No"/>
              </a:rPr>
              <a:t>TABLE OF CONTENTS</a:t>
            </a:r>
            <a:br>
              <a:rPr lang="en-US" sz="3600" dirty="0">
                <a:solidFill>
                  <a:schemeClr val="accent4">
                    <a:lumMod val="75000"/>
                  </a:schemeClr>
                </a:solidFill>
                <a:latin typeface="Times New Roman" panose="02020603050405020304" pitchFamily="18" charset="0"/>
                <a:ea typeface="Computer Says No"/>
                <a:cs typeface="Times New Roman" panose="02020603050405020304" pitchFamily="18" charset="0"/>
                <a:sym typeface="Computer Says No"/>
              </a:rPr>
            </a:br>
            <a:endParaRPr lang="en-IN" sz="3600"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8ECC57-8270-DF83-4E72-02AB61FFC5D2}"/>
              </a:ext>
            </a:extLst>
          </p:cNvPr>
          <p:cNvSpPr>
            <a:spLocks noGrp="1"/>
          </p:cNvSpPr>
          <p:nvPr>
            <p:ph idx="1"/>
          </p:nvPr>
        </p:nvSpPr>
        <p:spPr>
          <a:xfrm>
            <a:off x="290945" y="2110393"/>
            <a:ext cx="10820400" cy="4486795"/>
          </a:xfrm>
        </p:spPr>
        <p:txBody>
          <a:bodyPr>
            <a:noAutofit/>
          </a:bodyPr>
          <a:lstStyle/>
          <a:p>
            <a:pPr marL="660796" lvl="1" indent="-330398" algn="l">
              <a:lnSpc>
                <a:spcPct val="150000"/>
              </a:lnSpc>
              <a:buFont typeface="Arial"/>
              <a:buChar char="•"/>
            </a:pPr>
            <a:r>
              <a:rPr lang="en-US" sz="2800" i="1" dirty="0">
                <a:solidFill>
                  <a:schemeClr val="accent4">
                    <a:lumMod val="75000"/>
                  </a:schemeClr>
                </a:solidFill>
                <a:latin typeface="Times New Roman" panose="02020603050405020304" pitchFamily="18" charset="0"/>
                <a:ea typeface="Poppins Light"/>
                <a:cs typeface="Times New Roman" panose="02020603050405020304" pitchFamily="18" charset="0"/>
                <a:sym typeface="Poppins Light"/>
              </a:rPr>
              <a:t>Introduction                                                  </a:t>
            </a:r>
          </a:p>
          <a:p>
            <a:pPr marL="660796" lvl="1" indent="-330398" algn="l">
              <a:lnSpc>
                <a:spcPct val="150000"/>
              </a:lnSpc>
              <a:buFont typeface="Arial"/>
              <a:buChar char="•"/>
            </a:pPr>
            <a:r>
              <a:rPr lang="en-US" sz="2800" i="1" dirty="0">
                <a:solidFill>
                  <a:schemeClr val="accent4">
                    <a:lumMod val="75000"/>
                  </a:schemeClr>
                </a:solidFill>
                <a:latin typeface="Times New Roman" panose="02020603050405020304" pitchFamily="18" charset="0"/>
                <a:ea typeface="Poppins Light"/>
                <a:cs typeface="Times New Roman" panose="02020603050405020304" pitchFamily="18" charset="0"/>
                <a:sym typeface="Poppins Light"/>
              </a:rPr>
              <a:t>Drawback of Previous Model</a:t>
            </a:r>
          </a:p>
          <a:p>
            <a:pPr marL="660796" lvl="1" indent="-330398" algn="l">
              <a:lnSpc>
                <a:spcPct val="150000"/>
              </a:lnSpc>
              <a:buFont typeface="Arial"/>
              <a:buChar char="•"/>
            </a:pPr>
            <a:r>
              <a:rPr lang="en-US" sz="2800" i="1" dirty="0">
                <a:solidFill>
                  <a:schemeClr val="accent4">
                    <a:lumMod val="75000"/>
                  </a:schemeClr>
                </a:solidFill>
                <a:latin typeface="Times New Roman" panose="02020603050405020304" pitchFamily="18" charset="0"/>
                <a:ea typeface="Poppins Light"/>
                <a:cs typeface="Times New Roman" panose="02020603050405020304" pitchFamily="18" charset="0"/>
                <a:sym typeface="Poppins Light"/>
              </a:rPr>
              <a:t>Methodology</a:t>
            </a:r>
          </a:p>
          <a:p>
            <a:pPr marL="660796" lvl="1" indent="-330398">
              <a:lnSpc>
                <a:spcPct val="150000"/>
              </a:lnSpc>
              <a:buFont typeface="Arial"/>
              <a:buChar char="•"/>
            </a:pPr>
            <a:r>
              <a:rPr lang="en-US" sz="2800" i="1" dirty="0">
                <a:solidFill>
                  <a:schemeClr val="accent4">
                    <a:lumMod val="75000"/>
                  </a:schemeClr>
                </a:solidFill>
                <a:latin typeface="Times New Roman" panose="02020603050405020304" pitchFamily="18" charset="0"/>
                <a:ea typeface="Poppins Light"/>
                <a:cs typeface="Times New Roman" panose="02020603050405020304" pitchFamily="18" charset="0"/>
                <a:sym typeface="Poppins Light"/>
              </a:rPr>
              <a:t>Components Required and Specification</a:t>
            </a:r>
          </a:p>
          <a:p>
            <a:pPr marL="660796" lvl="1" indent="-330398">
              <a:lnSpc>
                <a:spcPct val="150000"/>
              </a:lnSpc>
              <a:buFont typeface="Arial"/>
              <a:buChar char="•"/>
            </a:pPr>
            <a:r>
              <a:rPr lang="en-US" sz="2800" i="1" dirty="0">
                <a:solidFill>
                  <a:schemeClr val="accent4">
                    <a:lumMod val="75000"/>
                  </a:schemeClr>
                </a:solidFill>
                <a:latin typeface="Times New Roman" panose="02020603050405020304" pitchFamily="18" charset="0"/>
                <a:ea typeface="Poppins Light"/>
                <a:cs typeface="Times New Roman" panose="02020603050405020304" pitchFamily="18" charset="0"/>
                <a:sym typeface="Poppins Light"/>
              </a:rPr>
              <a:t>Technical Architecture</a:t>
            </a:r>
          </a:p>
          <a:p>
            <a:pPr marL="660796" lvl="1" indent="-330398" algn="l">
              <a:lnSpc>
                <a:spcPct val="150000"/>
              </a:lnSpc>
              <a:buFont typeface="Arial"/>
              <a:buChar char="•"/>
            </a:pPr>
            <a:endParaRPr lang="en-US" sz="1400" i="1" dirty="0">
              <a:solidFill>
                <a:schemeClr val="accent4">
                  <a:lumMod val="75000"/>
                </a:schemeClr>
              </a:solidFill>
              <a:latin typeface="Times New Roman" panose="02020603050405020304" pitchFamily="18" charset="0"/>
              <a:ea typeface="Poppins Light"/>
              <a:cs typeface="Times New Roman" panose="02020603050405020304" pitchFamily="18" charset="0"/>
              <a:sym typeface="Poppins Light"/>
            </a:endParaRPr>
          </a:p>
          <a:p>
            <a:pPr marL="660796" lvl="1" indent="-330398">
              <a:lnSpc>
                <a:spcPct val="150000"/>
              </a:lnSpc>
              <a:buFont typeface="Arial"/>
              <a:buChar char="•"/>
            </a:pPr>
            <a:endParaRPr lang="en-US" sz="1400" i="1" dirty="0">
              <a:solidFill>
                <a:schemeClr val="accent4">
                  <a:lumMod val="75000"/>
                </a:schemeClr>
              </a:solidFill>
              <a:latin typeface="Times New Roman" panose="02020603050405020304" pitchFamily="18" charset="0"/>
              <a:ea typeface="Poppins Light"/>
              <a:cs typeface="Times New Roman" panose="02020603050405020304" pitchFamily="18" charset="0"/>
              <a:sym typeface="Poppins Light"/>
            </a:endParaRPr>
          </a:p>
          <a:p>
            <a:pPr marL="660796" lvl="1" indent="-330398">
              <a:lnSpc>
                <a:spcPct val="150000"/>
              </a:lnSpc>
              <a:buFont typeface="Arial"/>
              <a:buChar char="•"/>
            </a:pPr>
            <a:endParaRPr lang="en-US" sz="1400" i="1" dirty="0">
              <a:solidFill>
                <a:schemeClr val="accent4">
                  <a:lumMod val="75000"/>
                </a:schemeClr>
              </a:solidFill>
              <a:latin typeface="Times New Roman" panose="02020603050405020304" pitchFamily="18" charset="0"/>
              <a:ea typeface="Poppins Light"/>
              <a:cs typeface="Times New Roman" panose="02020603050405020304" pitchFamily="18" charset="0"/>
              <a:sym typeface="Poppins Light"/>
            </a:endParaRPr>
          </a:p>
          <a:p>
            <a:pPr marL="660796" lvl="1" indent="-330398">
              <a:lnSpc>
                <a:spcPct val="150000"/>
              </a:lnSpc>
              <a:buFont typeface="Arial"/>
              <a:buChar char="•"/>
            </a:pPr>
            <a:endParaRPr lang="en-US" sz="1400" i="1" dirty="0">
              <a:solidFill>
                <a:schemeClr val="accent4">
                  <a:lumMod val="75000"/>
                </a:schemeClr>
              </a:solidFill>
              <a:latin typeface="Times New Roman" panose="02020603050405020304" pitchFamily="18" charset="0"/>
              <a:ea typeface="Poppins Light"/>
              <a:cs typeface="Times New Roman" panose="02020603050405020304" pitchFamily="18" charset="0"/>
              <a:sym typeface="Poppins Light"/>
            </a:endParaRPr>
          </a:p>
          <a:p>
            <a:pPr marL="660796" lvl="1" indent="-330398">
              <a:lnSpc>
                <a:spcPct val="150000"/>
              </a:lnSpc>
              <a:buFont typeface="Arial"/>
              <a:buChar char="•"/>
            </a:pPr>
            <a:endParaRPr lang="en-US" sz="1400" i="1" dirty="0">
              <a:solidFill>
                <a:schemeClr val="accent4">
                  <a:lumMod val="75000"/>
                </a:schemeClr>
              </a:solidFill>
              <a:latin typeface="Times New Roman" panose="02020603050405020304" pitchFamily="18" charset="0"/>
              <a:ea typeface="Poppins Light"/>
              <a:cs typeface="Times New Roman" panose="02020603050405020304" pitchFamily="18" charset="0"/>
              <a:sym typeface="Poppins Light"/>
            </a:endParaRPr>
          </a:p>
          <a:p>
            <a:pPr marL="660796" lvl="1" indent="-330398">
              <a:lnSpc>
                <a:spcPct val="150000"/>
              </a:lnSpc>
              <a:buFont typeface="Arial"/>
              <a:buChar char="•"/>
            </a:pPr>
            <a:endParaRPr lang="en-US" sz="1400" i="1" dirty="0">
              <a:solidFill>
                <a:schemeClr val="accent4">
                  <a:lumMod val="75000"/>
                </a:schemeClr>
              </a:solidFill>
              <a:latin typeface="Times New Roman" panose="02020603050405020304" pitchFamily="18" charset="0"/>
              <a:ea typeface="Poppins Light"/>
              <a:cs typeface="Times New Roman" panose="02020603050405020304" pitchFamily="18" charset="0"/>
              <a:sym typeface="Poppins Light"/>
            </a:endParaRPr>
          </a:p>
          <a:p>
            <a:pPr marL="660796" lvl="1" indent="-330398">
              <a:lnSpc>
                <a:spcPct val="150000"/>
              </a:lnSpc>
              <a:buFont typeface="Arial"/>
              <a:buChar char="•"/>
            </a:pPr>
            <a:endParaRPr lang="en-US" sz="1400" i="1" dirty="0">
              <a:solidFill>
                <a:schemeClr val="accent4">
                  <a:lumMod val="75000"/>
                </a:schemeClr>
              </a:solidFill>
              <a:latin typeface="Times New Roman" panose="02020603050405020304" pitchFamily="18" charset="0"/>
              <a:ea typeface="Poppins Light"/>
              <a:cs typeface="Times New Roman" panose="02020603050405020304" pitchFamily="18" charset="0"/>
              <a:sym typeface="Poppins Light"/>
            </a:endParaRPr>
          </a:p>
          <a:p>
            <a:pPr marL="660796" lvl="1" indent="-330398">
              <a:lnSpc>
                <a:spcPct val="150000"/>
              </a:lnSpc>
              <a:buFont typeface="Arial"/>
              <a:buChar char="•"/>
            </a:pPr>
            <a:endParaRPr lang="en-US" sz="1400" i="1" dirty="0">
              <a:solidFill>
                <a:schemeClr val="accent4">
                  <a:lumMod val="75000"/>
                </a:schemeClr>
              </a:solidFill>
              <a:latin typeface="Times New Roman" panose="02020603050405020304" pitchFamily="18" charset="0"/>
              <a:ea typeface="Poppins Light"/>
              <a:cs typeface="Times New Roman" panose="02020603050405020304" pitchFamily="18" charset="0"/>
              <a:sym typeface="Poppins Light"/>
            </a:endParaRPr>
          </a:p>
          <a:p>
            <a:endParaRPr lang="en-IN" sz="1400" dirty="0">
              <a:solidFill>
                <a:schemeClr val="accent4">
                  <a:lumMod val="75000"/>
                </a:schemeClr>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77284E0-C401-56F2-3B87-1DEEA17A3097}"/>
              </a:ext>
            </a:extLst>
          </p:cNvPr>
          <p:cNvPicPr>
            <a:picLocks noChangeAspect="1"/>
          </p:cNvPicPr>
          <p:nvPr/>
        </p:nvPicPr>
        <p:blipFill>
          <a:blip r:embed="rId2"/>
          <a:stretch>
            <a:fillRect/>
          </a:stretch>
        </p:blipFill>
        <p:spPr>
          <a:xfrm>
            <a:off x="7083109" y="2194560"/>
            <a:ext cx="5108891" cy="3560373"/>
          </a:xfrm>
          <a:prstGeom prst="rect">
            <a:avLst/>
          </a:prstGeom>
        </p:spPr>
      </p:pic>
      <p:sp>
        <p:nvSpPr>
          <p:cNvPr id="8" name="TextBox 7">
            <a:extLst>
              <a:ext uri="{FF2B5EF4-FFF2-40B4-BE49-F238E27FC236}">
                <a16:creationId xmlns:a16="http://schemas.microsoft.com/office/drawing/2014/main" id="{3DA2196A-E79A-1DC1-C4B7-97DF44951A9E}"/>
              </a:ext>
            </a:extLst>
          </p:cNvPr>
          <p:cNvSpPr txBox="1"/>
          <p:nvPr/>
        </p:nvSpPr>
        <p:spPr>
          <a:xfrm>
            <a:off x="11191009" y="6296891"/>
            <a:ext cx="312906" cy="369332"/>
          </a:xfrm>
          <a:prstGeom prst="rect">
            <a:avLst/>
          </a:prstGeom>
          <a:noFill/>
        </p:spPr>
        <p:txBody>
          <a:bodyPr wrap="none" rtlCol="0">
            <a:spAutoFit/>
          </a:bodyPr>
          <a:lstStyle/>
          <a:p>
            <a:r>
              <a:rPr lang="en-US" dirty="0"/>
              <a:t>3</a:t>
            </a:r>
            <a:endParaRPr lang="en-IN" dirty="0"/>
          </a:p>
        </p:txBody>
      </p:sp>
    </p:spTree>
    <p:extLst>
      <p:ext uri="{BB962C8B-B14F-4D97-AF65-F5344CB8AC3E}">
        <p14:creationId xmlns:p14="http://schemas.microsoft.com/office/powerpoint/2010/main" val="2397006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C9CF6-927E-DB67-86AB-C21D7B971899}"/>
              </a:ext>
            </a:extLst>
          </p:cNvPr>
          <p:cNvSpPr>
            <a:spLocks noGrp="1"/>
          </p:cNvSpPr>
          <p:nvPr>
            <p:ph type="title"/>
          </p:nvPr>
        </p:nvSpPr>
        <p:spPr>
          <a:xfrm>
            <a:off x="1790700" y="1781523"/>
            <a:ext cx="8610600" cy="1293028"/>
          </a:xfrm>
        </p:spPr>
        <p:txBody>
          <a:bodyPr>
            <a:normAutofit/>
          </a:bodyPr>
          <a:lstStyle/>
          <a:p>
            <a:pPr algn="ctr"/>
            <a:r>
              <a:rPr lang="en-US" sz="3600" dirty="0">
                <a:solidFill>
                  <a:schemeClr val="accent4">
                    <a:lumMod val="75000"/>
                  </a:schemeClr>
                </a:solidFill>
                <a:latin typeface="Times New Roman" panose="02020603050405020304" pitchFamily="18" charset="0"/>
                <a:cs typeface="Times New Roman" panose="02020603050405020304" pitchFamily="18" charset="0"/>
              </a:rPr>
              <a:t>AIM &amp; OBJECTIVE </a:t>
            </a:r>
            <a:endParaRPr lang="en-IN" sz="3600"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B8C29CA1-7D2B-E07E-C391-35131BC6AF88}"/>
              </a:ext>
            </a:extLst>
          </p:cNvPr>
          <p:cNvSpPr>
            <a:spLocks noGrp="1" noChangeArrowheads="1"/>
          </p:cNvSpPr>
          <p:nvPr>
            <p:ph idx="1"/>
          </p:nvPr>
        </p:nvSpPr>
        <p:spPr bwMode="auto">
          <a:xfrm>
            <a:off x="862447" y="2889885"/>
            <a:ext cx="10900062"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1" u="none" strike="noStrike" cap="none" normalizeH="0" baseline="0" dirty="0">
                <a:ln>
                  <a:noFill/>
                </a:ln>
                <a:solidFill>
                  <a:schemeClr val="accent4">
                    <a:lumMod val="75000"/>
                  </a:schemeClr>
                </a:solidFill>
                <a:effectLst/>
                <a:latin typeface="Times New Roman" panose="02020603050405020304" pitchFamily="18" charset="0"/>
                <a:cs typeface="Times New Roman" panose="02020603050405020304" pitchFamily="18" charset="0"/>
              </a:rPr>
              <a:t>To develop a portable, low-cost, and easy-to-use system for measuring urine conductivity.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1" u="none" strike="noStrike" cap="none" normalizeH="0" baseline="0" dirty="0">
                <a:ln>
                  <a:noFill/>
                </a:ln>
                <a:solidFill>
                  <a:schemeClr val="accent4">
                    <a:lumMod val="75000"/>
                  </a:schemeClr>
                </a:solidFill>
                <a:effectLst/>
                <a:latin typeface="Times New Roman" panose="02020603050405020304" pitchFamily="18" charset="0"/>
                <a:cs typeface="Times New Roman" panose="02020603050405020304" pitchFamily="18" charset="0"/>
              </a:rPr>
              <a:t>To enable early detection of health conditions through urine analysis using a smartphone interface.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1" u="none" strike="noStrike" cap="none" normalizeH="0" baseline="0" dirty="0">
                <a:ln>
                  <a:noFill/>
                </a:ln>
                <a:solidFill>
                  <a:schemeClr val="accent4">
                    <a:lumMod val="75000"/>
                  </a:schemeClr>
                </a:solidFill>
                <a:effectLst/>
                <a:latin typeface="Times New Roman" panose="02020603050405020304" pitchFamily="18" charset="0"/>
                <a:cs typeface="Times New Roman" panose="02020603050405020304" pitchFamily="18" charset="0"/>
              </a:rPr>
              <a:t>To offer a semi-automated and real-time diagnostic solution, especially for use in remote or resource-limited settings.</a:t>
            </a:r>
          </a:p>
        </p:txBody>
      </p:sp>
      <p:sp>
        <p:nvSpPr>
          <p:cNvPr id="5" name="TextBox 4">
            <a:extLst>
              <a:ext uri="{FF2B5EF4-FFF2-40B4-BE49-F238E27FC236}">
                <a16:creationId xmlns:a16="http://schemas.microsoft.com/office/drawing/2014/main" id="{22A9DDB7-91E2-3D65-E9EB-8F91DF9B850A}"/>
              </a:ext>
            </a:extLst>
          </p:cNvPr>
          <p:cNvSpPr txBox="1"/>
          <p:nvPr/>
        </p:nvSpPr>
        <p:spPr>
          <a:xfrm>
            <a:off x="10972800" y="6296891"/>
            <a:ext cx="312906" cy="369332"/>
          </a:xfrm>
          <a:prstGeom prst="rect">
            <a:avLst/>
          </a:prstGeom>
          <a:noFill/>
        </p:spPr>
        <p:txBody>
          <a:bodyPr wrap="none" rtlCol="0">
            <a:spAutoFit/>
          </a:bodyPr>
          <a:lstStyle/>
          <a:p>
            <a:r>
              <a:rPr lang="en-US" dirty="0"/>
              <a:t>4</a:t>
            </a:r>
            <a:endParaRPr lang="en-IN" dirty="0"/>
          </a:p>
        </p:txBody>
      </p:sp>
    </p:spTree>
    <p:extLst>
      <p:ext uri="{BB962C8B-B14F-4D97-AF65-F5344CB8AC3E}">
        <p14:creationId xmlns:p14="http://schemas.microsoft.com/office/powerpoint/2010/main" val="2768536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ABC0-911D-1646-10C5-95391719443C}"/>
              </a:ext>
            </a:extLst>
          </p:cNvPr>
          <p:cNvSpPr>
            <a:spLocks noGrp="1"/>
          </p:cNvSpPr>
          <p:nvPr>
            <p:ph type="title"/>
          </p:nvPr>
        </p:nvSpPr>
        <p:spPr>
          <a:xfrm>
            <a:off x="836899" y="349828"/>
            <a:ext cx="6873240" cy="1600200"/>
          </a:xfrm>
        </p:spPr>
        <p:txBody>
          <a:bodyPr>
            <a:normAutofit/>
          </a:bodyPr>
          <a:lstStyle/>
          <a:p>
            <a:r>
              <a:rPr lang="en-US" sz="3600" dirty="0">
                <a:solidFill>
                  <a:schemeClr val="accent4">
                    <a:lumMod val="75000"/>
                  </a:schemeClr>
                </a:solidFill>
                <a:latin typeface="Times New Roman" panose="02020603050405020304" pitchFamily="18" charset="0"/>
                <a:cs typeface="Times New Roman" panose="02020603050405020304" pitchFamily="18" charset="0"/>
              </a:rPr>
              <a:t>INTRODUCTION</a:t>
            </a:r>
            <a:endParaRPr lang="en-IN" sz="3600"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37CAD3C2-CF3D-64EC-7266-75186B0C9AA1}"/>
              </a:ext>
            </a:extLst>
          </p:cNvPr>
          <p:cNvSpPr>
            <a:spLocks noGrp="1"/>
          </p:cNvSpPr>
          <p:nvPr>
            <p:ph type="body" sz="half" idx="2"/>
          </p:nvPr>
        </p:nvSpPr>
        <p:spPr>
          <a:xfrm>
            <a:off x="457200" y="1950028"/>
            <a:ext cx="6966758" cy="4268656"/>
          </a:xfrm>
        </p:spPr>
        <p:txBody>
          <a:bodyPr>
            <a:normAutofit lnSpcReduction="10000"/>
          </a:bodyPr>
          <a:lstStyle/>
          <a:p>
            <a:pPr marL="537196" lvl="1" indent="-268598" algn="l">
              <a:lnSpc>
                <a:spcPct val="100000"/>
              </a:lnSpc>
              <a:buFont typeface="Arial"/>
              <a:buChar char="•"/>
            </a:pPr>
            <a:r>
              <a:rPr lang="en-US" sz="1800" i="1" dirty="0">
                <a:solidFill>
                  <a:schemeClr val="accent4">
                    <a:lumMod val="75000"/>
                  </a:schemeClr>
                </a:solidFill>
                <a:latin typeface="Times New Roman" panose="02020603050405020304" pitchFamily="18" charset="0"/>
                <a:ea typeface="Poppins Light"/>
                <a:cs typeface="Times New Roman" panose="02020603050405020304" pitchFamily="18" charset="0"/>
                <a:sym typeface="Poppins Light"/>
              </a:rPr>
              <a:t>Urine osmolality and electrolyte concentration are key indicators of water and sodium balance.</a:t>
            </a:r>
          </a:p>
          <a:p>
            <a:pPr marL="537196" lvl="1" indent="-268598" algn="l">
              <a:lnSpc>
                <a:spcPct val="100000"/>
              </a:lnSpc>
              <a:buFont typeface="Arial"/>
              <a:buChar char="•"/>
            </a:pPr>
            <a:r>
              <a:rPr lang="en-US" sz="1800" i="1" dirty="0">
                <a:solidFill>
                  <a:schemeClr val="accent4">
                    <a:lumMod val="75000"/>
                  </a:schemeClr>
                </a:solidFill>
                <a:latin typeface="Times New Roman" panose="02020603050405020304" pitchFamily="18" charset="0"/>
                <a:ea typeface="Poppins Light"/>
                <a:cs typeface="Times New Roman" panose="02020603050405020304" pitchFamily="18" charset="0"/>
                <a:sym typeface="Poppins Light"/>
              </a:rPr>
              <a:t>A portable, handheld kit is proposed to enable real-time analysis through smartphone integration.</a:t>
            </a:r>
          </a:p>
          <a:p>
            <a:pPr marL="537196" lvl="1" indent="-268598" algn="l">
              <a:lnSpc>
                <a:spcPct val="100000"/>
              </a:lnSpc>
              <a:buFont typeface="Arial"/>
              <a:buChar char="•"/>
            </a:pPr>
            <a:r>
              <a:rPr lang="en-US" sz="1800" i="1" dirty="0">
                <a:solidFill>
                  <a:schemeClr val="accent4">
                    <a:lumMod val="75000"/>
                  </a:schemeClr>
                </a:solidFill>
                <a:latin typeface="Times New Roman" panose="02020603050405020304" pitchFamily="18" charset="0"/>
                <a:ea typeface="Poppins Light"/>
                <a:cs typeface="Times New Roman" panose="02020603050405020304" pitchFamily="18" charset="0"/>
                <a:sym typeface="Poppins Light"/>
              </a:rPr>
              <a:t>This user-friendly device allows patients to monitor their health immediately and continuously at home.</a:t>
            </a:r>
          </a:p>
          <a:p>
            <a:pPr algn="ctr">
              <a:lnSpc>
                <a:spcPct val="100000"/>
              </a:lnSpc>
            </a:pPr>
            <a:r>
              <a:rPr lang="en-US" sz="1800" b="1" dirty="0">
                <a:solidFill>
                  <a:schemeClr val="accent4">
                    <a:lumMod val="75000"/>
                  </a:schemeClr>
                </a:solidFill>
                <a:latin typeface="Times New Roman" panose="02020603050405020304" pitchFamily="18" charset="0"/>
                <a:ea typeface="Poppins Medium"/>
                <a:cs typeface="Times New Roman" panose="02020603050405020304" pitchFamily="18" charset="0"/>
                <a:sym typeface="Poppins Medium"/>
              </a:rPr>
              <a:t>Importance of Electrical Conductivity in Urine Analysis</a:t>
            </a:r>
          </a:p>
          <a:p>
            <a:pPr marL="285750" indent="-285750" algn="l">
              <a:lnSpc>
                <a:spcPct val="100000"/>
              </a:lnSpc>
              <a:buFont typeface="Arial" panose="020B0604020202020204" pitchFamily="34" charset="0"/>
              <a:buChar char="•"/>
            </a:pPr>
            <a:r>
              <a:rPr lang="en-US" sz="1800" i="1" dirty="0">
                <a:solidFill>
                  <a:schemeClr val="accent4">
                    <a:lumMod val="75000"/>
                  </a:schemeClr>
                </a:solidFill>
                <a:latin typeface="Times New Roman" panose="02020603050405020304" pitchFamily="18" charset="0"/>
                <a:ea typeface="Poppins Light"/>
                <a:cs typeface="Times New Roman" panose="02020603050405020304" pitchFamily="18" charset="0"/>
                <a:sym typeface="Poppins Light"/>
              </a:rPr>
              <a:t>Electrical conductivity (or resistivity) is a key parameter for estimating the total ion concentration in biological fluids like urine.</a:t>
            </a:r>
          </a:p>
          <a:p>
            <a:pPr marL="285750" indent="-285750" algn="l">
              <a:lnSpc>
                <a:spcPct val="100000"/>
              </a:lnSpc>
              <a:buFont typeface="Arial" panose="020B0604020202020204" pitchFamily="34" charset="0"/>
              <a:buChar char="•"/>
            </a:pPr>
            <a:r>
              <a:rPr lang="en-US" sz="1800" i="1" dirty="0">
                <a:solidFill>
                  <a:schemeClr val="accent4">
                    <a:lumMod val="75000"/>
                  </a:schemeClr>
                </a:solidFill>
                <a:latin typeface="Times New Roman" panose="02020603050405020304" pitchFamily="18" charset="0"/>
                <a:ea typeface="Poppins Light"/>
                <a:cs typeface="Times New Roman" panose="02020603050405020304" pitchFamily="18" charset="0"/>
                <a:sym typeface="Poppins Light"/>
              </a:rPr>
              <a:t>The presence of ions in urine directly affects its ability to conduct electrical current.</a:t>
            </a:r>
          </a:p>
          <a:p>
            <a:pPr marL="285750" indent="-285750" algn="l">
              <a:lnSpc>
                <a:spcPct val="100000"/>
              </a:lnSpc>
              <a:buFont typeface="Arial" panose="020B0604020202020204" pitchFamily="34" charset="0"/>
              <a:buChar char="•"/>
            </a:pPr>
            <a:r>
              <a:rPr lang="en-US" sz="1800" i="1" dirty="0">
                <a:solidFill>
                  <a:schemeClr val="accent4">
                    <a:lumMod val="75000"/>
                  </a:schemeClr>
                </a:solidFill>
                <a:latin typeface="Times New Roman" panose="02020603050405020304" pitchFamily="18" charset="0"/>
                <a:ea typeface="Poppins Light"/>
                <a:cs typeface="Times New Roman" panose="02020603050405020304" pitchFamily="18" charset="0"/>
                <a:sym typeface="Poppins Light"/>
              </a:rPr>
              <a:t>The relationship between ionic concentration and conductivity is non-linear, making it a sensitive indicator of urine composition and kidney function.</a:t>
            </a:r>
          </a:p>
          <a:p>
            <a:pPr algn="l">
              <a:lnSpc>
                <a:spcPct val="100000"/>
              </a:lnSpc>
            </a:pPr>
            <a:endParaRPr lang="en-US" sz="1800" dirty="0">
              <a:solidFill>
                <a:schemeClr val="accent4">
                  <a:lumMod val="75000"/>
                </a:schemeClr>
              </a:solidFill>
              <a:latin typeface="Times New Roman" panose="02020603050405020304" pitchFamily="18" charset="0"/>
              <a:ea typeface="Poppins Light"/>
              <a:cs typeface="Times New Roman" panose="02020603050405020304" pitchFamily="18" charset="0"/>
              <a:sym typeface="Poppins Light"/>
            </a:endParaRPr>
          </a:p>
          <a:p>
            <a:pPr algn="l">
              <a:lnSpc>
                <a:spcPct val="100000"/>
              </a:lnSpc>
            </a:pPr>
            <a:endParaRPr lang="en-US" sz="1800" dirty="0">
              <a:solidFill>
                <a:schemeClr val="accent4">
                  <a:lumMod val="75000"/>
                </a:schemeClr>
              </a:solidFill>
              <a:latin typeface="Times New Roman" panose="02020603050405020304" pitchFamily="18" charset="0"/>
              <a:ea typeface="Poppins Light"/>
              <a:cs typeface="Times New Roman" panose="02020603050405020304" pitchFamily="18" charset="0"/>
              <a:sym typeface="Poppins Light"/>
            </a:endParaRPr>
          </a:p>
          <a:p>
            <a:pPr>
              <a:lnSpc>
                <a:spcPct val="100000"/>
              </a:lnSpc>
            </a:pPr>
            <a:endParaRPr lang="en-IN" sz="1800"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5" name="Freeform 3">
            <a:extLst>
              <a:ext uri="{FF2B5EF4-FFF2-40B4-BE49-F238E27FC236}">
                <a16:creationId xmlns:a16="http://schemas.microsoft.com/office/drawing/2014/main" id="{51B5B935-BE90-A131-2766-5A6B480914D1}"/>
              </a:ext>
            </a:extLst>
          </p:cNvPr>
          <p:cNvSpPr/>
          <p:nvPr/>
        </p:nvSpPr>
        <p:spPr>
          <a:xfrm>
            <a:off x="7889357" y="868492"/>
            <a:ext cx="4008435" cy="5350192"/>
          </a:xfrm>
          <a:custGeom>
            <a:avLst/>
            <a:gdLst/>
            <a:ahLst/>
            <a:cxnLst/>
            <a:rect l="l" t="t" r="r" b="b"/>
            <a:pathLst>
              <a:path w="6352472" h="6407272">
                <a:moveTo>
                  <a:pt x="0" y="0"/>
                </a:moveTo>
                <a:lnTo>
                  <a:pt x="6352472" y="0"/>
                </a:lnTo>
                <a:lnTo>
                  <a:pt x="6352472" y="6407272"/>
                </a:lnTo>
                <a:lnTo>
                  <a:pt x="0" y="6407272"/>
                </a:lnTo>
                <a:lnTo>
                  <a:pt x="0" y="0"/>
                </a:lnTo>
                <a:close/>
              </a:path>
            </a:pathLst>
          </a:custGeom>
          <a:blipFill>
            <a:blip r:embed="rId2">
              <a:alphaModFix amt="82000"/>
            </a:blip>
            <a:stretch>
              <a:fillRect l="-431" r="-431"/>
            </a:stretch>
          </a:blipFill>
        </p:spPr>
      </p:sp>
      <p:sp>
        <p:nvSpPr>
          <p:cNvPr id="6" name="TextBox 5">
            <a:extLst>
              <a:ext uri="{FF2B5EF4-FFF2-40B4-BE49-F238E27FC236}">
                <a16:creationId xmlns:a16="http://schemas.microsoft.com/office/drawing/2014/main" id="{C2FF13D3-F5AD-0791-67BA-E428A2345850}"/>
              </a:ext>
            </a:extLst>
          </p:cNvPr>
          <p:cNvSpPr txBox="1"/>
          <p:nvPr/>
        </p:nvSpPr>
        <p:spPr>
          <a:xfrm>
            <a:off x="10920845" y="6442364"/>
            <a:ext cx="312906" cy="369332"/>
          </a:xfrm>
          <a:prstGeom prst="rect">
            <a:avLst/>
          </a:prstGeom>
          <a:noFill/>
        </p:spPr>
        <p:txBody>
          <a:bodyPr wrap="none" rtlCol="0">
            <a:spAutoFit/>
          </a:bodyPr>
          <a:lstStyle/>
          <a:p>
            <a:r>
              <a:rPr lang="en-US" dirty="0"/>
              <a:t>5</a:t>
            </a:r>
            <a:endParaRPr lang="en-IN" dirty="0"/>
          </a:p>
        </p:txBody>
      </p:sp>
    </p:spTree>
    <p:extLst>
      <p:ext uri="{BB962C8B-B14F-4D97-AF65-F5344CB8AC3E}">
        <p14:creationId xmlns:p14="http://schemas.microsoft.com/office/powerpoint/2010/main" val="1051571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B3FEB-F1D2-B747-266A-B800F2DABCD2}"/>
              </a:ext>
            </a:extLst>
          </p:cNvPr>
          <p:cNvSpPr>
            <a:spLocks noGrp="1"/>
          </p:cNvSpPr>
          <p:nvPr>
            <p:ph type="title"/>
          </p:nvPr>
        </p:nvSpPr>
        <p:spPr>
          <a:xfrm>
            <a:off x="992332" y="1024146"/>
            <a:ext cx="10207336" cy="1293028"/>
          </a:xfrm>
        </p:spPr>
        <p:txBody>
          <a:bodyPr>
            <a:normAutofit/>
          </a:bodyPr>
          <a:lstStyle/>
          <a:p>
            <a:r>
              <a:rPr lang="en-US" sz="3600" dirty="0">
                <a:solidFill>
                  <a:schemeClr val="accent4">
                    <a:lumMod val="75000"/>
                  </a:schemeClr>
                </a:solidFill>
                <a:latin typeface="Times New Roman" panose="02020603050405020304" pitchFamily="18" charset="0"/>
                <a:ea typeface="Computer Says No"/>
                <a:cs typeface="Times New Roman" panose="02020603050405020304" pitchFamily="18" charset="0"/>
                <a:sym typeface="Computer Says No"/>
              </a:rPr>
              <a:t>BLOCK DIAGRAM AND METHODOLOGY</a:t>
            </a:r>
            <a:endParaRPr lang="en-IN" sz="3600"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3" name="Freeform 3">
            <a:extLst>
              <a:ext uri="{FF2B5EF4-FFF2-40B4-BE49-F238E27FC236}">
                <a16:creationId xmlns:a16="http://schemas.microsoft.com/office/drawing/2014/main" id="{8368BF5C-A7C7-38CB-93B1-02DC7DA75B64}"/>
              </a:ext>
            </a:extLst>
          </p:cNvPr>
          <p:cNvSpPr/>
          <p:nvPr/>
        </p:nvSpPr>
        <p:spPr>
          <a:xfrm>
            <a:off x="1194849" y="2171701"/>
            <a:ext cx="10004819" cy="4031672"/>
          </a:xfrm>
          <a:custGeom>
            <a:avLst/>
            <a:gdLst/>
            <a:ahLst/>
            <a:cxnLst/>
            <a:rect l="l" t="t" r="r" b="b"/>
            <a:pathLst>
              <a:path w="14783010" h="6485909">
                <a:moveTo>
                  <a:pt x="0" y="0"/>
                </a:moveTo>
                <a:lnTo>
                  <a:pt x="14783010" y="0"/>
                </a:lnTo>
                <a:lnTo>
                  <a:pt x="14783010" y="6485909"/>
                </a:lnTo>
                <a:lnTo>
                  <a:pt x="0" y="6485909"/>
                </a:lnTo>
                <a:lnTo>
                  <a:pt x="0" y="0"/>
                </a:lnTo>
                <a:close/>
              </a:path>
            </a:pathLst>
          </a:custGeom>
          <a:blipFill>
            <a:blip r:embed="rId2">
              <a:alphaModFix amt="99000"/>
            </a:blip>
            <a:stretch>
              <a:fillRect t="-224" b="-224"/>
            </a:stretch>
          </a:blipFill>
        </p:spPr>
      </p:sp>
      <p:sp>
        <p:nvSpPr>
          <p:cNvPr id="4" name="TextBox 3">
            <a:extLst>
              <a:ext uri="{FF2B5EF4-FFF2-40B4-BE49-F238E27FC236}">
                <a16:creationId xmlns:a16="http://schemas.microsoft.com/office/drawing/2014/main" id="{4CA8EF30-FB6C-1D8F-AE31-6A3DFB2F85CC}"/>
              </a:ext>
            </a:extLst>
          </p:cNvPr>
          <p:cNvSpPr txBox="1"/>
          <p:nvPr/>
        </p:nvSpPr>
        <p:spPr>
          <a:xfrm>
            <a:off x="11402185" y="6203373"/>
            <a:ext cx="312906" cy="369332"/>
          </a:xfrm>
          <a:prstGeom prst="rect">
            <a:avLst/>
          </a:prstGeom>
          <a:noFill/>
        </p:spPr>
        <p:txBody>
          <a:bodyPr wrap="none" rtlCol="0">
            <a:spAutoFit/>
          </a:bodyPr>
          <a:lstStyle/>
          <a:p>
            <a:r>
              <a:rPr lang="en-US" dirty="0"/>
              <a:t>6</a:t>
            </a:r>
            <a:endParaRPr lang="en-IN" dirty="0"/>
          </a:p>
        </p:txBody>
      </p:sp>
    </p:spTree>
    <p:extLst>
      <p:ext uri="{BB962C8B-B14F-4D97-AF65-F5344CB8AC3E}">
        <p14:creationId xmlns:p14="http://schemas.microsoft.com/office/powerpoint/2010/main" val="2369192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19DC7-F5F8-8E49-198D-2FDB95E10834}"/>
              </a:ext>
            </a:extLst>
          </p:cNvPr>
          <p:cNvSpPr>
            <a:spLocks noGrp="1"/>
          </p:cNvSpPr>
          <p:nvPr>
            <p:ph type="title"/>
          </p:nvPr>
        </p:nvSpPr>
        <p:spPr>
          <a:xfrm>
            <a:off x="890337" y="1220719"/>
            <a:ext cx="8610599" cy="1295400"/>
          </a:xfrm>
        </p:spPr>
        <p:txBody>
          <a:bodyPr>
            <a:normAutofit/>
          </a:bodyPr>
          <a:lstStyle/>
          <a:p>
            <a:r>
              <a:rPr lang="en-US" sz="3600" dirty="0">
                <a:solidFill>
                  <a:schemeClr val="accent4">
                    <a:lumMod val="75000"/>
                  </a:schemeClr>
                </a:solidFill>
                <a:latin typeface="Times New Roman" panose="02020603050405020304" pitchFamily="18" charset="0"/>
                <a:ea typeface="Computer Says No"/>
                <a:cs typeface="Times New Roman" panose="02020603050405020304" pitchFamily="18" charset="0"/>
                <a:sym typeface="Computer Says No"/>
              </a:rPr>
              <a:t>COMPONENTS REQUIRED</a:t>
            </a:r>
            <a:br>
              <a:rPr lang="en-US" sz="3600" dirty="0">
                <a:solidFill>
                  <a:schemeClr val="accent4">
                    <a:lumMod val="75000"/>
                  </a:schemeClr>
                </a:solidFill>
                <a:latin typeface="Times New Roman" panose="02020603050405020304" pitchFamily="18" charset="0"/>
                <a:ea typeface="Computer Says No"/>
                <a:cs typeface="Times New Roman" panose="02020603050405020304" pitchFamily="18" charset="0"/>
                <a:sym typeface="Computer Says No"/>
              </a:rPr>
            </a:br>
            <a:endParaRPr lang="en-IN" sz="3600"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C58EA22-1115-9711-3952-202A7910F3DC}"/>
              </a:ext>
            </a:extLst>
          </p:cNvPr>
          <p:cNvSpPr>
            <a:spLocks noGrp="1"/>
          </p:cNvSpPr>
          <p:nvPr>
            <p:ph type="body" idx="1"/>
          </p:nvPr>
        </p:nvSpPr>
        <p:spPr>
          <a:xfrm>
            <a:off x="732456" y="3601586"/>
            <a:ext cx="3451582" cy="682765"/>
          </a:xfrm>
        </p:spPr>
        <p:txBody>
          <a:bodyPr/>
          <a:lstStyle/>
          <a:p>
            <a:pPr algn="ctr"/>
            <a:r>
              <a:rPr lang="en-US" sz="2000" dirty="0">
                <a:solidFill>
                  <a:schemeClr val="accent4">
                    <a:lumMod val="75000"/>
                  </a:schemeClr>
                </a:solidFill>
                <a:latin typeface="Times New Roman" panose="02020603050405020304" pitchFamily="18" charset="0"/>
                <a:cs typeface="Times New Roman" panose="02020603050405020304" pitchFamily="18" charset="0"/>
              </a:rPr>
              <a:t>LM334</a:t>
            </a:r>
            <a:endParaRPr lang="en-IN" sz="2000"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754C631C-D8BF-7093-1191-D1C770CC6CD9}"/>
              </a:ext>
            </a:extLst>
          </p:cNvPr>
          <p:cNvSpPr>
            <a:spLocks noGrp="1"/>
          </p:cNvSpPr>
          <p:nvPr>
            <p:ph type="body" sz="half" idx="18"/>
          </p:nvPr>
        </p:nvSpPr>
        <p:spPr>
          <a:xfrm>
            <a:off x="625130" y="5802746"/>
            <a:ext cx="3451582" cy="682765"/>
          </a:xfrm>
        </p:spPr>
        <p:txBody>
          <a:bodyPr>
            <a:normAutofit/>
          </a:bodyPr>
          <a:lstStyle/>
          <a:p>
            <a:r>
              <a:rPr lang="en-US" sz="1800" dirty="0">
                <a:solidFill>
                  <a:schemeClr val="accent4">
                    <a:lumMod val="75000"/>
                  </a:schemeClr>
                </a:solidFill>
                <a:latin typeface="Times New Roman" panose="02020603050405020304" pitchFamily="18" charset="0"/>
                <a:ea typeface="Computer Says No"/>
                <a:cs typeface="Times New Roman" panose="02020603050405020304" pitchFamily="18" charset="0"/>
                <a:sym typeface="Computer Says No"/>
              </a:rPr>
              <a:t>DSB18B20 TEMPERATURE SENSOR</a:t>
            </a:r>
          </a:p>
          <a:p>
            <a:endParaRPr lang="en-IN" sz="1800"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2DDC5C7D-EE56-FB0F-3FC2-E0AF80489240}"/>
              </a:ext>
            </a:extLst>
          </p:cNvPr>
          <p:cNvSpPr>
            <a:spLocks noGrp="1"/>
          </p:cNvSpPr>
          <p:nvPr>
            <p:ph type="body" sz="quarter" idx="3"/>
          </p:nvPr>
        </p:nvSpPr>
        <p:spPr>
          <a:xfrm>
            <a:off x="4013225" y="3572698"/>
            <a:ext cx="3448935" cy="682765"/>
          </a:xfrm>
        </p:spPr>
        <p:txBody>
          <a:bodyPr/>
          <a:lstStyle/>
          <a:p>
            <a:pPr algn="ctr"/>
            <a:r>
              <a:rPr lang="en-US" sz="2000" dirty="0">
                <a:solidFill>
                  <a:schemeClr val="accent4">
                    <a:lumMod val="75000"/>
                  </a:schemeClr>
                </a:solidFill>
                <a:latin typeface="Times New Roman" panose="02020603050405020304" pitchFamily="18" charset="0"/>
                <a:cs typeface="Times New Roman" panose="02020603050405020304" pitchFamily="18" charset="0"/>
              </a:rPr>
              <a:t>Arduino NANO</a:t>
            </a:r>
            <a:endParaRPr lang="en-IN" sz="2000"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EE6CFC41-5293-8F16-94CC-E9CDF4631363}"/>
              </a:ext>
            </a:extLst>
          </p:cNvPr>
          <p:cNvSpPr>
            <a:spLocks noGrp="1"/>
          </p:cNvSpPr>
          <p:nvPr>
            <p:ph type="body" sz="half" idx="19"/>
          </p:nvPr>
        </p:nvSpPr>
        <p:spPr>
          <a:xfrm>
            <a:off x="4595752" y="5802746"/>
            <a:ext cx="3227447" cy="415938"/>
          </a:xfrm>
        </p:spPr>
        <p:txBody>
          <a:bodyPr>
            <a:normAutofit/>
          </a:bodyPr>
          <a:lstStyle/>
          <a:p>
            <a:r>
              <a:rPr lang="en-US" sz="1800" dirty="0">
                <a:solidFill>
                  <a:schemeClr val="accent4">
                    <a:lumMod val="75000"/>
                  </a:schemeClr>
                </a:solidFill>
                <a:latin typeface="Times New Roman" panose="02020603050405020304" pitchFamily="18" charset="0"/>
                <a:ea typeface="Computer Says No"/>
                <a:cs typeface="Times New Roman" panose="02020603050405020304" pitchFamily="18" charset="0"/>
                <a:sym typeface="Computer Says No"/>
              </a:rPr>
              <a:t>MIT APP INVENTOR</a:t>
            </a:r>
          </a:p>
          <a:p>
            <a:endParaRPr lang="en-IN" sz="1800"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id="{08E0D3DE-4F4A-BB95-D875-62372B9C2928}"/>
              </a:ext>
            </a:extLst>
          </p:cNvPr>
          <p:cNvSpPr>
            <a:spLocks noGrp="1"/>
          </p:cNvSpPr>
          <p:nvPr>
            <p:ph type="body" sz="quarter" idx="13"/>
          </p:nvPr>
        </p:nvSpPr>
        <p:spPr>
          <a:xfrm>
            <a:off x="7823199" y="3485001"/>
            <a:ext cx="3456469" cy="682765"/>
          </a:xfrm>
        </p:spPr>
        <p:txBody>
          <a:bodyPr/>
          <a:lstStyle/>
          <a:p>
            <a:pPr algn="ctr"/>
            <a:r>
              <a:rPr lang="en-US" sz="1800" dirty="0">
                <a:solidFill>
                  <a:schemeClr val="accent4">
                    <a:lumMod val="75000"/>
                  </a:schemeClr>
                </a:solidFill>
                <a:latin typeface="Times New Roman" panose="02020603050405020304" pitchFamily="18" charset="0"/>
                <a:cs typeface="Times New Roman" panose="02020603050405020304" pitchFamily="18" charset="0"/>
              </a:rPr>
              <a:t>HC-05</a:t>
            </a:r>
            <a:endParaRPr lang="en-IN" sz="1800"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11" name="Text Placeholder 10">
            <a:extLst>
              <a:ext uri="{FF2B5EF4-FFF2-40B4-BE49-F238E27FC236}">
                <a16:creationId xmlns:a16="http://schemas.microsoft.com/office/drawing/2014/main" id="{9AF946E0-AADB-AF68-FF43-842E889EB656}"/>
              </a:ext>
            </a:extLst>
          </p:cNvPr>
          <p:cNvSpPr>
            <a:spLocks noGrp="1"/>
          </p:cNvSpPr>
          <p:nvPr>
            <p:ph type="body" sz="half" idx="20"/>
          </p:nvPr>
        </p:nvSpPr>
        <p:spPr>
          <a:xfrm>
            <a:off x="8342239" y="5802744"/>
            <a:ext cx="3159937" cy="415938"/>
          </a:xfrm>
        </p:spPr>
        <p:txBody>
          <a:bodyPr>
            <a:normAutofit/>
          </a:bodyPr>
          <a:lstStyle/>
          <a:p>
            <a:pPr algn="ctr"/>
            <a:r>
              <a:rPr lang="en-US" sz="1800" dirty="0">
                <a:solidFill>
                  <a:schemeClr val="accent4">
                    <a:lumMod val="75000"/>
                  </a:schemeClr>
                </a:solidFill>
                <a:latin typeface="Times New Roman" panose="02020603050405020304" pitchFamily="18" charset="0"/>
                <a:cs typeface="Times New Roman" panose="02020603050405020304" pitchFamily="18" charset="0"/>
              </a:rPr>
              <a:t>ANALOG PH SENSOR</a:t>
            </a:r>
            <a:endParaRPr lang="en-IN" sz="1800" dirty="0">
              <a:solidFill>
                <a:schemeClr val="accent4">
                  <a:lumMod val="75000"/>
                </a:schemeClr>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32771CF5-E7FC-D2B5-3F80-53288D4B21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831" y="2116669"/>
            <a:ext cx="2741397" cy="1578271"/>
          </a:xfrm>
          <a:prstGeom prst="rect">
            <a:avLst/>
          </a:prstGeom>
        </p:spPr>
      </p:pic>
      <p:sp>
        <p:nvSpPr>
          <p:cNvPr id="14" name="Freeform 16">
            <a:extLst>
              <a:ext uri="{FF2B5EF4-FFF2-40B4-BE49-F238E27FC236}">
                <a16:creationId xmlns:a16="http://schemas.microsoft.com/office/drawing/2014/main" id="{30A1A32D-CADC-5D58-A8ED-7104A0C62CF1}"/>
              </a:ext>
            </a:extLst>
          </p:cNvPr>
          <p:cNvSpPr/>
          <p:nvPr/>
        </p:nvSpPr>
        <p:spPr>
          <a:xfrm>
            <a:off x="4184038" y="2281754"/>
            <a:ext cx="2576513" cy="1319832"/>
          </a:xfrm>
          <a:custGeom>
            <a:avLst/>
            <a:gdLst/>
            <a:ahLst/>
            <a:cxnLst/>
            <a:rect l="l" t="t" r="r" b="b"/>
            <a:pathLst>
              <a:path w="3409087" h="1699999">
                <a:moveTo>
                  <a:pt x="0" y="0"/>
                </a:moveTo>
                <a:lnTo>
                  <a:pt x="3409087" y="0"/>
                </a:lnTo>
                <a:lnTo>
                  <a:pt x="3409087" y="1699999"/>
                </a:lnTo>
                <a:lnTo>
                  <a:pt x="0" y="1699999"/>
                </a:lnTo>
                <a:lnTo>
                  <a:pt x="0" y="0"/>
                </a:lnTo>
                <a:close/>
              </a:path>
            </a:pathLst>
          </a:custGeom>
          <a:blipFill>
            <a:blip r:embed="rId3"/>
            <a:stretch>
              <a:fillRect l="-5155" r="-5155"/>
            </a:stretch>
          </a:blipFill>
        </p:spPr>
      </p:sp>
      <p:sp>
        <p:nvSpPr>
          <p:cNvPr id="15" name="Freeform 17">
            <a:extLst>
              <a:ext uri="{FF2B5EF4-FFF2-40B4-BE49-F238E27FC236}">
                <a16:creationId xmlns:a16="http://schemas.microsoft.com/office/drawing/2014/main" id="{30CC469F-79E3-F189-A0B5-A64DD6F6EF25}"/>
              </a:ext>
            </a:extLst>
          </p:cNvPr>
          <p:cNvSpPr/>
          <p:nvPr/>
        </p:nvSpPr>
        <p:spPr>
          <a:xfrm>
            <a:off x="7643681" y="2258867"/>
            <a:ext cx="3227447" cy="1202906"/>
          </a:xfrm>
          <a:custGeom>
            <a:avLst/>
            <a:gdLst/>
            <a:ahLst/>
            <a:cxnLst/>
            <a:rect l="l" t="t" r="r" b="b"/>
            <a:pathLst>
              <a:path w="3960349" h="1578270">
                <a:moveTo>
                  <a:pt x="0" y="0"/>
                </a:moveTo>
                <a:lnTo>
                  <a:pt x="3960348" y="0"/>
                </a:lnTo>
                <a:lnTo>
                  <a:pt x="3960348" y="1578270"/>
                </a:lnTo>
                <a:lnTo>
                  <a:pt x="0" y="1578270"/>
                </a:lnTo>
                <a:lnTo>
                  <a:pt x="0" y="0"/>
                </a:lnTo>
                <a:close/>
              </a:path>
            </a:pathLst>
          </a:custGeom>
          <a:blipFill>
            <a:blip r:embed="rId4"/>
            <a:stretch>
              <a:fillRect t="-769" b="-769"/>
            </a:stretch>
          </a:blipFill>
        </p:spPr>
      </p:sp>
      <p:pic>
        <p:nvPicPr>
          <p:cNvPr id="16" name="Picture 15">
            <a:extLst>
              <a:ext uri="{FF2B5EF4-FFF2-40B4-BE49-F238E27FC236}">
                <a16:creationId xmlns:a16="http://schemas.microsoft.com/office/drawing/2014/main" id="{7C10DC94-45E0-A04F-F014-746F24ED2F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551" y="4292008"/>
            <a:ext cx="2981191" cy="1222348"/>
          </a:xfrm>
          <a:prstGeom prst="rect">
            <a:avLst/>
          </a:prstGeom>
        </p:spPr>
      </p:pic>
      <p:sp>
        <p:nvSpPr>
          <p:cNvPr id="17" name="Freeform 18">
            <a:extLst>
              <a:ext uri="{FF2B5EF4-FFF2-40B4-BE49-F238E27FC236}">
                <a16:creationId xmlns:a16="http://schemas.microsoft.com/office/drawing/2014/main" id="{DF6DC29A-82AA-E1EA-91E1-6BF3DA1E3372}"/>
              </a:ext>
            </a:extLst>
          </p:cNvPr>
          <p:cNvSpPr/>
          <p:nvPr/>
        </p:nvSpPr>
        <p:spPr>
          <a:xfrm>
            <a:off x="4462184" y="4361773"/>
            <a:ext cx="2551016" cy="1440973"/>
          </a:xfrm>
          <a:custGeom>
            <a:avLst/>
            <a:gdLst/>
            <a:ahLst/>
            <a:cxnLst/>
            <a:rect l="l" t="t" r="r" b="b"/>
            <a:pathLst>
              <a:path w="2551016" h="2551016">
                <a:moveTo>
                  <a:pt x="0" y="0"/>
                </a:moveTo>
                <a:lnTo>
                  <a:pt x="2551016" y="0"/>
                </a:lnTo>
                <a:lnTo>
                  <a:pt x="2551016" y="2551015"/>
                </a:lnTo>
                <a:lnTo>
                  <a:pt x="0" y="2551015"/>
                </a:lnTo>
                <a:lnTo>
                  <a:pt x="0" y="0"/>
                </a:lnTo>
                <a:close/>
              </a:path>
            </a:pathLst>
          </a:custGeom>
          <a:blipFill>
            <a:blip r:embed="rId6"/>
            <a:stretch>
              <a:fillRect/>
            </a:stretch>
          </a:blipFill>
        </p:spPr>
      </p:sp>
      <p:pic>
        <p:nvPicPr>
          <p:cNvPr id="19" name="Picture 18">
            <a:extLst>
              <a:ext uri="{FF2B5EF4-FFF2-40B4-BE49-F238E27FC236}">
                <a16:creationId xmlns:a16="http://schemas.microsoft.com/office/drawing/2014/main" id="{0A440736-9851-4470-7966-4E277615C26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32271" y="4316864"/>
            <a:ext cx="1808019" cy="1347382"/>
          </a:xfrm>
          <a:prstGeom prst="rect">
            <a:avLst/>
          </a:prstGeom>
        </p:spPr>
      </p:pic>
      <p:sp>
        <p:nvSpPr>
          <p:cNvPr id="4" name="TextBox 3">
            <a:extLst>
              <a:ext uri="{FF2B5EF4-FFF2-40B4-BE49-F238E27FC236}">
                <a16:creationId xmlns:a16="http://schemas.microsoft.com/office/drawing/2014/main" id="{320BDE15-5D3C-A929-D812-AE187E3A5C99}"/>
              </a:ext>
            </a:extLst>
          </p:cNvPr>
          <p:cNvSpPr txBox="1"/>
          <p:nvPr/>
        </p:nvSpPr>
        <p:spPr>
          <a:xfrm>
            <a:off x="11279668" y="6218682"/>
            <a:ext cx="312906" cy="369332"/>
          </a:xfrm>
          <a:prstGeom prst="rect">
            <a:avLst/>
          </a:prstGeom>
          <a:noFill/>
        </p:spPr>
        <p:txBody>
          <a:bodyPr wrap="none" rtlCol="0">
            <a:spAutoFit/>
          </a:bodyPr>
          <a:lstStyle/>
          <a:p>
            <a:r>
              <a:rPr lang="en-US" dirty="0"/>
              <a:t>7</a:t>
            </a:r>
            <a:endParaRPr lang="en-IN" dirty="0"/>
          </a:p>
        </p:txBody>
      </p:sp>
    </p:spTree>
    <p:extLst>
      <p:ext uri="{BB962C8B-B14F-4D97-AF65-F5344CB8AC3E}">
        <p14:creationId xmlns:p14="http://schemas.microsoft.com/office/powerpoint/2010/main" val="1195780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F5EF2-6D7E-0712-9EA8-25566503A616}"/>
              </a:ext>
            </a:extLst>
          </p:cNvPr>
          <p:cNvSpPr>
            <a:spLocks noGrp="1"/>
          </p:cNvSpPr>
          <p:nvPr>
            <p:ph type="title"/>
          </p:nvPr>
        </p:nvSpPr>
        <p:spPr/>
        <p:txBody>
          <a:bodyPr/>
          <a:lstStyle/>
          <a:p>
            <a:r>
              <a:rPr lang="en-US" dirty="0"/>
              <a:t>COMPONENT SPECIFICATION</a:t>
            </a:r>
            <a:endParaRPr lang="en-IN" dirty="0"/>
          </a:p>
        </p:txBody>
      </p:sp>
      <p:sp>
        <p:nvSpPr>
          <p:cNvPr id="3" name="Text Placeholder 2">
            <a:extLst>
              <a:ext uri="{FF2B5EF4-FFF2-40B4-BE49-F238E27FC236}">
                <a16:creationId xmlns:a16="http://schemas.microsoft.com/office/drawing/2014/main" id="{B1F001F5-BFB4-BE02-836E-66D9E8D1BC42}"/>
              </a:ext>
            </a:extLst>
          </p:cNvPr>
          <p:cNvSpPr>
            <a:spLocks noGrp="1"/>
          </p:cNvSpPr>
          <p:nvPr>
            <p:ph type="body" idx="1"/>
          </p:nvPr>
        </p:nvSpPr>
        <p:spPr>
          <a:xfrm>
            <a:off x="914409" y="2183802"/>
            <a:ext cx="8213549" cy="823912"/>
          </a:xfrm>
        </p:spPr>
        <p:txBody>
          <a:bodyPr>
            <a:normAutofit/>
          </a:bodyPr>
          <a:lstStyle/>
          <a:p>
            <a:r>
              <a:rPr lang="en-US" dirty="0">
                <a:solidFill>
                  <a:schemeClr val="accent4">
                    <a:lumMod val="75000"/>
                  </a:schemeClr>
                </a:solidFill>
                <a:latin typeface="Times New Roman" panose="02020603050405020304" pitchFamily="18" charset="0"/>
                <a:cs typeface="Times New Roman" panose="02020603050405020304" pitchFamily="18" charset="0"/>
              </a:rPr>
              <a:t>LM- 33</a:t>
            </a:r>
            <a:r>
              <a:rPr lang="en-IN" dirty="0">
                <a:solidFill>
                  <a:schemeClr val="accent4">
                    <a:lumMod val="75000"/>
                  </a:schemeClr>
                </a:solidFill>
                <a:latin typeface="Times New Roman" panose="02020603050405020304" pitchFamily="18" charset="0"/>
                <a:cs typeface="Times New Roman" panose="02020603050405020304" pitchFamily="18" charset="0"/>
              </a:rPr>
              <a:t>4 + </a:t>
            </a:r>
            <a:r>
              <a:rPr lang="en-US" dirty="0">
                <a:solidFill>
                  <a:schemeClr val="accent4">
                    <a:lumMod val="75000"/>
                  </a:schemeClr>
                </a:solidFill>
                <a:latin typeface="Times New Roman" panose="02020603050405020304" pitchFamily="18" charset="0"/>
                <a:cs typeface="Times New Roman" panose="02020603050405020304" pitchFamily="18" charset="0"/>
              </a:rPr>
              <a:t>RAIN CONDUCTIVITY PLATE</a:t>
            </a:r>
            <a:endParaRPr lang="en-IN" dirty="0">
              <a:solidFill>
                <a:schemeClr val="accent4">
                  <a:lumMod val="75000"/>
                </a:schemeClr>
              </a:solidFill>
              <a:latin typeface="Times New Roman" panose="02020603050405020304" pitchFamily="18" charset="0"/>
              <a:cs typeface="Times New Roman" panose="02020603050405020304" pitchFamily="18" charset="0"/>
            </a:endParaRPr>
          </a:p>
          <a:p>
            <a:endParaRPr lang="en-US" dirty="0">
              <a:solidFill>
                <a:schemeClr val="accent4">
                  <a:lumMod val="75000"/>
                </a:schemeClr>
              </a:solidFill>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E78350F0-28CA-2211-8E35-3639E7C523A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621016" y="1725929"/>
            <a:ext cx="2521494" cy="2124358"/>
          </a:xfrm>
          <a:prstGeom prst="rect">
            <a:avLst/>
          </a:prstGeom>
        </p:spPr>
      </p:pic>
      <p:sp>
        <p:nvSpPr>
          <p:cNvPr id="9" name="TextBox 8">
            <a:extLst>
              <a:ext uri="{FF2B5EF4-FFF2-40B4-BE49-F238E27FC236}">
                <a16:creationId xmlns:a16="http://schemas.microsoft.com/office/drawing/2014/main" id="{EF45CE6A-0BE0-F479-F84C-32D4E5E795AC}"/>
              </a:ext>
            </a:extLst>
          </p:cNvPr>
          <p:cNvSpPr txBox="1"/>
          <p:nvPr/>
        </p:nvSpPr>
        <p:spPr>
          <a:xfrm>
            <a:off x="690004" y="2519468"/>
            <a:ext cx="8662357" cy="3847207"/>
          </a:xfrm>
          <a:prstGeom prst="rect">
            <a:avLst/>
          </a:prstGeom>
          <a:noFill/>
        </p:spPr>
        <p:txBody>
          <a:bodyPr wrap="square">
            <a:spAutoFit/>
          </a:bodyPr>
          <a:lstStyle/>
          <a:p>
            <a:r>
              <a:rPr lang="en-US" sz="1600" i="1" dirty="0">
                <a:solidFill>
                  <a:schemeClr val="accent4">
                    <a:lumMod val="75000"/>
                  </a:schemeClr>
                </a:solidFill>
                <a:latin typeface="Times New Roman" panose="02020603050405020304" pitchFamily="18" charset="0"/>
                <a:cs typeface="Times New Roman" panose="02020603050405020304" pitchFamily="18" charset="0"/>
              </a:rPr>
              <a:t>FEATURES</a:t>
            </a:r>
          </a:p>
          <a:p>
            <a:r>
              <a:rPr lang="en-US" sz="1600" i="1" dirty="0">
                <a:solidFill>
                  <a:schemeClr val="accent4">
                    <a:lumMod val="75000"/>
                  </a:schemeClr>
                </a:solidFill>
                <a:latin typeface="Times New Roman" panose="02020603050405020304" pitchFamily="18" charset="0"/>
                <a:cs typeface="Times New Roman" panose="02020603050405020304" pitchFamily="18" charset="0"/>
              </a:rPr>
              <a:t>• Operates From 1V to 40V </a:t>
            </a:r>
          </a:p>
          <a:p>
            <a:r>
              <a:rPr lang="en-US" sz="1600" i="1" dirty="0">
                <a:solidFill>
                  <a:schemeClr val="accent4">
                    <a:lumMod val="75000"/>
                  </a:schemeClr>
                </a:solidFill>
                <a:latin typeface="Times New Roman" panose="02020603050405020304" pitchFamily="18" charset="0"/>
                <a:cs typeface="Times New Roman" panose="02020603050405020304" pitchFamily="18" charset="0"/>
              </a:rPr>
              <a:t>• 0.02%/V Current Regulation proportional to absolute temperature (°K). The</a:t>
            </a:r>
          </a:p>
          <a:p>
            <a:r>
              <a:rPr lang="en-US" sz="1600" i="1" dirty="0">
                <a:solidFill>
                  <a:schemeClr val="accent4">
                    <a:lumMod val="75000"/>
                  </a:schemeClr>
                </a:solidFill>
                <a:latin typeface="Times New Roman" panose="02020603050405020304" pitchFamily="18" charset="0"/>
                <a:cs typeface="Times New Roman" panose="02020603050405020304" pitchFamily="18" charset="0"/>
              </a:rPr>
              <a:t>• Programmable From 1μA to 10mA </a:t>
            </a:r>
          </a:p>
          <a:p>
            <a:r>
              <a:rPr lang="en-US" sz="1600" i="1" dirty="0">
                <a:solidFill>
                  <a:schemeClr val="accent4">
                    <a:lumMod val="75000"/>
                  </a:schemeClr>
                </a:solidFill>
                <a:latin typeface="Times New Roman" panose="02020603050405020304" pitchFamily="18" charset="0"/>
                <a:cs typeface="Times New Roman" panose="02020603050405020304" pitchFamily="18" charset="0"/>
              </a:rPr>
              <a:t>• True 2-Terminal Operation </a:t>
            </a:r>
          </a:p>
          <a:p>
            <a:r>
              <a:rPr lang="en-US" sz="1600" i="1" dirty="0">
                <a:solidFill>
                  <a:schemeClr val="accent4">
                    <a:lumMod val="75000"/>
                  </a:schemeClr>
                </a:solidFill>
                <a:latin typeface="Times New Roman" panose="02020603050405020304" pitchFamily="18" charset="0"/>
                <a:cs typeface="Times New Roman" panose="02020603050405020304" pitchFamily="18" charset="0"/>
              </a:rPr>
              <a:t>• Available as Fully Specified Temperature Sensor</a:t>
            </a:r>
          </a:p>
          <a:p>
            <a:r>
              <a:rPr lang="en-US" sz="1600" i="1" dirty="0">
                <a:solidFill>
                  <a:schemeClr val="accent4">
                    <a:lumMod val="75000"/>
                  </a:schemeClr>
                </a:solidFill>
                <a:latin typeface="Times New Roman" panose="02020603050405020304" pitchFamily="18" charset="0"/>
                <a:cs typeface="Times New Roman" panose="02020603050405020304" pitchFamily="18" charset="0"/>
              </a:rPr>
              <a:t>• ±3% Initial Accuracy</a:t>
            </a:r>
          </a:p>
          <a:p>
            <a:r>
              <a:rPr lang="en-US" sz="1600" i="1" dirty="0">
                <a:solidFill>
                  <a:schemeClr val="accent4">
                    <a:lumMod val="75000"/>
                  </a:schemeClr>
                </a:solidFill>
                <a:latin typeface="Times New Roman" panose="02020603050405020304" pitchFamily="18" charset="0"/>
                <a:cs typeface="Times New Roman" panose="02020603050405020304" pitchFamily="18" charset="0"/>
              </a:rPr>
              <a:t>• LM334 is specified over a temperature range of  0°C to +70°C</a:t>
            </a:r>
          </a:p>
          <a:p>
            <a:r>
              <a:rPr lang="en-US" sz="2000" b="1" i="1" dirty="0">
                <a:solidFill>
                  <a:schemeClr val="accent4">
                    <a:lumMod val="75000"/>
                  </a:schemeClr>
                </a:solidFill>
                <a:latin typeface="Times New Roman" panose="02020603050405020304" pitchFamily="18" charset="0"/>
                <a:cs typeface="Times New Roman" panose="02020603050405020304" pitchFamily="18" charset="0"/>
              </a:rPr>
              <a:t>Conductivity Sensor Plate</a:t>
            </a:r>
          </a:p>
          <a:p>
            <a:r>
              <a:rPr lang="en-US" sz="1600" i="1" dirty="0">
                <a:solidFill>
                  <a:schemeClr val="accent4">
                    <a:lumMod val="75000"/>
                  </a:schemeClr>
                </a:solidFill>
                <a:latin typeface="Times New Roman" panose="02020603050405020304" pitchFamily="18" charset="0"/>
                <a:cs typeface="Times New Roman" panose="02020603050405020304" pitchFamily="18" charset="0"/>
              </a:rPr>
              <a:t>•	Operating voltage:5V</a:t>
            </a:r>
          </a:p>
          <a:p>
            <a:r>
              <a:rPr lang="en-US" sz="1600" i="1" dirty="0">
                <a:solidFill>
                  <a:schemeClr val="accent4">
                    <a:lumMod val="75000"/>
                  </a:schemeClr>
                </a:solidFill>
                <a:latin typeface="Times New Roman" panose="02020603050405020304" pitchFamily="18" charset="0"/>
                <a:cs typeface="Times New Roman" panose="02020603050405020304" pitchFamily="18" charset="0"/>
              </a:rPr>
              <a:t>•	Material 	FR – 04</a:t>
            </a:r>
          </a:p>
          <a:p>
            <a:r>
              <a:rPr lang="en-US" sz="1600" i="1" dirty="0">
                <a:solidFill>
                  <a:schemeClr val="accent4">
                    <a:lumMod val="75000"/>
                  </a:schemeClr>
                </a:solidFill>
                <a:latin typeface="Times New Roman" panose="02020603050405020304" pitchFamily="18" charset="0"/>
                <a:cs typeface="Times New Roman" panose="02020603050405020304" pitchFamily="18" charset="0"/>
              </a:rPr>
              <a:t>•	Driver Size(mm): 32x15x9 (</a:t>
            </a:r>
            <a:r>
              <a:rPr lang="en-US" sz="1600" i="1" dirty="0" err="1">
                <a:solidFill>
                  <a:schemeClr val="accent4">
                    <a:lumMod val="75000"/>
                  </a:schemeClr>
                </a:solidFill>
                <a:latin typeface="Times New Roman" panose="02020603050405020304" pitchFamily="18" charset="0"/>
                <a:cs typeface="Times New Roman" panose="02020603050405020304" pitchFamily="18" charset="0"/>
              </a:rPr>
              <a:t>LxWxH</a:t>
            </a:r>
            <a:r>
              <a:rPr lang="en-US" sz="1600" i="1" dirty="0">
                <a:solidFill>
                  <a:schemeClr val="accent4">
                    <a:lumMod val="75000"/>
                  </a:schemeClr>
                </a:solidFill>
                <a:latin typeface="Times New Roman" panose="02020603050405020304" pitchFamily="18" charset="0"/>
                <a:cs typeface="Times New Roman" panose="02020603050405020304" pitchFamily="18" charset="0"/>
              </a:rPr>
              <a:t>)</a:t>
            </a:r>
          </a:p>
          <a:p>
            <a:r>
              <a:rPr lang="en-US" sz="1600" i="1" dirty="0">
                <a:solidFill>
                  <a:schemeClr val="accent4">
                    <a:lumMod val="75000"/>
                  </a:schemeClr>
                </a:solidFill>
                <a:latin typeface="Times New Roman" panose="02020603050405020304" pitchFamily="18" charset="0"/>
                <a:cs typeface="Times New Roman" panose="02020603050405020304" pitchFamily="18" charset="0"/>
              </a:rPr>
              <a:t>•	Collector Board Size(mm):54x40x1.5 (</a:t>
            </a:r>
            <a:r>
              <a:rPr lang="en-US" sz="1600" i="1" dirty="0" err="1">
                <a:solidFill>
                  <a:schemeClr val="accent4">
                    <a:lumMod val="75000"/>
                  </a:schemeClr>
                </a:solidFill>
                <a:latin typeface="Times New Roman" panose="02020603050405020304" pitchFamily="18" charset="0"/>
                <a:cs typeface="Times New Roman" panose="02020603050405020304" pitchFamily="18" charset="0"/>
              </a:rPr>
              <a:t>LxWxH</a:t>
            </a:r>
            <a:r>
              <a:rPr lang="en-US" sz="1600" i="1" dirty="0">
                <a:solidFill>
                  <a:schemeClr val="accent4">
                    <a:lumMod val="75000"/>
                  </a:schemeClr>
                </a:solidFill>
                <a:latin typeface="Times New Roman" panose="02020603050405020304" pitchFamily="18" charset="0"/>
                <a:cs typeface="Times New Roman" panose="02020603050405020304" pitchFamily="18" charset="0"/>
              </a:rPr>
              <a:t>)</a:t>
            </a:r>
          </a:p>
          <a:p>
            <a:r>
              <a:rPr lang="en-US" sz="1600" i="1" dirty="0">
                <a:solidFill>
                  <a:schemeClr val="accent4">
                    <a:lumMod val="75000"/>
                  </a:schemeClr>
                </a:solidFill>
                <a:latin typeface="Times New Roman" panose="02020603050405020304" pitchFamily="18" charset="0"/>
                <a:cs typeface="Times New Roman" panose="02020603050405020304" pitchFamily="18" charset="0"/>
              </a:rPr>
              <a:t>•	Weight 	:50 grams</a:t>
            </a:r>
          </a:p>
          <a:p>
            <a:endParaRPr lang="en-IN" sz="1600" dirty="0">
              <a:solidFill>
                <a:schemeClr val="accent4">
                  <a:lumMod val="7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8E4F1F5-5013-709D-47BF-F821E3CC58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9744" y="4226505"/>
            <a:ext cx="3922544" cy="1619250"/>
          </a:xfrm>
          <a:prstGeom prst="rect">
            <a:avLst/>
          </a:prstGeom>
        </p:spPr>
      </p:pic>
      <p:sp>
        <p:nvSpPr>
          <p:cNvPr id="6" name="TextBox 5">
            <a:extLst>
              <a:ext uri="{FF2B5EF4-FFF2-40B4-BE49-F238E27FC236}">
                <a16:creationId xmlns:a16="http://schemas.microsoft.com/office/drawing/2014/main" id="{3343FE6A-4463-C7CF-B008-93E2A87DEDBF}"/>
              </a:ext>
            </a:extLst>
          </p:cNvPr>
          <p:cNvSpPr txBox="1"/>
          <p:nvPr/>
        </p:nvSpPr>
        <p:spPr>
          <a:xfrm>
            <a:off x="10068791" y="3850287"/>
            <a:ext cx="1459054" cy="369332"/>
          </a:xfrm>
          <a:prstGeom prst="rect">
            <a:avLst/>
          </a:prstGeom>
          <a:noFill/>
        </p:spPr>
        <p:txBody>
          <a:bodyPr wrap="none" rtlCol="0">
            <a:spAutoFit/>
          </a:bodyPr>
          <a:lstStyle/>
          <a:p>
            <a:r>
              <a:rPr lang="en-US" dirty="0">
                <a:solidFill>
                  <a:schemeClr val="accent4">
                    <a:lumMod val="50000"/>
                  </a:schemeClr>
                </a:solidFill>
                <a:latin typeface="Times New Roman" panose="02020603050405020304" pitchFamily="18" charset="0"/>
                <a:cs typeface="Times New Roman" panose="02020603050405020304" pitchFamily="18" charset="0"/>
              </a:rPr>
              <a:t>Fig</a:t>
            </a:r>
            <a:r>
              <a:rPr lang="en-US" dirty="0">
                <a:solidFill>
                  <a:schemeClr val="accent5">
                    <a:lumMod val="75000"/>
                  </a:schemeClr>
                </a:solidFill>
                <a:latin typeface="Times New Roman" panose="02020603050405020304" pitchFamily="18" charset="0"/>
                <a:cs typeface="Times New Roman" panose="02020603050405020304" pitchFamily="18" charset="0"/>
              </a:rPr>
              <a:t> 1:</a:t>
            </a:r>
            <a:r>
              <a:rPr lang="en-US" dirty="0">
                <a:solidFill>
                  <a:schemeClr val="accent4">
                    <a:lumMod val="50000"/>
                  </a:schemeClr>
                </a:solidFill>
                <a:latin typeface="Times New Roman" panose="02020603050405020304" pitchFamily="18" charset="0"/>
                <a:cs typeface="Times New Roman" panose="02020603050405020304" pitchFamily="18" charset="0"/>
              </a:rPr>
              <a:t>LM334</a:t>
            </a:r>
            <a:endParaRPr lang="en-IN"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5A4FE4F-C6CB-C4B1-B6D3-736F36FC6864}"/>
              </a:ext>
            </a:extLst>
          </p:cNvPr>
          <p:cNvSpPr txBox="1"/>
          <p:nvPr/>
        </p:nvSpPr>
        <p:spPr>
          <a:xfrm>
            <a:off x="6472240" y="5740669"/>
            <a:ext cx="3594254" cy="369332"/>
          </a:xfrm>
          <a:prstGeom prst="rect">
            <a:avLst/>
          </a:prstGeom>
          <a:noFill/>
        </p:spPr>
        <p:txBody>
          <a:bodyPr wrap="none" rtlCol="0">
            <a:spAutoFit/>
          </a:bodyPr>
          <a:lstStyle/>
          <a:p>
            <a:r>
              <a:rPr lang="en-US" dirty="0">
                <a:solidFill>
                  <a:schemeClr val="accent4">
                    <a:lumMod val="50000"/>
                  </a:schemeClr>
                </a:solidFill>
              </a:rPr>
              <a:t>Fig 2:Conductivity sensor plate</a:t>
            </a:r>
            <a:endParaRPr lang="en-IN" dirty="0">
              <a:solidFill>
                <a:schemeClr val="accent4">
                  <a:lumMod val="50000"/>
                </a:schemeClr>
              </a:solidFill>
            </a:endParaRPr>
          </a:p>
        </p:txBody>
      </p:sp>
      <p:sp>
        <p:nvSpPr>
          <p:cNvPr id="11" name="TextBox 10">
            <a:extLst>
              <a:ext uri="{FF2B5EF4-FFF2-40B4-BE49-F238E27FC236}">
                <a16:creationId xmlns:a16="http://schemas.microsoft.com/office/drawing/2014/main" id="{28DE09BC-ED5A-AAA1-F19E-AA365188ACB8}"/>
              </a:ext>
            </a:extLst>
          </p:cNvPr>
          <p:cNvSpPr txBox="1"/>
          <p:nvPr/>
        </p:nvSpPr>
        <p:spPr>
          <a:xfrm>
            <a:off x="11383617" y="5845755"/>
            <a:ext cx="312906" cy="369332"/>
          </a:xfrm>
          <a:prstGeom prst="rect">
            <a:avLst/>
          </a:prstGeom>
          <a:noFill/>
        </p:spPr>
        <p:txBody>
          <a:bodyPr wrap="none" rtlCol="0">
            <a:spAutoFit/>
          </a:bodyPr>
          <a:lstStyle/>
          <a:p>
            <a:r>
              <a:rPr lang="en-US" dirty="0"/>
              <a:t>8</a:t>
            </a:r>
            <a:endParaRPr lang="en-IN" dirty="0"/>
          </a:p>
        </p:txBody>
      </p:sp>
    </p:spTree>
    <p:extLst>
      <p:ext uri="{BB962C8B-B14F-4D97-AF65-F5344CB8AC3E}">
        <p14:creationId xmlns:p14="http://schemas.microsoft.com/office/powerpoint/2010/main" val="1856595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481C4-0460-F74B-F4BA-34F7A3003806}"/>
              </a:ext>
            </a:extLst>
          </p:cNvPr>
          <p:cNvSpPr>
            <a:spLocks noGrp="1"/>
          </p:cNvSpPr>
          <p:nvPr>
            <p:ph type="title"/>
          </p:nvPr>
        </p:nvSpPr>
        <p:spPr>
          <a:xfrm>
            <a:off x="6169510" y="4444401"/>
            <a:ext cx="5166360" cy="358140"/>
          </a:xfrm>
        </p:spPr>
        <p:txBody>
          <a:bodyPr>
            <a:noAutofit/>
          </a:bodyPr>
          <a:lstStyle/>
          <a:p>
            <a:r>
              <a:rPr lang="en-IN" sz="1400" dirty="0">
                <a:solidFill>
                  <a:schemeClr val="accent4">
                    <a:lumMod val="50000"/>
                  </a:schemeClr>
                </a:solidFill>
                <a:latin typeface="Times New Roman" panose="02020603050405020304" pitchFamily="18" charset="0"/>
                <a:cs typeface="Times New Roman" panose="02020603050405020304" pitchFamily="18" charset="0"/>
              </a:rPr>
              <a:t>Fig 3:  https://www.ti.com/lit/ds/symlink/lm334.pdf</a:t>
            </a:r>
            <a:br>
              <a:rPr lang="en-IN" sz="1600" dirty="0">
                <a:solidFill>
                  <a:schemeClr val="accent4">
                    <a:lumMod val="50000"/>
                  </a:schemeClr>
                </a:solidFill>
                <a:latin typeface="Times New Roman" panose="02020603050405020304" pitchFamily="18" charset="0"/>
                <a:cs typeface="Times New Roman" panose="02020603050405020304" pitchFamily="18" charset="0"/>
              </a:rPr>
            </a:br>
            <a:endParaRPr lang="en-IN" sz="1600"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1CB2809F-4A5D-7403-D2A9-A5AC3A5E80E5}"/>
              </a:ext>
            </a:extLst>
          </p:cNvPr>
          <p:cNvSpPr>
            <a:spLocks noGrp="1"/>
          </p:cNvSpPr>
          <p:nvPr>
            <p:ph type="body" sz="half" idx="2"/>
          </p:nvPr>
        </p:nvSpPr>
        <p:spPr>
          <a:xfrm>
            <a:off x="1219199" y="5643021"/>
            <a:ext cx="3281083" cy="519054"/>
          </a:xfrm>
        </p:spPr>
        <p:txBody>
          <a:bodyPr>
            <a:normAutofit lnSpcReduction="10000"/>
          </a:bodyPr>
          <a:lstStyle/>
          <a:p>
            <a:r>
              <a:rPr lang="en-US" dirty="0">
                <a:solidFill>
                  <a:schemeClr val="accent4">
                    <a:lumMod val="50000"/>
                  </a:schemeClr>
                </a:solidFill>
                <a:latin typeface="Times New Roman" panose="02020603050405020304" pitchFamily="18" charset="0"/>
                <a:cs typeface="Times New Roman" panose="02020603050405020304" pitchFamily="18" charset="0"/>
              </a:rPr>
              <a:t>Fig 4: Proteus simulation of LM334 + Conductivity Sensor</a:t>
            </a:r>
            <a:endParaRPr lang="en-IN" dirty="0">
              <a:solidFill>
                <a:schemeClr val="accent4">
                  <a:lumMod val="50000"/>
                </a:schemeClr>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43F9E66-351B-F989-75D4-F22004EC90C2}"/>
              </a:ext>
            </a:extLst>
          </p:cNvPr>
          <p:cNvPicPr>
            <a:picLocks noGrp="1" noChangeAspect="1"/>
          </p:cNvPicPr>
          <p:nvPr>
            <p:ph idx="1"/>
          </p:nvPr>
        </p:nvPicPr>
        <p:blipFill>
          <a:blip r:embed="rId2"/>
          <a:stretch>
            <a:fillRect/>
          </a:stretch>
        </p:blipFill>
        <p:spPr>
          <a:xfrm>
            <a:off x="6169510" y="578547"/>
            <a:ext cx="5166360" cy="3516502"/>
          </a:xfrm>
          <a:prstGeom prst="rect">
            <a:avLst/>
          </a:prstGeom>
        </p:spPr>
      </p:pic>
      <p:pic>
        <p:nvPicPr>
          <p:cNvPr id="6" name="Picture 5">
            <a:extLst>
              <a:ext uri="{FF2B5EF4-FFF2-40B4-BE49-F238E27FC236}">
                <a16:creationId xmlns:a16="http://schemas.microsoft.com/office/drawing/2014/main" id="{C53BA695-0E37-8812-DF6B-1144C75FBE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130" y="1437383"/>
            <a:ext cx="4203857" cy="3983234"/>
          </a:xfrm>
          <a:prstGeom prst="rect">
            <a:avLst/>
          </a:prstGeom>
        </p:spPr>
      </p:pic>
      <p:pic>
        <p:nvPicPr>
          <p:cNvPr id="11" name="Picture 10">
            <a:extLst>
              <a:ext uri="{FF2B5EF4-FFF2-40B4-BE49-F238E27FC236}">
                <a16:creationId xmlns:a16="http://schemas.microsoft.com/office/drawing/2014/main" id="{575DA2D7-2FBA-66E5-FB52-308C4338EA4A}"/>
              </a:ext>
            </a:extLst>
          </p:cNvPr>
          <p:cNvPicPr>
            <a:picLocks noChangeAspect="1"/>
          </p:cNvPicPr>
          <p:nvPr/>
        </p:nvPicPr>
        <p:blipFill>
          <a:blip r:embed="rId4"/>
          <a:stretch>
            <a:fillRect/>
          </a:stretch>
        </p:blipFill>
        <p:spPr>
          <a:xfrm>
            <a:off x="5885325" y="4802541"/>
            <a:ext cx="5450545" cy="1436670"/>
          </a:xfrm>
          <a:prstGeom prst="rect">
            <a:avLst/>
          </a:prstGeom>
        </p:spPr>
      </p:pic>
      <p:sp>
        <p:nvSpPr>
          <p:cNvPr id="12" name="TextBox 11">
            <a:extLst>
              <a:ext uri="{FF2B5EF4-FFF2-40B4-BE49-F238E27FC236}">
                <a16:creationId xmlns:a16="http://schemas.microsoft.com/office/drawing/2014/main" id="{D57F2C1F-88A0-11CD-857D-5FB4F839CD62}"/>
              </a:ext>
            </a:extLst>
          </p:cNvPr>
          <p:cNvSpPr txBox="1"/>
          <p:nvPr/>
        </p:nvSpPr>
        <p:spPr>
          <a:xfrm>
            <a:off x="11661913" y="6029739"/>
            <a:ext cx="312906" cy="369332"/>
          </a:xfrm>
          <a:prstGeom prst="rect">
            <a:avLst/>
          </a:prstGeom>
          <a:noFill/>
        </p:spPr>
        <p:txBody>
          <a:bodyPr wrap="none" rtlCol="0">
            <a:spAutoFit/>
          </a:bodyPr>
          <a:lstStyle/>
          <a:p>
            <a:r>
              <a:rPr lang="en-US" dirty="0"/>
              <a:t>9</a:t>
            </a:r>
            <a:endParaRPr lang="en-IN" dirty="0"/>
          </a:p>
        </p:txBody>
      </p:sp>
    </p:spTree>
    <p:extLst>
      <p:ext uri="{BB962C8B-B14F-4D97-AF65-F5344CB8AC3E}">
        <p14:creationId xmlns:p14="http://schemas.microsoft.com/office/powerpoint/2010/main" val="139057807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482</TotalTime>
  <Words>3122</Words>
  <Application>Microsoft Office PowerPoint</Application>
  <PresentationFormat>Widescreen</PresentationFormat>
  <Paragraphs>466</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Calibri</vt:lpstr>
      <vt:lpstr>Cambria Math</vt:lpstr>
      <vt:lpstr>Century Gothic</vt:lpstr>
      <vt:lpstr>Computer Says No</vt:lpstr>
      <vt:lpstr>Poppins</vt:lpstr>
      <vt:lpstr>Poppins Light</vt:lpstr>
      <vt:lpstr>Symbol</vt:lpstr>
      <vt:lpstr>Times New Roman</vt:lpstr>
      <vt:lpstr>Vapor Trail</vt:lpstr>
      <vt:lpstr>Smart phone-based URINE CONDUCTIVITY TEST KIT</vt:lpstr>
      <vt:lpstr>       Team members</vt:lpstr>
      <vt:lpstr>TABLE OF CONTENTS </vt:lpstr>
      <vt:lpstr>AIM &amp; OBJECTIVE </vt:lpstr>
      <vt:lpstr>INTRODUCTION</vt:lpstr>
      <vt:lpstr>BLOCK DIAGRAM AND METHODOLOGY</vt:lpstr>
      <vt:lpstr>COMPONENTS REQUIRED </vt:lpstr>
      <vt:lpstr>COMPONENT SPECIFICATION</vt:lpstr>
      <vt:lpstr>Fig 3:  https://www.ti.com/lit/ds/symlink/lm334.pdf </vt:lpstr>
      <vt:lpstr>DSB18B20 Temperature Sensor Module</vt:lpstr>
      <vt:lpstr>Analog pH Sensor</vt:lpstr>
      <vt:lpstr>HC-05 Bluetooth Module</vt:lpstr>
      <vt:lpstr>MIT App Inventor  </vt:lpstr>
      <vt:lpstr>Technical architecture</vt:lpstr>
      <vt:lpstr>MEDICAL CRITERIA FOR DETECTION </vt:lpstr>
      <vt:lpstr>              RESULT AND DISCUSSION Stability test </vt:lpstr>
      <vt:lpstr>Precision TEST</vt:lpstr>
      <vt:lpstr>REPEATABILITY TEST</vt:lpstr>
      <vt:lpstr>Accuracy of Conductivity Sensor+LM334 </vt:lpstr>
      <vt:lpstr>Effect of temperature on the conductivity  </vt:lpstr>
      <vt:lpstr>Change in conductivity of solution with addition of NaCl (per gm)</vt:lpstr>
      <vt:lpstr>Change in conductivity of solution with addition of KCl (per gm)</vt:lpstr>
      <vt:lpstr>Change in conductivity of solution with addition of NaCl+ KCl (1:1 per gm)</vt:lpstr>
      <vt:lpstr>NOVELTY</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shreyamukherjee1231@outlook.com</dc:creator>
  <cp:lastModifiedBy>shreyamukherjee1231@outlook.com</cp:lastModifiedBy>
  <cp:revision>15</cp:revision>
  <dcterms:created xsi:type="dcterms:W3CDTF">2025-04-27T08:15:39Z</dcterms:created>
  <dcterms:modified xsi:type="dcterms:W3CDTF">2025-04-29T07:16:29Z</dcterms:modified>
</cp:coreProperties>
</file>