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1" r:id="rId4"/>
    <p:sldId id="272" r:id="rId5"/>
    <p:sldId id="273" r:id="rId6"/>
    <p:sldId id="274" r:id="rId7"/>
    <p:sldId id="275" r:id="rId8"/>
    <p:sldId id="276" r:id="rId9"/>
    <p:sldId id="277" r:id="rId10"/>
    <p:sldId id="278"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2D91B-FFA2-4B2C-B5C2-5C944BC969CF}" v="21" dt="2021-08-01T17:48:04.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marajan, Shreya" userId="S::sxd190071@utdallas.edu::6dd081ac-c8e6-47fb-9ba0-aad05bce0a25" providerId="AD" clId="Web-{6DC2D91B-FFA2-4B2C-B5C2-5C944BC969CF}"/>
    <pc:docChg chg="modSld">
      <pc:chgData name="Dharmarajan, Shreya" userId="S::sxd190071@utdallas.edu::6dd081ac-c8e6-47fb-9ba0-aad05bce0a25" providerId="AD" clId="Web-{6DC2D91B-FFA2-4B2C-B5C2-5C944BC969CF}" dt="2021-08-01T17:48:03.897" v="12" actId="20577"/>
      <pc:docMkLst>
        <pc:docMk/>
      </pc:docMkLst>
      <pc:sldChg chg="addSp modSp">
        <pc:chgData name="Dharmarajan, Shreya" userId="S::sxd190071@utdallas.edu::6dd081ac-c8e6-47fb-9ba0-aad05bce0a25" providerId="AD" clId="Web-{6DC2D91B-FFA2-4B2C-B5C2-5C944BC969CF}" dt="2021-08-01T17:48:03.897" v="12" actId="20577"/>
        <pc:sldMkLst>
          <pc:docMk/>
          <pc:sldMk cId="1661887285" sldId="269"/>
        </pc:sldMkLst>
        <pc:spChg chg="add mod">
          <ac:chgData name="Dharmarajan, Shreya" userId="S::sxd190071@utdallas.edu::6dd081ac-c8e6-47fb-9ba0-aad05bce0a25" providerId="AD" clId="Web-{6DC2D91B-FFA2-4B2C-B5C2-5C944BC969CF}" dt="2021-08-01T17:48:03.897" v="12" actId="20577"/>
          <ac:spMkLst>
            <pc:docMk/>
            <pc:sldMk cId="1661887285" sldId="269"/>
            <ac:spMk id="3" creationId="{27E0BBF9-0B9B-4AC0-A923-5B4BD1C060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1181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070992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88886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440852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0179819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4623882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0400638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2645877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7796565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127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463420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969288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50769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48748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737629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5979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476861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88244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694417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82989" y="5418890"/>
            <a:ext cx="1763485" cy="1190965"/>
          </a:xfrm>
          <a:prstGeom prst="rect">
            <a:avLst/>
          </a:prstGeom>
        </p:spPr>
      </p:pic>
      <p:sp>
        <p:nvSpPr>
          <p:cNvPr id="4" name="Title 1">
            <a:extLst>
              <a:ext uri="{FF2B5EF4-FFF2-40B4-BE49-F238E27FC236}">
                <a16:creationId xmlns:a16="http://schemas.microsoft.com/office/drawing/2014/main" id="{1D20D18F-7862-4FFE-8EBC-B7B86E33B29A}"/>
              </a:ext>
            </a:extLst>
          </p:cNvPr>
          <p:cNvSpPr>
            <a:spLocks noGrp="1"/>
          </p:cNvSpPr>
          <p:nvPr>
            <p:ph idx="1"/>
          </p:nvPr>
        </p:nvSpPr>
        <p:spPr>
          <a:xfrm>
            <a:off x="772391" y="1478759"/>
            <a:ext cx="9758619" cy="2548711"/>
          </a:xfrm>
        </p:spPr>
        <p:txBody>
          <a:bodyPr>
            <a:normAutofit/>
          </a:bodyPr>
          <a:lstStyle/>
          <a:p>
            <a:pPr marL="0" indent="0" algn="ctr">
              <a:buNone/>
            </a:pPr>
            <a:r>
              <a:rPr lang="en-US" sz="6000" dirty="0">
                <a:solidFill>
                  <a:schemeClr val="tx1"/>
                </a:solidFill>
              </a:rPr>
              <a:t>DATA VIZUALISATION-Python Project</a:t>
            </a:r>
          </a:p>
        </p:txBody>
      </p:sp>
    </p:spTree>
    <p:extLst>
      <p:ext uri="{BB962C8B-B14F-4D97-AF65-F5344CB8AC3E}">
        <p14:creationId xmlns:p14="http://schemas.microsoft.com/office/powerpoint/2010/main" val="16618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82880" y="940253"/>
            <a:ext cx="11769635" cy="4351338"/>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sz="2000">
                <a:solidFill>
                  <a:schemeClr val="tx1"/>
                </a:solidFill>
                <a:latin typeface="Calibri" panose="020F0502020204030204" pitchFamily="34" charset="0"/>
                <a:cs typeface="Calibri" panose="020F0502020204030204" pitchFamily="34" charset="0"/>
              </a:rPr>
              <a:t>The Dataset is biased towards people with lower GDP per capita </a:t>
            </a:r>
          </a:p>
          <a:p>
            <a:pPr lvl="1"/>
            <a:r>
              <a:rPr lang="en-US" sz="2000">
                <a:solidFill>
                  <a:schemeClr val="tx1"/>
                </a:solidFill>
                <a:latin typeface="Calibri" panose="020F0502020204030204" pitchFamily="34" charset="0"/>
                <a:cs typeface="Calibri" panose="020F0502020204030204" pitchFamily="34" charset="0"/>
              </a:rPr>
              <a:t>Stats show that Bosnia was impacted the most with new case and new deaths/million since they had the lowest range of stringency index</a:t>
            </a:r>
          </a:p>
          <a:p>
            <a:pPr lvl="1"/>
            <a:r>
              <a:rPr lang="en-US" sz="2000">
                <a:solidFill>
                  <a:schemeClr val="tx1"/>
                </a:solidFill>
                <a:latin typeface="Calibri" panose="020F0502020204030204" pitchFamily="34" charset="0"/>
                <a:cs typeface="Calibri" panose="020F0502020204030204" pitchFamily="34" charset="0"/>
              </a:rPr>
              <a:t>While India and Mexico have the highest death rates it does not mean these two countries also have the highest number of cases/million which is captured in the next few slides</a:t>
            </a:r>
          </a:p>
          <a:p>
            <a:pPr lvl="1"/>
            <a:r>
              <a:rPr lang="en-US" sz="2000">
                <a:solidFill>
                  <a:schemeClr val="tx1"/>
                </a:solidFill>
                <a:latin typeface="Calibri" panose="020F0502020204030204" pitchFamily="34" charset="0"/>
                <a:cs typeface="Calibri" panose="020F0502020204030204" pitchFamily="34" charset="0"/>
              </a:rPr>
              <a:t> In 2021, most new cases were registered in the month of May &amp; New cases registered are more in 2021 when compared to 2020</a:t>
            </a:r>
          </a:p>
          <a:p>
            <a:pPr lvl="1"/>
            <a:r>
              <a:rPr lang="en-US" sz="2000">
                <a:solidFill>
                  <a:schemeClr val="tx1"/>
                </a:solidFill>
                <a:latin typeface="Calibri" panose="020F0502020204030204" pitchFamily="34" charset="0"/>
                <a:cs typeface="Calibri" panose="020F0502020204030204" pitchFamily="34" charset="0"/>
              </a:rPr>
              <a:t>People assume that the most populated countries(ex: India &amp; Mexico) are usually the ones most impacted per million but our pie chart visualization proves the very hypothesis wrong</a:t>
            </a:r>
          </a:p>
          <a:p>
            <a:pPr lvl="1"/>
            <a:r>
              <a:rPr lang="en-US" sz="2000">
                <a:solidFill>
                  <a:schemeClr val="tx1"/>
                </a:solidFill>
                <a:latin typeface="Calibri" panose="020F0502020204030204" pitchFamily="34" charset="0"/>
                <a:cs typeface="Calibri" panose="020F0502020204030204" pitchFamily="34" charset="0"/>
              </a:rPr>
              <a:t>Total number of cases increased rapidly from March 2020 through June 2021 </a:t>
            </a:r>
          </a:p>
          <a:p>
            <a:pPr lvl="1"/>
            <a:endParaRPr lang="en-US" sz="2000">
              <a:solidFill>
                <a:schemeClr val="tx1"/>
              </a:solidFill>
              <a:latin typeface="Calibri" panose="020F0502020204030204" pitchFamily="34" charset="0"/>
              <a:cs typeface="Calibri" panose="020F0502020204030204" pitchFamily="34" charset="0"/>
            </a:endParaRPr>
          </a:p>
          <a:p>
            <a:pPr lvl="1"/>
            <a:endParaRPr lang="en-US" sz="2000">
              <a:solidFill>
                <a:schemeClr val="tx1"/>
              </a:solidFill>
              <a:latin typeface="Calibri" panose="020F0502020204030204" pitchFamily="34" charset="0"/>
              <a:cs typeface="Calibri" panose="020F0502020204030204" pitchFamily="34" charset="0"/>
            </a:endParaRPr>
          </a:p>
          <a:p>
            <a:pPr lvl="1"/>
            <a:endParaRPr lang="en-US" sz="2000">
              <a:solidFill>
                <a:schemeClr val="tx1"/>
              </a:solidFill>
              <a:latin typeface="Calibri" panose="020F0502020204030204" pitchFamily="34" charset="0"/>
              <a:cs typeface="Calibri" panose="020F0502020204030204" pitchFamily="34" charset="0"/>
            </a:endParaRPr>
          </a:p>
          <a:p>
            <a:pPr lvl="1"/>
            <a:endParaRPr lang="en-US" sz="2000">
              <a:solidFill>
                <a:schemeClr val="tx1"/>
              </a:solidFill>
              <a:latin typeface="Calibri" panose="020F0502020204030204" pitchFamily="34" charset="0"/>
              <a:cs typeface="Calibri" panose="020F0502020204030204" pitchFamily="34" charset="0"/>
            </a:endParaRPr>
          </a:p>
          <a:p>
            <a:pPr lvl="1"/>
            <a:endParaRPr lang="en-US" sz="2000">
              <a:solidFill>
                <a:schemeClr val="tx1"/>
              </a:solidFill>
              <a:latin typeface="Calibri" panose="020F0502020204030204" pitchFamily="34" charset="0"/>
              <a:cs typeface="Calibri" panose="020F0502020204030204" pitchFamily="34" charset="0"/>
            </a:endParaRPr>
          </a:p>
        </p:txBody>
      </p:sp>
      <p:sp>
        <p:nvSpPr>
          <p:cNvPr id="5" name="Title 1"/>
          <p:cNvSpPr txBox="1">
            <a:spLocks/>
          </p:cNvSpPr>
          <p:nvPr/>
        </p:nvSpPr>
        <p:spPr>
          <a:xfrm>
            <a:off x="5003074" y="143691"/>
            <a:ext cx="2547257" cy="496389"/>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86365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82880" y="940252"/>
            <a:ext cx="11769635" cy="5429725"/>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sz="2400" dirty="0">
                <a:solidFill>
                  <a:schemeClr val="tx1"/>
                </a:solidFill>
                <a:latin typeface="Calibri" panose="020F0502020204030204" pitchFamily="34" charset="0"/>
                <a:cs typeface="Calibri" panose="020F0502020204030204" pitchFamily="34" charset="0"/>
              </a:rPr>
              <a:t>Better data analysis can be performed if there is availability of vaccinations on the data set.</a:t>
            </a:r>
          </a:p>
          <a:p>
            <a:pPr lvl="1"/>
            <a:r>
              <a:rPr lang="en-US" sz="2400" dirty="0">
                <a:solidFill>
                  <a:schemeClr val="tx1"/>
                </a:solidFill>
                <a:latin typeface="Calibri" panose="020F0502020204030204" pitchFamily="34" charset="0"/>
                <a:cs typeface="Calibri" panose="020F0502020204030204" pitchFamily="34" charset="0"/>
              </a:rPr>
              <a:t>Information on the number of people tested for covid is not available.</a:t>
            </a:r>
          </a:p>
          <a:p>
            <a:pPr lvl="1"/>
            <a:r>
              <a:rPr lang="en-US" sz="2400" dirty="0">
                <a:solidFill>
                  <a:schemeClr val="tx1"/>
                </a:solidFill>
                <a:latin typeface="Calibri" panose="020F0502020204030204" pitchFamily="34" charset="0"/>
                <a:cs typeface="Calibri" panose="020F0502020204030204" pitchFamily="34" charset="0"/>
              </a:rPr>
              <a:t>Other factors  if present may affect the data set and will help us understand the data set better.</a:t>
            </a:r>
          </a:p>
          <a:p>
            <a:pPr lvl="1"/>
            <a:r>
              <a:rPr lang="en-US" sz="2400" dirty="0">
                <a:solidFill>
                  <a:schemeClr val="tx1"/>
                </a:solidFill>
                <a:latin typeface="Calibri" panose="020F0502020204030204" pitchFamily="34" charset="0"/>
                <a:cs typeface="Calibri" panose="020F0502020204030204" pitchFamily="34" charset="0"/>
              </a:rPr>
              <a:t>Data on the age group and the gender of the people affected with covid will give us more information.</a:t>
            </a:r>
          </a:p>
          <a:p>
            <a:pPr lvl="1"/>
            <a:r>
              <a:rPr lang="en-US" sz="2400" dirty="0">
                <a:solidFill>
                  <a:schemeClr val="tx1"/>
                </a:solidFill>
                <a:latin typeface="Calibri" panose="020F0502020204030204" pitchFamily="34" charset="0"/>
                <a:cs typeface="Calibri" panose="020F0502020204030204" pitchFamily="34" charset="0"/>
              </a:rPr>
              <a:t>It will be helpful if we had data on individual level rather than country specific for example : the pre-existing health conditions of certain individuals. </a:t>
            </a:r>
          </a:p>
          <a:p>
            <a:pPr lvl="1"/>
            <a:r>
              <a:rPr lang="en-US" sz="2400" dirty="0">
                <a:solidFill>
                  <a:schemeClr val="tx1"/>
                </a:solidFill>
                <a:latin typeface="Calibri" panose="020F0502020204030204" pitchFamily="34" charset="0"/>
                <a:cs typeface="Calibri" panose="020F0502020204030204" pitchFamily="34" charset="0"/>
              </a:rPr>
              <a:t>The data on the cause of death is not available. </a:t>
            </a:r>
          </a:p>
          <a:p>
            <a:pPr lvl="1"/>
            <a:endParaRPr lang="en-US" sz="2000" dirty="0">
              <a:solidFill>
                <a:schemeClr val="tx1"/>
              </a:solidFill>
              <a:latin typeface="Calibri" panose="020F0502020204030204" pitchFamily="34" charset="0"/>
              <a:cs typeface="Calibri" panose="020F0502020204030204" pitchFamily="34" charset="0"/>
            </a:endParaRPr>
          </a:p>
          <a:p>
            <a:pPr marL="457188" lvl="1" indent="0">
              <a:buNone/>
            </a:pPr>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marL="457188" lvl="1" indent="0">
              <a:buNone/>
            </a:pPr>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p:txBody>
      </p:sp>
      <p:sp>
        <p:nvSpPr>
          <p:cNvPr id="5" name="Title 1"/>
          <p:cNvSpPr txBox="1">
            <a:spLocks/>
          </p:cNvSpPr>
          <p:nvPr/>
        </p:nvSpPr>
        <p:spPr>
          <a:xfrm>
            <a:off x="4376057" y="169817"/>
            <a:ext cx="3722915" cy="496389"/>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355692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1" y="835751"/>
            <a:ext cx="10528662" cy="5682616"/>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1"/>
            <a:r>
              <a:rPr lang="en-US" sz="2000" dirty="0">
                <a:solidFill>
                  <a:schemeClr val="tx1"/>
                </a:solidFill>
                <a:latin typeface="Calibri" panose="020F0502020204030204" pitchFamily="34" charset="0"/>
                <a:cs typeface="Calibri" panose="020F0502020204030204" pitchFamily="34" charset="0"/>
              </a:rPr>
              <a:t>Smoothing data removes random variation and shows trends and cyclic components. Inherent in the collection of data taken over time is some form of random variation. There exist methods for reducing of canceling the effect due to random variation. An often-used technique in industry is "smoothing".</a:t>
            </a:r>
          </a:p>
          <a:p>
            <a:pPr lvl="1"/>
            <a:r>
              <a:rPr lang="en-US" sz="2000" dirty="0">
                <a:solidFill>
                  <a:schemeClr val="tx1"/>
                </a:solidFill>
                <a:latin typeface="Calibri" panose="020F0502020204030204" pitchFamily="34" charset="0"/>
                <a:cs typeface="Calibri" panose="020F0502020204030204" pitchFamily="34" charset="0"/>
              </a:rPr>
              <a:t>(GDP) is one of the most common indicators used to track the health of a nation's economy. The calculation of a country's GDP takes into consideration a number of different factors about that country's economy, including its consumption and investment.</a:t>
            </a:r>
          </a:p>
          <a:p>
            <a:pPr lvl="1"/>
            <a:r>
              <a:rPr lang="en-US" sz="2000" dirty="0">
                <a:solidFill>
                  <a:schemeClr val="tx1"/>
                </a:solidFill>
                <a:latin typeface="Calibri" panose="020F0502020204030204" pitchFamily="34" charset="0"/>
                <a:cs typeface="Calibri" panose="020F0502020204030204" pitchFamily="34" charset="0"/>
              </a:rPr>
              <a:t>Stringency Index Government Response Stringency Index: composite measure based on 9 response indicators including school closures, workplace closures, and travel bans, rescaled to a value from 0 to 100 (100 = strictest response)</a:t>
            </a:r>
          </a:p>
          <a:p>
            <a:pPr lvl="1"/>
            <a:r>
              <a:rPr lang="en-US" sz="2000" dirty="0">
                <a:solidFill>
                  <a:schemeClr val="tx1"/>
                </a:solidFill>
                <a:latin typeface="Calibri" panose="020F0502020204030204" pitchFamily="34" charset="0"/>
                <a:cs typeface="Calibri" panose="020F0502020204030204" pitchFamily="34" charset="0"/>
              </a:rPr>
              <a:t>Handwashing facilities - Share of the population with basic handwashing facilities on premises, most recent year available</a:t>
            </a:r>
          </a:p>
          <a:p>
            <a:pPr marL="457188" lvl="1" indent="0">
              <a:buNone/>
            </a:pPr>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a:p>
            <a:pPr lvl="1"/>
            <a:endParaRPr lang="en-US" sz="2000" dirty="0">
              <a:solidFill>
                <a:schemeClr val="tx1"/>
              </a:solidFill>
              <a:latin typeface="Calibri" panose="020F0502020204030204" pitchFamily="34" charset="0"/>
              <a:cs typeface="Calibri" panose="020F0502020204030204" pitchFamily="34" charset="0"/>
            </a:endParaRPr>
          </a:p>
        </p:txBody>
      </p:sp>
      <p:sp>
        <p:nvSpPr>
          <p:cNvPr id="5" name="Title 1"/>
          <p:cNvSpPr txBox="1">
            <a:spLocks/>
          </p:cNvSpPr>
          <p:nvPr/>
        </p:nvSpPr>
        <p:spPr>
          <a:xfrm>
            <a:off x="5003074" y="143691"/>
            <a:ext cx="2547257" cy="496389"/>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Appendix</a:t>
            </a:r>
          </a:p>
        </p:txBody>
      </p:sp>
    </p:spTree>
    <p:extLst>
      <p:ext uri="{BB962C8B-B14F-4D97-AF65-F5344CB8AC3E}">
        <p14:creationId xmlns:p14="http://schemas.microsoft.com/office/powerpoint/2010/main" val="73333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50770" y="300445"/>
            <a:ext cx="4321629" cy="405584"/>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a:latin typeface="Calibri" panose="020F0502020204030204" pitchFamily="34" charset="0"/>
                <a:cs typeface="Calibri" panose="020F0502020204030204" pitchFamily="34" charset="0"/>
              </a:rPr>
              <a:t>Introduction</a:t>
            </a:r>
          </a:p>
        </p:txBody>
      </p:sp>
      <p:sp>
        <p:nvSpPr>
          <p:cNvPr id="3" name="Content Placeholder 2"/>
          <p:cNvSpPr txBox="1">
            <a:spLocks/>
          </p:cNvSpPr>
          <p:nvPr/>
        </p:nvSpPr>
        <p:spPr>
          <a:xfrm>
            <a:off x="341812" y="1116329"/>
            <a:ext cx="5823149" cy="5323660"/>
          </a:xfrm>
          <a:prstGeom prst="rect">
            <a:avLst/>
          </a:prstGeom>
        </p:spPr>
        <p:txBody>
          <a:bodyPr>
            <a:norm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a:solidFill>
                  <a:schemeClr val="tx1"/>
                </a:solidFill>
                <a:latin typeface="Calibri" panose="020F0502020204030204" pitchFamily="34" charset="0"/>
                <a:cs typeface="Calibri" panose="020F0502020204030204" pitchFamily="34" charset="0"/>
              </a:rPr>
              <a:t>We will be going over data on Coronavirus (COVID-19) cases and its impact around the world </a:t>
            </a:r>
          </a:p>
          <a:p>
            <a:r>
              <a:rPr lang="en-US">
                <a:solidFill>
                  <a:schemeClr val="tx1"/>
                </a:solidFill>
                <a:latin typeface="Calibri" panose="020F0502020204030204" pitchFamily="34" charset="0"/>
                <a:cs typeface="Calibri" panose="020F0502020204030204" pitchFamily="34" charset="0"/>
              </a:rPr>
              <a:t>Our dataset comprises of 31 columns and 18232 rows</a:t>
            </a:r>
          </a:p>
          <a:p>
            <a:r>
              <a:rPr lang="en-US">
                <a:solidFill>
                  <a:schemeClr val="tx1"/>
                </a:solidFill>
                <a:latin typeface="Calibri" panose="020F0502020204030204" pitchFamily="34" charset="0"/>
                <a:cs typeface="Calibri" panose="020F0502020204030204" pitchFamily="34" charset="0"/>
              </a:rPr>
              <a:t>Data types used are int, float and object </a:t>
            </a:r>
          </a:p>
          <a:p>
            <a:r>
              <a:rPr lang="en-US">
                <a:solidFill>
                  <a:schemeClr val="tx1"/>
                </a:solidFill>
                <a:latin typeface="Calibri" panose="020F0502020204030204" pitchFamily="34" charset="0"/>
                <a:cs typeface="Calibri" panose="020F0502020204030204" pitchFamily="34" charset="0"/>
              </a:rPr>
              <a:t>Categorical variables are Location and Age</a:t>
            </a:r>
          </a:p>
          <a:p>
            <a:r>
              <a:rPr lang="en-US">
                <a:solidFill>
                  <a:schemeClr val="tx1"/>
                </a:solidFill>
                <a:latin typeface="Calibri" panose="020F0502020204030204" pitchFamily="34" charset="0"/>
                <a:cs typeface="Calibri" panose="020F0502020204030204" pitchFamily="34" charset="0"/>
              </a:rPr>
              <a:t>Date Timeline variables are used</a:t>
            </a:r>
          </a:p>
          <a:p>
            <a:r>
              <a:rPr lang="en-US">
                <a:solidFill>
                  <a:schemeClr val="tx1"/>
                </a:solidFill>
                <a:latin typeface="Calibri" panose="020F0502020204030204" pitchFamily="34" charset="0"/>
                <a:cs typeface="Calibri" panose="020F0502020204030204" pitchFamily="34" charset="0"/>
              </a:rPr>
              <a:t>Dataset has less than 3% missing values and have either been removed or imputed with means/most frequently occurring values</a:t>
            </a:r>
          </a:p>
          <a:p>
            <a:pPr marL="0" indent="0">
              <a:buFont typeface="Wingdings 3" panose="05040102010807070707" pitchFamily="18" charset="2"/>
              <a:buNone/>
            </a:pPr>
            <a:r>
              <a:rPr lang="en-US" b="1">
                <a:solidFill>
                  <a:schemeClr val="tx1"/>
                </a:solidFill>
                <a:latin typeface="Calibri" panose="020F0502020204030204" pitchFamily="34" charset="0"/>
                <a:cs typeface="Calibri" panose="020F0502020204030204" pitchFamily="34" charset="0"/>
              </a:rPr>
              <a:t>Note: </a:t>
            </a:r>
            <a:r>
              <a:rPr lang="en-US" i="1">
                <a:solidFill>
                  <a:schemeClr val="tx1"/>
                </a:solidFill>
                <a:latin typeface="Calibri" panose="020F0502020204030204" pitchFamily="34" charset="0"/>
                <a:cs typeface="Calibri" panose="020F0502020204030204" pitchFamily="34" charset="0"/>
              </a:rPr>
              <a:t>The data here is sourced from the European Center for Disease Prevention and Control (ECDC), who provide these statistics only</a:t>
            </a:r>
          </a:p>
        </p:txBody>
      </p:sp>
      <p:pic>
        <p:nvPicPr>
          <p:cNvPr id="4" name="Picture 3"/>
          <p:cNvPicPr>
            <a:picLocks noChangeAspect="1"/>
          </p:cNvPicPr>
          <p:nvPr/>
        </p:nvPicPr>
        <p:blipFill rotWithShape="1">
          <a:blip r:embed="rId2"/>
          <a:srcRect b="9390"/>
          <a:stretch/>
        </p:blipFill>
        <p:spPr>
          <a:xfrm>
            <a:off x="6061164" y="1554481"/>
            <a:ext cx="6028172" cy="3670662"/>
          </a:xfrm>
          <a:prstGeom prst="rect">
            <a:avLst/>
          </a:prstGeom>
        </p:spPr>
      </p:pic>
    </p:spTree>
    <p:extLst>
      <p:ext uri="{BB962C8B-B14F-4D97-AF65-F5344CB8AC3E}">
        <p14:creationId xmlns:p14="http://schemas.microsoft.com/office/powerpoint/2010/main" val="106378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18276" y="260623"/>
            <a:ext cx="2453640" cy="588464"/>
          </a:xfrm>
          <a:prstGeom prst="rect">
            <a:avLst/>
          </a:prstGeom>
        </p:spPr>
        <p:txBody>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Histogram</a:t>
            </a:r>
          </a:p>
        </p:txBody>
      </p:sp>
      <p:sp>
        <p:nvSpPr>
          <p:cNvPr id="3" name="Content Placeholder 2"/>
          <p:cNvSpPr txBox="1">
            <a:spLocks/>
          </p:cNvSpPr>
          <p:nvPr/>
        </p:nvSpPr>
        <p:spPr>
          <a:xfrm>
            <a:off x="655320" y="1250859"/>
            <a:ext cx="6111240" cy="4351338"/>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Impact of COVID on people in extreme poverty and low GDP per capita</a:t>
            </a:r>
          </a:p>
          <a:p>
            <a:r>
              <a:rPr lang="en-US">
                <a:solidFill>
                  <a:schemeClr val="tx1"/>
                </a:solidFill>
                <a:latin typeface="Calibri" panose="020F0502020204030204" pitchFamily="34" charset="0"/>
                <a:cs typeface="Calibri" panose="020F0502020204030204" pitchFamily="34" charset="0"/>
              </a:rPr>
              <a:t>X axis: Extreme poverty &amp; GDP/capita, Y axis: Count</a:t>
            </a:r>
          </a:p>
          <a:p>
            <a:r>
              <a:rPr lang="en-US">
                <a:solidFill>
                  <a:schemeClr val="tx1"/>
                </a:solidFill>
                <a:latin typeface="Calibri" panose="020F0502020204030204" pitchFamily="34" charset="0"/>
                <a:cs typeface="Calibri" panose="020F0502020204030204" pitchFamily="34" charset="0"/>
              </a:rPr>
              <a:t>Inference </a:t>
            </a:r>
          </a:p>
          <a:p>
            <a:pPr lvl="1"/>
            <a:r>
              <a:rPr lang="en-US" sz="2000">
                <a:solidFill>
                  <a:schemeClr val="tx1"/>
                </a:solidFill>
                <a:latin typeface="Calibri" panose="020F0502020204030204" pitchFamily="34" charset="0"/>
                <a:cs typeface="Calibri" panose="020F0502020204030204" pitchFamily="34" charset="0"/>
              </a:rPr>
              <a:t>People with lower income were affected the most </a:t>
            </a:r>
          </a:p>
          <a:p>
            <a:pPr lvl="1"/>
            <a:r>
              <a:rPr lang="en-US" sz="2000">
                <a:solidFill>
                  <a:schemeClr val="tx1"/>
                </a:solidFill>
                <a:latin typeface="Calibri" panose="020F0502020204030204" pitchFamily="34" charset="0"/>
                <a:cs typeface="Calibri" panose="020F0502020204030204" pitchFamily="34" charset="0"/>
              </a:rPr>
              <a:t>The Dataset is biased towards people with lower GDP per capita </a:t>
            </a:r>
          </a:p>
          <a:p>
            <a:pPr lvl="1"/>
            <a:r>
              <a:rPr lang="en-US" sz="2000">
                <a:solidFill>
                  <a:schemeClr val="tx1"/>
                </a:solidFill>
                <a:latin typeface="Calibri" panose="020F0502020204030204" pitchFamily="34" charset="0"/>
                <a:cs typeface="Calibri" panose="020F0502020204030204" pitchFamily="34" charset="0"/>
              </a:rPr>
              <a:t>Africa has the highest extreme poverty ratio as per the dataset</a:t>
            </a:r>
          </a:p>
          <a:p>
            <a:pPr lvl="1"/>
            <a:r>
              <a:rPr lang="en-US" sz="2000">
                <a:solidFill>
                  <a:schemeClr val="tx1"/>
                </a:solidFill>
                <a:latin typeface="Calibri" panose="020F0502020204030204" pitchFamily="34" charset="0"/>
                <a:cs typeface="Calibri" panose="020F0502020204030204" pitchFamily="34" charset="0"/>
              </a:rPr>
              <a:t>We conclude by saying that the exact new case/death per million may not have been registered accurately for those countries with extreme poverty  </a:t>
            </a:r>
          </a:p>
          <a:p>
            <a:endParaRPr lang="en-US">
              <a:solidFill>
                <a:schemeClr val="tx1"/>
              </a:solidFill>
              <a:latin typeface="Calibri" panose="020F0502020204030204" pitchFamily="34" charset="0"/>
              <a:cs typeface="Calibri" panose="020F0502020204030204" pitchFamily="34" charset="0"/>
            </a:endParaRPr>
          </a:p>
          <a:p>
            <a:endParaRPr lang="en-US">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2"/>
          <a:srcRect l="-1" r="1518" b="865"/>
          <a:stretch/>
        </p:blipFill>
        <p:spPr>
          <a:xfrm>
            <a:off x="6766560" y="1196839"/>
            <a:ext cx="4898571" cy="5029710"/>
          </a:xfrm>
          <a:prstGeom prst="rect">
            <a:avLst/>
          </a:prstGeom>
        </p:spPr>
      </p:pic>
    </p:spTree>
    <p:extLst>
      <p:ext uri="{BB962C8B-B14F-4D97-AF65-F5344CB8AC3E}">
        <p14:creationId xmlns:p14="http://schemas.microsoft.com/office/powerpoint/2010/main" val="105509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822950" y="182247"/>
            <a:ext cx="1839107" cy="562337"/>
          </a:xfrm>
          <a:prstGeom prst="rect">
            <a:avLst/>
          </a:prstGeom>
        </p:spPr>
        <p:txBody>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Box Plot</a:t>
            </a:r>
          </a:p>
        </p:txBody>
      </p:sp>
      <p:sp>
        <p:nvSpPr>
          <p:cNvPr id="3" name="Content Placeholder 2"/>
          <p:cNvSpPr txBox="1">
            <a:spLocks/>
          </p:cNvSpPr>
          <p:nvPr/>
        </p:nvSpPr>
        <p:spPr>
          <a:xfrm>
            <a:off x="381578" y="1080091"/>
            <a:ext cx="5771027" cy="4836432"/>
          </a:xfrm>
          <a:prstGeom prst="rect">
            <a:avLst/>
          </a:prstGeom>
        </p:spPr>
        <p:txBody>
          <a:bodyPr>
            <a:norm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Stringency index across different countries during COVID</a:t>
            </a:r>
          </a:p>
          <a:p>
            <a:r>
              <a:rPr lang="en-US">
                <a:solidFill>
                  <a:schemeClr val="tx1"/>
                </a:solidFill>
                <a:latin typeface="Calibri" panose="020F0502020204030204" pitchFamily="34" charset="0"/>
                <a:cs typeface="Calibri" panose="020F0502020204030204" pitchFamily="34" charset="0"/>
              </a:rPr>
              <a:t>X axis: Location, Y axis: Stringency Index</a:t>
            </a:r>
          </a:p>
          <a:p>
            <a:r>
              <a:rPr lang="en-US">
                <a:solidFill>
                  <a:schemeClr val="tx1"/>
                </a:solidFill>
                <a:latin typeface="Calibri" panose="020F0502020204030204" pitchFamily="34" charset="0"/>
                <a:cs typeface="Calibri" panose="020F0502020204030204" pitchFamily="34" charset="0"/>
              </a:rPr>
              <a:t>Inference</a:t>
            </a:r>
          </a:p>
          <a:p>
            <a:pPr lvl="1"/>
            <a:r>
              <a:rPr lang="en-US" sz="2000">
                <a:solidFill>
                  <a:schemeClr val="tx1"/>
                </a:solidFill>
                <a:latin typeface="Calibri" panose="020F0502020204030204" pitchFamily="34" charset="0"/>
                <a:cs typeface="Calibri" panose="020F0502020204030204" pitchFamily="34" charset="0"/>
              </a:rPr>
              <a:t>Bosnia was impacted the most with new case and new deaths/million since they had the lowest range of stringency index (</a:t>
            </a:r>
            <a:r>
              <a:rPr lang="en-US" sz="2000" i="1">
                <a:solidFill>
                  <a:schemeClr val="tx1"/>
                </a:solidFill>
                <a:latin typeface="Calibri" panose="020F0502020204030204" pitchFamily="34" charset="0"/>
                <a:cs typeface="Calibri" panose="020F0502020204030204" pitchFamily="34" charset="0"/>
              </a:rPr>
              <a:t>Stringency effects and impacts are captured in the next few slides</a:t>
            </a:r>
            <a:r>
              <a:rPr lang="en-US" sz="2000">
                <a:solidFill>
                  <a:schemeClr val="tx1"/>
                </a:solidFill>
                <a:latin typeface="Calibri" panose="020F0502020204030204" pitchFamily="34" charset="0"/>
                <a:cs typeface="Calibri" panose="020F0502020204030204" pitchFamily="34" charset="0"/>
              </a:rPr>
              <a:t>)  </a:t>
            </a:r>
          </a:p>
          <a:p>
            <a:pPr lvl="1"/>
            <a:r>
              <a:rPr lang="en-US" sz="2000">
                <a:solidFill>
                  <a:schemeClr val="tx1"/>
                </a:solidFill>
                <a:latin typeface="Calibri" panose="020F0502020204030204" pitchFamily="34" charset="0"/>
                <a:cs typeface="Calibri" panose="020F0502020204030204" pitchFamily="34" charset="0"/>
              </a:rPr>
              <a:t>India &amp; El Salvador have the highest stringency index but have been flexible </a:t>
            </a:r>
          </a:p>
          <a:p>
            <a:pPr lvl="1"/>
            <a:r>
              <a:rPr lang="en-US" sz="2000">
                <a:solidFill>
                  <a:schemeClr val="tx1"/>
                </a:solidFill>
                <a:latin typeface="Calibri" panose="020F0502020204030204" pitchFamily="34" charset="0"/>
                <a:cs typeface="Calibri" panose="020F0502020204030204" pitchFamily="34" charset="0"/>
              </a:rPr>
              <a:t>Algeria has been stringent throughout   </a:t>
            </a:r>
          </a:p>
        </p:txBody>
      </p:sp>
      <p:pic>
        <p:nvPicPr>
          <p:cNvPr id="4" name="Picture 3"/>
          <p:cNvPicPr>
            <a:picLocks noChangeAspect="1"/>
          </p:cNvPicPr>
          <p:nvPr/>
        </p:nvPicPr>
        <p:blipFill rotWithShape="1">
          <a:blip r:embed="rId2"/>
          <a:srcRect l="911" t="1453" r="1621" b="1644"/>
          <a:stretch/>
        </p:blipFill>
        <p:spPr>
          <a:xfrm>
            <a:off x="6204857" y="1080092"/>
            <a:ext cx="5590903" cy="4432434"/>
          </a:xfrm>
          <a:prstGeom prst="rect">
            <a:avLst/>
          </a:prstGeom>
        </p:spPr>
      </p:pic>
    </p:spTree>
    <p:extLst>
      <p:ext uri="{BB962C8B-B14F-4D97-AF65-F5344CB8AC3E}">
        <p14:creationId xmlns:p14="http://schemas.microsoft.com/office/powerpoint/2010/main" val="298730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53593" y="182880"/>
            <a:ext cx="1983378" cy="470262"/>
          </a:xfrm>
          <a:prstGeom prst="rect">
            <a:avLst/>
          </a:prstGeom>
        </p:spPr>
        <p:txBody>
          <a:bodyPr>
            <a:normAutofit fontScale="92500" lnSpcReduction="20000"/>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Bar Chart</a:t>
            </a:r>
          </a:p>
        </p:txBody>
      </p:sp>
      <p:sp>
        <p:nvSpPr>
          <p:cNvPr id="3" name="Content Placeholder 2"/>
          <p:cNvSpPr txBox="1">
            <a:spLocks/>
          </p:cNvSpPr>
          <p:nvPr/>
        </p:nvSpPr>
        <p:spPr>
          <a:xfrm>
            <a:off x="629193" y="195942"/>
            <a:ext cx="11693435" cy="3200401"/>
          </a:xfrm>
          <a:prstGeom prst="rect">
            <a:avLst/>
          </a:prstGeom>
        </p:spPr>
        <p:txBody>
          <a:bodyPr>
            <a:normAutofit fontScale="92500" lnSpcReduction="10000"/>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a:solidFill>
                <a:schemeClr val="tx1"/>
              </a:solidFill>
            </a:endParaRPr>
          </a:p>
          <a:p>
            <a:r>
              <a:rPr lang="en-US">
                <a:solidFill>
                  <a:schemeClr val="tx1"/>
                </a:solidFill>
                <a:latin typeface="Calibri" panose="020F0502020204030204" pitchFamily="34" charset="0"/>
                <a:cs typeface="Calibri" panose="020F0502020204030204" pitchFamily="34" charset="0"/>
              </a:rPr>
              <a:t>Total Death counts across all countries</a:t>
            </a:r>
          </a:p>
          <a:p>
            <a:r>
              <a:rPr lang="en-US">
                <a:solidFill>
                  <a:schemeClr val="tx1"/>
                </a:solidFill>
                <a:latin typeface="Calibri" panose="020F0502020204030204" pitchFamily="34" charset="0"/>
                <a:cs typeface="Calibri" panose="020F0502020204030204" pitchFamily="34" charset="0"/>
              </a:rPr>
              <a:t>X axis: Location, Y axis: Total Deaths</a:t>
            </a:r>
          </a:p>
          <a:p>
            <a:r>
              <a:rPr lang="en-US">
                <a:solidFill>
                  <a:schemeClr val="tx1"/>
                </a:solidFill>
                <a:latin typeface="Calibri" panose="020F0502020204030204" pitchFamily="34" charset="0"/>
                <a:cs typeface="Calibri" panose="020F0502020204030204" pitchFamily="34" charset="0"/>
              </a:rPr>
              <a:t>Inference </a:t>
            </a:r>
          </a:p>
          <a:p>
            <a:pPr lvl="1"/>
            <a:r>
              <a:rPr lang="en-US" sz="2000">
                <a:solidFill>
                  <a:schemeClr val="tx1"/>
                </a:solidFill>
                <a:latin typeface="Calibri" panose="020F0502020204030204" pitchFamily="34" charset="0"/>
                <a:cs typeface="Calibri" panose="020F0502020204030204" pitchFamily="34" charset="0"/>
              </a:rPr>
              <a:t>India &amp; Mexico have the highest number of death counts  </a:t>
            </a:r>
          </a:p>
          <a:p>
            <a:pPr lvl="1"/>
            <a:r>
              <a:rPr lang="en-US" sz="2000">
                <a:solidFill>
                  <a:schemeClr val="tx1"/>
                </a:solidFill>
                <a:latin typeface="Calibri" panose="020F0502020204030204" pitchFamily="34" charset="0"/>
                <a:cs typeface="Calibri" panose="020F0502020204030204" pitchFamily="34" charset="0"/>
              </a:rPr>
              <a:t>Laos &amp; Timor have the lowest number of death counts</a:t>
            </a:r>
          </a:p>
          <a:p>
            <a:pPr lvl="1"/>
            <a:r>
              <a:rPr lang="en-US" sz="2000">
                <a:solidFill>
                  <a:schemeClr val="tx1"/>
                </a:solidFill>
                <a:latin typeface="Calibri" panose="020F0502020204030204" pitchFamily="34" charset="0"/>
                <a:cs typeface="Calibri" panose="020F0502020204030204" pitchFamily="34" charset="0"/>
              </a:rPr>
              <a:t>While India and Mexico have the highest death rates it does not mean these two countries also have the highest number of cases/million which is captured in the next few slides</a:t>
            </a:r>
          </a:p>
        </p:txBody>
      </p:sp>
      <p:pic>
        <p:nvPicPr>
          <p:cNvPr id="4" name="Picture 3"/>
          <p:cNvPicPr>
            <a:picLocks noChangeAspect="1"/>
          </p:cNvPicPr>
          <p:nvPr/>
        </p:nvPicPr>
        <p:blipFill rotWithShape="1">
          <a:blip r:embed="rId2"/>
          <a:srcRect l="4167" r="882"/>
          <a:stretch/>
        </p:blipFill>
        <p:spPr>
          <a:xfrm>
            <a:off x="1776550" y="3500846"/>
            <a:ext cx="8647610" cy="3017520"/>
          </a:xfrm>
          <a:prstGeom prst="rect">
            <a:avLst/>
          </a:prstGeom>
        </p:spPr>
      </p:pic>
    </p:spTree>
    <p:extLst>
      <p:ext uri="{BB962C8B-B14F-4D97-AF65-F5344CB8AC3E}">
        <p14:creationId xmlns:p14="http://schemas.microsoft.com/office/powerpoint/2010/main" val="211324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83183" y="133969"/>
            <a:ext cx="2440577" cy="516857"/>
          </a:xfrm>
          <a:prstGeom prst="rect">
            <a:avLst/>
          </a:prstGeom>
        </p:spPr>
        <p:txBody>
          <a:bodyPr>
            <a:normAutofit lnSpcReduction="10000"/>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Scatter</a:t>
            </a:r>
            <a:r>
              <a:rPr lang="en-US" sz="2000" b="1">
                <a:latin typeface="Calibri" panose="020F0502020204030204" pitchFamily="34" charset="0"/>
                <a:cs typeface="Calibri" panose="020F0502020204030204" pitchFamily="34" charset="0"/>
              </a:rPr>
              <a:t> </a:t>
            </a:r>
            <a:r>
              <a:rPr lang="en-US" sz="3000" b="1">
                <a:latin typeface="Calibri" panose="020F0502020204030204" pitchFamily="34" charset="0"/>
                <a:cs typeface="Calibri" panose="020F0502020204030204" pitchFamily="34" charset="0"/>
              </a:rPr>
              <a:t>plot</a:t>
            </a:r>
          </a:p>
        </p:txBody>
      </p:sp>
      <p:sp>
        <p:nvSpPr>
          <p:cNvPr id="3" name="Content Placeholder 2"/>
          <p:cNvSpPr txBox="1">
            <a:spLocks/>
          </p:cNvSpPr>
          <p:nvPr/>
        </p:nvSpPr>
        <p:spPr>
          <a:xfrm>
            <a:off x="367938" y="812671"/>
            <a:ext cx="5745480" cy="4729387"/>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New deaths/million differed for countries with new cases registered</a:t>
            </a:r>
          </a:p>
          <a:p>
            <a:r>
              <a:rPr lang="en-US">
                <a:solidFill>
                  <a:schemeClr val="tx1"/>
                </a:solidFill>
                <a:latin typeface="Calibri" panose="020F0502020204030204" pitchFamily="34" charset="0"/>
                <a:cs typeface="Calibri" panose="020F0502020204030204" pitchFamily="34" charset="0"/>
              </a:rPr>
              <a:t>X axis: New deaths/millions, Y axis: New Cases/million</a:t>
            </a:r>
          </a:p>
          <a:p>
            <a:r>
              <a:rPr lang="en-US">
                <a:solidFill>
                  <a:schemeClr val="tx1"/>
                </a:solidFill>
                <a:latin typeface="Calibri" panose="020F0502020204030204" pitchFamily="34" charset="0"/>
                <a:cs typeface="Calibri" panose="020F0502020204030204" pitchFamily="34" charset="0"/>
              </a:rPr>
              <a:t>Inference</a:t>
            </a:r>
          </a:p>
          <a:p>
            <a:pPr lvl="1"/>
            <a:r>
              <a:rPr lang="en-US" sz="2000">
                <a:solidFill>
                  <a:schemeClr val="tx1"/>
                </a:solidFill>
                <a:latin typeface="Calibri" panose="020F0502020204030204" pitchFamily="34" charset="0"/>
                <a:cs typeface="Calibri" panose="020F0502020204030204" pitchFamily="34" charset="0"/>
              </a:rPr>
              <a:t>Bosnia experienced the most surge in cases and deaths/million</a:t>
            </a:r>
          </a:p>
          <a:p>
            <a:pPr lvl="2"/>
            <a:r>
              <a:rPr lang="en-US" sz="2000">
                <a:solidFill>
                  <a:schemeClr val="tx1"/>
                </a:solidFill>
                <a:latin typeface="Calibri" panose="020F0502020204030204" pitchFamily="34" charset="0"/>
                <a:cs typeface="Calibri" panose="020F0502020204030204" pitchFamily="34" charset="0"/>
              </a:rPr>
              <a:t>Even though there were few new cases registered as compared to other countries their death rate was still on the higher side</a:t>
            </a:r>
          </a:p>
          <a:p>
            <a:pPr lvl="1"/>
            <a:r>
              <a:rPr lang="en-US" sz="2000">
                <a:solidFill>
                  <a:schemeClr val="tx1"/>
                </a:solidFill>
                <a:latin typeface="Calibri" panose="020F0502020204030204" pitchFamily="34" charset="0"/>
                <a:cs typeface="Calibri" panose="020F0502020204030204" pitchFamily="34" charset="0"/>
              </a:rPr>
              <a:t>Moldova reported close to 590 new cases/million, however, the death rate never crossed 12/million</a:t>
            </a:r>
          </a:p>
          <a:p>
            <a:pPr lvl="1"/>
            <a:r>
              <a:rPr lang="en-US" sz="2000">
                <a:solidFill>
                  <a:schemeClr val="tx1"/>
                </a:solidFill>
                <a:latin typeface="Calibri" panose="020F0502020204030204" pitchFamily="34" charset="0"/>
                <a:cs typeface="Calibri" panose="020F0502020204030204" pitchFamily="34" charset="0"/>
              </a:rPr>
              <a:t>In Mexico, the death rate was high in spite of fewer new cases being registered</a:t>
            </a:r>
          </a:p>
          <a:p>
            <a:endParaRPr lang="en-US">
              <a:solidFill>
                <a:schemeClr val="tx1"/>
              </a:solidFill>
              <a:latin typeface="Calibri" panose="020F0502020204030204" pitchFamily="34" charset="0"/>
              <a:cs typeface="Calibri" panose="020F0502020204030204" pitchFamily="34" charset="0"/>
            </a:endParaRPr>
          </a:p>
          <a:p>
            <a:endParaRPr lang="en-US">
              <a:solidFill>
                <a:schemeClr val="tx1"/>
              </a:solidFill>
              <a:latin typeface="Calibri" panose="020F0502020204030204" pitchFamily="34" charset="0"/>
              <a:cs typeface="Calibri" panose="020F0502020204030204" pitchFamily="34" charset="0"/>
            </a:endParaRPr>
          </a:p>
          <a:p>
            <a:endParaRPr lang="en-US">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2"/>
          <a:srcRect l="442" t="1227" r="1035" b="1139"/>
          <a:stretch/>
        </p:blipFill>
        <p:spPr>
          <a:xfrm>
            <a:off x="6113418" y="1005838"/>
            <a:ext cx="5852161" cy="5199017"/>
          </a:xfrm>
          <a:prstGeom prst="rect">
            <a:avLst/>
          </a:prstGeom>
        </p:spPr>
      </p:pic>
    </p:spTree>
    <p:extLst>
      <p:ext uri="{BB962C8B-B14F-4D97-AF65-F5344CB8AC3E}">
        <p14:creationId xmlns:p14="http://schemas.microsoft.com/office/powerpoint/2010/main" val="284038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97630" y="108704"/>
            <a:ext cx="2186940" cy="540412"/>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Line Chart</a:t>
            </a:r>
          </a:p>
        </p:txBody>
      </p:sp>
      <p:sp>
        <p:nvSpPr>
          <p:cNvPr id="3" name="Content Placeholder 2"/>
          <p:cNvSpPr txBox="1">
            <a:spLocks/>
          </p:cNvSpPr>
          <p:nvPr/>
        </p:nvSpPr>
        <p:spPr>
          <a:xfrm>
            <a:off x="668382" y="748784"/>
            <a:ext cx="8658497" cy="2752062"/>
          </a:xfrm>
          <a:prstGeom prst="rect">
            <a:avLst/>
          </a:prstGeom>
        </p:spPr>
        <p:txBody>
          <a:bodyPr>
            <a:norm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Number of cases through 2020 vs 2021</a:t>
            </a:r>
          </a:p>
          <a:p>
            <a:r>
              <a:rPr lang="en-US">
                <a:solidFill>
                  <a:schemeClr val="tx1"/>
                </a:solidFill>
                <a:latin typeface="Calibri" panose="020F0502020204030204" pitchFamily="34" charset="0"/>
                <a:cs typeface="Calibri" panose="020F0502020204030204" pitchFamily="34" charset="0"/>
              </a:rPr>
              <a:t>X axis: Months, Y axis: Total number of new cases registered</a:t>
            </a:r>
          </a:p>
          <a:p>
            <a:r>
              <a:rPr lang="en-US">
                <a:solidFill>
                  <a:schemeClr val="tx1"/>
                </a:solidFill>
                <a:latin typeface="Calibri" panose="020F0502020204030204" pitchFamily="34" charset="0"/>
                <a:cs typeface="Calibri" panose="020F0502020204030204" pitchFamily="34" charset="0"/>
              </a:rPr>
              <a:t>Inference:</a:t>
            </a:r>
          </a:p>
          <a:p>
            <a:pPr lvl="1"/>
            <a:r>
              <a:rPr lang="en-US" sz="2000">
                <a:solidFill>
                  <a:schemeClr val="tx1"/>
                </a:solidFill>
                <a:latin typeface="Calibri" panose="020F0502020204030204" pitchFamily="34" charset="0"/>
                <a:cs typeface="Calibri" panose="020F0502020204030204" pitchFamily="34" charset="0"/>
              </a:rPr>
              <a:t>In 2020, most new cases were registered in the month of September </a:t>
            </a:r>
          </a:p>
          <a:p>
            <a:pPr lvl="1"/>
            <a:r>
              <a:rPr lang="en-US" sz="2000">
                <a:solidFill>
                  <a:schemeClr val="tx1"/>
                </a:solidFill>
                <a:latin typeface="Calibri" panose="020F0502020204030204" pitchFamily="34" charset="0"/>
                <a:cs typeface="Calibri" panose="020F0502020204030204" pitchFamily="34" charset="0"/>
              </a:rPr>
              <a:t>In 2021, most new cases were registered in the month of May </a:t>
            </a:r>
          </a:p>
          <a:p>
            <a:pPr lvl="1"/>
            <a:r>
              <a:rPr lang="en-US" sz="2000">
                <a:solidFill>
                  <a:schemeClr val="tx1"/>
                </a:solidFill>
                <a:latin typeface="Calibri" panose="020F0502020204030204" pitchFamily="34" charset="0"/>
                <a:cs typeface="Calibri" panose="020F0502020204030204" pitchFamily="34" charset="0"/>
              </a:rPr>
              <a:t>New cases registered are more in 2021 when compared to 2020</a:t>
            </a:r>
          </a:p>
          <a:p>
            <a:endParaRPr lang="en-US">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246811" y="3500846"/>
            <a:ext cx="7674430" cy="3082834"/>
          </a:xfrm>
          <a:prstGeom prst="rect">
            <a:avLst/>
          </a:prstGeom>
        </p:spPr>
      </p:pic>
    </p:spTree>
    <p:extLst>
      <p:ext uri="{BB962C8B-B14F-4D97-AF65-F5344CB8AC3E}">
        <p14:creationId xmlns:p14="http://schemas.microsoft.com/office/powerpoint/2010/main" val="220423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1377" y="143058"/>
            <a:ext cx="1878874" cy="523150"/>
          </a:xfrm>
          <a:prstGeom prst="rect">
            <a:avLst/>
          </a:prstGeom>
        </p:spPr>
        <p:txBody>
          <a:bodyPr>
            <a:normAutofit lnSpcReduction="10000"/>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Pie Chart</a:t>
            </a:r>
          </a:p>
        </p:txBody>
      </p:sp>
      <p:sp>
        <p:nvSpPr>
          <p:cNvPr id="3" name="Content Placeholder 2"/>
          <p:cNvSpPr txBox="1">
            <a:spLocks/>
          </p:cNvSpPr>
          <p:nvPr/>
        </p:nvSpPr>
        <p:spPr>
          <a:xfrm>
            <a:off x="353922" y="819784"/>
            <a:ext cx="5836920" cy="5097689"/>
          </a:xfrm>
          <a:prstGeom prst="rect">
            <a:avLst/>
          </a:prstGeom>
        </p:spPr>
        <p:txBody>
          <a:bodyPr>
            <a:norm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Total cases/million across India, Egypt, Pakistan, South Africa, Yemen, Moldova, Bosnia &amp; Herzegovina, </a:t>
            </a:r>
          </a:p>
          <a:p>
            <a:r>
              <a:rPr lang="en-US">
                <a:solidFill>
                  <a:schemeClr val="tx1"/>
                </a:solidFill>
                <a:latin typeface="Calibri" panose="020F0502020204030204" pitchFamily="34" charset="0"/>
                <a:cs typeface="Calibri" panose="020F0502020204030204" pitchFamily="34" charset="0"/>
              </a:rPr>
              <a:t>Inference</a:t>
            </a:r>
          </a:p>
          <a:p>
            <a:pPr marL="0" indent="0">
              <a:buFont typeface="Wingdings 3" panose="05040102010807070707" pitchFamily="18" charset="2"/>
              <a:buNone/>
            </a:pPr>
            <a:r>
              <a:rPr lang="en-US">
                <a:solidFill>
                  <a:schemeClr val="tx1"/>
                </a:solidFill>
                <a:latin typeface="Calibri" panose="020F0502020204030204" pitchFamily="34" charset="0"/>
                <a:cs typeface="Calibri" panose="020F0502020204030204" pitchFamily="34" charset="0"/>
              </a:rPr>
              <a:t>Amongst the countries compared </a:t>
            </a:r>
          </a:p>
          <a:p>
            <a:pPr lvl="1"/>
            <a:r>
              <a:rPr lang="en-US" sz="2000">
                <a:solidFill>
                  <a:schemeClr val="tx1"/>
                </a:solidFill>
                <a:latin typeface="Calibri" panose="020F0502020204030204" pitchFamily="34" charset="0"/>
                <a:cs typeface="Calibri" panose="020F0502020204030204" pitchFamily="34" charset="0"/>
              </a:rPr>
              <a:t>Yemen has the least number of cases registered/million</a:t>
            </a:r>
          </a:p>
          <a:p>
            <a:pPr lvl="1"/>
            <a:r>
              <a:rPr lang="en-US" sz="2000">
                <a:solidFill>
                  <a:schemeClr val="tx1"/>
                </a:solidFill>
                <a:latin typeface="Calibri" panose="020F0502020204030204" pitchFamily="34" charset="0"/>
                <a:cs typeface="Calibri" panose="020F0502020204030204" pitchFamily="34" charset="0"/>
              </a:rPr>
              <a:t>Moldova has the most number of cases registered/million</a:t>
            </a:r>
          </a:p>
          <a:p>
            <a:pPr lvl="1"/>
            <a:r>
              <a:rPr lang="en-US" sz="2000">
                <a:solidFill>
                  <a:schemeClr val="tx1"/>
                </a:solidFill>
                <a:latin typeface="Calibri" panose="020F0502020204030204" pitchFamily="34" charset="0"/>
                <a:cs typeface="Calibri" panose="020F0502020204030204" pitchFamily="34" charset="0"/>
              </a:rPr>
              <a:t>People assume that the most populated countries(ex: India &amp; Mexico) are usually the ones most impacted per million but this pie chart proves the very hypothesis wrong</a:t>
            </a:r>
          </a:p>
        </p:txBody>
      </p:sp>
      <p:pic>
        <p:nvPicPr>
          <p:cNvPr id="4" name="Picture 3"/>
          <p:cNvPicPr>
            <a:picLocks noChangeAspect="1"/>
          </p:cNvPicPr>
          <p:nvPr/>
        </p:nvPicPr>
        <p:blipFill rotWithShape="1">
          <a:blip r:embed="rId2"/>
          <a:srcRect l="1414" t="1082" r="1724"/>
          <a:stretch/>
        </p:blipFill>
        <p:spPr>
          <a:xfrm>
            <a:off x="5970814" y="932406"/>
            <a:ext cx="5879085" cy="4872444"/>
          </a:xfrm>
          <a:prstGeom prst="rect">
            <a:avLst/>
          </a:prstGeom>
        </p:spPr>
      </p:pic>
    </p:spTree>
    <p:extLst>
      <p:ext uri="{BB962C8B-B14F-4D97-AF65-F5344CB8AC3E}">
        <p14:creationId xmlns:p14="http://schemas.microsoft.com/office/powerpoint/2010/main" val="106937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16137" y="0"/>
            <a:ext cx="2076995" cy="496389"/>
          </a:xfrm>
          <a:prstGeom prst="rect">
            <a:avLst/>
          </a:prstGeom>
        </p:spPr>
        <p:txBody>
          <a:bodyPr>
            <a:noAutofit/>
          </a:bodyPr>
          <a:lst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latin typeface="Calibri" panose="020F0502020204030204" pitchFamily="34" charset="0"/>
                <a:cs typeface="Calibri" panose="020F0502020204030204" pitchFamily="34" charset="0"/>
              </a:rPr>
              <a:t>Heat Map</a:t>
            </a:r>
          </a:p>
        </p:txBody>
      </p:sp>
      <p:sp>
        <p:nvSpPr>
          <p:cNvPr id="3" name="Content Placeholder 2"/>
          <p:cNvSpPr txBox="1">
            <a:spLocks/>
          </p:cNvSpPr>
          <p:nvPr/>
        </p:nvSpPr>
        <p:spPr>
          <a:xfrm>
            <a:off x="195943" y="1063782"/>
            <a:ext cx="6137366" cy="4351338"/>
          </a:xfrm>
          <a:prstGeom prst="rect">
            <a:avLst/>
          </a:prstGeom>
        </p:spPr>
        <p:txBody>
          <a:bodyPr>
            <a:noAutofit/>
          </a:bodyPr>
          <a:lst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a:solidFill>
                  <a:schemeClr val="tx1"/>
                </a:solidFill>
                <a:latin typeface="Calibri" panose="020F0502020204030204" pitchFamily="34" charset="0"/>
                <a:cs typeface="Calibri" panose="020F0502020204030204" pitchFamily="34" charset="0"/>
              </a:rPr>
              <a:t>Total COVID Cases registered from January to December in 2020 &amp; 2021 </a:t>
            </a:r>
          </a:p>
          <a:p>
            <a:r>
              <a:rPr lang="en-US">
                <a:solidFill>
                  <a:schemeClr val="tx1"/>
                </a:solidFill>
                <a:latin typeface="Calibri" panose="020F0502020204030204" pitchFamily="34" charset="0"/>
                <a:cs typeface="Calibri" panose="020F0502020204030204" pitchFamily="34" charset="0"/>
              </a:rPr>
              <a:t> X axis: Years 2020, 2021, Y axis: Months (</a:t>
            </a:r>
            <a:r>
              <a:rPr lang="en-US" i="1">
                <a:solidFill>
                  <a:schemeClr val="tx1"/>
                </a:solidFill>
                <a:latin typeface="Calibri" panose="020F0502020204030204" pitchFamily="34" charset="0"/>
                <a:cs typeface="Calibri" panose="020F0502020204030204" pitchFamily="34" charset="0"/>
              </a:rPr>
              <a:t>Jan – Dec</a:t>
            </a:r>
            <a:r>
              <a:rPr lang="en-US">
                <a:solidFill>
                  <a:schemeClr val="tx1"/>
                </a:solidFill>
                <a:latin typeface="Calibri" panose="020F0502020204030204" pitchFamily="34" charset="0"/>
                <a:cs typeface="Calibri" panose="020F0502020204030204" pitchFamily="34" charset="0"/>
              </a:rPr>
              <a:t>)</a:t>
            </a:r>
          </a:p>
          <a:p>
            <a:r>
              <a:rPr lang="en-US">
                <a:solidFill>
                  <a:schemeClr val="tx1"/>
                </a:solidFill>
                <a:latin typeface="Calibri" panose="020F0502020204030204" pitchFamily="34" charset="0"/>
                <a:cs typeface="Calibri" panose="020F0502020204030204" pitchFamily="34" charset="0"/>
              </a:rPr>
              <a:t>Inference </a:t>
            </a:r>
          </a:p>
          <a:p>
            <a:pPr lvl="1"/>
            <a:r>
              <a:rPr lang="en-US" sz="2000">
                <a:solidFill>
                  <a:schemeClr val="tx1"/>
                </a:solidFill>
                <a:latin typeface="Calibri" panose="020F0502020204030204" pitchFamily="34" charset="0"/>
                <a:cs typeface="Calibri" panose="020F0502020204030204" pitchFamily="34" charset="0"/>
              </a:rPr>
              <a:t>May &amp; June in 2021 has the highest number of cases recorded</a:t>
            </a:r>
          </a:p>
          <a:p>
            <a:pPr lvl="1"/>
            <a:r>
              <a:rPr lang="en-US" sz="2000">
                <a:solidFill>
                  <a:schemeClr val="tx1"/>
                </a:solidFill>
                <a:latin typeface="Calibri" panose="020F0502020204030204" pitchFamily="34" charset="0"/>
                <a:cs typeface="Calibri" panose="020F0502020204030204" pitchFamily="34" charset="0"/>
              </a:rPr>
              <a:t>March &amp; April in 2020 has the lowest number of cases recorded</a:t>
            </a:r>
          </a:p>
          <a:p>
            <a:pPr lvl="1"/>
            <a:r>
              <a:rPr lang="en-US" sz="2000">
                <a:solidFill>
                  <a:schemeClr val="tx1"/>
                </a:solidFill>
                <a:latin typeface="Calibri" panose="020F0502020204030204" pitchFamily="34" charset="0"/>
                <a:cs typeface="Calibri" panose="020F0502020204030204" pitchFamily="34" charset="0"/>
              </a:rPr>
              <a:t>Total number of cases increased rapidly from March 2020 through June 2021 </a:t>
            </a:r>
          </a:p>
        </p:txBody>
      </p:sp>
      <p:pic>
        <p:nvPicPr>
          <p:cNvPr id="4" name="Picture 3"/>
          <p:cNvPicPr>
            <a:picLocks noChangeAspect="1"/>
          </p:cNvPicPr>
          <p:nvPr/>
        </p:nvPicPr>
        <p:blipFill rotWithShape="1">
          <a:blip r:embed="rId2"/>
          <a:srcRect l="5977" t="1924" r="6652"/>
          <a:stretch/>
        </p:blipFill>
        <p:spPr>
          <a:xfrm>
            <a:off x="6202681" y="757372"/>
            <a:ext cx="5722600" cy="4964159"/>
          </a:xfrm>
          <a:prstGeom prst="rect">
            <a:avLst/>
          </a:prstGeom>
        </p:spPr>
      </p:pic>
    </p:spTree>
    <p:extLst>
      <p:ext uri="{BB962C8B-B14F-4D97-AF65-F5344CB8AC3E}">
        <p14:creationId xmlns:p14="http://schemas.microsoft.com/office/powerpoint/2010/main" val="41375473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498</TotalTime>
  <Words>1036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Muthukrishnan, Bharathi</dc:creator>
  <cp:lastModifiedBy>Dharmarajan, Shreya</cp:lastModifiedBy>
  <cp:revision>3</cp:revision>
  <dcterms:created xsi:type="dcterms:W3CDTF">2021-07-29T17:02:28Z</dcterms:created>
  <dcterms:modified xsi:type="dcterms:W3CDTF">2022-02-11T23:35:38Z</dcterms:modified>
</cp:coreProperties>
</file>