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73" r:id="rId7"/>
    <p:sldId id="280" r:id="rId8"/>
    <p:sldId id="272" r:id="rId9"/>
    <p:sldId id="261" r:id="rId10"/>
    <p:sldId id="266" r:id="rId11"/>
    <p:sldId id="274" r:id="rId12"/>
    <p:sldId id="275" r:id="rId13"/>
    <p:sldId id="282" r:id="rId14"/>
    <p:sldId id="284" r:id="rId15"/>
    <p:sldId id="281" r:id="rId16"/>
    <p:sldId id="278" r:id="rId17"/>
    <p:sldId id="283" r:id="rId18"/>
    <p:sldId id="276" r:id="rId19"/>
    <p:sldId id="285" r:id="rId20"/>
    <p:sldId id="277" r:id="rId21"/>
    <p:sldId id="279" r:id="rId22"/>
    <p:sldId id="268" r:id="rId23"/>
    <p:sldId id="269" r:id="rId24"/>
    <p:sldId id="270" r:id="rId25"/>
    <p:sldId id="271"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Helvetica Neue"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eya" initials="S" lastIdx="1" clrIdx="0">
    <p:extLst>
      <p:ext uri="{19B8F6BF-5375-455C-9EA6-DF929625EA0E}">
        <p15:presenceInfo xmlns:p15="http://schemas.microsoft.com/office/powerpoint/2012/main" userId="Shrey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26B086-2255-4392-BBF0-F8C9D1CDD01F}">
  <a:tblStyle styleId="{6826B086-2255-4392-BBF0-F8C9D1CDD0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88" autoAdjust="0"/>
  </p:normalViewPr>
  <p:slideViewPr>
    <p:cSldViewPr snapToGrid="0">
      <p:cViewPr varScale="1">
        <p:scale>
          <a:sx n="75" d="100"/>
          <a:sy n="75" d="100"/>
        </p:scale>
        <p:origin x="1022" y="3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25428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p is the order of the autoregressive model(number of time lags)</a:t>
            </a:r>
          </a:p>
          <a:p>
            <a:r>
              <a:rPr lang="en-IN" dirty="0"/>
              <a:t>q is the order of the moving average model.</a:t>
            </a:r>
          </a:p>
          <a:p>
            <a:r>
              <a:rPr lang="en-IN" dirty="0"/>
              <a:t>d is the degree of differencing(number of times the data have had past values subtracted</a:t>
            </a:r>
          </a:p>
        </p:txBody>
      </p:sp>
    </p:spTree>
    <p:extLst>
      <p:ext uri="{BB962C8B-B14F-4D97-AF65-F5344CB8AC3E}">
        <p14:creationId xmlns:p14="http://schemas.microsoft.com/office/powerpoint/2010/main" val="2070272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02243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6032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P=1, q=1, d=0</a:t>
            </a:r>
          </a:p>
          <a:p>
            <a:r>
              <a:rPr lang="en-IN" sz="1100" b="0" i="0" u="none" strike="noStrike" cap="none" dirty="0">
                <a:solidFill>
                  <a:srgbClr val="000000"/>
                </a:solidFill>
                <a:effectLst/>
                <a:latin typeface="Arial"/>
                <a:ea typeface="Arial"/>
                <a:cs typeface="Arial"/>
                <a:sym typeface="Arial"/>
              </a:rPr>
              <a:t>p is the lag value where the PACF chart crosses the upper confidence interval for the first time. It can be noticed that in this case p=1.</a:t>
            </a:r>
          </a:p>
          <a:p>
            <a:r>
              <a:rPr lang="en-IN" sz="1100" b="0" i="0" u="none" strike="noStrike" cap="none" dirty="0">
                <a:solidFill>
                  <a:srgbClr val="000000"/>
                </a:solidFill>
                <a:effectLst/>
                <a:latin typeface="Arial"/>
                <a:ea typeface="Arial"/>
                <a:cs typeface="Arial"/>
                <a:sym typeface="Arial"/>
              </a:rPr>
              <a:t>q is the lag value where the ACF chart crosses the upper confidence interval for the first time. It can be noticed that in this case q=1.</a:t>
            </a:r>
          </a:p>
          <a:p>
            <a:r>
              <a:rPr lang="en-IN" dirty="0"/>
              <a:t>ACF is the measure of the correlation between the Time series and a lagged version of itself</a:t>
            </a:r>
          </a:p>
          <a:p>
            <a:r>
              <a:rPr lang="en-IN" dirty="0"/>
              <a:t>PACF is the measure of the correlation between the Time series and the </a:t>
            </a:r>
            <a:r>
              <a:rPr lang="en-IN" dirty="0" err="1"/>
              <a:t>algged</a:t>
            </a:r>
            <a:r>
              <a:rPr lang="en-IN" dirty="0"/>
              <a:t> version but after eliminating the variations.</a:t>
            </a:r>
          </a:p>
        </p:txBody>
      </p:sp>
    </p:spTree>
    <p:extLst>
      <p:ext uri="{BB962C8B-B14F-4D97-AF65-F5344CB8AC3E}">
        <p14:creationId xmlns:p14="http://schemas.microsoft.com/office/powerpoint/2010/main" val="920625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1165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b9868ba67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b9868ba6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d56014b02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d56014b0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d56014b0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d56014b0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cc5b04c0c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cc5b04c0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b9868ba67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5b9868ba6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b9868ba67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b9868ba67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cf6007e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cf6007e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cf6007e5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cf6007e5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cf6007e5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cf6007e5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d56014b0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d56014b0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Note: Random Forest Classifier only selects the Top 5 attributes </a:t>
            </a:r>
          </a:p>
          <a:p>
            <a:pPr marL="0" lvl="0" indent="0" algn="l" rtl="0">
              <a:spcBef>
                <a:spcPts val="0"/>
              </a:spcBef>
              <a:spcAft>
                <a:spcPts val="0"/>
              </a:spcAft>
              <a:buNone/>
            </a:pPr>
            <a:r>
              <a:rPr lang="en-IN" dirty="0"/>
              <a:t>Chi-square test did not produce any significant output. </a:t>
            </a:r>
            <a:r>
              <a:rPr lang="en-IN"/>
              <a:t>Chi-square </a:t>
            </a:r>
            <a:r>
              <a:rPr lang="en-IN" dirty="0"/>
              <a:t>test measures the chi-</a:t>
            </a:r>
            <a:r>
              <a:rPr lang="en-IN" dirty="0" err="1"/>
              <a:t>sq</a:t>
            </a:r>
            <a:r>
              <a:rPr lang="en-IN" dirty="0"/>
              <a:t> between each predictor variable and the target variable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62465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50697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6386975" y="4069575"/>
            <a:ext cx="2580650" cy="8684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ascidatabase.com/author.php?author=J.&amp;last=Shahrabi"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ascidatabase.com/author.php?author=M.&amp;last=Heydar" TargetMode="External"/><Relationship Id="rId4" Type="http://schemas.openxmlformats.org/officeDocument/2006/relationships/hyperlink" Target="http://ascidatabase.com/author.php?author=S.&amp;last=S.%20Mousavi"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185525" y="607425"/>
            <a:ext cx="5765400" cy="23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800" dirty="0"/>
              <a:t>Late </a:t>
            </a:r>
            <a:r>
              <a:rPr lang="en-IN" sz="4800" dirty="0"/>
              <a:t>Shipment </a:t>
            </a:r>
            <a:r>
              <a:rPr lang="en" sz="4800" dirty="0"/>
              <a:t>Order Analysis </a:t>
            </a:r>
            <a:endParaRPr sz="4800" dirty="0"/>
          </a:p>
        </p:txBody>
      </p:sp>
      <p:sp>
        <p:nvSpPr>
          <p:cNvPr id="56" name="Google Shape;56;p13"/>
          <p:cNvSpPr txBox="1">
            <a:spLocks noGrp="1"/>
          </p:cNvSpPr>
          <p:nvPr>
            <p:ph type="subTitle" idx="1"/>
          </p:nvPr>
        </p:nvSpPr>
        <p:spPr>
          <a:xfrm>
            <a:off x="311700" y="3041375"/>
            <a:ext cx="8520600" cy="792600"/>
          </a:xfrm>
          <a:prstGeom prst="rect">
            <a:avLst/>
          </a:prstGeom>
        </p:spPr>
        <p:txBody>
          <a:bodyPr spcFirstLastPara="1" wrap="square" lIns="91425" tIns="91425" rIns="91425" bIns="91425" anchor="t" anchorCtr="0">
            <a:noAutofit/>
          </a:bodyPr>
          <a:lstStyle/>
          <a:p>
            <a:pPr marL="0" lvl="0" indent="457200" algn="ctr" rtl="0">
              <a:spcBef>
                <a:spcPts val="0"/>
              </a:spcBef>
              <a:spcAft>
                <a:spcPts val="0"/>
              </a:spcAft>
              <a:buNone/>
            </a:pPr>
            <a:r>
              <a:rPr lang="en"/>
              <a:t>Shreya Bagchi</a:t>
            </a:r>
            <a:endParaRPr/>
          </a:p>
        </p:txBody>
      </p:sp>
      <p:pic>
        <p:nvPicPr>
          <p:cNvPr id="57" name="Google Shape;57;p13"/>
          <p:cNvPicPr preferRelativeResize="0"/>
          <p:nvPr/>
        </p:nvPicPr>
        <p:blipFill>
          <a:blip r:embed="rId3">
            <a:alphaModFix/>
          </a:blip>
          <a:stretch>
            <a:fillRect/>
          </a:stretch>
        </p:blipFill>
        <p:spPr>
          <a:xfrm>
            <a:off x="196800" y="249450"/>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1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600" dirty="0">
                <a:latin typeface="Times New Roman"/>
                <a:ea typeface="Times New Roman"/>
                <a:cs typeface="Times New Roman"/>
                <a:sym typeface="Times New Roman"/>
              </a:rPr>
              <a:t>Feature Selection</a:t>
            </a:r>
            <a:endParaRPr sz="3600" dirty="0">
              <a:latin typeface="Times New Roman"/>
              <a:ea typeface="Times New Roman"/>
              <a:cs typeface="Times New Roman"/>
              <a:sym typeface="Times New Roman"/>
            </a:endParaRPr>
          </a:p>
        </p:txBody>
      </p:sp>
      <p:sp>
        <p:nvSpPr>
          <p:cNvPr id="128" name="Google Shape;128;p23"/>
          <p:cNvSpPr txBox="1">
            <a:spLocks noGrp="1"/>
          </p:cNvSpPr>
          <p:nvPr>
            <p:ph type="body" idx="1"/>
          </p:nvPr>
        </p:nvSpPr>
        <p:spPr>
          <a:xfrm>
            <a:off x="311700" y="892850"/>
            <a:ext cx="8709600" cy="38613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2" name="TextBox 1">
            <a:extLst>
              <a:ext uri="{FF2B5EF4-FFF2-40B4-BE49-F238E27FC236}">
                <a16:creationId xmlns:a16="http://schemas.microsoft.com/office/drawing/2014/main" id="{BBD5AF98-95AD-4E17-98E1-BCE32615B5CB}"/>
              </a:ext>
            </a:extLst>
          </p:cNvPr>
          <p:cNvSpPr txBox="1"/>
          <p:nvPr/>
        </p:nvSpPr>
        <p:spPr>
          <a:xfrm>
            <a:off x="3589874" y="1819513"/>
            <a:ext cx="2780571" cy="3323987"/>
          </a:xfrm>
          <a:prstGeom prst="rect">
            <a:avLst/>
          </a:prstGeom>
          <a:noFill/>
        </p:spPr>
        <p:txBody>
          <a:bodyPr wrap="square" rtlCol="0">
            <a:spAutoFit/>
          </a:bodyPr>
          <a:lstStyle/>
          <a:p>
            <a:pPr fontAlgn="base"/>
            <a:r>
              <a:rPr lang="en-IN" dirty="0" err="1"/>
              <a:t>scaled_transportation_lead_time</a:t>
            </a:r>
            <a:r>
              <a:rPr lang="en-IN" dirty="0"/>
              <a:t> </a:t>
            </a:r>
            <a:r>
              <a:rPr lang="en-IN" dirty="0" err="1"/>
              <a:t>scaled_shipment_weight</a:t>
            </a:r>
            <a:r>
              <a:rPr lang="en-IN" dirty="0"/>
              <a:t> </a:t>
            </a:r>
            <a:r>
              <a:rPr lang="en-IN" dirty="0" err="1"/>
              <a:t>Is_tech_issue</a:t>
            </a:r>
            <a:r>
              <a:rPr lang="en-IN" dirty="0"/>
              <a:t> </a:t>
            </a:r>
          </a:p>
          <a:p>
            <a:pPr fontAlgn="base"/>
            <a:r>
              <a:rPr lang="en-IN" dirty="0" err="1"/>
              <a:t>Is_Ship_date_revised</a:t>
            </a:r>
            <a:r>
              <a:rPr lang="en-IN" dirty="0"/>
              <a:t> </a:t>
            </a:r>
          </a:p>
          <a:p>
            <a:pPr fontAlgn="base"/>
            <a:r>
              <a:rPr lang="en-IN" dirty="0" err="1"/>
              <a:t>mode_IM</a:t>
            </a:r>
            <a:r>
              <a:rPr lang="en-IN" dirty="0"/>
              <a:t> </a:t>
            </a:r>
            <a:r>
              <a:rPr lang="en-IN" dirty="0" err="1"/>
              <a:t>mode_PC</a:t>
            </a:r>
            <a:r>
              <a:rPr lang="en-IN" dirty="0"/>
              <a:t> </a:t>
            </a:r>
            <a:r>
              <a:rPr lang="en-IN" dirty="0" err="1"/>
              <a:t>mode_LT</a:t>
            </a:r>
            <a:r>
              <a:rPr lang="en-IN" dirty="0"/>
              <a:t> </a:t>
            </a:r>
            <a:r>
              <a:rPr lang="en-IN" dirty="0" err="1"/>
              <a:t>zone_CA</a:t>
            </a:r>
            <a:r>
              <a:rPr lang="en-IN" dirty="0"/>
              <a:t> </a:t>
            </a:r>
          </a:p>
          <a:p>
            <a:pPr fontAlgn="base"/>
            <a:r>
              <a:rPr lang="en-IN" dirty="0" err="1"/>
              <a:t>zone_NJ</a:t>
            </a:r>
            <a:r>
              <a:rPr lang="en-IN" dirty="0"/>
              <a:t> </a:t>
            </a:r>
          </a:p>
          <a:p>
            <a:pPr fontAlgn="base"/>
            <a:r>
              <a:rPr lang="en-IN" dirty="0" err="1"/>
              <a:t>zone_WA</a:t>
            </a:r>
            <a:endParaRPr lang="en-IN" dirty="0"/>
          </a:p>
          <a:p>
            <a:pPr fontAlgn="base"/>
            <a:r>
              <a:rPr lang="en-IN" dirty="0"/>
              <a:t> </a:t>
            </a:r>
            <a:r>
              <a:rPr lang="en-IN" dirty="0" err="1"/>
              <a:t>zone_IN</a:t>
            </a:r>
            <a:r>
              <a:rPr lang="en-IN" dirty="0"/>
              <a:t> </a:t>
            </a:r>
          </a:p>
          <a:p>
            <a:pPr fontAlgn="base"/>
            <a:r>
              <a:rPr lang="en-IN" dirty="0" err="1"/>
              <a:t>zone_PA</a:t>
            </a:r>
            <a:r>
              <a:rPr lang="en-IN" dirty="0"/>
              <a:t> </a:t>
            </a:r>
            <a:r>
              <a:rPr lang="en-IN" dirty="0" err="1"/>
              <a:t>ship_key_TL</a:t>
            </a:r>
            <a:r>
              <a:rPr lang="en-IN" dirty="0"/>
              <a:t> </a:t>
            </a:r>
            <a:r>
              <a:rPr lang="en-IN" dirty="0" err="1"/>
              <a:t>ship_key_PG</a:t>
            </a:r>
            <a:r>
              <a:rPr lang="en-IN" dirty="0"/>
              <a:t> ship_key_P9 </a:t>
            </a:r>
            <a:r>
              <a:rPr lang="en-IN" dirty="0" err="1"/>
              <a:t>ship_key_PS</a:t>
            </a:r>
            <a:r>
              <a:rPr lang="en-IN" dirty="0"/>
              <a:t> </a:t>
            </a:r>
            <a:r>
              <a:rPr lang="en-IN" dirty="0" err="1"/>
              <a:t>ship_key_PL</a:t>
            </a:r>
            <a:r>
              <a:rPr lang="en-IN" dirty="0"/>
              <a:t> </a:t>
            </a:r>
            <a:r>
              <a:rPr lang="en-IN" dirty="0" err="1"/>
              <a:t>ship_key_RO</a:t>
            </a:r>
            <a:endParaRPr lang="en-IN" dirty="0"/>
          </a:p>
          <a:p>
            <a:pPr fontAlgn="base"/>
            <a:r>
              <a:rPr lang="en-IN" dirty="0" err="1"/>
              <a:t>ship_key_TO</a:t>
            </a:r>
            <a:r>
              <a:rPr lang="en-IN" dirty="0"/>
              <a:t> </a:t>
            </a:r>
            <a:r>
              <a:rPr lang="en-IN" dirty="0" err="1"/>
              <a:t>ship_key_SM</a:t>
            </a:r>
            <a:r>
              <a:rPr lang="en-IN" dirty="0"/>
              <a:t> </a:t>
            </a:r>
            <a:r>
              <a:rPr lang="en-IN" dirty="0" err="1"/>
              <a:t>incoterms_DAP</a:t>
            </a:r>
            <a:endParaRPr lang="en-IN" dirty="0"/>
          </a:p>
        </p:txBody>
      </p:sp>
      <p:pic>
        <p:nvPicPr>
          <p:cNvPr id="3" name="Picture 2">
            <a:extLst>
              <a:ext uri="{FF2B5EF4-FFF2-40B4-BE49-F238E27FC236}">
                <a16:creationId xmlns:a16="http://schemas.microsoft.com/office/drawing/2014/main" id="{6F0D1E24-AE22-4FC8-9C68-44F1C8CA2028}"/>
              </a:ext>
            </a:extLst>
          </p:cNvPr>
          <p:cNvPicPr>
            <a:picLocks noChangeAspect="1"/>
          </p:cNvPicPr>
          <p:nvPr/>
        </p:nvPicPr>
        <p:blipFill>
          <a:blip r:embed="rId3"/>
          <a:stretch>
            <a:fillRect/>
          </a:stretch>
        </p:blipFill>
        <p:spPr>
          <a:xfrm>
            <a:off x="6737310" y="1732669"/>
            <a:ext cx="2404804" cy="1026858"/>
          </a:xfrm>
          <a:prstGeom prst="rect">
            <a:avLst/>
          </a:prstGeom>
        </p:spPr>
      </p:pic>
      <p:sp>
        <p:nvSpPr>
          <p:cNvPr id="5" name="TextBox 4">
            <a:extLst>
              <a:ext uri="{FF2B5EF4-FFF2-40B4-BE49-F238E27FC236}">
                <a16:creationId xmlns:a16="http://schemas.microsoft.com/office/drawing/2014/main" id="{CB91D275-ED47-4C04-A6FD-F337FC481CA2}"/>
              </a:ext>
            </a:extLst>
          </p:cNvPr>
          <p:cNvSpPr txBox="1"/>
          <p:nvPr/>
        </p:nvSpPr>
        <p:spPr>
          <a:xfrm>
            <a:off x="533400" y="961636"/>
            <a:ext cx="2646680" cy="2292935"/>
          </a:xfrm>
          <a:prstGeom prst="rect">
            <a:avLst/>
          </a:prstGeom>
          <a:noFill/>
        </p:spPr>
        <p:txBody>
          <a:bodyPr wrap="square" rtlCol="0">
            <a:spAutoFit/>
          </a:bodyPr>
          <a:lstStyle/>
          <a:p>
            <a:pPr lvl="0">
              <a:lnSpc>
                <a:spcPct val="150000"/>
              </a:lnSpc>
              <a:spcBef>
                <a:spcPts val="1600"/>
              </a:spcBef>
            </a:pPr>
            <a:r>
              <a:rPr lang="en-IN" dirty="0"/>
              <a:t>Algorithms Used:</a:t>
            </a:r>
          </a:p>
          <a:p>
            <a:pPr marL="742950" lvl="1" indent="-285750">
              <a:lnSpc>
                <a:spcPct val="150000"/>
              </a:lnSpc>
              <a:buFont typeface="Wingdings" panose="05000000000000000000" pitchFamily="2" charset="2"/>
              <a:buChar char="Ø"/>
            </a:pPr>
            <a:r>
              <a:rPr lang="en-IN" dirty="0"/>
              <a:t>Random Forest Classifier</a:t>
            </a:r>
          </a:p>
          <a:p>
            <a:pPr marL="742950" lvl="1" indent="-285750">
              <a:lnSpc>
                <a:spcPct val="150000"/>
              </a:lnSpc>
              <a:buFont typeface="Wingdings" panose="05000000000000000000" pitchFamily="2" charset="2"/>
              <a:buChar char="Ø"/>
            </a:pPr>
            <a:r>
              <a:rPr lang="en-IN" dirty="0"/>
              <a:t>Forward Selection</a:t>
            </a:r>
          </a:p>
          <a:p>
            <a:pPr marL="742950" lvl="1" indent="-285750">
              <a:lnSpc>
                <a:spcPct val="150000"/>
              </a:lnSpc>
              <a:buFont typeface="Wingdings" panose="05000000000000000000" pitchFamily="2" charset="2"/>
              <a:buChar char="Ø"/>
            </a:pPr>
            <a:r>
              <a:rPr lang="en-IN" dirty="0"/>
              <a:t>Backward Elimination</a:t>
            </a:r>
          </a:p>
          <a:p>
            <a:pPr marL="742950" lvl="1" indent="-285750">
              <a:lnSpc>
                <a:spcPct val="150000"/>
              </a:lnSpc>
              <a:buFont typeface="Wingdings" panose="05000000000000000000" pitchFamily="2" charset="2"/>
              <a:buChar char="Ø"/>
            </a:pPr>
            <a:r>
              <a:rPr lang="en-IN" dirty="0"/>
              <a:t>Stepwise Regression</a:t>
            </a:r>
          </a:p>
          <a:p>
            <a:endParaRPr lang="en-IN" dirty="0"/>
          </a:p>
        </p:txBody>
      </p:sp>
      <p:sp>
        <p:nvSpPr>
          <p:cNvPr id="6" name="TextBox 5">
            <a:extLst>
              <a:ext uri="{FF2B5EF4-FFF2-40B4-BE49-F238E27FC236}">
                <a16:creationId xmlns:a16="http://schemas.microsoft.com/office/drawing/2014/main" id="{DBFF40B7-4A3E-4E8F-A4FC-FB0F6A3ADE3E}"/>
              </a:ext>
            </a:extLst>
          </p:cNvPr>
          <p:cNvSpPr txBox="1"/>
          <p:nvPr/>
        </p:nvSpPr>
        <p:spPr>
          <a:xfrm>
            <a:off x="6726698" y="961636"/>
            <a:ext cx="1696720" cy="307777"/>
          </a:xfrm>
          <a:prstGeom prst="rect">
            <a:avLst/>
          </a:prstGeom>
          <a:noFill/>
        </p:spPr>
        <p:txBody>
          <a:bodyPr wrap="square" rtlCol="0">
            <a:spAutoFit/>
          </a:bodyPr>
          <a:lstStyle/>
          <a:p>
            <a:r>
              <a:rPr lang="en-IN" dirty="0"/>
              <a:t>Model Accuracy:</a:t>
            </a:r>
          </a:p>
        </p:txBody>
      </p:sp>
      <p:sp>
        <p:nvSpPr>
          <p:cNvPr id="7" name="Arrow: Right 6">
            <a:extLst>
              <a:ext uri="{FF2B5EF4-FFF2-40B4-BE49-F238E27FC236}">
                <a16:creationId xmlns:a16="http://schemas.microsoft.com/office/drawing/2014/main" id="{95DE0791-94DF-4F54-9E27-2E5C29EC016F}"/>
              </a:ext>
            </a:extLst>
          </p:cNvPr>
          <p:cNvSpPr/>
          <p:nvPr/>
        </p:nvSpPr>
        <p:spPr>
          <a:xfrm>
            <a:off x="2738079" y="1817362"/>
            <a:ext cx="556056" cy="228600"/>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90E9BA71-11EA-4201-B70A-F9BC21DED104}"/>
              </a:ext>
            </a:extLst>
          </p:cNvPr>
          <p:cNvSpPr/>
          <p:nvPr/>
        </p:nvSpPr>
        <p:spPr>
          <a:xfrm>
            <a:off x="6090802" y="2202900"/>
            <a:ext cx="556056" cy="228600"/>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48922FC6-9E7D-4A78-888C-5110C16E0C8F}"/>
              </a:ext>
            </a:extLst>
          </p:cNvPr>
          <p:cNvPicPr>
            <a:picLocks noChangeAspect="1"/>
          </p:cNvPicPr>
          <p:nvPr/>
        </p:nvPicPr>
        <p:blipFill>
          <a:blip r:embed="rId4"/>
          <a:stretch>
            <a:fillRect/>
          </a:stretch>
        </p:blipFill>
        <p:spPr>
          <a:xfrm>
            <a:off x="3661000" y="938031"/>
            <a:ext cx="2503520" cy="98139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4BD2-9AD6-4696-9DE7-E76B6A8BC48D}"/>
              </a:ext>
            </a:extLst>
          </p:cNvPr>
          <p:cNvSpPr>
            <a:spLocks noGrp="1"/>
          </p:cNvSpPr>
          <p:nvPr>
            <p:ph type="title"/>
          </p:nvPr>
        </p:nvSpPr>
        <p:spPr/>
        <p:txBody>
          <a:bodyPr/>
          <a:lstStyle/>
          <a:p>
            <a:pPr algn="ctr"/>
            <a:r>
              <a:rPr lang="en-IN" dirty="0"/>
              <a:t>Time Series</a:t>
            </a:r>
          </a:p>
        </p:txBody>
      </p:sp>
      <p:pic>
        <p:nvPicPr>
          <p:cNvPr id="4" name="Picture 3">
            <a:extLst>
              <a:ext uri="{FF2B5EF4-FFF2-40B4-BE49-F238E27FC236}">
                <a16:creationId xmlns:a16="http://schemas.microsoft.com/office/drawing/2014/main" id="{C67A1E89-C1DD-4D31-BC52-8A51EC1A891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818" y="1712828"/>
            <a:ext cx="1283970" cy="1548532"/>
          </a:xfrm>
          <a:prstGeom prst="rect">
            <a:avLst/>
          </a:prstGeom>
          <a:noFill/>
          <a:ln>
            <a:noFill/>
          </a:ln>
        </p:spPr>
      </p:pic>
      <p:sp>
        <p:nvSpPr>
          <p:cNvPr id="5" name="TextBox 4">
            <a:extLst>
              <a:ext uri="{FF2B5EF4-FFF2-40B4-BE49-F238E27FC236}">
                <a16:creationId xmlns:a16="http://schemas.microsoft.com/office/drawing/2014/main" id="{C1B7552D-06B6-444B-8A60-4C37053357DA}"/>
              </a:ext>
            </a:extLst>
          </p:cNvPr>
          <p:cNvSpPr txBox="1"/>
          <p:nvPr/>
        </p:nvSpPr>
        <p:spPr>
          <a:xfrm>
            <a:off x="417250" y="1189608"/>
            <a:ext cx="1975282" cy="307777"/>
          </a:xfrm>
          <a:prstGeom prst="rect">
            <a:avLst/>
          </a:prstGeom>
          <a:noFill/>
        </p:spPr>
        <p:txBody>
          <a:bodyPr wrap="square" rtlCol="0">
            <a:spAutoFit/>
          </a:bodyPr>
          <a:lstStyle/>
          <a:p>
            <a:r>
              <a:rPr lang="en-IN" dirty="0"/>
              <a:t>Data Preparation</a:t>
            </a:r>
          </a:p>
        </p:txBody>
      </p:sp>
      <p:sp>
        <p:nvSpPr>
          <p:cNvPr id="3" name="TextBox 2">
            <a:extLst>
              <a:ext uri="{FF2B5EF4-FFF2-40B4-BE49-F238E27FC236}">
                <a16:creationId xmlns:a16="http://schemas.microsoft.com/office/drawing/2014/main" id="{7964EF52-01B2-4E4C-816E-E7DE67065CE3}"/>
              </a:ext>
            </a:extLst>
          </p:cNvPr>
          <p:cNvSpPr txBox="1"/>
          <p:nvPr/>
        </p:nvSpPr>
        <p:spPr>
          <a:xfrm>
            <a:off x="2618913" y="1189608"/>
            <a:ext cx="1904260" cy="523220"/>
          </a:xfrm>
          <a:prstGeom prst="rect">
            <a:avLst/>
          </a:prstGeom>
          <a:noFill/>
        </p:spPr>
        <p:txBody>
          <a:bodyPr wrap="square" rtlCol="0">
            <a:spAutoFit/>
          </a:bodyPr>
          <a:lstStyle/>
          <a:p>
            <a:r>
              <a:rPr lang="en-IN" dirty="0"/>
              <a:t>Splitting Data into Train and Test </a:t>
            </a:r>
          </a:p>
        </p:txBody>
      </p:sp>
      <p:pic>
        <p:nvPicPr>
          <p:cNvPr id="13" name="Picture 12" descr="C:\Users\Shreya\AppData\Local\Microsoft\Windows\INetCache\Content.MSO\7B37A574.tmp">
            <a:extLst>
              <a:ext uri="{FF2B5EF4-FFF2-40B4-BE49-F238E27FC236}">
                <a16:creationId xmlns:a16="http://schemas.microsoft.com/office/drawing/2014/main" id="{BB24ACDB-3DFA-4EA9-961D-57E9CA294A6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771151" y="1084569"/>
            <a:ext cx="3061149" cy="1640874"/>
          </a:xfrm>
          <a:prstGeom prst="rect">
            <a:avLst/>
          </a:prstGeom>
          <a:noFill/>
          <a:ln>
            <a:noFill/>
          </a:ln>
        </p:spPr>
      </p:pic>
      <p:sp>
        <p:nvSpPr>
          <p:cNvPr id="14" name="TextBox 13">
            <a:extLst>
              <a:ext uri="{FF2B5EF4-FFF2-40B4-BE49-F238E27FC236}">
                <a16:creationId xmlns:a16="http://schemas.microsoft.com/office/drawing/2014/main" id="{A3BA4A69-29B6-4036-B879-5CF0C20BE284}"/>
              </a:ext>
            </a:extLst>
          </p:cNvPr>
          <p:cNvSpPr txBox="1"/>
          <p:nvPr/>
        </p:nvSpPr>
        <p:spPr>
          <a:xfrm>
            <a:off x="6226710" y="713155"/>
            <a:ext cx="2010792" cy="307777"/>
          </a:xfrm>
          <a:prstGeom prst="rect">
            <a:avLst/>
          </a:prstGeom>
          <a:noFill/>
        </p:spPr>
        <p:txBody>
          <a:bodyPr wrap="square" rtlCol="0">
            <a:spAutoFit/>
          </a:bodyPr>
          <a:lstStyle/>
          <a:p>
            <a:r>
              <a:rPr lang="en-IN" dirty="0"/>
              <a:t>Trend of Late Orders</a:t>
            </a:r>
          </a:p>
        </p:txBody>
      </p:sp>
      <p:pic>
        <p:nvPicPr>
          <p:cNvPr id="15" name="Picture 14">
            <a:extLst>
              <a:ext uri="{FF2B5EF4-FFF2-40B4-BE49-F238E27FC236}">
                <a16:creationId xmlns:a16="http://schemas.microsoft.com/office/drawing/2014/main" id="{7375E3E2-8E3A-4ED2-8A8A-826C78154EB5}"/>
              </a:ext>
            </a:extLst>
          </p:cNvPr>
          <p:cNvPicPr/>
          <p:nvPr/>
        </p:nvPicPr>
        <p:blipFill>
          <a:blip r:embed="rId5"/>
          <a:stretch>
            <a:fillRect/>
          </a:stretch>
        </p:blipFill>
        <p:spPr>
          <a:xfrm>
            <a:off x="5560879" y="3117584"/>
            <a:ext cx="3480046" cy="1769573"/>
          </a:xfrm>
          <a:prstGeom prst="rect">
            <a:avLst/>
          </a:prstGeom>
        </p:spPr>
      </p:pic>
      <p:sp>
        <p:nvSpPr>
          <p:cNvPr id="16" name="TextBox 15">
            <a:extLst>
              <a:ext uri="{FF2B5EF4-FFF2-40B4-BE49-F238E27FC236}">
                <a16:creationId xmlns:a16="http://schemas.microsoft.com/office/drawing/2014/main" id="{B551F11B-CA85-4419-8AFF-E188B7BED3BD}"/>
              </a:ext>
            </a:extLst>
          </p:cNvPr>
          <p:cNvSpPr txBox="1"/>
          <p:nvPr/>
        </p:nvSpPr>
        <p:spPr>
          <a:xfrm>
            <a:off x="6283427" y="2728437"/>
            <a:ext cx="2672178" cy="307777"/>
          </a:xfrm>
          <a:prstGeom prst="rect">
            <a:avLst/>
          </a:prstGeom>
          <a:noFill/>
        </p:spPr>
        <p:txBody>
          <a:bodyPr wrap="square" rtlCol="0">
            <a:spAutoFit/>
          </a:bodyPr>
          <a:lstStyle/>
          <a:p>
            <a:r>
              <a:rPr lang="en-IN" dirty="0"/>
              <a:t>Principal drivers</a:t>
            </a:r>
          </a:p>
        </p:txBody>
      </p:sp>
      <p:pic>
        <p:nvPicPr>
          <p:cNvPr id="12" name="Picture 11">
            <a:extLst>
              <a:ext uri="{FF2B5EF4-FFF2-40B4-BE49-F238E27FC236}">
                <a16:creationId xmlns:a16="http://schemas.microsoft.com/office/drawing/2014/main" id="{63AA15BE-61BC-417F-8075-376AC2F349EC}"/>
              </a:ext>
            </a:extLst>
          </p:cNvPr>
          <p:cNvPicPr>
            <a:picLocks noChangeAspect="1"/>
          </p:cNvPicPr>
          <p:nvPr/>
        </p:nvPicPr>
        <p:blipFill>
          <a:blip r:embed="rId6"/>
          <a:stretch>
            <a:fillRect/>
          </a:stretch>
        </p:blipFill>
        <p:spPr>
          <a:xfrm>
            <a:off x="2343107" y="1733548"/>
            <a:ext cx="2365757" cy="397381"/>
          </a:xfrm>
          <a:prstGeom prst="rect">
            <a:avLst/>
          </a:prstGeom>
        </p:spPr>
      </p:pic>
      <p:pic>
        <p:nvPicPr>
          <p:cNvPr id="17" name="Picture 16">
            <a:extLst>
              <a:ext uri="{FF2B5EF4-FFF2-40B4-BE49-F238E27FC236}">
                <a16:creationId xmlns:a16="http://schemas.microsoft.com/office/drawing/2014/main" id="{82335C78-A111-489C-AD64-C20D77E07FEE}"/>
              </a:ext>
            </a:extLst>
          </p:cNvPr>
          <p:cNvPicPr>
            <a:picLocks noChangeAspect="1"/>
          </p:cNvPicPr>
          <p:nvPr/>
        </p:nvPicPr>
        <p:blipFill>
          <a:blip r:embed="rId7"/>
          <a:stretch>
            <a:fillRect/>
          </a:stretch>
        </p:blipFill>
        <p:spPr>
          <a:xfrm>
            <a:off x="2342935" y="2192488"/>
            <a:ext cx="2365757" cy="453390"/>
          </a:xfrm>
          <a:prstGeom prst="rect">
            <a:avLst/>
          </a:prstGeom>
        </p:spPr>
      </p:pic>
      <p:pic>
        <p:nvPicPr>
          <p:cNvPr id="18" name="Picture 17">
            <a:extLst>
              <a:ext uri="{FF2B5EF4-FFF2-40B4-BE49-F238E27FC236}">
                <a16:creationId xmlns:a16="http://schemas.microsoft.com/office/drawing/2014/main" id="{ACE61B2B-F9B7-43F5-915F-FD7D863AF8ED}"/>
              </a:ext>
            </a:extLst>
          </p:cNvPr>
          <p:cNvPicPr>
            <a:picLocks noChangeAspect="1"/>
          </p:cNvPicPr>
          <p:nvPr/>
        </p:nvPicPr>
        <p:blipFill>
          <a:blip r:embed="rId8"/>
          <a:stretch>
            <a:fillRect/>
          </a:stretch>
        </p:blipFill>
        <p:spPr>
          <a:xfrm>
            <a:off x="533400" y="3311872"/>
            <a:ext cx="1320388" cy="1548533"/>
          </a:xfrm>
          <a:prstGeom prst="rect">
            <a:avLst/>
          </a:prstGeom>
        </p:spPr>
      </p:pic>
      <p:pic>
        <p:nvPicPr>
          <p:cNvPr id="1028" name="Picture 4">
            <a:extLst>
              <a:ext uri="{FF2B5EF4-FFF2-40B4-BE49-F238E27FC236}">
                <a16:creationId xmlns:a16="http://schemas.microsoft.com/office/drawing/2014/main" id="{E15AB2E9-EBE0-4541-BEF9-182925654F6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2959" y="2787002"/>
            <a:ext cx="3403601" cy="2242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661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A19C2-D826-41CB-82B2-49C2BEB45BD8}"/>
              </a:ext>
            </a:extLst>
          </p:cNvPr>
          <p:cNvSpPr>
            <a:spLocks noGrp="1"/>
          </p:cNvSpPr>
          <p:nvPr>
            <p:ph type="title"/>
          </p:nvPr>
        </p:nvSpPr>
        <p:spPr/>
        <p:txBody>
          <a:bodyPr/>
          <a:lstStyle/>
          <a:p>
            <a:pPr algn="ctr"/>
            <a:r>
              <a:rPr lang="en-IN" dirty="0"/>
              <a:t>Modelling Techniques</a:t>
            </a:r>
          </a:p>
        </p:txBody>
      </p:sp>
      <p:sp>
        <p:nvSpPr>
          <p:cNvPr id="3" name="Text Placeholder 2">
            <a:extLst>
              <a:ext uri="{FF2B5EF4-FFF2-40B4-BE49-F238E27FC236}">
                <a16:creationId xmlns:a16="http://schemas.microsoft.com/office/drawing/2014/main" id="{C67F8430-B41A-4E74-B02D-76F91465ACBB}"/>
              </a:ext>
            </a:extLst>
          </p:cNvPr>
          <p:cNvSpPr>
            <a:spLocks noGrp="1"/>
          </p:cNvSpPr>
          <p:nvPr>
            <p:ph type="body" idx="1"/>
          </p:nvPr>
        </p:nvSpPr>
        <p:spPr>
          <a:xfrm>
            <a:off x="311700" y="1152475"/>
            <a:ext cx="8700220" cy="3663366"/>
          </a:xfrm>
        </p:spPr>
        <p:txBody>
          <a:bodyPr/>
          <a:lstStyle/>
          <a:p>
            <a:pPr marL="114300" indent="0">
              <a:buNone/>
            </a:pPr>
            <a:r>
              <a:rPr lang="en-IN" sz="1600" b="1" dirty="0"/>
              <a:t>Moving Average: </a:t>
            </a:r>
          </a:p>
          <a:p>
            <a:pPr>
              <a:buFont typeface="Wingdings" panose="05000000000000000000" pitchFamily="2" charset="2"/>
              <a:buChar char="v"/>
            </a:pPr>
            <a:r>
              <a:rPr lang="en-IN" sz="1400" dirty="0"/>
              <a:t>This technique takes the average of the frequency for last few time periods.</a:t>
            </a:r>
          </a:p>
          <a:p>
            <a:pPr>
              <a:buFont typeface="Wingdings" panose="05000000000000000000" pitchFamily="2" charset="2"/>
              <a:buChar char="v"/>
            </a:pPr>
            <a:r>
              <a:rPr lang="en-IN" sz="1400" dirty="0"/>
              <a:t>The average of the last 10 , 20 and 50 observations are taken respectively.</a:t>
            </a:r>
          </a:p>
          <a:p>
            <a:pPr>
              <a:buFont typeface="Wingdings" panose="05000000000000000000" pitchFamily="2" charset="2"/>
              <a:buChar char="v"/>
            </a:pPr>
            <a:r>
              <a:rPr lang="en-IN" sz="1400" dirty="0"/>
              <a:t>The predictions get weaker as the number of observation is increased.</a:t>
            </a:r>
          </a:p>
          <a:p>
            <a:pPr>
              <a:buFont typeface="Wingdings" panose="05000000000000000000" pitchFamily="2" charset="2"/>
              <a:buChar char="v"/>
            </a:pPr>
            <a:r>
              <a:rPr lang="en-IN" sz="1400" dirty="0"/>
              <a:t>RMSE calculated is 134.4.</a:t>
            </a:r>
          </a:p>
          <a:p>
            <a:pPr marL="114300" indent="0">
              <a:buNone/>
            </a:pPr>
            <a:endParaRPr lang="en-IN" sz="1400" dirty="0"/>
          </a:p>
          <a:p>
            <a:pPr marL="114300" indent="0">
              <a:buNone/>
            </a:pPr>
            <a:r>
              <a:rPr lang="en-IN" sz="1400" dirty="0"/>
              <a:t>	</a:t>
            </a:r>
          </a:p>
        </p:txBody>
      </p:sp>
      <p:pic>
        <p:nvPicPr>
          <p:cNvPr id="2054" name="Picture 6">
            <a:extLst>
              <a:ext uri="{FF2B5EF4-FFF2-40B4-BE49-F238E27FC236}">
                <a16:creationId xmlns:a16="http://schemas.microsoft.com/office/drawing/2014/main" id="{E8EB86FD-3BA5-47F7-8A9C-9D29F4085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160" y="2800600"/>
            <a:ext cx="2808250" cy="120713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FFCFB05-BD8C-4D9F-AEDF-58DDDCB784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4410" y="2800600"/>
            <a:ext cx="2808250" cy="120713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6A2BD456-B9CD-4CF1-949E-137922CA8C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8045" y="2800600"/>
            <a:ext cx="2696155" cy="1207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389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835B4B-95AE-470F-B806-F9F40AF8A919}"/>
              </a:ext>
            </a:extLst>
          </p:cNvPr>
          <p:cNvSpPr txBox="1"/>
          <p:nvPr/>
        </p:nvSpPr>
        <p:spPr>
          <a:xfrm>
            <a:off x="706120" y="386080"/>
            <a:ext cx="2854960" cy="523220"/>
          </a:xfrm>
          <a:prstGeom prst="rect">
            <a:avLst/>
          </a:prstGeom>
          <a:noFill/>
        </p:spPr>
        <p:txBody>
          <a:bodyPr wrap="square" rtlCol="0">
            <a:spAutoFit/>
          </a:bodyPr>
          <a:lstStyle/>
          <a:p>
            <a:r>
              <a:rPr lang="en-IN" b="1" dirty="0"/>
              <a:t>Simple Exponential Smoothing:</a:t>
            </a:r>
          </a:p>
          <a:p>
            <a:endParaRPr lang="en-IN" dirty="0"/>
          </a:p>
        </p:txBody>
      </p:sp>
      <p:sp>
        <p:nvSpPr>
          <p:cNvPr id="6" name="TextBox 5">
            <a:extLst>
              <a:ext uri="{FF2B5EF4-FFF2-40B4-BE49-F238E27FC236}">
                <a16:creationId xmlns:a16="http://schemas.microsoft.com/office/drawing/2014/main" id="{C8D7D3C1-3B2E-4EE0-931C-9DB0D9B7FDA6}"/>
              </a:ext>
            </a:extLst>
          </p:cNvPr>
          <p:cNvSpPr txBox="1"/>
          <p:nvPr/>
        </p:nvSpPr>
        <p:spPr>
          <a:xfrm>
            <a:off x="599440" y="909300"/>
            <a:ext cx="4455160" cy="1815882"/>
          </a:xfrm>
          <a:prstGeom prst="rect">
            <a:avLst/>
          </a:prstGeom>
          <a:noFill/>
        </p:spPr>
        <p:txBody>
          <a:bodyPr wrap="square" rtlCol="0">
            <a:spAutoFit/>
          </a:bodyPr>
          <a:lstStyle/>
          <a:p>
            <a:pPr marL="285750" indent="-285750">
              <a:buFont typeface="Wingdings" panose="05000000000000000000" pitchFamily="2" charset="2"/>
              <a:buChar char="v"/>
            </a:pPr>
            <a:r>
              <a:rPr lang="en-IN" dirty="0"/>
              <a:t>This technique assigns larger weight to more recent observations than to observations from the past.</a:t>
            </a:r>
          </a:p>
          <a:p>
            <a:pPr marL="285750" indent="-285750">
              <a:buFont typeface="Wingdings" panose="05000000000000000000" pitchFamily="2" charset="2"/>
              <a:buChar char="v"/>
            </a:pPr>
            <a:r>
              <a:rPr lang="en-IN" dirty="0"/>
              <a:t>Smallest weights are associated with the oldest  observations.</a:t>
            </a:r>
          </a:p>
          <a:p>
            <a:pPr marL="285750" indent="-285750">
              <a:buFont typeface="Wingdings" panose="05000000000000000000" pitchFamily="2" charset="2"/>
              <a:buChar char="v"/>
            </a:pPr>
            <a:r>
              <a:rPr lang="en-IN" dirty="0"/>
              <a:t>Optimized value of smoothing constant is  0.3</a:t>
            </a:r>
          </a:p>
          <a:p>
            <a:pPr marL="285750" indent="-285750">
              <a:buFont typeface="Wingdings" panose="05000000000000000000" pitchFamily="2" charset="2"/>
              <a:buChar char="v"/>
            </a:pPr>
            <a:r>
              <a:rPr lang="en-IN" dirty="0"/>
              <a:t>RMSE calculated is 136.78</a:t>
            </a:r>
          </a:p>
          <a:p>
            <a:endParaRPr lang="en-IN" dirty="0"/>
          </a:p>
        </p:txBody>
      </p:sp>
      <p:sp>
        <p:nvSpPr>
          <p:cNvPr id="9" name="TextBox 8">
            <a:extLst>
              <a:ext uri="{FF2B5EF4-FFF2-40B4-BE49-F238E27FC236}">
                <a16:creationId xmlns:a16="http://schemas.microsoft.com/office/drawing/2014/main" id="{40A0DA57-1665-42FB-A8FF-30DB8A494C7D}"/>
              </a:ext>
            </a:extLst>
          </p:cNvPr>
          <p:cNvSpPr txBox="1"/>
          <p:nvPr/>
        </p:nvSpPr>
        <p:spPr>
          <a:xfrm>
            <a:off x="5252720" y="233243"/>
            <a:ext cx="3027680" cy="307777"/>
          </a:xfrm>
          <a:prstGeom prst="rect">
            <a:avLst/>
          </a:prstGeom>
          <a:noFill/>
        </p:spPr>
        <p:txBody>
          <a:bodyPr wrap="square" rtlCol="0">
            <a:spAutoFit/>
          </a:bodyPr>
          <a:lstStyle/>
          <a:p>
            <a:r>
              <a:rPr lang="en-IN" b="1" dirty="0"/>
              <a:t>Holt’s Linear Trend Model </a:t>
            </a:r>
          </a:p>
        </p:txBody>
      </p:sp>
      <p:sp>
        <p:nvSpPr>
          <p:cNvPr id="7" name="TextBox 6">
            <a:extLst>
              <a:ext uri="{FF2B5EF4-FFF2-40B4-BE49-F238E27FC236}">
                <a16:creationId xmlns:a16="http://schemas.microsoft.com/office/drawing/2014/main" id="{96EE65C4-20FF-4EC7-A44F-95BF764B85AB}"/>
              </a:ext>
            </a:extLst>
          </p:cNvPr>
          <p:cNvSpPr txBox="1"/>
          <p:nvPr/>
        </p:nvSpPr>
        <p:spPr>
          <a:xfrm>
            <a:off x="5156200" y="541020"/>
            <a:ext cx="3220720" cy="2462213"/>
          </a:xfrm>
          <a:prstGeom prst="rect">
            <a:avLst/>
          </a:prstGeom>
          <a:noFill/>
        </p:spPr>
        <p:txBody>
          <a:bodyPr wrap="square" rtlCol="0">
            <a:spAutoFit/>
          </a:bodyPr>
          <a:lstStyle/>
          <a:p>
            <a:pPr marL="285750" indent="-285750">
              <a:buFont typeface="Wingdings" panose="05000000000000000000" pitchFamily="2" charset="2"/>
              <a:buChar char="v"/>
            </a:pPr>
            <a:r>
              <a:rPr lang="en-IN" dirty="0"/>
              <a:t>This is an extension of SES with a trend.</a:t>
            </a:r>
          </a:p>
          <a:p>
            <a:pPr marL="285750" indent="-285750">
              <a:buFont typeface="Wingdings" panose="05000000000000000000" pitchFamily="2" charset="2"/>
              <a:buChar char="v"/>
            </a:pPr>
            <a:r>
              <a:rPr lang="en-IN" dirty="0"/>
              <a:t>The forecast functions is a function of level and trend.</a:t>
            </a:r>
          </a:p>
          <a:p>
            <a:pPr marL="285750" indent="-285750">
              <a:buFont typeface="Wingdings" panose="05000000000000000000" pitchFamily="2" charset="2"/>
              <a:buChar char="v"/>
            </a:pPr>
            <a:r>
              <a:rPr lang="en-IN" dirty="0"/>
              <a:t>Smoothing level (alpha=0.2)and smoothing slope(trend)=0.1</a:t>
            </a:r>
          </a:p>
          <a:p>
            <a:pPr marL="285750" indent="-285750">
              <a:buFont typeface="Wingdings" panose="05000000000000000000" pitchFamily="2" charset="2"/>
              <a:buChar char="v"/>
            </a:pPr>
            <a:r>
              <a:rPr lang="en-IN" dirty="0"/>
              <a:t>RMSE is 142.15</a:t>
            </a:r>
          </a:p>
          <a:p>
            <a:pPr marL="285750" indent="-285750">
              <a:buFont typeface="Wingdings" panose="05000000000000000000" pitchFamily="2" charset="2"/>
              <a:buChar char="v"/>
            </a:pPr>
            <a:r>
              <a:rPr lang="en-IN" dirty="0"/>
              <a:t>With smoothing level=0.1 RMSE is 132.3</a:t>
            </a:r>
          </a:p>
          <a:p>
            <a:pPr marL="285750" indent="-285750">
              <a:buFont typeface="Wingdings" panose="05000000000000000000" pitchFamily="2" charset="2"/>
              <a:buChar char="v"/>
            </a:pPr>
            <a:r>
              <a:rPr lang="en-IN" dirty="0"/>
              <a:t>Inclined slope due to inclusion of trend.</a:t>
            </a:r>
          </a:p>
        </p:txBody>
      </p:sp>
      <p:pic>
        <p:nvPicPr>
          <p:cNvPr id="4100" name="Picture 4">
            <a:extLst>
              <a:ext uri="{FF2B5EF4-FFF2-40B4-BE49-F238E27FC236}">
                <a16:creationId xmlns:a16="http://schemas.microsoft.com/office/drawing/2014/main" id="{55385176-267B-46F1-96CF-2024DD8DF2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50" y="3003232"/>
            <a:ext cx="3082290" cy="142980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435D56C-5908-4D8A-850E-089F296F49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4600" y="3003231"/>
            <a:ext cx="3154680" cy="142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237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4ACAB3-D95D-4BEE-B502-AE1E77A8E462}"/>
              </a:ext>
            </a:extLst>
          </p:cNvPr>
          <p:cNvSpPr>
            <a:spLocks noGrp="1"/>
          </p:cNvSpPr>
          <p:nvPr>
            <p:ph type="body" idx="1"/>
          </p:nvPr>
        </p:nvSpPr>
        <p:spPr>
          <a:xfrm>
            <a:off x="311700" y="177800"/>
            <a:ext cx="8520600" cy="4391075"/>
          </a:xfrm>
        </p:spPr>
        <p:txBody>
          <a:bodyPr/>
          <a:lstStyle/>
          <a:p>
            <a:pPr marL="114300" indent="0">
              <a:buNone/>
            </a:pPr>
            <a:r>
              <a:rPr lang="en-IN" sz="1600" b="1" dirty="0"/>
              <a:t>Holt Winter’s model :</a:t>
            </a:r>
          </a:p>
          <a:p>
            <a:pPr marL="114300" indent="0">
              <a:buNone/>
            </a:pPr>
            <a:endParaRPr lang="en-IN" sz="1600" b="1" dirty="0"/>
          </a:p>
          <a:p>
            <a:pPr>
              <a:buFont typeface="Wingdings" panose="05000000000000000000" pitchFamily="2" charset="2"/>
              <a:buChar char="Ø"/>
            </a:pPr>
            <a:r>
              <a:rPr lang="en-IN" sz="1400" dirty="0"/>
              <a:t>This technique takes into account the seasonality of the dataset in addition to level and trend.</a:t>
            </a:r>
          </a:p>
          <a:p>
            <a:pPr>
              <a:buFont typeface="Wingdings" panose="05000000000000000000" pitchFamily="2" charset="2"/>
              <a:buChar char="Ø"/>
            </a:pPr>
            <a:r>
              <a:rPr lang="en-IN" sz="1400" dirty="0"/>
              <a:t>RMSE is calculated as 97.18 which shows a considerable decrease from the previous models.</a:t>
            </a:r>
          </a:p>
          <a:p>
            <a:pPr marL="114300" indent="0">
              <a:buNone/>
            </a:pPr>
            <a:endParaRPr lang="en-IN" sz="1400" dirty="0"/>
          </a:p>
          <a:p>
            <a:pPr marL="114300" indent="0">
              <a:buNone/>
            </a:pPr>
            <a:endParaRPr lang="en-IN" sz="1400" dirty="0"/>
          </a:p>
          <a:p>
            <a:pPr marL="114300" indent="0">
              <a:buNone/>
            </a:pPr>
            <a:endParaRPr lang="en-IN" dirty="0"/>
          </a:p>
        </p:txBody>
      </p:sp>
      <p:pic>
        <p:nvPicPr>
          <p:cNvPr id="7" name="Picture 4">
            <a:extLst>
              <a:ext uri="{FF2B5EF4-FFF2-40B4-BE49-F238E27FC236}">
                <a16:creationId xmlns:a16="http://schemas.microsoft.com/office/drawing/2014/main" id="{50955754-FF91-495F-A630-BB4D298BF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120" y="1614646"/>
            <a:ext cx="5201920" cy="1914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256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C404-34EE-4204-8FBB-F6E7B5B81E1E}"/>
              </a:ext>
            </a:extLst>
          </p:cNvPr>
          <p:cNvSpPr>
            <a:spLocks noGrp="1"/>
          </p:cNvSpPr>
          <p:nvPr>
            <p:ph type="title"/>
          </p:nvPr>
        </p:nvSpPr>
        <p:spPr>
          <a:xfrm>
            <a:off x="311700" y="325942"/>
            <a:ext cx="8520600" cy="512258"/>
          </a:xfrm>
        </p:spPr>
        <p:txBody>
          <a:bodyPr/>
          <a:lstStyle/>
          <a:p>
            <a:pPr algn="ctr"/>
            <a:r>
              <a:rPr lang="en-IN" dirty="0"/>
              <a:t>ARIMA Modelling</a:t>
            </a:r>
          </a:p>
        </p:txBody>
      </p:sp>
      <p:sp>
        <p:nvSpPr>
          <p:cNvPr id="3" name="Text Placeholder 2">
            <a:extLst>
              <a:ext uri="{FF2B5EF4-FFF2-40B4-BE49-F238E27FC236}">
                <a16:creationId xmlns:a16="http://schemas.microsoft.com/office/drawing/2014/main" id="{2B12E329-AFBE-4560-B624-6D4A32AAA94E}"/>
              </a:ext>
            </a:extLst>
          </p:cNvPr>
          <p:cNvSpPr>
            <a:spLocks noGrp="1"/>
          </p:cNvSpPr>
          <p:nvPr>
            <p:ph type="body" idx="1"/>
          </p:nvPr>
        </p:nvSpPr>
        <p:spPr>
          <a:xfrm>
            <a:off x="311700" y="1017726"/>
            <a:ext cx="8520600" cy="3925114"/>
          </a:xfrm>
        </p:spPr>
        <p:txBody>
          <a:bodyPr/>
          <a:lstStyle/>
          <a:p>
            <a:pPr marL="114300" indent="0">
              <a:buNone/>
            </a:pPr>
            <a:r>
              <a:rPr lang="en-IN" sz="1600" b="1" dirty="0"/>
              <a:t>ARIMA</a:t>
            </a:r>
            <a:r>
              <a:rPr lang="en-IN" dirty="0"/>
              <a:t> </a:t>
            </a:r>
            <a:r>
              <a:rPr lang="en-IN" sz="1600" dirty="0"/>
              <a:t>stands for Auto-Regression integrated Moving Average. It is characterized by 3 parameters </a:t>
            </a:r>
            <a:r>
              <a:rPr lang="en-IN" sz="1600" dirty="0" err="1"/>
              <a:t>p,q</a:t>
            </a:r>
            <a:r>
              <a:rPr lang="en-IN" sz="1600" dirty="0"/>
              <a:t> and d.</a:t>
            </a:r>
          </a:p>
          <a:p>
            <a:pPr marL="114300" indent="0">
              <a:buNone/>
            </a:pPr>
            <a:r>
              <a:rPr lang="en-IN" sz="1600" b="1" dirty="0"/>
              <a:t>Pre-requisite</a:t>
            </a:r>
            <a:r>
              <a:rPr lang="en-IN" sz="1600" dirty="0"/>
              <a:t> : </a:t>
            </a:r>
          </a:p>
          <a:p>
            <a:pPr marL="114300" indent="0">
              <a:buNone/>
            </a:pPr>
            <a:r>
              <a:rPr lang="en-IN" sz="1600" dirty="0"/>
              <a:t>The series should be stationary i.e the mean, variance and correlation of the </a:t>
            </a:r>
            <a:r>
              <a:rPr lang="en-IN" sz="1600" dirty="0" err="1"/>
              <a:t>ith</a:t>
            </a:r>
            <a:r>
              <a:rPr lang="en-IN" sz="1600" dirty="0"/>
              <a:t> and i+1th values should not be a function of time.</a:t>
            </a:r>
          </a:p>
          <a:p>
            <a:pPr marL="114300" indent="0">
              <a:buNone/>
            </a:pPr>
            <a:r>
              <a:rPr lang="en-IN" sz="1600" dirty="0"/>
              <a:t>Testing stationarity : Dickey Fuller Test</a:t>
            </a:r>
          </a:p>
          <a:p>
            <a:pPr marL="114300" indent="0">
              <a:buNone/>
            </a:pPr>
            <a:endParaRPr lang="en-IN" dirty="0"/>
          </a:p>
          <a:p>
            <a:pPr marL="114300" indent="0">
              <a:buNone/>
            </a:pPr>
            <a:endParaRPr lang="en-IN" dirty="0"/>
          </a:p>
        </p:txBody>
      </p:sp>
      <p:sp>
        <p:nvSpPr>
          <p:cNvPr id="6" name="TextBox 5">
            <a:extLst>
              <a:ext uri="{FF2B5EF4-FFF2-40B4-BE49-F238E27FC236}">
                <a16:creationId xmlns:a16="http://schemas.microsoft.com/office/drawing/2014/main" id="{9A2F94A1-AFC7-4212-A5FC-7FF2CD839E34}"/>
              </a:ext>
            </a:extLst>
          </p:cNvPr>
          <p:cNvSpPr txBox="1"/>
          <p:nvPr/>
        </p:nvSpPr>
        <p:spPr>
          <a:xfrm>
            <a:off x="3974638" y="3340944"/>
            <a:ext cx="1867362" cy="1569660"/>
          </a:xfrm>
          <a:prstGeom prst="rect">
            <a:avLst/>
          </a:prstGeom>
          <a:noFill/>
        </p:spPr>
        <p:txBody>
          <a:bodyPr wrap="square" rtlCol="0">
            <a:spAutoFit/>
          </a:bodyPr>
          <a:lstStyle/>
          <a:p>
            <a:r>
              <a:rPr lang="en-IN" sz="1200" dirty="0"/>
              <a:t>Result:</a:t>
            </a:r>
          </a:p>
          <a:p>
            <a:r>
              <a:rPr lang="en-IN" sz="1200" dirty="0"/>
              <a:t>P-value= 0.97 &gt; significant level[0.05], so I failed to reject the null hypothesis</a:t>
            </a:r>
          </a:p>
          <a:p>
            <a:r>
              <a:rPr lang="en-IN" sz="1200" dirty="0"/>
              <a:t>Need additional  data to prove if series is stationary.</a:t>
            </a:r>
          </a:p>
        </p:txBody>
      </p:sp>
      <p:pic>
        <p:nvPicPr>
          <p:cNvPr id="7" name="Picture 6">
            <a:extLst>
              <a:ext uri="{FF2B5EF4-FFF2-40B4-BE49-F238E27FC236}">
                <a16:creationId xmlns:a16="http://schemas.microsoft.com/office/drawing/2014/main" id="{8E52AB9F-214C-4717-B682-3BF99732CAFF}"/>
              </a:ext>
            </a:extLst>
          </p:cNvPr>
          <p:cNvPicPr>
            <a:picLocks noChangeAspect="1"/>
          </p:cNvPicPr>
          <p:nvPr/>
        </p:nvPicPr>
        <p:blipFill>
          <a:blip r:embed="rId3"/>
          <a:stretch>
            <a:fillRect/>
          </a:stretch>
        </p:blipFill>
        <p:spPr>
          <a:xfrm>
            <a:off x="685800" y="2980283"/>
            <a:ext cx="3182434" cy="2080260"/>
          </a:xfrm>
          <a:prstGeom prst="rect">
            <a:avLst/>
          </a:prstGeom>
        </p:spPr>
      </p:pic>
    </p:spTree>
    <p:extLst>
      <p:ext uri="{BB962C8B-B14F-4D97-AF65-F5344CB8AC3E}">
        <p14:creationId xmlns:p14="http://schemas.microsoft.com/office/powerpoint/2010/main" val="1057044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2901F-8150-48F6-B0C4-6C67C496CD14}"/>
              </a:ext>
            </a:extLst>
          </p:cNvPr>
          <p:cNvSpPr>
            <a:spLocks noGrp="1"/>
          </p:cNvSpPr>
          <p:nvPr>
            <p:ph type="title"/>
          </p:nvPr>
        </p:nvSpPr>
        <p:spPr>
          <a:xfrm>
            <a:off x="311700" y="318025"/>
            <a:ext cx="8520600" cy="572700"/>
          </a:xfrm>
        </p:spPr>
        <p:txBody>
          <a:bodyPr/>
          <a:lstStyle/>
          <a:p>
            <a:pPr algn="ctr"/>
            <a:r>
              <a:rPr lang="en-IN" dirty="0"/>
              <a:t>Decomposing Time Series into Components</a:t>
            </a:r>
          </a:p>
        </p:txBody>
      </p:sp>
      <p:pic>
        <p:nvPicPr>
          <p:cNvPr id="9218" name="Picture 2">
            <a:extLst>
              <a:ext uri="{FF2B5EF4-FFF2-40B4-BE49-F238E27FC236}">
                <a16:creationId xmlns:a16="http://schemas.microsoft.com/office/drawing/2014/main" id="{45D6FFA7-95C7-42A2-AEF9-159119FAA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40" y="1017724"/>
            <a:ext cx="3706580" cy="332232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9F9CC3D1-16BB-4CE8-A37D-350D7342CA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0559" y="1017725"/>
            <a:ext cx="4129722" cy="3322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205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56DF21-D3D0-46E1-A84A-F24D6AD6C0FA}"/>
              </a:ext>
            </a:extLst>
          </p:cNvPr>
          <p:cNvSpPr>
            <a:spLocks noGrp="1"/>
          </p:cNvSpPr>
          <p:nvPr>
            <p:ph type="body" idx="1"/>
          </p:nvPr>
        </p:nvSpPr>
        <p:spPr>
          <a:xfrm>
            <a:off x="311700" y="518160"/>
            <a:ext cx="8520600" cy="4050715"/>
          </a:xfrm>
        </p:spPr>
        <p:txBody>
          <a:bodyPr/>
          <a:lstStyle/>
          <a:p>
            <a:r>
              <a:rPr lang="en-IN" dirty="0"/>
              <a:t>To remove the trend component of the time series.</a:t>
            </a:r>
          </a:p>
          <a:p>
            <a:pPr marL="114300" indent="0">
              <a:buNone/>
            </a:pPr>
            <a:endParaRPr lang="en-IN" dirty="0"/>
          </a:p>
          <a:p>
            <a:pPr marL="114300" indent="0">
              <a:buNone/>
            </a:pPr>
            <a:endParaRPr lang="en-IN" dirty="0"/>
          </a:p>
        </p:txBody>
      </p:sp>
      <p:pic>
        <p:nvPicPr>
          <p:cNvPr id="5" name="Picture 4">
            <a:extLst>
              <a:ext uri="{FF2B5EF4-FFF2-40B4-BE49-F238E27FC236}">
                <a16:creationId xmlns:a16="http://schemas.microsoft.com/office/drawing/2014/main" id="{5E74F4AB-8A75-48C9-912C-76482699CB15}"/>
              </a:ext>
            </a:extLst>
          </p:cNvPr>
          <p:cNvPicPr>
            <a:picLocks noChangeAspect="1"/>
          </p:cNvPicPr>
          <p:nvPr/>
        </p:nvPicPr>
        <p:blipFill>
          <a:blip r:embed="rId3"/>
          <a:stretch>
            <a:fillRect/>
          </a:stretch>
        </p:blipFill>
        <p:spPr>
          <a:xfrm>
            <a:off x="472123" y="1086803"/>
            <a:ext cx="3617278" cy="509588"/>
          </a:xfrm>
          <a:prstGeom prst="rect">
            <a:avLst/>
          </a:prstGeom>
        </p:spPr>
      </p:pic>
      <p:pic>
        <p:nvPicPr>
          <p:cNvPr id="7172" name="Picture 4">
            <a:extLst>
              <a:ext uri="{FF2B5EF4-FFF2-40B4-BE49-F238E27FC236}">
                <a16:creationId xmlns:a16="http://schemas.microsoft.com/office/drawing/2014/main" id="{D3A358ED-3BF9-4EFD-984F-5CDC050ED1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3" y="1596391"/>
            <a:ext cx="5028565" cy="328422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40D654F-EE56-48D4-AB68-B6F4B93EB8FD}"/>
              </a:ext>
            </a:extLst>
          </p:cNvPr>
          <p:cNvSpPr txBox="1"/>
          <p:nvPr/>
        </p:nvSpPr>
        <p:spPr>
          <a:xfrm>
            <a:off x="5410200" y="965200"/>
            <a:ext cx="3525520" cy="2246769"/>
          </a:xfrm>
          <a:prstGeom prst="rect">
            <a:avLst/>
          </a:prstGeom>
          <a:noFill/>
        </p:spPr>
        <p:txBody>
          <a:bodyPr wrap="square" rtlCol="0">
            <a:spAutoFit/>
          </a:bodyPr>
          <a:lstStyle/>
          <a:p>
            <a:r>
              <a:rPr lang="en-IN" dirty="0"/>
              <a:t>Results of Dickey-Fuller Test:</a:t>
            </a:r>
          </a:p>
          <a:p>
            <a:r>
              <a:rPr lang="en-IN" dirty="0"/>
              <a:t>Test Statistic                -6.037329e+00</a:t>
            </a:r>
          </a:p>
          <a:p>
            <a:r>
              <a:rPr lang="en-IN" dirty="0"/>
              <a:t>p-value                        1.372097e-07</a:t>
            </a:r>
          </a:p>
          <a:p>
            <a:r>
              <a:rPr lang="en-IN" dirty="0"/>
              <a:t>#Lags Used                     3.000000e+00</a:t>
            </a:r>
          </a:p>
          <a:p>
            <a:r>
              <a:rPr lang="en-IN" dirty="0"/>
              <a:t>Number of Observations Used    3.400000e+01</a:t>
            </a:r>
          </a:p>
          <a:p>
            <a:r>
              <a:rPr lang="en-IN" dirty="0"/>
              <a:t>Critical Value (1%)           -3.639224e+00</a:t>
            </a:r>
          </a:p>
          <a:p>
            <a:r>
              <a:rPr lang="en-IN" dirty="0"/>
              <a:t>Critical Value (5%)           -2.951230e+00</a:t>
            </a:r>
          </a:p>
          <a:p>
            <a:r>
              <a:rPr lang="en-IN" dirty="0"/>
              <a:t>Critical Value (10%)          -2.614447e+00</a:t>
            </a:r>
          </a:p>
          <a:p>
            <a:r>
              <a:rPr lang="en-IN" dirty="0" err="1"/>
              <a:t>dtype</a:t>
            </a:r>
            <a:r>
              <a:rPr lang="en-IN" dirty="0"/>
              <a:t>: float64</a:t>
            </a:r>
          </a:p>
        </p:txBody>
      </p:sp>
      <p:sp>
        <p:nvSpPr>
          <p:cNvPr id="10" name="TextBox 9">
            <a:extLst>
              <a:ext uri="{FF2B5EF4-FFF2-40B4-BE49-F238E27FC236}">
                <a16:creationId xmlns:a16="http://schemas.microsoft.com/office/drawing/2014/main" id="{5B5295D8-3A7B-43DF-8E75-AFB0DDEDB99D}"/>
              </a:ext>
            </a:extLst>
          </p:cNvPr>
          <p:cNvSpPr txBox="1"/>
          <p:nvPr/>
        </p:nvSpPr>
        <p:spPr>
          <a:xfrm>
            <a:off x="5481320" y="3286760"/>
            <a:ext cx="3454400" cy="738664"/>
          </a:xfrm>
          <a:prstGeom prst="rect">
            <a:avLst/>
          </a:prstGeom>
          <a:noFill/>
        </p:spPr>
        <p:txBody>
          <a:bodyPr wrap="square" rtlCol="0">
            <a:spAutoFit/>
          </a:bodyPr>
          <a:lstStyle/>
          <a:p>
            <a:r>
              <a:rPr lang="en-IN" dirty="0"/>
              <a:t>Since p-value &lt;&lt; significant val=0.05, so we can conclude that trend is almost removed.</a:t>
            </a:r>
          </a:p>
        </p:txBody>
      </p:sp>
    </p:spTree>
    <p:extLst>
      <p:ext uri="{BB962C8B-B14F-4D97-AF65-F5344CB8AC3E}">
        <p14:creationId xmlns:p14="http://schemas.microsoft.com/office/powerpoint/2010/main" val="2970827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25ABE-72EF-4889-8DFE-E5E47895D79E}"/>
              </a:ext>
            </a:extLst>
          </p:cNvPr>
          <p:cNvSpPr>
            <a:spLocks noGrp="1"/>
          </p:cNvSpPr>
          <p:nvPr>
            <p:ph type="title"/>
          </p:nvPr>
        </p:nvSpPr>
        <p:spPr/>
        <p:txBody>
          <a:bodyPr/>
          <a:lstStyle/>
          <a:p>
            <a:pPr algn="ctr"/>
            <a:r>
              <a:rPr lang="en-IN" dirty="0"/>
              <a:t>Forecasting Time Series using ARIMA</a:t>
            </a:r>
          </a:p>
        </p:txBody>
      </p:sp>
      <p:sp>
        <p:nvSpPr>
          <p:cNvPr id="3" name="Text Placeholder 2">
            <a:extLst>
              <a:ext uri="{FF2B5EF4-FFF2-40B4-BE49-F238E27FC236}">
                <a16:creationId xmlns:a16="http://schemas.microsoft.com/office/drawing/2014/main" id="{D5CE1A78-78B3-4A5C-BEC2-1DE2C6B2F11E}"/>
              </a:ext>
            </a:extLst>
          </p:cNvPr>
          <p:cNvSpPr>
            <a:spLocks noGrp="1"/>
          </p:cNvSpPr>
          <p:nvPr>
            <p:ph type="body" idx="1"/>
          </p:nvPr>
        </p:nvSpPr>
        <p:spPr>
          <a:xfrm>
            <a:off x="264111" y="1017725"/>
            <a:ext cx="8520600" cy="3416400"/>
          </a:xfrm>
        </p:spPr>
        <p:txBody>
          <a:bodyPr/>
          <a:lstStyle/>
          <a:p>
            <a:pPr marL="114300" indent="0">
              <a:buNone/>
            </a:pPr>
            <a:r>
              <a:rPr lang="en-IN" dirty="0"/>
              <a:t>Determining p, q and d – will use ACF(Autocorrelation Function) and PACF(Partial Autocorrelation Function)  graph.</a:t>
            </a:r>
          </a:p>
          <a:p>
            <a:pPr marL="114300" indent="0">
              <a:buNone/>
            </a:pPr>
            <a:endParaRPr lang="en-IN" dirty="0"/>
          </a:p>
          <a:p>
            <a:pPr marL="114300" indent="0">
              <a:buNone/>
            </a:pPr>
            <a:endParaRPr lang="en-IN" dirty="0"/>
          </a:p>
        </p:txBody>
      </p:sp>
      <p:pic>
        <p:nvPicPr>
          <p:cNvPr id="10242" name="Picture 2">
            <a:extLst>
              <a:ext uri="{FF2B5EF4-FFF2-40B4-BE49-F238E27FC236}">
                <a16:creationId xmlns:a16="http://schemas.microsoft.com/office/drawing/2014/main" id="{B82C65A7-E623-4503-B256-79A158D7A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3" y="1767840"/>
            <a:ext cx="3713797" cy="259588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5E6FDD86-040B-4604-8DC7-381639B2CA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199" y="1826210"/>
            <a:ext cx="3937001" cy="2491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627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987B69-31F6-43C9-B916-C77199076344}"/>
              </a:ext>
            </a:extLst>
          </p:cNvPr>
          <p:cNvPicPr>
            <a:picLocks noChangeAspect="1"/>
          </p:cNvPicPr>
          <p:nvPr/>
        </p:nvPicPr>
        <p:blipFill>
          <a:blip r:embed="rId2"/>
          <a:stretch>
            <a:fillRect/>
          </a:stretch>
        </p:blipFill>
        <p:spPr>
          <a:xfrm>
            <a:off x="303450" y="711200"/>
            <a:ext cx="7127915" cy="3601720"/>
          </a:xfrm>
          <a:prstGeom prst="rect">
            <a:avLst/>
          </a:prstGeom>
        </p:spPr>
      </p:pic>
      <p:sp>
        <p:nvSpPr>
          <p:cNvPr id="5" name="TextBox 4">
            <a:extLst>
              <a:ext uri="{FF2B5EF4-FFF2-40B4-BE49-F238E27FC236}">
                <a16:creationId xmlns:a16="http://schemas.microsoft.com/office/drawing/2014/main" id="{51260C33-4AC4-41E6-9109-23C64CC2DE2C}"/>
              </a:ext>
            </a:extLst>
          </p:cNvPr>
          <p:cNvSpPr txBox="1"/>
          <p:nvPr/>
        </p:nvSpPr>
        <p:spPr>
          <a:xfrm>
            <a:off x="309880" y="254000"/>
            <a:ext cx="7025640" cy="338554"/>
          </a:xfrm>
          <a:prstGeom prst="rect">
            <a:avLst/>
          </a:prstGeom>
          <a:noFill/>
        </p:spPr>
        <p:txBody>
          <a:bodyPr wrap="square" rtlCol="0">
            <a:spAutoFit/>
          </a:bodyPr>
          <a:lstStyle/>
          <a:p>
            <a:r>
              <a:rPr lang="en-IN" sz="1600" dirty="0"/>
              <a:t>ARIMA Model with p, q, d=1,1,1</a:t>
            </a:r>
          </a:p>
        </p:txBody>
      </p:sp>
    </p:spTree>
    <p:extLst>
      <p:ext uri="{BB962C8B-B14F-4D97-AF65-F5344CB8AC3E}">
        <p14:creationId xmlns:p14="http://schemas.microsoft.com/office/powerpoint/2010/main" val="669491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169175"/>
            <a:ext cx="8520600" cy="62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latin typeface="Times New Roman"/>
                <a:ea typeface="Times New Roman"/>
                <a:cs typeface="Times New Roman"/>
                <a:sym typeface="Times New Roman"/>
              </a:rPr>
              <a:t>Introduction</a:t>
            </a:r>
            <a:endParaRPr sz="3600">
              <a:latin typeface="Times New Roman"/>
              <a:ea typeface="Times New Roman"/>
              <a:cs typeface="Times New Roman"/>
              <a:sym typeface="Times New Roman"/>
            </a:endParaRPr>
          </a:p>
        </p:txBody>
      </p:sp>
      <p:sp>
        <p:nvSpPr>
          <p:cNvPr id="63" name="Google Shape;63;p14"/>
          <p:cNvSpPr txBox="1">
            <a:spLocks noGrp="1"/>
          </p:cNvSpPr>
          <p:nvPr>
            <p:ph type="body" idx="1"/>
          </p:nvPr>
        </p:nvSpPr>
        <p:spPr>
          <a:xfrm>
            <a:off x="215550" y="890000"/>
            <a:ext cx="8822100" cy="415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Church and Dwight is one of the fastest growing consumer packaged goods company, headquartered in New Jersey, USA , with products in personal care, market household and speciality products.</a:t>
            </a:r>
            <a:endParaRPr/>
          </a:p>
          <a:p>
            <a:pPr marL="0" lvl="0" indent="0" algn="l" rtl="0">
              <a:lnSpc>
                <a:spcPct val="100000"/>
              </a:lnSpc>
              <a:spcBef>
                <a:spcPts val="1600"/>
              </a:spcBef>
              <a:spcAft>
                <a:spcPts val="0"/>
              </a:spcAft>
              <a:buNone/>
            </a:pPr>
            <a:r>
              <a:rPr lang="en"/>
              <a:t>Brands: Arm &amp; Hammer, Trojan, First Response, Orajel, OxiClean, Nair and Spin Brush.</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About 34% of the total sales of Church &amp; Dwight comprises of the personal care products.</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Walmart, Target or Amazon are some of the leading customers which sells different branded products of Church and Dwight.</a:t>
            </a:r>
            <a:endParaRPr/>
          </a:p>
          <a:p>
            <a:pPr marL="0" lvl="0" indent="0" algn="l" rtl="0">
              <a:lnSpc>
                <a:spcPct val="100000"/>
              </a:lnSpc>
              <a:spcBef>
                <a:spcPts val="0"/>
              </a:spcBef>
              <a:spcAft>
                <a:spcPts val="0"/>
              </a:spcAft>
              <a:buClr>
                <a:schemeClr val="dk1"/>
              </a:buClr>
              <a:buSzPts val="1100"/>
              <a:buFont typeface="Arial"/>
              <a:buNone/>
            </a:pPr>
            <a:endParaRPr>
              <a:solidFill>
                <a:srgbClr val="434343"/>
              </a:solidFill>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29E5177-4037-46B7-BB28-B28B03D61F6D}"/>
              </a:ext>
            </a:extLst>
          </p:cNvPr>
          <p:cNvGraphicFramePr>
            <a:graphicFrameLocks noGrp="1"/>
          </p:cNvGraphicFramePr>
          <p:nvPr>
            <p:extLst>
              <p:ext uri="{D42A27DB-BD31-4B8C-83A1-F6EECF244321}">
                <p14:modId xmlns:p14="http://schemas.microsoft.com/office/powerpoint/2010/main" val="3373537706"/>
              </p:ext>
            </p:extLst>
          </p:nvPr>
        </p:nvGraphicFramePr>
        <p:xfrm>
          <a:off x="179033" y="686638"/>
          <a:ext cx="5469927" cy="1741042"/>
        </p:xfrm>
        <a:graphic>
          <a:graphicData uri="http://schemas.openxmlformats.org/drawingml/2006/table">
            <a:tbl>
              <a:tblPr firstRow="1" bandRow="1">
                <a:tableStyleId>{6826B086-2255-4392-BBF0-F8C9D1CDD01F}</a:tableStyleId>
              </a:tblPr>
              <a:tblGrid>
                <a:gridCol w="1823309">
                  <a:extLst>
                    <a:ext uri="{9D8B030D-6E8A-4147-A177-3AD203B41FA5}">
                      <a16:colId xmlns:a16="http://schemas.microsoft.com/office/drawing/2014/main" val="84933468"/>
                    </a:ext>
                  </a:extLst>
                </a:gridCol>
                <a:gridCol w="1823309">
                  <a:extLst>
                    <a:ext uri="{9D8B030D-6E8A-4147-A177-3AD203B41FA5}">
                      <a16:colId xmlns:a16="http://schemas.microsoft.com/office/drawing/2014/main" val="569715613"/>
                    </a:ext>
                  </a:extLst>
                </a:gridCol>
                <a:gridCol w="1823309">
                  <a:extLst>
                    <a:ext uri="{9D8B030D-6E8A-4147-A177-3AD203B41FA5}">
                      <a16:colId xmlns:a16="http://schemas.microsoft.com/office/drawing/2014/main" val="3372035606"/>
                    </a:ext>
                  </a:extLst>
                </a:gridCol>
              </a:tblGrid>
              <a:tr h="307364">
                <a:tc>
                  <a:txBody>
                    <a:bodyPr/>
                    <a:lstStyle/>
                    <a:p>
                      <a:pPr algn="ctr"/>
                      <a:r>
                        <a:rPr lang="en-IN" dirty="0"/>
                        <a:t>AR</a:t>
                      </a:r>
                    </a:p>
                  </a:txBody>
                  <a:tcPr/>
                </a:tc>
                <a:tc>
                  <a:txBody>
                    <a:bodyPr/>
                    <a:lstStyle/>
                    <a:p>
                      <a:pPr algn="ctr"/>
                      <a:r>
                        <a:rPr lang="en-IN" dirty="0"/>
                        <a:t>MA</a:t>
                      </a:r>
                    </a:p>
                  </a:txBody>
                  <a:tcPr/>
                </a:tc>
                <a:tc>
                  <a:txBody>
                    <a:bodyPr/>
                    <a:lstStyle/>
                    <a:p>
                      <a:pPr algn="ctr"/>
                      <a:r>
                        <a:rPr lang="en-IN" dirty="0"/>
                        <a:t>ARIMA</a:t>
                      </a:r>
                    </a:p>
                  </a:txBody>
                  <a:tcPr/>
                </a:tc>
                <a:extLst>
                  <a:ext uri="{0D108BD9-81ED-4DB2-BD59-A6C34878D82A}">
                    <a16:rowId xmlns:a16="http://schemas.microsoft.com/office/drawing/2014/main" val="2903153851"/>
                  </a:ext>
                </a:extLst>
              </a:tr>
              <a:tr h="351079">
                <a:tc>
                  <a:txBody>
                    <a:bodyPr/>
                    <a:lstStyle/>
                    <a:p>
                      <a:r>
                        <a:rPr lang="en-IN" dirty="0"/>
                        <a:t>P=1,q=0,d=1</a:t>
                      </a:r>
                    </a:p>
                  </a:txBody>
                  <a:tcPr/>
                </a:tc>
                <a:tc>
                  <a:txBody>
                    <a:bodyPr/>
                    <a:lstStyle/>
                    <a:p>
                      <a:r>
                        <a:rPr lang="en-IN" dirty="0"/>
                        <a:t>P=0,d=1,q=1</a:t>
                      </a:r>
                    </a:p>
                  </a:txBody>
                  <a:tcPr/>
                </a:tc>
                <a:tc>
                  <a:txBody>
                    <a:bodyPr/>
                    <a:lstStyle/>
                    <a:p>
                      <a:r>
                        <a:rPr lang="en-IN" dirty="0"/>
                        <a:t>P=1,q=1,d=1</a:t>
                      </a:r>
                    </a:p>
                  </a:txBody>
                  <a:tcPr/>
                </a:tc>
                <a:extLst>
                  <a:ext uri="{0D108BD9-81ED-4DB2-BD59-A6C34878D82A}">
                    <a16:rowId xmlns:a16="http://schemas.microsoft.com/office/drawing/2014/main" val="393534685"/>
                  </a:ext>
                </a:extLst>
              </a:tr>
              <a:tr h="351079">
                <a:tc>
                  <a:txBody>
                    <a:bodyPr/>
                    <a:lstStyle/>
                    <a:p>
                      <a:r>
                        <a:rPr lang="en-IN" dirty="0"/>
                        <a:t>AIC = 65.65</a:t>
                      </a:r>
                    </a:p>
                  </a:txBody>
                  <a:tcPr/>
                </a:tc>
                <a:tc>
                  <a:txBody>
                    <a:bodyPr/>
                    <a:lstStyle/>
                    <a:p>
                      <a:r>
                        <a:rPr lang="en-IN" dirty="0"/>
                        <a:t>AIC = 47.769</a:t>
                      </a:r>
                    </a:p>
                  </a:txBody>
                  <a:tcPr/>
                </a:tc>
                <a:tc>
                  <a:txBody>
                    <a:bodyPr/>
                    <a:lstStyle/>
                    <a:p>
                      <a:r>
                        <a:rPr lang="en-IN" dirty="0"/>
                        <a:t>AIC = 46.762</a:t>
                      </a:r>
                    </a:p>
                  </a:txBody>
                  <a:tcPr/>
                </a:tc>
                <a:extLst>
                  <a:ext uri="{0D108BD9-81ED-4DB2-BD59-A6C34878D82A}">
                    <a16:rowId xmlns:a16="http://schemas.microsoft.com/office/drawing/2014/main" val="1321069284"/>
                  </a:ext>
                </a:extLst>
              </a:tr>
              <a:tr h="692540">
                <a:tc>
                  <a:txBody>
                    <a:bodyPr/>
                    <a:lstStyle/>
                    <a:p>
                      <a:r>
                        <a:rPr lang="en-IN" dirty="0"/>
                        <a:t>p-val=0.028(significant)</a:t>
                      </a:r>
                    </a:p>
                  </a:txBody>
                  <a:tcPr/>
                </a:tc>
                <a:tc>
                  <a:txBody>
                    <a:bodyPr/>
                    <a:lstStyle/>
                    <a:p>
                      <a:r>
                        <a:rPr lang="en-IN" dirty="0"/>
                        <a:t>P-</a:t>
                      </a:r>
                      <a:r>
                        <a:rPr lang="en-IN" dirty="0" err="1"/>
                        <a:t>val</a:t>
                      </a:r>
                      <a:r>
                        <a:rPr lang="en-IN" dirty="0"/>
                        <a:t>=0.0</a:t>
                      </a:r>
                    </a:p>
                  </a:txBody>
                  <a:tcPr/>
                </a:tc>
                <a:tc>
                  <a:txBody>
                    <a:bodyPr/>
                    <a:lstStyle/>
                    <a:p>
                      <a:r>
                        <a:rPr lang="en-IN" dirty="0"/>
                        <a:t>Ar.L1D.freq=        0.933(not sig)</a:t>
                      </a:r>
                    </a:p>
                    <a:p>
                      <a:r>
                        <a:rPr lang="en-IN" dirty="0"/>
                        <a:t>Ma.L1 </a:t>
                      </a:r>
                      <a:r>
                        <a:rPr lang="en-IN" dirty="0" err="1"/>
                        <a:t>D.freq</a:t>
                      </a:r>
                      <a:r>
                        <a:rPr lang="en-IN" dirty="0"/>
                        <a:t>=0.0</a:t>
                      </a:r>
                    </a:p>
                  </a:txBody>
                  <a:tcPr/>
                </a:tc>
                <a:extLst>
                  <a:ext uri="{0D108BD9-81ED-4DB2-BD59-A6C34878D82A}">
                    <a16:rowId xmlns:a16="http://schemas.microsoft.com/office/drawing/2014/main" val="3372175488"/>
                  </a:ext>
                </a:extLst>
              </a:tr>
            </a:tbl>
          </a:graphicData>
        </a:graphic>
      </p:graphicFrame>
      <p:sp>
        <p:nvSpPr>
          <p:cNvPr id="5" name="TextBox 4">
            <a:extLst>
              <a:ext uri="{FF2B5EF4-FFF2-40B4-BE49-F238E27FC236}">
                <a16:creationId xmlns:a16="http://schemas.microsoft.com/office/drawing/2014/main" id="{9221A250-9863-4B8D-A8A2-8BD7B4CD97A9}"/>
              </a:ext>
            </a:extLst>
          </p:cNvPr>
          <p:cNvSpPr txBox="1"/>
          <p:nvPr/>
        </p:nvSpPr>
        <p:spPr>
          <a:xfrm>
            <a:off x="545977" y="292963"/>
            <a:ext cx="5286652" cy="307777"/>
          </a:xfrm>
          <a:prstGeom prst="rect">
            <a:avLst/>
          </a:prstGeom>
          <a:noFill/>
        </p:spPr>
        <p:txBody>
          <a:bodyPr wrap="square" rtlCol="0">
            <a:spAutoFit/>
          </a:bodyPr>
          <a:lstStyle/>
          <a:p>
            <a:r>
              <a:rPr lang="en-IN" dirty="0"/>
              <a:t>Comparing results of AR, MA and ARIMA model</a:t>
            </a:r>
          </a:p>
        </p:txBody>
      </p:sp>
      <p:sp>
        <p:nvSpPr>
          <p:cNvPr id="6" name="TextBox 5">
            <a:extLst>
              <a:ext uri="{FF2B5EF4-FFF2-40B4-BE49-F238E27FC236}">
                <a16:creationId xmlns:a16="http://schemas.microsoft.com/office/drawing/2014/main" id="{85E726DA-E463-4701-881B-AE17C97BB569}"/>
              </a:ext>
            </a:extLst>
          </p:cNvPr>
          <p:cNvSpPr txBox="1"/>
          <p:nvPr/>
        </p:nvSpPr>
        <p:spPr>
          <a:xfrm>
            <a:off x="5963920" y="2813982"/>
            <a:ext cx="3001048" cy="1169551"/>
          </a:xfrm>
          <a:prstGeom prst="rect">
            <a:avLst/>
          </a:prstGeom>
          <a:noFill/>
        </p:spPr>
        <p:txBody>
          <a:bodyPr wrap="square" rtlCol="0">
            <a:spAutoFit/>
          </a:bodyPr>
          <a:lstStyle/>
          <a:p>
            <a:r>
              <a:rPr lang="en-IN" dirty="0"/>
              <a:t>ARIMA Model Results</a:t>
            </a:r>
          </a:p>
          <a:p>
            <a:endParaRPr lang="en-IN" dirty="0"/>
          </a:p>
          <a:p>
            <a:r>
              <a:rPr lang="en-IN" dirty="0"/>
              <a:t>Model is 91.8% accurate in predicting the next 15 observations </a:t>
            </a:r>
          </a:p>
          <a:p>
            <a:r>
              <a:rPr lang="en-IN" dirty="0"/>
              <a:t>RMSE = 0.5461</a:t>
            </a:r>
          </a:p>
        </p:txBody>
      </p:sp>
      <p:pic>
        <p:nvPicPr>
          <p:cNvPr id="7" name="Picture 6">
            <a:extLst>
              <a:ext uri="{FF2B5EF4-FFF2-40B4-BE49-F238E27FC236}">
                <a16:creationId xmlns:a16="http://schemas.microsoft.com/office/drawing/2014/main" id="{13E5C24B-1AAC-4D55-BACA-E3C11BBF88CC}"/>
              </a:ext>
            </a:extLst>
          </p:cNvPr>
          <p:cNvPicPr>
            <a:picLocks noChangeAspect="1"/>
          </p:cNvPicPr>
          <p:nvPr/>
        </p:nvPicPr>
        <p:blipFill>
          <a:blip r:embed="rId3"/>
          <a:stretch>
            <a:fillRect/>
          </a:stretch>
        </p:blipFill>
        <p:spPr>
          <a:xfrm>
            <a:off x="5764494" y="840525"/>
            <a:ext cx="3200474" cy="1866677"/>
          </a:xfrm>
          <a:prstGeom prst="rect">
            <a:avLst/>
          </a:prstGeom>
        </p:spPr>
      </p:pic>
      <p:sp>
        <p:nvSpPr>
          <p:cNvPr id="8" name="TextBox 7">
            <a:extLst>
              <a:ext uri="{FF2B5EF4-FFF2-40B4-BE49-F238E27FC236}">
                <a16:creationId xmlns:a16="http://schemas.microsoft.com/office/drawing/2014/main" id="{164B518D-DE61-4268-A553-51C499F44C8A}"/>
              </a:ext>
            </a:extLst>
          </p:cNvPr>
          <p:cNvSpPr txBox="1"/>
          <p:nvPr/>
        </p:nvSpPr>
        <p:spPr>
          <a:xfrm>
            <a:off x="5764494" y="339130"/>
            <a:ext cx="2434906" cy="523220"/>
          </a:xfrm>
          <a:prstGeom prst="rect">
            <a:avLst/>
          </a:prstGeom>
          <a:noFill/>
        </p:spPr>
        <p:txBody>
          <a:bodyPr wrap="square" rtlCol="0">
            <a:spAutoFit/>
          </a:bodyPr>
          <a:lstStyle/>
          <a:p>
            <a:r>
              <a:rPr lang="en-IN" dirty="0"/>
              <a:t>Forecasting using ARIMA(0,1,1)</a:t>
            </a:r>
          </a:p>
        </p:txBody>
      </p:sp>
      <p:pic>
        <p:nvPicPr>
          <p:cNvPr id="11267" name="Picture 3">
            <a:extLst>
              <a:ext uri="{FF2B5EF4-FFF2-40B4-BE49-F238E27FC236}">
                <a16:creationId xmlns:a16="http://schemas.microsoft.com/office/drawing/2014/main" id="{95AC9017-95FF-416A-B701-765008185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88701"/>
            <a:ext cx="5567680" cy="2734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859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A339-ED1B-4867-870B-28B0EAB62FF2}"/>
              </a:ext>
            </a:extLst>
          </p:cNvPr>
          <p:cNvSpPr>
            <a:spLocks noGrp="1"/>
          </p:cNvSpPr>
          <p:nvPr>
            <p:ph type="title"/>
          </p:nvPr>
        </p:nvSpPr>
        <p:spPr/>
        <p:txBody>
          <a:bodyPr/>
          <a:lstStyle/>
          <a:p>
            <a:pPr algn="ctr"/>
            <a:r>
              <a:rPr lang="en-IN" dirty="0"/>
              <a:t>Data Modelling to Predict if Order is Late?</a:t>
            </a:r>
          </a:p>
        </p:txBody>
      </p:sp>
      <p:sp>
        <p:nvSpPr>
          <p:cNvPr id="3" name="Text Placeholder 2">
            <a:extLst>
              <a:ext uri="{FF2B5EF4-FFF2-40B4-BE49-F238E27FC236}">
                <a16:creationId xmlns:a16="http://schemas.microsoft.com/office/drawing/2014/main" id="{21119418-B3DC-4AF5-8B93-F0EA0B79BBE7}"/>
              </a:ext>
            </a:extLst>
          </p:cNvPr>
          <p:cNvSpPr>
            <a:spLocks noGrp="1"/>
          </p:cNvSpPr>
          <p:nvPr>
            <p:ph type="body" idx="1"/>
          </p:nvPr>
        </p:nvSpPr>
        <p:spPr/>
        <p:txBody>
          <a:bodyPr/>
          <a:lstStyle/>
          <a:p>
            <a:r>
              <a:rPr lang="en-IN" dirty="0"/>
              <a:t>Logistic Regression</a:t>
            </a:r>
          </a:p>
          <a:p>
            <a:pPr lvl="1"/>
            <a:r>
              <a:rPr lang="en-IN" dirty="0"/>
              <a:t>Residual deviance – 88157 on 446989 </a:t>
            </a:r>
            <a:r>
              <a:rPr lang="en-IN" dirty="0" err="1"/>
              <a:t>dof</a:t>
            </a:r>
            <a:r>
              <a:rPr lang="en-IN" dirty="0"/>
              <a:t> – Not significant</a:t>
            </a:r>
          </a:p>
          <a:p>
            <a:pPr marL="596900" lvl="1" indent="0">
              <a:buNone/>
            </a:pPr>
            <a:endParaRPr lang="en-IN" dirty="0"/>
          </a:p>
          <a:p>
            <a:r>
              <a:rPr lang="en-IN" dirty="0"/>
              <a:t>Random Forest Classification</a:t>
            </a:r>
          </a:p>
          <a:p>
            <a:pPr lvl="1"/>
            <a:r>
              <a:rPr lang="en-IN" dirty="0"/>
              <a:t>Cross-validation results- 96.16% accurate</a:t>
            </a:r>
          </a:p>
        </p:txBody>
      </p:sp>
    </p:spTree>
    <p:extLst>
      <p:ext uri="{BB962C8B-B14F-4D97-AF65-F5344CB8AC3E}">
        <p14:creationId xmlns:p14="http://schemas.microsoft.com/office/powerpoint/2010/main" val="2097911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28800"/>
            <a:ext cx="8712900" cy="78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latin typeface="Times New Roman"/>
                <a:ea typeface="Times New Roman"/>
                <a:cs typeface="Times New Roman"/>
                <a:sym typeface="Times New Roman"/>
              </a:rPr>
              <a:t>Literature Review</a:t>
            </a:r>
            <a:endParaRPr sz="3600">
              <a:latin typeface="Times New Roman"/>
              <a:ea typeface="Times New Roman"/>
              <a:cs typeface="Times New Roman"/>
              <a:sym typeface="Times New Roman"/>
            </a:endParaRPr>
          </a:p>
        </p:txBody>
      </p:sp>
      <p:sp>
        <p:nvSpPr>
          <p:cNvPr id="140" name="Google Shape;140;p25"/>
          <p:cNvSpPr txBox="1">
            <a:spLocks noGrp="1"/>
          </p:cNvSpPr>
          <p:nvPr>
            <p:ph type="body" idx="1"/>
          </p:nvPr>
        </p:nvSpPr>
        <p:spPr>
          <a:xfrm>
            <a:off x="311700" y="1408300"/>
            <a:ext cx="8712900" cy="3584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 Analysis of Lead Time Delays in Supply Chain: A Case Study - Abdel-Aziz M. Mohamed, Nermeen Country</a:t>
            </a:r>
            <a:endParaRPr/>
          </a:p>
          <a:p>
            <a:pPr marL="914400" lvl="1" indent="-298450" algn="l"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Analysis of Lead time delays in supply chain studies the lead time data for a multinational company and identify the factors impacting lead time and proposing solutions to the lead time problem. The methodology used in this article is Multiple linear regression where lead time is the response variable and some independent variables used in this analysis are order size, product category and customer class. Lead Time is the time from when a customer requests a delivery till the time when the order was delivered to the customer. It is calculated in ‘days’</a:t>
            </a:r>
            <a:endParaRPr sz="1100">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Char char="❖"/>
            </a:pPr>
            <a:r>
              <a:rPr lang="en">
                <a:solidFill>
                  <a:schemeClr val="dk1"/>
                </a:solidFill>
              </a:rPr>
              <a:t>Predicting Delivery Time of Components in a Supply chain - Venki Raman</a:t>
            </a:r>
            <a:endParaRPr>
              <a:solidFill>
                <a:schemeClr val="dk1"/>
              </a:solidFill>
            </a:endParaRPr>
          </a:p>
          <a:p>
            <a:pPr marL="914400" lvl="1" indent="-298450" algn="l" rtl="0">
              <a:spcBef>
                <a:spcPts val="0"/>
              </a:spcBef>
              <a:spcAft>
                <a:spcPts val="0"/>
              </a:spcAft>
              <a:buClr>
                <a:schemeClr val="dk1"/>
              </a:buClr>
              <a:buSzPts val="1100"/>
              <a:buFont typeface="Helvetica Neue"/>
              <a:buChar char="➢"/>
            </a:pPr>
            <a:r>
              <a:rPr lang="en" sz="1100">
                <a:solidFill>
                  <a:schemeClr val="dk1"/>
                </a:solidFill>
                <a:latin typeface="Helvetica Neue"/>
                <a:ea typeface="Helvetica Neue"/>
                <a:cs typeface="Helvetica Neue"/>
                <a:sym typeface="Helvetica Neue"/>
              </a:rPr>
              <a:t>This talks about how late delivery time can lead to unnecessary problems in supply chain and describes different machine learning algorithms implemented to detect late order delivery. It identifies different inputs that can contribute to the machine learning model like supplier or shipment information, method of shipment, weight, volume. Based on the input data and the training, the model can predict a delivery-time for a component. It then proceeds with the different machine learning algorithms that may be used to build the model like Regression analysis, Classification algorithms like Decision Tree, SVM or ANN</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Literature Review contd...</a:t>
            </a:r>
            <a:endParaRPr/>
          </a:p>
        </p:txBody>
      </p:sp>
      <p:sp>
        <p:nvSpPr>
          <p:cNvPr id="146" name="Google Shape;146;p26"/>
          <p:cNvSpPr txBox="1">
            <a:spLocks noGrp="1"/>
          </p:cNvSpPr>
          <p:nvPr>
            <p:ph type="body" idx="1"/>
          </p:nvPr>
        </p:nvSpPr>
        <p:spPr>
          <a:xfrm>
            <a:off x="311700" y="1152475"/>
            <a:ext cx="8520600" cy="3874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solidFill>
                  <a:schemeClr val="dk1"/>
                </a:solidFill>
              </a:rPr>
              <a:t>Data mining and Data Warehousing for Supply Chain Management</a:t>
            </a:r>
            <a:endParaRPr>
              <a:solidFill>
                <a:schemeClr val="dk1"/>
              </a:solidFill>
            </a:endParaRPr>
          </a:p>
          <a:p>
            <a:pPr marL="914400" lvl="1" indent="-298450" algn="l"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This  identifies the issues related to supply chain management and how these problems are taken care of by the help of data mining approaches. The different methodologies used are Naïve Bayes, ANN, SVM or Kernel based SVM (K-SVM). The results confirm that K-SVM outperform the other algorithms in accuracy measures such as MSE, MAPE etc with less average error rate.</a:t>
            </a:r>
            <a:endParaRPr sz="1100">
              <a:latin typeface="Times New Roman"/>
              <a:ea typeface="Times New Roman"/>
              <a:cs typeface="Times New Roman"/>
              <a:sym typeface="Times New Roman"/>
            </a:endParaRPr>
          </a:p>
          <a:p>
            <a:pPr marL="457200" lvl="0" indent="-342900" algn="l" rtl="0">
              <a:spcBef>
                <a:spcPts val="0"/>
              </a:spcBef>
              <a:spcAft>
                <a:spcPts val="0"/>
              </a:spcAft>
              <a:buSzPts val="1800"/>
              <a:buChar char="❖"/>
            </a:pPr>
            <a:r>
              <a:rPr lang="en"/>
              <a:t>Factors Affecting Procurement Lead-Time and Operational Performance in State Owned Financial Institutions in Kenya</a:t>
            </a:r>
            <a:endParaRPr/>
          </a:p>
          <a:p>
            <a:pPr marL="457200" lvl="0" indent="-342900" algn="l" rtl="0">
              <a:spcBef>
                <a:spcPts val="0"/>
              </a:spcBef>
              <a:spcAft>
                <a:spcPts val="0"/>
              </a:spcAft>
              <a:buSzPts val="1800"/>
              <a:buChar char="❖"/>
            </a:pPr>
            <a:r>
              <a:rPr lang="en"/>
              <a:t>AN APPROACH TO IMPROVING CUSTOMER ON-TIME DELIVERY AGAINST THE ORIGINAL PROMISE DATE - G.M. Ramachandran &amp; S. Neelakrishnan</a:t>
            </a:r>
            <a:endParaRPr/>
          </a:p>
          <a:p>
            <a:pPr marL="457200" lvl="0" indent="-342900" algn="l" rtl="0">
              <a:spcBef>
                <a:spcPts val="0"/>
              </a:spcBef>
              <a:spcAft>
                <a:spcPts val="0"/>
              </a:spcAft>
              <a:buClr>
                <a:schemeClr val="dk1"/>
              </a:buClr>
              <a:buSzPts val="1800"/>
              <a:buChar char="❖"/>
            </a:pPr>
            <a:r>
              <a:rPr lang="en">
                <a:solidFill>
                  <a:srgbClr val="000033"/>
                </a:solidFill>
                <a:highlight>
                  <a:schemeClr val="lt1"/>
                </a:highlight>
              </a:rPr>
              <a:t>Supply Chain Demand Forecasting; A Comparison of Machine Learning Techniques and Traditional Methods - </a:t>
            </a:r>
            <a:r>
              <a:rPr lang="en">
                <a:solidFill>
                  <a:schemeClr val="dk1"/>
                </a:solidFill>
                <a:highlight>
                  <a:schemeClr val="lt1"/>
                </a:highlight>
                <a:uFill>
                  <a:noFill/>
                </a:uFill>
                <a:hlinkClick r:id="rId3"/>
              </a:rPr>
              <a:t>J. Shahrabi</a:t>
            </a:r>
            <a:r>
              <a:rPr lang="en">
                <a:solidFill>
                  <a:schemeClr val="dk1"/>
                </a:solidFill>
                <a:highlight>
                  <a:schemeClr val="lt1"/>
                </a:highlight>
              </a:rPr>
              <a:t>, </a:t>
            </a:r>
            <a:r>
              <a:rPr lang="en">
                <a:solidFill>
                  <a:schemeClr val="dk1"/>
                </a:solidFill>
                <a:highlight>
                  <a:schemeClr val="lt1"/>
                </a:highlight>
                <a:uFill>
                  <a:noFill/>
                </a:uFill>
                <a:hlinkClick r:id="rId4"/>
              </a:rPr>
              <a:t>S. S. Mousavi</a:t>
            </a:r>
            <a:r>
              <a:rPr lang="en">
                <a:solidFill>
                  <a:schemeClr val="dk1"/>
                </a:solidFill>
                <a:highlight>
                  <a:schemeClr val="lt1"/>
                </a:highlight>
              </a:rPr>
              <a:t> and </a:t>
            </a:r>
            <a:r>
              <a:rPr lang="en">
                <a:solidFill>
                  <a:schemeClr val="dk1"/>
                </a:solidFill>
                <a:highlight>
                  <a:schemeClr val="lt1"/>
                </a:highlight>
                <a:uFill>
                  <a:noFill/>
                </a:uFill>
                <a:hlinkClick r:id="rId5"/>
              </a:rPr>
              <a:t>M. Heydar</a:t>
            </a:r>
            <a:endParaRPr>
              <a:solidFill>
                <a:schemeClr val="dk1"/>
              </a:solidFill>
            </a:endParaRPr>
          </a:p>
          <a:p>
            <a:pPr marL="0" lvl="0" indent="0" algn="l" rtl="0">
              <a:spcBef>
                <a:spcPts val="160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214350" y="88050"/>
            <a:ext cx="8520600" cy="4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imes New Roman"/>
                <a:ea typeface="Times New Roman"/>
                <a:cs typeface="Times New Roman"/>
                <a:sym typeface="Times New Roman"/>
              </a:rPr>
              <a:t>Time Log</a:t>
            </a:r>
            <a:endParaRPr sz="1800">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373969A0-E925-49CA-B33B-DE024FAA087C}"/>
              </a:ext>
            </a:extLst>
          </p:cNvPr>
          <p:cNvGraphicFramePr>
            <a:graphicFrameLocks noGrp="1"/>
          </p:cNvGraphicFramePr>
          <p:nvPr>
            <p:extLst>
              <p:ext uri="{D42A27DB-BD31-4B8C-83A1-F6EECF244321}">
                <p14:modId xmlns:p14="http://schemas.microsoft.com/office/powerpoint/2010/main" val="4272778653"/>
              </p:ext>
            </p:extLst>
          </p:nvPr>
        </p:nvGraphicFramePr>
        <p:xfrm>
          <a:off x="1433743" y="662416"/>
          <a:ext cx="4918228" cy="3818668"/>
        </p:xfrm>
        <a:graphic>
          <a:graphicData uri="http://schemas.openxmlformats.org/drawingml/2006/table">
            <a:tbl>
              <a:tblPr/>
              <a:tblGrid>
                <a:gridCol w="1374988">
                  <a:extLst>
                    <a:ext uri="{9D8B030D-6E8A-4147-A177-3AD203B41FA5}">
                      <a16:colId xmlns:a16="http://schemas.microsoft.com/office/drawing/2014/main" val="3733214644"/>
                    </a:ext>
                  </a:extLst>
                </a:gridCol>
                <a:gridCol w="2882187">
                  <a:extLst>
                    <a:ext uri="{9D8B030D-6E8A-4147-A177-3AD203B41FA5}">
                      <a16:colId xmlns:a16="http://schemas.microsoft.com/office/drawing/2014/main" val="747084480"/>
                    </a:ext>
                  </a:extLst>
                </a:gridCol>
                <a:gridCol w="661053">
                  <a:extLst>
                    <a:ext uri="{9D8B030D-6E8A-4147-A177-3AD203B41FA5}">
                      <a16:colId xmlns:a16="http://schemas.microsoft.com/office/drawing/2014/main" val="3567456772"/>
                    </a:ext>
                  </a:extLst>
                </a:gridCol>
              </a:tblGrid>
              <a:tr h="52574">
                <a:tc>
                  <a:txBody>
                    <a:bodyPr/>
                    <a:lstStyle/>
                    <a:p>
                      <a:pPr algn="ctr" rtl="0" fontAlgn="ctr"/>
                      <a:r>
                        <a:rPr lang="en-IN" sz="300" b="0" i="0" u="none" strike="noStrike">
                          <a:solidFill>
                            <a:srgbClr val="000000"/>
                          </a:solidFill>
                          <a:effectLst/>
                          <a:latin typeface="Arial" panose="020B0604020202020204" pitchFamily="34" charset="0"/>
                        </a:rPr>
                        <a:t>Date</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IN" sz="300" b="0" i="0" u="none" strike="noStrike">
                          <a:solidFill>
                            <a:srgbClr val="000000"/>
                          </a:solidFill>
                          <a:effectLst/>
                          <a:latin typeface="Arial" panose="020B0604020202020204" pitchFamily="34" charset="0"/>
                        </a:rPr>
                        <a:t>Activity</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fontAlgn="b"/>
                      <a:r>
                        <a:rPr lang="en-IN" sz="300" b="0" i="0" u="none" strike="noStrike">
                          <a:solidFill>
                            <a:srgbClr val="000000"/>
                          </a:solidFill>
                          <a:effectLst/>
                          <a:latin typeface="Calibri" panose="020F0502020204030204" pitchFamily="34" charset="0"/>
                        </a:rPr>
                        <a:t>Hours</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20682504"/>
                  </a:ext>
                </a:extLst>
              </a:tr>
              <a:tr h="100767">
                <a:tc>
                  <a:txBody>
                    <a:bodyPr/>
                    <a:lstStyle/>
                    <a:p>
                      <a:pPr algn="l" rtl="0" fontAlgn="ctr"/>
                      <a:r>
                        <a:rPr lang="en-IN" sz="300" b="0" i="0" u="none" strike="noStrike">
                          <a:solidFill>
                            <a:srgbClr val="000000"/>
                          </a:solidFill>
                          <a:effectLst/>
                          <a:latin typeface="Arial" panose="020B0604020202020204" pitchFamily="34" charset="0"/>
                        </a:rPr>
                        <a:t>06-11-19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12-1 P.M Call with Dr. Nelson, Lori and the other externship team </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r" fontAlgn="b"/>
                      <a:r>
                        <a:rPr lang="en-IN" sz="300" b="0" i="0" u="none" strike="noStrike">
                          <a:solidFill>
                            <a:srgbClr val="000000"/>
                          </a:solidFill>
                          <a:effectLst/>
                          <a:latin typeface="Calibri" panose="020F0502020204030204" pitchFamily="34" charset="0"/>
                        </a:rPr>
                        <a:t>1</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67692705"/>
                  </a:ext>
                </a:extLst>
              </a:tr>
              <a:tr h="52574">
                <a:tc>
                  <a:txBody>
                    <a:bodyPr/>
                    <a:lstStyle/>
                    <a:p>
                      <a:pPr algn="l" rtl="0" fontAlgn="ctr"/>
                      <a:r>
                        <a:rPr lang="en-IN" sz="300" b="0" i="0" u="none" strike="noStrike">
                          <a:solidFill>
                            <a:srgbClr val="000000"/>
                          </a:solidFill>
                          <a:effectLst/>
                          <a:latin typeface="Arial" panose="020B0604020202020204" pitchFamily="34" charset="0"/>
                        </a:rPr>
                        <a:t>06-12-19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Literature Search</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244829770"/>
                  </a:ext>
                </a:extLst>
              </a:tr>
              <a:tr h="52574">
                <a:tc>
                  <a:txBody>
                    <a:bodyPr/>
                    <a:lstStyle/>
                    <a:p>
                      <a:pPr algn="l" rtl="0" fontAlgn="ctr"/>
                      <a:r>
                        <a:rPr lang="en-IN" sz="300" b="0" i="0" u="none" strike="noStrike">
                          <a:solidFill>
                            <a:srgbClr val="000000"/>
                          </a:solidFill>
                          <a:effectLst/>
                          <a:latin typeface="Arial" panose="020B0604020202020204" pitchFamily="34" charset="0"/>
                        </a:rPr>
                        <a:t>06-13-19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10-12 Literature Search</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569660990"/>
                  </a:ext>
                </a:extLst>
              </a:tr>
              <a:tr h="52574">
                <a:tc>
                  <a:txBody>
                    <a:bodyPr/>
                    <a:lstStyle/>
                    <a:p>
                      <a:pPr algn="l" rtl="0" fontAlgn="ctr"/>
                      <a:r>
                        <a:rPr lang="en-IN" sz="300" b="0" i="0" u="none" strike="noStrike">
                          <a:solidFill>
                            <a:srgbClr val="000000"/>
                          </a:solidFill>
                          <a:effectLst/>
                          <a:latin typeface="Arial" panose="020B0604020202020204" pitchFamily="34" charset="0"/>
                        </a:rPr>
                        <a:t>06-14-19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18:00 - 19:00 Literature Search</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r" fontAlgn="b"/>
                      <a:r>
                        <a:rPr lang="en-IN" sz="300" b="0" i="0" u="none" strike="noStrike">
                          <a:solidFill>
                            <a:srgbClr val="000000"/>
                          </a:solidFill>
                          <a:effectLst/>
                          <a:latin typeface="Calibri" panose="020F0502020204030204" pitchFamily="34" charset="0"/>
                        </a:rPr>
                        <a:t>1</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75415393"/>
                  </a:ext>
                </a:extLst>
              </a:tr>
              <a:tr h="52574">
                <a:tc>
                  <a:txBody>
                    <a:bodyPr/>
                    <a:lstStyle/>
                    <a:p>
                      <a:pPr algn="l" rtl="0" fontAlgn="ctr"/>
                      <a:r>
                        <a:rPr lang="en-IN" sz="300" b="0" i="0" u="none" strike="noStrike">
                          <a:solidFill>
                            <a:srgbClr val="000000"/>
                          </a:solidFill>
                          <a:effectLst/>
                          <a:latin typeface="Arial" panose="020B0604020202020204" pitchFamily="34" charset="0"/>
                        </a:rPr>
                        <a:t>06-15-19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10-12 Literature Search</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76105726"/>
                  </a:ext>
                </a:extLst>
              </a:tr>
              <a:tr h="52574">
                <a:tc>
                  <a:txBody>
                    <a:bodyPr/>
                    <a:lstStyle/>
                    <a:p>
                      <a:pPr algn="l" rtl="0" fontAlgn="ctr"/>
                      <a:r>
                        <a:rPr lang="en-IN" sz="300" b="0" i="0" u="none" strike="noStrike">
                          <a:solidFill>
                            <a:srgbClr val="000000"/>
                          </a:solidFill>
                          <a:effectLst/>
                          <a:latin typeface="Arial" panose="020B0604020202020204" pitchFamily="34" charset="0"/>
                        </a:rPr>
                        <a:t>06-16-19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10-12 Literature Search</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52730193"/>
                  </a:ext>
                </a:extLst>
              </a:tr>
              <a:tr h="100767">
                <a:tc>
                  <a:txBody>
                    <a:bodyPr/>
                    <a:lstStyle/>
                    <a:p>
                      <a:pPr algn="l" rtl="0" fontAlgn="ctr"/>
                      <a:r>
                        <a:rPr lang="en-IN" sz="300" b="0" i="0" u="none" strike="noStrike">
                          <a:solidFill>
                            <a:srgbClr val="000000"/>
                          </a:solidFill>
                          <a:effectLst/>
                          <a:latin typeface="Arial" panose="020B0604020202020204" pitchFamily="34" charset="0"/>
                        </a:rPr>
                        <a:t>06-17-19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11:00 - 13:00 Reviewing the dataset and previous analysis</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51734718"/>
                  </a:ext>
                </a:extLst>
              </a:tr>
              <a:tr h="100767">
                <a:tc>
                  <a:txBody>
                    <a:bodyPr/>
                    <a:lstStyle/>
                    <a:p>
                      <a:pPr algn="l" rtl="0" fontAlgn="ctr"/>
                      <a:r>
                        <a:rPr lang="en-IN" sz="300" b="0" i="0" u="none" strike="noStrike">
                          <a:solidFill>
                            <a:srgbClr val="000000"/>
                          </a:solidFill>
                          <a:effectLst/>
                          <a:latin typeface="Arial" panose="020B0604020202020204" pitchFamily="34" charset="0"/>
                        </a:rPr>
                        <a:t>06-26-19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11:30 - 12:30 Church and Dwight externship call</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r" fontAlgn="b"/>
                      <a:r>
                        <a:rPr lang="en-IN" sz="300" b="0" i="0" u="none" strike="noStrike">
                          <a:solidFill>
                            <a:srgbClr val="000000"/>
                          </a:solidFill>
                          <a:effectLst/>
                          <a:latin typeface="Calibri" panose="020F0502020204030204" pitchFamily="34" charset="0"/>
                        </a:rPr>
                        <a:t>1</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89714869"/>
                  </a:ext>
                </a:extLst>
              </a:tr>
              <a:tr h="52574">
                <a:tc>
                  <a:txBody>
                    <a:bodyPr/>
                    <a:lstStyle/>
                    <a:p>
                      <a:pPr algn="l" rtl="0" fontAlgn="ctr"/>
                      <a:r>
                        <a:rPr lang="en-IN" sz="300" b="0" i="0" u="none" strike="noStrike">
                          <a:solidFill>
                            <a:srgbClr val="000000"/>
                          </a:solidFill>
                          <a:effectLst/>
                          <a:latin typeface="Arial" panose="020B0604020202020204" pitchFamily="34" charset="0"/>
                        </a:rPr>
                        <a:t>06-28-19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09:00 - 11:00 Literature search</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12975527"/>
                  </a:ext>
                </a:extLst>
              </a:tr>
              <a:tr h="52574">
                <a:tc>
                  <a:txBody>
                    <a:bodyPr/>
                    <a:lstStyle/>
                    <a:p>
                      <a:pPr algn="l" rtl="0" fontAlgn="ctr"/>
                      <a:r>
                        <a:rPr lang="en-IN" sz="300" b="0" i="0" u="none" strike="noStrike">
                          <a:solidFill>
                            <a:srgbClr val="000000"/>
                          </a:solidFill>
                          <a:effectLst/>
                          <a:latin typeface="Arial" panose="020B0604020202020204" pitchFamily="34" charset="0"/>
                        </a:rPr>
                        <a:t>07-01-19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09:00 -11:00 Project proposal presentation</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99956180"/>
                  </a:ext>
                </a:extLst>
              </a:tr>
              <a:tr h="52574">
                <a:tc>
                  <a:txBody>
                    <a:bodyPr/>
                    <a:lstStyle/>
                    <a:p>
                      <a:pPr algn="l" rtl="0" fontAlgn="ctr"/>
                      <a:r>
                        <a:rPr lang="en-IN" sz="300" b="0" i="0" u="none" strike="noStrike">
                          <a:solidFill>
                            <a:srgbClr val="000000"/>
                          </a:solidFill>
                          <a:effectLst/>
                          <a:latin typeface="Arial" panose="020B0604020202020204" pitchFamily="34" charset="0"/>
                        </a:rPr>
                        <a:t>07-06-19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11:00 - 13:00 Documentation (Write-up)</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60719802"/>
                  </a:ext>
                </a:extLst>
              </a:tr>
              <a:tr h="52574">
                <a:tc>
                  <a:txBody>
                    <a:bodyPr/>
                    <a:lstStyle/>
                    <a:p>
                      <a:pPr algn="l" rtl="0" fontAlgn="ctr"/>
                      <a:r>
                        <a:rPr lang="en-IN" sz="300" b="0" i="0" u="none" strike="noStrike">
                          <a:solidFill>
                            <a:srgbClr val="000000"/>
                          </a:solidFill>
                          <a:effectLst/>
                          <a:latin typeface="Arial" panose="020B0604020202020204" pitchFamily="34" charset="0"/>
                        </a:rPr>
                        <a:t>07-07-19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14:00 - 16:30 Literature search</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32285130"/>
                  </a:ext>
                </a:extLst>
              </a:tr>
              <a:tr h="52574">
                <a:tc>
                  <a:txBody>
                    <a:bodyPr/>
                    <a:lstStyle/>
                    <a:p>
                      <a:pPr algn="l" rtl="0" fontAlgn="ctr"/>
                      <a:r>
                        <a:rPr lang="en-IN" sz="300" b="0" i="0" u="none" strike="noStrike">
                          <a:solidFill>
                            <a:srgbClr val="000000"/>
                          </a:solidFill>
                          <a:effectLst/>
                          <a:latin typeface="Arial" panose="020B0604020202020204" pitchFamily="34" charset="0"/>
                        </a:rPr>
                        <a:t>07-08-19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09:00 - 11:30 Documentation</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37077260"/>
                  </a:ext>
                </a:extLst>
              </a:tr>
              <a:tr h="52574">
                <a:tc>
                  <a:txBody>
                    <a:bodyPr/>
                    <a:lstStyle/>
                    <a:p>
                      <a:pPr algn="l" rtl="0" fontAlgn="ctr"/>
                      <a:r>
                        <a:rPr lang="en-IN" sz="300" b="0" i="0" u="none" strike="noStrike">
                          <a:solidFill>
                            <a:srgbClr val="000000"/>
                          </a:solidFill>
                          <a:effectLst/>
                          <a:latin typeface="Arial" panose="020B0604020202020204" pitchFamily="34" charset="0"/>
                        </a:rPr>
                        <a:t>07-10-19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11:30-12:30 C&amp;D Externship call</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r" fontAlgn="b"/>
                      <a:r>
                        <a:rPr lang="en-IN" sz="300" b="0" i="0" u="none" strike="noStrike">
                          <a:solidFill>
                            <a:srgbClr val="000000"/>
                          </a:solidFill>
                          <a:effectLst/>
                          <a:latin typeface="Calibri" panose="020F0502020204030204" pitchFamily="34" charset="0"/>
                        </a:rPr>
                        <a:t>1</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360699288"/>
                  </a:ext>
                </a:extLst>
              </a:tr>
              <a:tr h="103117">
                <a:tc>
                  <a:txBody>
                    <a:bodyPr/>
                    <a:lstStyle/>
                    <a:p>
                      <a:pPr algn="l" rtl="0" fontAlgn="ctr"/>
                      <a:r>
                        <a:rPr lang="en-IN" sz="300" b="0" i="0" u="none" strike="noStrike">
                          <a:solidFill>
                            <a:srgbClr val="000000"/>
                          </a:solidFill>
                          <a:effectLst/>
                          <a:latin typeface="Arial" panose="020B0604020202020204" pitchFamily="34" charset="0"/>
                        </a:rPr>
                        <a:t>07-11-19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10:00-12:00 Data Cleaning</a:t>
                      </a:r>
                      <a:br>
                        <a:rPr lang="en-IN" sz="300" b="0" i="0" u="none" strike="noStrike">
                          <a:solidFill>
                            <a:srgbClr val="000000"/>
                          </a:solidFill>
                          <a:effectLst/>
                          <a:latin typeface="Arial" panose="020B0604020202020204" pitchFamily="34" charset="0"/>
                        </a:rPr>
                      </a:br>
                      <a:r>
                        <a:rPr lang="en-IN" sz="300" b="0" i="0" u="none" strike="noStrike">
                          <a:solidFill>
                            <a:srgbClr val="000000"/>
                          </a:solidFill>
                          <a:effectLst/>
                          <a:latin typeface="Arial" panose="020B0604020202020204" pitchFamily="34" charset="0"/>
                        </a:rPr>
                        <a:t>17:00-18:00 study</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a:noFill/>
                    </a:lnB>
                  </a:tcPr>
                </a:tc>
                <a:tc>
                  <a:txBody>
                    <a:bodyPr/>
                    <a:lstStyle/>
                    <a:p>
                      <a:pPr algn="r" fontAlgn="b"/>
                      <a:r>
                        <a:rPr lang="en-IN" sz="300" b="0" i="0" u="none" strike="noStrike">
                          <a:solidFill>
                            <a:srgbClr val="000000"/>
                          </a:solidFill>
                          <a:effectLst/>
                          <a:latin typeface="Calibri" panose="020F0502020204030204" pitchFamily="34" charset="0"/>
                        </a:rPr>
                        <a:t>3</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361525317"/>
                  </a:ext>
                </a:extLst>
              </a:tr>
              <a:tr h="52574">
                <a:tc>
                  <a:txBody>
                    <a:bodyPr/>
                    <a:lstStyle/>
                    <a:p>
                      <a:pPr algn="l" rtl="0" fontAlgn="ctr"/>
                      <a:r>
                        <a:rPr lang="en-IN" sz="300" b="0" i="0" u="none" strike="noStrike">
                          <a:solidFill>
                            <a:srgbClr val="000000"/>
                          </a:solidFill>
                          <a:effectLst/>
                          <a:latin typeface="Arial" panose="020B0604020202020204" pitchFamily="34" charset="0"/>
                        </a:rPr>
                        <a:t>07-12-19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18:00-20:00 Data cleaning</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w="6350" cap="flat" cmpd="sng" algn="ctr">
                      <a:solidFill>
                        <a:srgbClr val="9E9E9E"/>
                      </a:solidFill>
                      <a:prstDash val="solid"/>
                      <a:round/>
                      <a:headEnd type="none" w="med" len="med"/>
                      <a:tailEnd type="none" w="med" len="med"/>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w="6350" cap="flat" cmpd="sng" algn="ctr">
                      <a:solidFill>
                        <a:srgbClr val="9E9E9E"/>
                      </a:solidFill>
                      <a:prstDash val="solid"/>
                      <a:round/>
                      <a:headEnd type="none" w="med" len="med"/>
                      <a:tailEnd type="none" w="med" len="med"/>
                    </a:lnL>
                    <a:lnR>
                      <a:noFill/>
                    </a:lnR>
                    <a:lnT>
                      <a:noFill/>
                    </a:lnT>
                    <a:lnB w="635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46386563"/>
                  </a:ext>
                </a:extLst>
              </a:tr>
              <a:tr h="52574">
                <a:tc>
                  <a:txBody>
                    <a:bodyPr/>
                    <a:lstStyle/>
                    <a:p>
                      <a:pPr algn="l" rtl="0" fontAlgn="ctr"/>
                      <a:r>
                        <a:rPr lang="en-IN" sz="300" b="0" i="0" u="none" strike="noStrike">
                          <a:solidFill>
                            <a:srgbClr val="000000"/>
                          </a:solidFill>
                          <a:effectLst/>
                          <a:latin typeface="Arial" panose="020B0604020202020204" pitchFamily="34" charset="0"/>
                        </a:rPr>
                        <a:t>07-12-19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09:00-11:00Self study</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2</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842615319"/>
                  </a:ext>
                </a:extLst>
              </a:tr>
              <a:tr h="52574">
                <a:tc>
                  <a:txBody>
                    <a:bodyPr/>
                    <a:lstStyle/>
                    <a:p>
                      <a:pPr algn="l" rtl="0" fontAlgn="ctr"/>
                      <a:r>
                        <a:rPr lang="en-IN" sz="300" b="0" i="0" u="none" strike="noStrike">
                          <a:solidFill>
                            <a:srgbClr val="000000"/>
                          </a:solidFill>
                          <a:effectLst/>
                          <a:latin typeface="Arial" panose="020B0604020202020204" pitchFamily="34" charset="0"/>
                        </a:rPr>
                        <a:t>07-13-19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10:30-13:30Visualization</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a:noFill/>
                    </a:lnB>
                  </a:tcPr>
                </a:tc>
                <a:tc>
                  <a:txBody>
                    <a:bodyPr/>
                    <a:lstStyle/>
                    <a:p>
                      <a:pPr algn="r" fontAlgn="b"/>
                      <a:r>
                        <a:rPr lang="en-IN" sz="300" b="0" i="0" u="none" strike="noStrike">
                          <a:solidFill>
                            <a:srgbClr val="000000"/>
                          </a:solidFill>
                          <a:effectLst/>
                          <a:latin typeface="Calibri" panose="020F0502020204030204" pitchFamily="34" charset="0"/>
                        </a:rPr>
                        <a:t>3</a:t>
                      </a:r>
                    </a:p>
                  </a:txBody>
                  <a:tcPr marL="982" marR="982" marT="982" marB="0" anchor="b">
                    <a:lnL w="6350" cap="flat" cmpd="sng" algn="ctr">
                      <a:solidFill>
                        <a:srgbClr val="9E9E9E"/>
                      </a:solidFill>
                      <a:prstDash val="solid"/>
                      <a:round/>
                      <a:headEnd type="none" w="med" len="med"/>
                      <a:tailEnd type="none" w="med" len="med"/>
                    </a:lnL>
                    <a:lnR>
                      <a:noFill/>
                    </a:lnR>
                    <a:lnT w="6350" cap="flat" cmpd="sng" algn="ctr">
                      <a:solidFill>
                        <a:srgbClr val="9E9E9E"/>
                      </a:solidFill>
                      <a:prstDash val="solid"/>
                      <a:round/>
                      <a:headEnd type="none" w="med" len="med"/>
                      <a:tailEnd type="none" w="med" len="med"/>
                    </a:lnT>
                    <a:lnB>
                      <a:noFill/>
                    </a:lnB>
                  </a:tcPr>
                </a:tc>
                <a:extLst>
                  <a:ext uri="{0D108BD9-81ED-4DB2-BD59-A6C34878D82A}">
                    <a16:rowId xmlns:a16="http://schemas.microsoft.com/office/drawing/2014/main" val="575626710"/>
                  </a:ext>
                </a:extLst>
              </a:tr>
              <a:tr h="103117">
                <a:tc>
                  <a:txBody>
                    <a:bodyPr/>
                    <a:lstStyle/>
                    <a:p>
                      <a:pPr algn="l" rtl="0" fontAlgn="ctr"/>
                      <a:r>
                        <a:rPr lang="en-IN" sz="300" b="0" i="0" u="none" strike="noStrike">
                          <a:solidFill>
                            <a:srgbClr val="000000"/>
                          </a:solidFill>
                          <a:effectLst/>
                          <a:latin typeface="Arial" panose="020B0604020202020204" pitchFamily="34" charset="0"/>
                        </a:rPr>
                        <a:t>07-13-19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10:15-11:15 Self-study</a:t>
                      </a:r>
                      <a:br>
                        <a:rPr lang="en-IN" sz="300" b="0" i="0" u="none" strike="noStrike">
                          <a:solidFill>
                            <a:srgbClr val="000000"/>
                          </a:solidFill>
                          <a:effectLst/>
                          <a:latin typeface="Arial" panose="020B0604020202020204" pitchFamily="34" charset="0"/>
                        </a:rPr>
                      </a:br>
                      <a:r>
                        <a:rPr lang="en-IN" sz="300" b="0" i="0" u="none" strike="noStrike">
                          <a:solidFill>
                            <a:srgbClr val="000000"/>
                          </a:solidFill>
                          <a:effectLst/>
                          <a:latin typeface="Arial" panose="020B0604020202020204" pitchFamily="34" charset="0"/>
                        </a:rPr>
                        <a:t>18:30-19:45 - data cleaning</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62477463"/>
                  </a:ext>
                </a:extLst>
              </a:tr>
              <a:tr h="52574">
                <a:tc>
                  <a:txBody>
                    <a:bodyPr/>
                    <a:lstStyle/>
                    <a:p>
                      <a:pPr algn="l" rtl="0" fontAlgn="ctr"/>
                      <a:r>
                        <a:rPr lang="en-IN" sz="300" b="0" i="0" u="none" strike="noStrike">
                          <a:solidFill>
                            <a:srgbClr val="000000"/>
                          </a:solidFill>
                          <a:effectLst/>
                          <a:latin typeface="Arial" panose="020B0604020202020204" pitchFamily="34" charset="0"/>
                        </a:rPr>
                        <a:t>07-14-19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09:00-11:00 Data Cleaning</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7250452"/>
                  </a:ext>
                </a:extLst>
              </a:tr>
              <a:tr h="52574">
                <a:tc>
                  <a:txBody>
                    <a:bodyPr/>
                    <a:lstStyle/>
                    <a:p>
                      <a:pPr algn="l" rtl="0" fontAlgn="ctr"/>
                      <a:r>
                        <a:rPr lang="en-IN" sz="300" b="0" i="0" u="none" strike="noStrike">
                          <a:solidFill>
                            <a:srgbClr val="000000"/>
                          </a:solidFill>
                          <a:effectLst/>
                          <a:latin typeface="Arial" panose="020B0604020202020204" pitchFamily="34" charset="0"/>
                        </a:rPr>
                        <a:t>07-14-19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17:00 - 20:00 Self study</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3</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52847862"/>
                  </a:ext>
                </a:extLst>
              </a:tr>
              <a:tr h="52574">
                <a:tc>
                  <a:txBody>
                    <a:bodyPr/>
                    <a:lstStyle/>
                    <a:p>
                      <a:pPr algn="l" rtl="0" fontAlgn="ctr"/>
                      <a:r>
                        <a:rPr lang="en-IN" sz="300" b="0" i="0" u="none" strike="noStrike">
                          <a:solidFill>
                            <a:srgbClr val="000000"/>
                          </a:solidFill>
                          <a:effectLst/>
                          <a:latin typeface="Arial" panose="020B0604020202020204" pitchFamily="34" charset="0"/>
                        </a:rPr>
                        <a:t>07-15-19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09:30-12:30 Exploratry Data Analysis</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3</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92782376"/>
                  </a:ext>
                </a:extLst>
              </a:tr>
              <a:tr h="52574">
                <a:tc>
                  <a:txBody>
                    <a:bodyPr/>
                    <a:lstStyle/>
                    <a:p>
                      <a:pPr algn="l" rtl="0" fontAlgn="ctr"/>
                      <a:r>
                        <a:rPr lang="en-IN" sz="300" b="0" i="0" u="none" strike="noStrike">
                          <a:solidFill>
                            <a:srgbClr val="000000"/>
                          </a:solidFill>
                          <a:effectLst/>
                          <a:latin typeface="Arial" panose="020B0604020202020204" pitchFamily="34" charset="0"/>
                        </a:rPr>
                        <a:t>07-16-19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14:30-15:30 Exploratry Data Analysis</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1</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16628512"/>
                  </a:ext>
                </a:extLst>
              </a:tr>
              <a:tr h="52574">
                <a:tc>
                  <a:txBody>
                    <a:bodyPr/>
                    <a:lstStyle/>
                    <a:p>
                      <a:pPr algn="l" rtl="0" fontAlgn="ctr"/>
                      <a:r>
                        <a:rPr lang="en-IN" sz="300" b="0" i="0" u="none" strike="noStrike">
                          <a:solidFill>
                            <a:srgbClr val="000000"/>
                          </a:solidFill>
                          <a:effectLst/>
                          <a:latin typeface="Arial" panose="020B0604020202020204" pitchFamily="34" charset="0"/>
                        </a:rPr>
                        <a:t>07-17-19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09:30-12:30  Self Study</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4</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04502758"/>
                  </a:ext>
                </a:extLst>
              </a:tr>
              <a:tr h="52574">
                <a:tc>
                  <a:txBody>
                    <a:bodyPr/>
                    <a:lstStyle/>
                    <a:p>
                      <a:pPr algn="l" rtl="0" fontAlgn="ctr"/>
                      <a:r>
                        <a:rPr lang="en-IN" sz="300" b="0" i="0" u="none" strike="noStrike">
                          <a:solidFill>
                            <a:srgbClr val="000000"/>
                          </a:solidFill>
                          <a:effectLst/>
                          <a:latin typeface="Arial" panose="020B0604020202020204" pitchFamily="34" charset="0"/>
                        </a:rPr>
                        <a:t>07-17-19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12:00 - 13:30 Team meeting</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262528884"/>
                  </a:ext>
                </a:extLst>
              </a:tr>
              <a:tr h="52574">
                <a:tc>
                  <a:txBody>
                    <a:bodyPr/>
                    <a:lstStyle/>
                    <a:p>
                      <a:pPr algn="l" rtl="0" fontAlgn="ctr"/>
                      <a:r>
                        <a:rPr lang="en-IN" sz="300" b="0" i="0" u="none" strike="noStrike">
                          <a:solidFill>
                            <a:srgbClr val="000000"/>
                          </a:solidFill>
                          <a:effectLst/>
                          <a:latin typeface="Arial" panose="020B0604020202020204" pitchFamily="34" charset="0"/>
                        </a:rPr>
                        <a:t>07-18-19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10:30-12:30  Exploratry Data Analysis</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21523630"/>
                  </a:ext>
                </a:extLst>
              </a:tr>
              <a:tr h="52574">
                <a:tc>
                  <a:txBody>
                    <a:bodyPr/>
                    <a:lstStyle/>
                    <a:p>
                      <a:pPr algn="l" rtl="0" fontAlgn="ctr"/>
                      <a:r>
                        <a:rPr lang="en-IN" sz="300" b="0" i="0" u="none" strike="noStrike">
                          <a:solidFill>
                            <a:srgbClr val="000000"/>
                          </a:solidFill>
                          <a:effectLst/>
                          <a:latin typeface="Arial" panose="020B0604020202020204" pitchFamily="34" charset="0"/>
                        </a:rPr>
                        <a:t>07-18-19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09:30-12:30  Visualization</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3</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55811425"/>
                  </a:ext>
                </a:extLst>
              </a:tr>
              <a:tr h="52574">
                <a:tc>
                  <a:txBody>
                    <a:bodyPr/>
                    <a:lstStyle/>
                    <a:p>
                      <a:pPr algn="l" rtl="0" fontAlgn="ctr"/>
                      <a:r>
                        <a:rPr lang="en-IN" sz="300" b="0" i="0" u="none" strike="noStrike">
                          <a:solidFill>
                            <a:srgbClr val="000000"/>
                          </a:solidFill>
                          <a:effectLst/>
                          <a:latin typeface="Arial" panose="020B0604020202020204" pitchFamily="34" charset="0"/>
                        </a:rPr>
                        <a:t>07-19-19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14:20 - 19:00 Exploratry Data Analysis</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4</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04609354"/>
                  </a:ext>
                </a:extLst>
              </a:tr>
              <a:tr h="52574">
                <a:tc>
                  <a:txBody>
                    <a:bodyPr/>
                    <a:lstStyle/>
                    <a:p>
                      <a:pPr algn="l" rtl="0" fontAlgn="ctr"/>
                      <a:r>
                        <a:rPr lang="en-IN" sz="300" b="0" i="0" u="none" strike="noStrike">
                          <a:solidFill>
                            <a:srgbClr val="000000"/>
                          </a:solidFill>
                          <a:effectLst/>
                          <a:latin typeface="Arial" panose="020B0604020202020204" pitchFamily="34" charset="0"/>
                        </a:rPr>
                        <a:t>07-20-19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09:30-12:30  Exploratry Data Analysis</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5582367"/>
                  </a:ext>
                </a:extLst>
              </a:tr>
              <a:tr h="52574">
                <a:tc>
                  <a:txBody>
                    <a:bodyPr/>
                    <a:lstStyle/>
                    <a:p>
                      <a:pPr algn="l" rtl="0" fontAlgn="ctr"/>
                      <a:r>
                        <a:rPr lang="en-IN" sz="300" b="0" i="0" u="none" strike="noStrike">
                          <a:solidFill>
                            <a:srgbClr val="000000"/>
                          </a:solidFill>
                          <a:effectLst/>
                          <a:latin typeface="Arial" panose="020B0604020202020204" pitchFamily="34" charset="0"/>
                        </a:rPr>
                        <a:t>07-20-19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09:30-12:30 Visualization</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501805968"/>
                  </a:ext>
                </a:extLst>
              </a:tr>
              <a:tr h="103117">
                <a:tc>
                  <a:txBody>
                    <a:bodyPr/>
                    <a:lstStyle/>
                    <a:p>
                      <a:pPr algn="l" rtl="0" fontAlgn="ctr"/>
                      <a:r>
                        <a:rPr lang="en-IN" sz="300" b="0" i="0" u="none" strike="noStrike">
                          <a:solidFill>
                            <a:srgbClr val="000000"/>
                          </a:solidFill>
                          <a:effectLst/>
                          <a:latin typeface="Arial" panose="020B0604020202020204" pitchFamily="34" charset="0"/>
                        </a:rPr>
                        <a:t>07-21-19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09:00-11:00Exploratry Data Analysis</a:t>
                      </a:r>
                      <a:br>
                        <a:rPr lang="en-IN" sz="300" b="0" i="0" u="none" strike="noStrike">
                          <a:solidFill>
                            <a:srgbClr val="000000"/>
                          </a:solidFill>
                          <a:effectLst/>
                          <a:latin typeface="Arial" panose="020B0604020202020204" pitchFamily="34" charset="0"/>
                        </a:rPr>
                      </a:br>
                      <a:r>
                        <a:rPr lang="en-IN" sz="300" b="0" i="0" u="none" strike="noStrike">
                          <a:solidFill>
                            <a:srgbClr val="000000"/>
                          </a:solidFill>
                          <a:effectLst/>
                          <a:latin typeface="Arial" panose="020B0604020202020204" pitchFamily="34" charset="0"/>
                        </a:rPr>
                        <a:t>15:00 - 18:15- Attribute scaling</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5</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34882780"/>
                  </a:ext>
                </a:extLst>
              </a:tr>
              <a:tr h="52574">
                <a:tc>
                  <a:txBody>
                    <a:bodyPr/>
                    <a:lstStyle/>
                    <a:p>
                      <a:pPr algn="l" rtl="0" fontAlgn="ctr"/>
                      <a:r>
                        <a:rPr lang="en-IN" sz="300" b="0" i="0" u="none" strike="noStrike">
                          <a:solidFill>
                            <a:srgbClr val="000000"/>
                          </a:solidFill>
                          <a:effectLst/>
                          <a:latin typeface="Arial" panose="020B0604020202020204" pitchFamily="34" charset="0"/>
                        </a:rPr>
                        <a:t>07-22-19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14:20 - 19:00 Outlier detection</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5</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724780213"/>
                  </a:ext>
                </a:extLst>
              </a:tr>
              <a:tr h="52574">
                <a:tc>
                  <a:txBody>
                    <a:bodyPr/>
                    <a:lstStyle/>
                    <a:p>
                      <a:pPr algn="l" rtl="0" fontAlgn="ctr"/>
                      <a:r>
                        <a:rPr lang="en-IN" sz="300" b="0" i="0" u="none" strike="noStrike">
                          <a:solidFill>
                            <a:srgbClr val="000000"/>
                          </a:solidFill>
                          <a:effectLst/>
                          <a:latin typeface="Arial" panose="020B0604020202020204" pitchFamily="34" charset="0"/>
                        </a:rPr>
                        <a:t>07-22-19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Self study</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3</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778850655"/>
                  </a:ext>
                </a:extLst>
              </a:tr>
              <a:tr h="52574">
                <a:tc>
                  <a:txBody>
                    <a:bodyPr/>
                    <a:lstStyle/>
                    <a:p>
                      <a:pPr algn="l" rtl="0" fontAlgn="ctr"/>
                      <a:r>
                        <a:rPr lang="en-IN" sz="300" b="0" i="0" u="none" strike="noStrike">
                          <a:solidFill>
                            <a:srgbClr val="000000"/>
                          </a:solidFill>
                          <a:effectLst/>
                          <a:latin typeface="Arial" panose="020B0604020202020204" pitchFamily="34" charset="0"/>
                        </a:rPr>
                        <a:t>07-23-19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Visualization</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1</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482422883"/>
                  </a:ext>
                </a:extLst>
              </a:tr>
              <a:tr h="52574">
                <a:tc>
                  <a:txBody>
                    <a:bodyPr/>
                    <a:lstStyle/>
                    <a:p>
                      <a:pPr algn="l" rtl="0" fontAlgn="ctr"/>
                      <a:r>
                        <a:rPr lang="en-IN" sz="300" b="0" i="0" u="none" strike="noStrike">
                          <a:solidFill>
                            <a:srgbClr val="000000"/>
                          </a:solidFill>
                          <a:effectLst/>
                          <a:latin typeface="Arial" panose="020B0604020202020204" pitchFamily="34" charset="0"/>
                        </a:rPr>
                        <a:t>07-24-19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09:00-11:00 outlier  removals</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20814115"/>
                  </a:ext>
                </a:extLst>
              </a:tr>
              <a:tr h="52574">
                <a:tc>
                  <a:txBody>
                    <a:bodyPr/>
                    <a:lstStyle/>
                    <a:p>
                      <a:pPr algn="l" rtl="0" fontAlgn="ctr"/>
                      <a:r>
                        <a:rPr lang="en-IN" sz="300" b="0" i="0" u="none" strike="noStrike">
                          <a:solidFill>
                            <a:srgbClr val="000000"/>
                          </a:solidFill>
                          <a:effectLst/>
                          <a:latin typeface="Arial" panose="020B0604020202020204" pitchFamily="34" charset="0"/>
                        </a:rPr>
                        <a:t>07-24-19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19:30-20:30Time series analysis</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04951121"/>
                  </a:ext>
                </a:extLst>
              </a:tr>
              <a:tr h="52574">
                <a:tc>
                  <a:txBody>
                    <a:bodyPr/>
                    <a:lstStyle/>
                    <a:p>
                      <a:pPr algn="l" rtl="0" fontAlgn="ctr"/>
                      <a:r>
                        <a:rPr lang="en-IN" sz="300" b="0" i="0" u="none" strike="noStrike">
                          <a:solidFill>
                            <a:srgbClr val="000000"/>
                          </a:solidFill>
                          <a:effectLst/>
                          <a:latin typeface="Arial" panose="020B0604020202020204" pitchFamily="34" charset="0"/>
                        </a:rPr>
                        <a:t>07-24-19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14:30-15:30 Exploratry Data Analysis</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1</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99101176"/>
                  </a:ext>
                </a:extLst>
              </a:tr>
              <a:tr h="52574">
                <a:tc>
                  <a:txBody>
                    <a:bodyPr/>
                    <a:lstStyle/>
                    <a:p>
                      <a:pPr algn="l" rtl="0" fontAlgn="ctr"/>
                      <a:r>
                        <a:rPr lang="en-IN" sz="300" b="0" i="0" u="none" strike="noStrike">
                          <a:solidFill>
                            <a:srgbClr val="000000"/>
                          </a:solidFill>
                          <a:effectLst/>
                          <a:latin typeface="Arial" panose="020B0604020202020204" pitchFamily="34" charset="0"/>
                        </a:rPr>
                        <a:t>07-24-19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Presentation to the team</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740644747"/>
                  </a:ext>
                </a:extLst>
              </a:tr>
              <a:tr h="52574">
                <a:tc>
                  <a:txBody>
                    <a:bodyPr/>
                    <a:lstStyle/>
                    <a:p>
                      <a:pPr algn="l" rtl="0" fontAlgn="ctr"/>
                      <a:r>
                        <a:rPr lang="en-IN" sz="300" b="0" i="0" u="none" strike="noStrike">
                          <a:solidFill>
                            <a:srgbClr val="000000"/>
                          </a:solidFill>
                          <a:effectLst/>
                          <a:latin typeface="Arial" panose="020B0604020202020204" pitchFamily="34" charset="0"/>
                        </a:rPr>
                        <a:t>07-25-19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Study</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65926102"/>
                  </a:ext>
                </a:extLst>
              </a:tr>
              <a:tr h="52574">
                <a:tc>
                  <a:txBody>
                    <a:bodyPr/>
                    <a:lstStyle/>
                    <a:p>
                      <a:pPr algn="l" rtl="0" fontAlgn="ctr"/>
                      <a:r>
                        <a:rPr lang="en-IN" sz="300" b="0" i="0" u="none" strike="noStrike">
                          <a:solidFill>
                            <a:srgbClr val="000000"/>
                          </a:solidFill>
                          <a:effectLst/>
                          <a:latin typeface="Arial" panose="020B0604020202020204" pitchFamily="34" charset="0"/>
                        </a:rPr>
                        <a:t>07-26-19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Documentation</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4</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65903123"/>
                  </a:ext>
                </a:extLst>
              </a:tr>
              <a:tr h="52574">
                <a:tc>
                  <a:txBody>
                    <a:bodyPr/>
                    <a:lstStyle/>
                    <a:p>
                      <a:pPr algn="l" rtl="0" fontAlgn="ctr"/>
                      <a:r>
                        <a:rPr lang="en-IN" sz="300" b="0" i="0" u="none" strike="noStrike">
                          <a:solidFill>
                            <a:srgbClr val="000000"/>
                          </a:solidFill>
                          <a:effectLst/>
                          <a:latin typeface="Arial" panose="020B0604020202020204" pitchFamily="34" charset="0"/>
                        </a:rPr>
                        <a:t>07-27-19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Feature Selection</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3</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34960391"/>
                  </a:ext>
                </a:extLst>
              </a:tr>
              <a:tr h="52574">
                <a:tc>
                  <a:txBody>
                    <a:bodyPr/>
                    <a:lstStyle/>
                    <a:p>
                      <a:pPr algn="l" rtl="0" fontAlgn="ctr"/>
                      <a:r>
                        <a:rPr lang="en-IN" sz="300" b="0" i="0" u="none" strike="noStrike">
                          <a:solidFill>
                            <a:srgbClr val="000000"/>
                          </a:solidFill>
                          <a:effectLst/>
                          <a:latin typeface="Arial" panose="020B0604020202020204" pitchFamily="34" charset="0"/>
                        </a:rPr>
                        <a:t>07-28-19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Time series analysis</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5</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65885043"/>
                  </a:ext>
                </a:extLst>
              </a:tr>
              <a:tr h="52574">
                <a:tc>
                  <a:txBody>
                    <a:bodyPr/>
                    <a:lstStyle/>
                    <a:p>
                      <a:pPr algn="l" rtl="0" fontAlgn="ctr"/>
                      <a:r>
                        <a:rPr lang="en-IN" sz="300" b="0" i="0" u="none" strike="noStrike">
                          <a:solidFill>
                            <a:srgbClr val="000000"/>
                          </a:solidFill>
                          <a:effectLst/>
                          <a:latin typeface="Arial" panose="020B0604020202020204" pitchFamily="34" charset="0"/>
                        </a:rPr>
                        <a:t>07-28-19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Self study</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658113777"/>
                  </a:ext>
                </a:extLst>
              </a:tr>
              <a:tr h="52574">
                <a:tc>
                  <a:txBody>
                    <a:bodyPr/>
                    <a:lstStyle/>
                    <a:p>
                      <a:pPr algn="l" rtl="0" fontAlgn="ctr"/>
                      <a:r>
                        <a:rPr lang="en-IN" sz="300" b="0" i="0" u="none" strike="noStrike">
                          <a:solidFill>
                            <a:srgbClr val="000000"/>
                          </a:solidFill>
                          <a:effectLst/>
                          <a:latin typeface="Arial" panose="020B0604020202020204" pitchFamily="34" charset="0"/>
                        </a:rPr>
                        <a:t>07-29-19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IN" sz="300" b="0" i="0" u="none" strike="noStrike">
                          <a:solidFill>
                            <a:srgbClr val="000000"/>
                          </a:solidFill>
                          <a:effectLst/>
                          <a:latin typeface="Arial" panose="020B0604020202020204" pitchFamily="34" charset="0"/>
                        </a:rPr>
                        <a:t>13:00-15:00 Poster</a:t>
                      </a:r>
                    </a:p>
                  </a:txBody>
                  <a:tcPr marL="982" marR="982" marT="982" marB="0" anchor="ctr">
                    <a:lnL w="6350" cap="flat" cmpd="sng" algn="ctr">
                      <a:solidFill>
                        <a:srgbClr val="9E9E9E"/>
                      </a:solidFill>
                      <a:prstDash val="solid"/>
                      <a:round/>
                      <a:headEnd type="none" w="med" len="med"/>
                      <a:tailEnd type="none" w="med" len="med"/>
                    </a:lnL>
                    <a:lnR>
                      <a:noFill/>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a:noFill/>
                    </a:lnL>
                    <a:lnR>
                      <a:noFill/>
                    </a:lnR>
                    <a:lnT>
                      <a:noFill/>
                    </a:lnT>
                    <a:lnB>
                      <a:noFill/>
                    </a:lnB>
                  </a:tcPr>
                </a:tc>
                <a:extLst>
                  <a:ext uri="{0D108BD9-81ED-4DB2-BD59-A6C34878D82A}">
                    <a16:rowId xmlns:a16="http://schemas.microsoft.com/office/drawing/2014/main" val="1870061401"/>
                  </a:ext>
                </a:extLst>
              </a:tr>
              <a:tr h="52574">
                <a:tc>
                  <a:txBody>
                    <a:bodyPr/>
                    <a:lstStyle/>
                    <a:p>
                      <a:pPr algn="l" rtl="0" fontAlgn="ctr"/>
                      <a:r>
                        <a:rPr lang="en-IN" sz="300" b="0" i="0" u="none" strike="noStrike">
                          <a:solidFill>
                            <a:srgbClr val="000000"/>
                          </a:solidFill>
                          <a:effectLst/>
                          <a:latin typeface="Arial" panose="020B0604020202020204" pitchFamily="34" charset="0"/>
                        </a:rPr>
                        <a:t>07-30-19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fontAlgn="b"/>
                      <a:r>
                        <a:rPr lang="en-IN" sz="300" b="0" i="0" u="none" strike="noStrike">
                          <a:solidFill>
                            <a:srgbClr val="000000"/>
                          </a:solidFill>
                          <a:effectLst/>
                          <a:latin typeface="Calibri" panose="020F0502020204030204" pitchFamily="34" charset="0"/>
                        </a:rPr>
                        <a:t>18:30-20:30 Poster</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a:noFill/>
                    </a:lnL>
                    <a:lnR>
                      <a:noFill/>
                    </a:lnR>
                    <a:lnT>
                      <a:noFill/>
                    </a:lnT>
                    <a:lnB>
                      <a:noFill/>
                    </a:lnB>
                  </a:tcPr>
                </a:tc>
                <a:extLst>
                  <a:ext uri="{0D108BD9-81ED-4DB2-BD59-A6C34878D82A}">
                    <a16:rowId xmlns:a16="http://schemas.microsoft.com/office/drawing/2014/main" val="3161804287"/>
                  </a:ext>
                </a:extLst>
              </a:tr>
              <a:tr h="105149">
                <a:tc>
                  <a:txBody>
                    <a:bodyPr/>
                    <a:lstStyle/>
                    <a:p>
                      <a:pPr algn="l" rtl="0" fontAlgn="ctr"/>
                      <a:r>
                        <a:rPr lang="en-IN" sz="300" b="0" i="0" u="none" strike="noStrike">
                          <a:solidFill>
                            <a:srgbClr val="000000"/>
                          </a:solidFill>
                          <a:effectLst/>
                          <a:latin typeface="Arial" panose="020B0604020202020204" pitchFamily="34" charset="0"/>
                        </a:rPr>
                        <a:t>07-31-19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fontAlgn="b"/>
                      <a:r>
                        <a:rPr lang="en-IN" sz="300" b="0" i="0" u="none" strike="noStrike">
                          <a:solidFill>
                            <a:srgbClr val="000000"/>
                          </a:solidFill>
                          <a:effectLst/>
                          <a:latin typeface="Calibri" panose="020F0502020204030204" pitchFamily="34" charset="0"/>
                        </a:rPr>
                        <a:t>09:00-12:00 Feature selection</a:t>
                      </a:r>
                      <a:br>
                        <a:rPr lang="en-IN" sz="300" b="0" i="0" u="none" strike="noStrike">
                          <a:solidFill>
                            <a:srgbClr val="000000"/>
                          </a:solidFill>
                          <a:effectLst/>
                          <a:latin typeface="Calibri" panose="020F0502020204030204" pitchFamily="34" charset="0"/>
                        </a:rPr>
                      </a:br>
                      <a:r>
                        <a:rPr lang="en-IN" sz="300" b="0" i="0" u="none" strike="noStrike">
                          <a:solidFill>
                            <a:srgbClr val="000000"/>
                          </a:solidFill>
                          <a:effectLst/>
                          <a:latin typeface="Calibri" panose="020F0502020204030204" pitchFamily="34" charset="0"/>
                        </a:rPr>
                        <a:t>Sick</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4</a:t>
                      </a:r>
                    </a:p>
                  </a:txBody>
                  <a:tcPr marL="982" marR="982" marT="982" marB="0" anchor="b">
                    <a:lnL>
                      <a:noFill/>
                    </a:lnL>
                    <a:lnR>
                      <a:noFill/>
                    </a:lnR>
                    <a:lnT>
                      <a:noFill/>
                    </a:lnT>
                    <a:lnB>
                      <a:noFill/>
                    </a:lnB>
                  </a:tcPr>
                </a:tc>
                <a:extLst>
                  <a:ext uri="{0D108BD9-81ED-4DB2-BD59-A6C34878D82A}">
                    <a16:rowId xmlns:a16="http://schemas.microsoft.com/office/drawing/2014/main" val="1044144044"/>
                  </a:ext>
                </a:extLst>
              </a:tr>
              <a:tr h="52574">
                <a:tc>
                  <a:txBody>
                    <a:bodyPr/>
                    <a:lstStyle/>
                    <a:p>
                      <a:pPr algn="l" rtl="0" fontAlgn="ctr"/>
                      <a:r>
                        <a:rPr lang="en-IN" sz="300" b="0" i="0" u="none" strike="noStrike">
                          <a:solidFill>
                            <a:srgbClr val="000000"/>
                          </a:solidFill>
                          <a:effectLst/>
                          <a:latin typeface="Arial" panose="020B0604020202020204" pitchFamily="34" charset="0"/>
                        </a:rPr>
                        <a:t>08-01-19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fontAlgn="b"/>
                      <a:r>
                        <a:rPr lang="en-IN" sz="300" b="0" i="0" u="none" strike="noStrike">
                          <a:solidFill>
                            <a:srgbClr val="000000"/>
                          </a:solidFill>
                          <a:effectLst/>
                          <a:latin typeface="Calibri" panose="020F0502020204030204" pitchFamily="34" charset="0"/>
                        </a:rPr>
                        <a:t>Poster</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3</a:t>
                      </a:r>
                    </a:p>
                  </a:txBody>
                  <a:tcPr marL="982" marR="982" marT="982" marB="0" anchor="b">
                    <a:lnL>
                      <a:noFill/>
                    </a:lnL>
                    <a:lnR>
                      <a:noFill/>
                    </a:lnR>
                    <a:lnT>
                      <a:noFill/>
                    </a:lnT>
                    <a:lnB>
                      <a:noFill/>
                    </a:lnB>
                  </a:tcPr>
                </a:tc>
                <a:extLst>
                  <a:ext uri="{0D108BD9-81ED-4DB2-BD59-A6C34878D82A}">
                    <a16:rowId xmlns:a16="http://schemas.microsoft.com/office/drawing/2014/main" val="3008604357"/>
                  </a:ext>
                </a:extLst>
              </a:tr>
              <a:tr h="52574">
                <a:tc>
                  <a:txBody>
                    <a:bodyPr/>
                    <a:lstStyle/>
                    <a:p>
                      <a:pPr algn="l" rtl="0" fontAlgn="ctr"/>
                      <a:r>
                        <a:rPr lang="en-IN" sz="300" b="0" i="0" u="none" strike="noStrike">
                          <a:solidFill>
                            <a:srgbClr val="000000"/>
                          </a:solidFill>
                          <a:effectLst/>
                          <a:latin typeface="Arial" panose="020B0604020202020204" pitchFamily="34" charset="0"/>
                        </a:rPr>
                        <a:t>08-02-19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fontAlgn="b"/>
                      <a:r>
                        <a:rPr lang="en-IN" sz="300" b="0" i="0" u="none" strike="noStrike">
                          <a:solidFill>
                            <a:srgbClr val="000000"/>
                          </a:solidFill>
                          <a:effectLst/>
                          <a:latin typeface="Calibri" panose="020F0502020204030204" pitchFamily="34" charset="0"/>
                        </a:rPr>
                        <a:t>Poster</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4</a:t>
                      </a:r>
                    </a:p>
                  </a:txBody>
                  <a:tcPr marL="982" marR="982" marT="982" marB="0" anchor="b">
                    <a:lnL>
                      <a:noFill/>
                    </a:lnL>
                    <a:lnR>
                      <a:noFill/>
                    </a:lnR>
                    <a:lnT>
                      <a:noFill/>
                    </a:lnT>
                    <a:lnB>
                      <a:noFill/>
                    </a:lnB>
                  </a:tcPr>
                </a:tc>
                <a:extLst>
                  <a:ext uri="{0D108BD9-81ED-4DB2-BD59-A6C34878D82A}">
                    <a16:rowId xmlns:a16="http://schemas.microsoft.com/office/drawing/2014/main" val="748285209"/>
                  </a:ext>
                </a:extLst>
              </a:tr>
              <a:tr h="52574">
                <a:tc>
                  <a:txBody>
                    <a:bodyPr/>
                    <a:lstStyle/>
                    <a:p>
                      <a:pPr algn="l" rtl="0" fontAlgn="ctr"/>
                      <a:r>
                        <a:rPr lang="en-IN" sz="300" b="0" i="0" u="none" strike="noStrike">
                          <a:solidFill>
                            <a:srgbClr val="000000"/>
                          </a:solidFill>
                          <a:effectLst/>
                          <a:latin typeface="Arial" panose="020B0604020202020204" pitchFamily="34" charset="0"/>
                        </a:rPr>
                        <a:t>08-02-19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fontAlgn="b"/>
                      <a:r>
                        <a:rPr lang="en-IN" sz="300" b="0" i="0" u="none" strike="noStrike">
                          <a:solidFill>
                            <a:srgbClr val="000000"/>
                          </a:solidFill>
                          <a:effectLst/>
                          <a:latin typeface="Calibri" panose="020F0502020204030204" pitchFamily="34" charset="0"/>
                        </a:rPr>
                        <a:t>Time series analysis</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5</a:t>
                      </a:r>
                    </a:p>
                  </a:txBody>
                  <a:tcPr marL="982" marR="982" marT="982" marB="0" anchor="b">
                    <a:lnL>
                      <a:noFill/>
                    </a:lnL>
                    <a:lnR>
                      <a:noFill/>
                    </a:lnR>
                    <a:lnT>
                      <a:noFill/>
                    </a:lnT>
                    <a:lnB>
                      <a:noFill/>
                    </a:lnB>
                  </a:tcPr>
                </a:tc>
                <a:extLst>
                  <a:ext uri="{0D108BD9-81ED-4DB2-BD59-A6C34878D82A}">
                    <a16:rowId xmlns:a16="http://schemas.microsoft.com/office/drawing/2014/main" val="1964247357"/>
                  </a:ext>
                </a:extLst>
              </a:tr>
              <a:tr h="52574">
                <a:tc>
                  <a:txBody>
                    <a:bodyPr/>
                    <a:lstStyle/>
                    <a:p>
                      <a:pPr algn="l" rtl="0" fontAlgn="ctr"/>
                      <a:r>
                        <a:rPr lang="en-IN" sz="300" b="0" i="0" u="none" strike="noStrike">
                          <a:solidFill>
                            <a:srgbClr val="000000"/>
                          </a:solidFill>
                          <a:effectLst/>
                          <a:latin typeface="Arial" panose="020B0604020202020204" pitchFamily="34" charset="0"/>
                        </a:rPr>
                        <a:t>08-03-19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fontAlgn="b"/>
                      <a:r>
                        <a:rPr lang="en-IN" sz="300" b="0" i="0" u="none" strike="noStrike">
                          <a:solidFill>
                            <a:srgbClr val="000000"/>
                          </a:solidFill>
                          <a:effectLst/>
                          <a:latin typeface="Calibri" panose="020F0502020204030204" pitchFamily="34" charset="0"/>
                        </a:rPr>
                        <a:t>Feature Selection</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a:noFill/>
                    </a:lnL>
                    <a:lnR>
                      <a:noFill/>
                    </a:lnR>
                    <a:lnT>
                      <a:noFill/>
                    </a:lnT>
                    <a:lnB>
                      <a:noFill/>
                    </a:lnB>
                  </a:tcPr>
                </a:tc>
                <a:extLst>
                  <a:ext uri="{0D108BD9-81ED-4DB2-BD59-A6C34878D82A}">
                    <a16:rowId xmlns:a16="http://schemas.microsoft.com/office/drawing/2014/main" val="1487827567"/>
                  </a:ext>
                </a:extLst>
              </a:tr>
              <a:tr h="52574">
                <a:tc>
                  <a:txBody>
                    <a:bodyPr/>
                    <a:lstStyle/>
                    <a:p>
                      <a:pPr algn="l" rtl="0" fontAlgn="ctr"/>
                      <a:r>
                        <a:rPr lang="en-IN" sz="300" b="0" i="0" u="none" strike="noStrike">
                          <a:solidFill>
                            <a:srgbClr val="000000"/>
                          </a:solidFill>
                          <a:effectLst/>
                          <a:latin typeface="Arial" panose="020B0604020202020204" pitchFamily="34" charset="0"/>
                        </a:rPr>
                        <a:t>08-04-19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fontAlgn="b"/>
                      <a:r>
                        <a:rPr lang="en-IN" sz="300" b="0" i="0" u="none" strike="noStrike">
                          <a:solidFill>
                            <a:srgbClr val="000000"/>
                          </a:solidFill>
                          <a:effectLst/>
                          <a:latin typeface="Calibri" panose="020F0502020204030204" pitchFamily="34" charset="0"/>
                        </a:rPr>
                        <a:t>10:30-12:00Modellinh</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a:noFill/>
                    </a:lnL>
                    <a:lnR>
                      <a:noFill/>
                    </a:lnR>
                    <a:lnT>
                      <a:noFill/>
                    </a:lnT>
                    <a:lnB>
                      <a:noFill/>
                    </a:lnB>
                  </a:tcPr>
                </a:tc>
                <a:extLst>
                  <a:ext uri="{0D108BD9-81ED-4DB2-BD59-A6C34878D82A}">
                    <a16:rowId xmlns:a16="http://schemas.microsoft.com/office/drawing/2014/main" val="3016366122"/>
                  </a:ext>
                </a:extLst>
              </a:tr>
              <a:tr h="52574">
                <a:tc>
                  <a:txBody>
                    <a:bodyPr/>
                    <a:lstStyle/>
                    <a:p>
                      <a:pPr algn="l" rtl="0" fontAlgn="ctr"/>
                      <a:r>
                        <a:rPr lang="en-IN" sz="300" b="0" i="0" u="none" strike="noStrike">
                          <a:solidFill>
                            <a:srgbClr val="000000"/>
                          </a:solidFill>
                          <a:effectLst/>
                          <a:latin typeface="Arial" panose="020B0604020202020204" pitchFamily="34" charset="0"/>
                        </a:rPr>
                        <a:t>08-04-19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fontAlgn="b"/>
                      <a:r>
                        <a:rPr lang="en-IN" sz="300" b="0" i="0" u="none" strike="noStrike">
                          <a:solidFill>
                            <a:srgbClr val="000000"/>
                          </a:solidFill>
                          <a:effectLst/>
                          <a:latin typeface="Calibri" panose="020F0502020204030204" pitchFamily="34" charset="0"/>
                        </a:rPr>
                        <a:t>18:30-20:30 Study</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a:noFill/>
                    </a:lnL>
                    <a:lnR>
                      <a:noFill/>
                    </a:lnR>
                    <a:lnT>
                      <a:noFill/>
                    </a:lnT>
                    <a:lnB>
                      <a:noFill/>
                    </a:lnB>
                  </a:tcPr>
                </a:tc>
                <a:extLst>
                  <a:ext uri="{0D108BD9-81ED-4DB2-BD59-A6C34878D82A}">
                    <a16:rowId xmlns:a16="http://schemas.microsoft.com/office/drawing/2014/main" val="1093308606"/>
                  </a:ext>
                </a:extLst>
              </a:tr>
              <a:tr h="52574">
                <a:tc>
                  <a:txBody>
                    <a:bodyPr/>
                    <a:lstStyle/>
                    <a:p>
                      <a:pPr algn="l" rtl="0" fontAlgn="ctr"/>
                      <a:r>
                        <a:rPr lang="en-IN" sz="300" b="0" i="0" u="none" strike="noStrike">
                          <a:solidFill>
                            <a:srgbClr val="000000"/>
                          </a:solidFill>
                          <a:effectLst/>
                          <a:latin typeface="Arial" panose="020B0604020202020204" pitchFamily="34" charset="0"/>
                        </a:rPr>
                        <a:t>08-05-19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fontAlgn="b"/>
                      <a:r>
                        <a:rPr lang="en-IN" sz="300" b="0" i="0" u="none" strike="noStrike">
                          <a:solidFill>
                            <a:srgbClr val="000000"/>
                          </a:solidFill>
                          <a:effectLst/>
                          <a:latin typeface="Calibri" panose="020F0502020204030204" pitchFamily="34" charset="0"/>
                        </a:rPr>
                        <a:t>Documentation</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a:noFill/>
                    </a:lnL>
                    <a:lnR>
                      <a:noFill/>
                    </a:lnR>
                    <a:lnT>
                      <a:noFill/>
                    </a:lnT>
                    <a:lnB>
                      <a:noFill/>
                    </a:lnB>
                  </a:tcPr>
                </a:tc>
                <a:extLst>
                  <a:ext uri="{0D108BD9-81ED-4DB2-BD59-A6C34878D82A}">
                    <a16:rowId xmlns:a16="http://schemas.microsoft.com/office/drawing/2014/main" val="2521150374"/>
                  </a:ext>
                </a:extLst>
              </a:tr>
              <a:tr h="52574">
                <a:tc>
                  <a:txBody>
                    <a:bodyPr/>
                    <a:lstStyle/>
                    <a:p>
                      <a:pPr algn="l" rtl="0" fontAlgn="ctr"/>
                      <a:r>
                        <a:rPr lang="en-IN" sz="300" b="0" i="0" u="none" strike="noStrike">
                          <a:solidFill>
                            <a:srgbClr val="000000"/>
                          </a:solidFill>
                          <a:effectLst/>
                          <a:latin typeface="Arial" panose="020B0604020202020204" pitchFamily="34" charset="0"/>
                        </a:rPr>
                        <a:t>08-05-19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fontAlgn="b"/>
                      <a:r>
                        <a:rPr lang="en-IN" sz="300" b="0" i="0" u="none" strike="noStrike">
                          <a:solidFill>
                            <a:srgbClr val="000000"/>
                          </a:solidFill>
                          <a:effectLst/>
                          <a:latin typeface="Calibri" panose="020F0502020204030204" pitchFamily="34" charset="0"/>
                        </a:rPr>
                        <a:t>Self study</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a:noFill/>
                    </a:lnL>
                    <a:lnR>
                      <a:noFill/>
                    </a:lnR>
                    <a:lnT>
                      <a:noFill/>
                    </a:lnT>
                    <a:lnB>
                      <a:noFill/>
                    </a:lnB>
                  </a:tcPr>
                </a:tc>
                <a:extLst>
                  <a:ext uri="{0D108BD9-81ED-4DB2-BD59-A6C34878D82A}">
                    <a16:rowId xmlns:a16="http://schemas.microsoft.com/office/drawing/2014/main" val="3942874130"/>
                  </a:ext>
                </a:extLst>
              </a:tr>
              <a:tr h="52574">
                <a:tc>
                  <a:txBody>
                    <a:bodyPr/>
                    <a:lstStyle/>
                    <a:p>
                      <a:pPr algn="l" rtl="0" fontAlgn="ctr"/>
                      <a:r>
                        <a:rPr lang="en-IN" sz="300" b="0" i="0" u="none" strike="noStrike">
                          <a:solidFill>
                            <a:srgbClr val="000000"/>
                          </a:solidFill>
                          <a:effectLst/>
                          <a:latin typeface="Arial" panose="020B0604020202020204" pitchFamily="34" charset="0"/>
                        </a:rPr>
                        <a:t>08-06-19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fontAlgn="b"/>
                      <a:r>
                        <a:rPr lang="en-IN" sz="300" b="0" i="0" u="none" strike="noStrike">
                          <a:solidFill>
                            <a:srgbClr val="000000"/>
                          </a:solidFill>
                          <a:effectLst/>
                          <a:latin typeface="Calibri" panose="020F0502020204030204" pitchFamily="34" charset="0"/>
                        </a:rPr>
                        <a:t>Feature Selection</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2</a:t>
                      </a:r>
                    </a:p>
                  </a:txBody>
                  <a:tcPr marL="982" marR="982" marT="982" marB="0" anchor="b">
                    <a:lnL>
                      <a:noFill/>
                    </a:lnL>
                    <a:lnR>
                      <a:noFill/>
                    </a:lnR>
                    <a:lnT>
                      <a:noFill/>
                    </a:lnT>
                    <a:lnB>
                      <a:noFill/>
                    </a:lnB>
                  </a:tcPr>
                </a:tc>
                <a:extLst>
                  <a:ext uri="{0D108BD9-81ED-4DB2-BD59-A6C34878D82A}">
                    <a16:rowId xmlns:a16="http://schemas.microsoft.com/office/drawing/2014/main" val="3608847514"/>
                  </a:ext>
                </a:extLst>
              </a:tr>
              <a:tr h="52574">
                <a:tc>
                  <a:txBody>
                    <a:bodyPr/>
                    <a:lstStyle/>
                    <a:p>
                      <a:pPr algn="l" rtl="0" fontAlgn="ctr"/>
                      <a:r>
                        <a:rPr lang="en-IN" sz="300" b="0" i="0" u="none" strike="noStrike">
                          <a:solidFill>
                            <a:srgbClr val="000000"/>
                          </a:solidFill>
                          <a:effectLst/>
                          <a:latin typeface="Arial" panose="020B0604020202020204" pitchFamily="34" charset="0"/>
                        </a:rPr>
                        <a:t>08-06-19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fontAlgn="b"/>
                      <a:r>
                        <a:rPr lang="en-IN" sz="300" b="0" i="0" u="none" strike="noStrike">
                          <a:solidFill>
                            <a:srgbClr val="000000"/>
                          </a:solidFill>
                          <a:effectLst/>
                          <a:latin typeface="Calibri" panose="020F0502020204030204" pitchFamily="34" charset="0"/>
                        </a:rPr>
                        <a:t>Time series analysis</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3</a:t>
                      </a:r>
                    </a:p>
                  </a:txBody>
                  <a:tcPr marL="982" marR="982" marT="982" marB="0" anchor="b">
                    <a:lnL>
                      <a:noFill/>
                    </a:lnL>
                    <a:lnR>
                      <a:noFill/>
                    </a:lnR>
                    <a:lnT>
                      <a:noFill/>
                    </a:lnT>
                    <a:lnB>
                      <a:noFill/>
                    </a:lnB>
                  </a:tcPr>
                </a:tc>
                <a:extLst>
                  <a:ext uri="{0D108BD9-81ED-4DB2-BD59-A6C34878D82A}">
                    <a16:rowId xmlns:a16="http://schemas.microsoft.com/office/drawing/2014/main" val="1147069324"/>
                  </a:ext>
                </a:extLst>
              </a:tr>
              <a:tr h="105149">
                <a:tc>
                  <a:txBody>
                    <a:bodyPr/>
                    <a:lstStyle/>
                    <a:p>
                      <a:pPr algn="l" rtl="0" fontAlgn="ctr"/>
                      <a:r>
                        <a:rPr lang="en-IN" sz="300" b="0" i="0" u="none" strike="noStrike">
                          <a:solidFill>
                            <a:srgbClr val="000000"/>
                          </a:solidFill>
                          <a:effectLst/>
                          <a:latin typeface="Arial" panose="020B0604020202020204" pitchFamily="34" charset="0"/>
                        </a:rPr>
                        <a:t>08-07-19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fontAlgn="b"/>
                      <a:r>
                        <a:rPr lang="en-IN" sz="300" b="0" i="0" u="none" strike="noStrike">
                          <a:solidFill>
                            <a:srgbClr val="000000"/>
                          </a:solidFill>
                          <a:effectLst/>
                          <a:latin typeface="Calibri" panose="020F0502020204030204" pitchFamily="34" charset="0"/>
                        </a:rPr>
                        <a:t>10:00-13:00 - Modelling</a:t>
                      </a:r>
                      <a:br>
                        <a:rPr lang="en-IN" sz="300" b="0" i="0" u="none" strike="noStrike">
                          <a:solidFill>
                            <a:srgbClr val="000000"/>
                          </a:solidFill>
                          <a:effectLst/>
                          <a:latin typeface="Calibri" panose="020F0502020204030204" pitchFamily="34" charset="0"/>
                        </a:rPr>
                      </a:br>
                      <a:r>
                        <a:rPr lang="en-IN" sz="300" b="0" i="0" u="none" strike="noStrike">
                          <a:solidFill>
                            <a:srgbClr val="000000"/>
                          </a:solidFill>
                          <a:effectLst/>
                          <a:latin typeface="Calibri" panose="020F0502020204030204" pitchFamily="34" charset="0"/>
                        </a:rPr>
                        <a:t>19:00 -21:00 Poster Presentation</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6</a:t>
                      </a:r>
                    </a:p>
                  </a:txBody>
                  <a:tcPr marL="982" marR="982" marT="982" marB="0" anchor="b">
                    <a:lnL>
                      <a:noFill/>
                    </a:lnL>
                    <a:lnR>
                      <a:noFill/>
                    </a:lnR>
                    <a:lnT>
                      <a:noFill/>
                    </a:lnT>
                    <a:lnB>
                      <a:noFill/>
                    </a:lnB>
                  </a:tcPr>
                </a:tc>
                <a:extLst>
                  <a:ext uri="{0D108BD9-81ED-4DB2-BD59-A6C34878D82A}">
                    <a16:rowId xmlns:a16="http://schemas.microsoft.com/office/drawing/2014/main" val="1969107637"/>
                  </a:ext>
                </a:extLst>
              </a:tr>
              <a:tr h="52574">
                <a:tc>
                  <a:txBody>
                    <a:bodyPr/>
                    <a:lstStyle/>
                    <a:p>
                      <a:pPr algn="l" rtl="0" fontAlgn="ctr"/>
                      <a:r>
                        <a:rPr lang="en-IN" sz="300" b="0" i="0" u="none" strike="noStrike">
                          <a:solidFill>
                            <a:srgbClr val="000000"/>
                          </a:solidFill>
                          <a:effectLst/>
                          <a:latin typeface="Arial" panose="020B0604020202020204" pitchFamily="34" charset="0"/>
                        </a:rPr>
                        <a:t>08-08-19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fontAlgn="b"/>
                      <a:r>
                        <a:rPr lang="en-IN" sz="300" b="0" i="0" u="none" strike="noStrike">
                          <a:solidFill>
                            <a:srgbClr val="000000"/>
                          </a:solidFill>
                          <a:effectLst/>
                          <a:latin typeface="Calibri" panose="020F0502020204030204" pitchFamily="34" charset="0"/>
                        </a:rPr>
                        <a:t>Modelling</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3</a:t>
                      </a:r>
                    </a:p>
                  </a:txBody>
                  <a:tcPr marL="982" marR="982" marT="982" marB="0" anchor="b">
                    <a:lnL>
                      <a:noFill/>
                    </a:lnL>
                    <a:lnR>
                      <a:noFill/>
                    </a:lnR>
                    <a:lnT>
                      <a:noFill/>
                    </a:lnT>
                    <a:lnB>
                      <a:noFill/>
                    </a:lnB>
                  </a:tcPr>
                </a:tc>
                <a:extLst>
                  <a:ext uri="{0D108BD9-81ED-4DB2-BD59-A6C34878D82A}">
                    <a16:rowId xmlns:a16="http://schemas.microsoft.com/office/drawing/2014/main" val="4229610106"/>
                  </a:ext>
                </a:extLst>
              </a:tr>
              <a:tr h="52574">
                <a:tc>
                  <a:txBody>
                    <a:bodyPr/>
                    <a:lstStyle/>
                    <a:p>
                      <a:pPr algn="l" rtl="0" fontAlgn="ctr"/>
                      <a:r>
                        <a:rPr lang="en-IN" sz="300" b="0" i="0" u="none" strike="noStrike">
                          <a:solidFill>
                            <a:srgbClr val="000000"/>
                          </a:solidFill>
                          <a:effectLst/>
                          <a:latin typeface="Arial" panose="020B0604020202020204" pitchFamily="34" charset="0"/>
                        </a:rPr>
                        <a:t>08-09-19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fontAlgn="b"/>
                      <a:r>
                        <a:rPr lang="en-IN" sz="300" b="0" i="0" u="none" strike="noStrike">
                          <a:solidFill>
                            <a:srgbClr val="000000"/>
                          </a:solidFill>
                          <a:effectLst/>
                          <a:latin typeface="Calibri" panose="020F0502020204030204" pitchFamily="34" charset="0"/>
                        </a:rPr>
                        <a:t>08:00-13:30 Documentation</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5</a:t>
                      </a:r>
                    </a:p>
                  </a:txBody>
                  <a:tcPr marL="982" marR="982" marT="982" marB="0" anchor="b">
                    <a:lnL>
                      <a:noFill/>
                    </a:lnL>
                    <a:lnR>
                      <a:noFill/>
                    </a:lnR>
                    <a:lnT>
                      <a:noFill/>
                    </a:lnT>
                    <a:lnB>
                      <a:noFill/>
                    </a:lnB>
                  </a:tcPr>
                </a:tc>
                <a:extLst>
                  <a:ext uri="{0D108BD9-81ED-4DB2-BD59-A6C34878D82A}">
                    <a16:rowId xmlns:a16="http://schemas.microsoft.com/office/drawing/2014/main" val="1907144163"/>
                  </a:ext>
                </a:extLst>
              </a:tr>
              <a:tr h="52574">
                <a:tc>
                  <a:txBody>
                    <a:bodyPr/>
                    <a:lstStyle/>
                    <a:p>
                      <a:pPr algn="l" rtl="0" fontAlgn="ctr"/>
                      <a:r>
                        <a:rPr lang="en-IN" sz="300" b="0" i="0" u="none" strike="noStrike">
                          <a:solidFill>
                            <a:srgbClr val="000000"/>
                          </a:solidFill>
                          <a:effectLst/>
                          <a:latin typeface="Arial" panose="020B0604020202020204" pitchFamily="34" charset="0"/>
                        </a:rPr>
                        <a:t>08-09-19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fontAlgn="b"/>
                      <a:r>
                        <a:rPr lang="en-IN" sz="300" b="0" i="0" u="none" strike="noStrike">
                          <a:solidFill>
                            <a:srgbClr val="000000"/>
                          </a:solidFill>
                          <a:effectLst/>
                          <a:latin typeface="Calibri" panose="020F0502020204030204" pitchFamily="34" charset="0"/>
                        </a:rPr>
                        <a:t>08:00-13:30 Documentation</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5</a:t>
                      </a:r>
                    </a:p>
                  </a:txBody>
                  <a:tcPr marL="982" marR="982" marT="982" marB="0" anchor="b">
                    <a:lnL>
                      <a:noFill/>
                    </a:lnL>
                    <a:lnR>
                      <a:noFill/>
                    </a:lnR>
                    <a:lnT>
                      <a:noFill/>
                    </a:lnT>
                    <a:lnB>
                      <a:noFill/>
                    </a:lnB>
                  </a:tcPr>
                </a:tc>
                <a:extLst>
                  <a:ext uri="{0D108BD9-81ED-4DB2-BD59-A6C34878D82A}">
                    <a16:rowId xmlns:a16="http://schemas.microsoft.com/office/drawing/2014/main" val="1250483141"/>
                  </a:ext>
                </a:extLst>
              </a:tr>
              <a:tr h="52574">
                <a:tc>
                  <a:txBody>
                    <a:bodyPr/>
                    <a:lstStyle/>
                    <a:p>
                      <a:pPr algn="l" rtl="0" fontAlgn="ctr"/>
                      <a:r>
                        <a:rPr lang="en-IN" sz="300" b="0" i="0" u="none" strike="noStrike">
                          <a:solidFill>
                            <a:srgbClr val="000000"/>
                          </a:solidFill>
                          <a:effectLst/>
                          <a:latin typeface="Arial" panose="020B0604020202020204" pitchFamily="34" charset="0"/>
                        </a:rPr>
                        <a:t>08-10-19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fontAlgn="b"/>
                      <a:r>
                        <a:rPr lang="en-IN" sz="300" b="0" i="0" u="none" strike="noStrike">
                          <a:solidFill>
                            <a:srgbClr val="000000"/>
                          </a:solidFill>
                          <a:effectLst/>
                          <a:latin typeface="Calibri" panose="020F0502020204030204" pitchFamily="34" charset="0"/>
                        </a:rPr>
                        <a:t>17:30-22:30 Documentation</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4</a:t>
                      </a:r>
                    </a:p>
                  </a:txBody>
                  <a:tcPr marL="982" marR="982" marT="982" marB="0" anchor="b">
                    <a:lnL>
                      <a:noFill/>
                    </a:lnL>
                    <a:lnR>
                      <a:noFill/>
                    </a:lnR>
                    <a:lnT>
                      <a:noFill/>
                    </a:lnT>
                    <a:lnB>
                      <a:noFill/>
                    </a:lnB>
                  </a:tcPr>
                </a:tc>
                <a:extLst>
                  <a:ext uri="{0D108BD9-81ED-4DB2-BD59-A6C34878D82A}">
                    <a16:rowId xmlns:a16="http://schemas.microsoft.com/office/drawing/2014/main" val="2288537064"/>
                  </a:ext>
                </a:extLst>
              </a:tr>
              <a:tr h="52574">
                <a:tc>
                  <a:txBody>
                    <a:bodyPr/>
                    <a:lstStyle/>
                    <a:p>
                      <a:pPr algn="l" rtl="0" fontAlgn="ctr"/>
                      <a:r>
                        <a:rPr lang="en-IN" sz="300" b="0" i="0" u="none" strike="noStrike">
                          <a:solidFill>
                            <a:srgbClr val="000000"/>
                          </a:solidFill>
                          <a:effectLst/>
                          <a:latin typeface="Arial" panose="020B0604020202020204" pitchFamily="34" charset="0"/>
                        </a:rPr>
                        <a:t>08-11-19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fontAlgn="b"/>
                      <a:r>
                        <a:rPr lang="en-IN" sz="300" b="0" i="0" u="none" strike="noStrike">
                          <a:solidFill>
                            <a:srgbClr val="000000"/>
                          </a:solidFill>
                          <a:effectLst/>
                          <a:latin typeface="Calibri" panose="020F0502020204030204" pitchFamily="34" charset="0"/>
                        </a:rPr>
                        <a:t>14:00 - 22:30 Documentation</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8</a:t>
                      </a:r>
                    </a:p>
                  </a:txBody>
                  <a:tcPr marL="982" marR="982" marT="982" marB="0" anchor="b">
                    <a:lnL>
                      <a:noFill/>
                    </a:lnL>
                    <a:lnR>
                      <a:noFill/>
                    </a:lnR>
                    <a:lnT>
                      <a:noFill/>
                    </a:lnT>
                    <a:lnB>
                      <a:noFill/>
                    </a:lnB>
                  </a:tcPr>
                </a:tc>
                <a:extLst>
                  <a:ext uri="{0D108BD9-81ED-4DB2-BD59-A6C34878D82A}">
                    <a16:rowId xmlns:a16="http://schemas.microsoft.com/office/drawing/2014/main" val="3936182420"/>
                  </a:ext>
                </a:extLst>
              </a:tr>
              <a:tr h="52574">
                <a:tc>
                  <a:txBody>
                    <a:bodyPr/>
                    <a:lstStyle/>
                    <a:p>
                      <a:pPr algn="l" rtl="0" fontAlgn="ctr"/>
                      <a:r>
                        <a:rPr lang="en-IN" sz="300" b="0" i="0" u="none" strike="noStrike">
                          <a:solidFill>
                            <a:srgbClr val="000000"/>
                          </a:solidFill>
                          <a:effectLst/>
                          <a:latin typeface="Arial" panose="020B0604020202020204" pitchFamily="34" charset="0"/>
                        </a:rPr>
                        <a:t>08-11-19</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fontAlgn="b"/>
                      <a:r>
                        <a:rPr lang="en-IN" sz="300" b="0" i="0" u="none" strike="noStrike">
                          <a:solidFill>
                            <a:srgbClr val="000000"/>
                          </a:solidFill>
                          <a:effectLst/>
                          <a:latin typeface="Calibri" panose="020F0502020204030204" pitchFamily="34" charset="0"/>
                        </a:rPr>
                        <a:t>09:00 - 12:00 Arima modelling</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tc>
                  <a:txBody>
                    <a:bodyPr/>
                    <a:lstStyle/>
                    <a:p>
                      <a:pPr algn="r" fontAlgn="b"/>
                      <a:r>
                        <a:rPr lang="en-IN" sz="300" b="0" i="0" u="none" strike="noStrike">
                          <a:solidFill>
                            <a:srgbClr val="000000"/>
                          </a:solidFill>
                          <a:effectLst/>
                          <a:latin typeface="Calibri" panose="020F0502020204030204" pitchFamily="34" charset="0"/>
                        </a:rPr>
                        <a:t>6</a:t>
                      </a:r>
                    </a:p>
                  </a:txBody>
                  <a:tcPr marL="982" marR="982" marT="982" marB="0" anchor="b">
                    <a:lnL>
                      <a:noFill/>
                    </a:lnL>
                    <a:lnR>
                      <a:noFill/>
                    </a:lnR>
                    <a:lnT>
                      <a:noFill/>
                    </a:lnT>
                    <a:lnB>
                      <a:noFill/>
                    </a:lnB>
                  </a:tcPr>
                </a:tc>
                <a:extLst>
                  <a:ext uri="{0D108BD9-81ED-4DB2-BD59-A6C34878D82A}">
                    <a16:rowId xmlns:a16="http://schemas.microsoft.com/office/drawing/2014/main" val="3808533698"/>
                  </a:ext>
                </a:extLst>
              </a:tr>
              <a:tr h="52574">
                <a:tc>
                  <a:txBody>
                    <a:bodyPr/>
                    <a:lstStyle/>
                    <a:p>
                      <a:pPr algn="l" rtl="0" fontAlgn="ctr"/>
                      <a:r>
                        <a:rPr lang="en-IN" sz="300" b="0" i="0" u="none" strike="noStrike">
                          <a:solidFill>
                            <a:srgbClr val="000000"/>
                          </a:solidFill>
                          <a:effectLst/>
                          <a:latin typeface="Arial" panose="020B0604020202020204" pitchFamily="34" charset="0"/>
                        </a:rPr>
                        <a:t> </a:t>
                      </a:r>
                    </a:p>
                  </a:txBody>
                  <a:tcPr marL="982" marR="982" marT="982"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fontAlgn="b"/>
                      <a:r>
                        <a:rPr lang="en-IN" sz="300" b="0" i="0" u="none" strike="noStrike">
                          <a:solidFill>
                            <a:srgbClr val="000000"/>
                          </a:solidFill>
                          <a:effectLst/>
                          <a:latin typeface="Calibri" panose="020F0502020204030204" pitchFamily="34" charset="0"/>
                        </a:rPr>
                        <a:t>Total :</a:t>
                      </a:r>
                    </a:p>
                  </a:txBody>
                  <a:tcPr marL="982" marR="982" marT="982" marB="0" anchor="b">
                    <a:lnL w="6350" cap="flat" cmpd="sng" algn="ctr">
                      <a:solidFill>
                        <a:srgbClr val="9E9E9E"/>
                      </a:solidFill>
                      <a:prstDash val="solid"/>
                      <a:round/>
                      <a:headEnd type="none" w="med" len="med"/>
                      <a:tailEnd type="none" w="med" len="med"/>
                    </a:lnL>
                    <a:lnR>
                      <a:noFill/>
                    </a:lnR>
                    <a:lnT>
                      <a:noFill/>
                    </a:lnT>
                    <a:lnB>
                      <a:noFill/>
                    </a:lnB>
                  </a:tcPr>
                </a:tc>
                <a:tc>
                  <a:txBody>
                    <a:bodyPr/>
                    <a:lstStyle/>
                    <a:p>
                      <a:pPr algn="r" fontAlgn="b"/>
                      <a:r>
                        <a:rPr lang="en-IN" sz="300" b="0" i="0" u="none" strike="noStrike" dirty="0">
                          <a:solidFill>
                            <a:srgbClr val="000000"/>
                          </a:solidFill>
                          <a:effectLst/>
                          <a:latin typeface="Calibri" panose="020F0502020204030204" pitchFamily="34" charset="0"/>
                        </a:rPr>
                        <a:t>174</a:t>
                      </a:r>
                    </a:p>
                  </a:txBody>
                  <a:tcPr marL="982" marR="982" marT="982" marB="0" anchor="b">
                    <a:lnL>
                      <a:noFill/>
                    </a:lnL>
                    <a:lnR>
                      <a:noFill/>
                    </a:lnR>
                    <a:lnT>
                      <a:noFill/>
                    </a:lnT>
                    <a:lnB>
                      <a:noFill/>
                    </a:lnB>
                  </a:tcPr>
                </a:tc>
                <a:extLst>
                  <a:ext uri="{0D108BD9-81ED-4DB2-BD59-A6C34878D82A}">
                    <a16:rowId xmlns:a16="http://schemas.microsoft.com/office/drawing/2014/main" val="236606327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body" idx="1"/>
          </p:nvPr>
        </p:nvSpPr>
        <p:spPr>
          <a:xfrm>
            <a:off x="1930850" y="1152025"/>
            <a:ext cx="5889900" cy="17361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3000"/>
              <a:t>Thank You!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87700"/>
            <a:ext cx="8758500" cy="68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latin typeface="Times New Roman"/>
                <a:ea typeface="Times New Roman"/>
                <a:cs typeface="Times New Roman"/>
                <a:sym typeface="Times New Roman"/>
              </a:rPr>
              <a:t>Project Goals</a:t>
            </a:r>
            <a:endParaRPr sz="3600">
              <a:latin typeface="Times New Roman"/>
              <a:ea typeface="Times New Roman"/>
              <a:cs typeface="Times New Roman"/>
              <a:sym typeface="Times New Roman"/>
            </a:endParaRPr>
          </a:p>
        </p:txBody>
      </p:sp>
      <p:sp>
        <p:nvSpPr>
          <p:cNvPr id="69" name="Google Shape;69;p15"/>
          <p:cNvSpPr txBox="1">
            <a:spLocks noGrp="1"/>
          </p:cNvSpPr>
          <p:nvPr>
            <p:ph type="body" idx="1"/>
          </p:nvPr>
        </p:nvSpPr>
        <p:spPr>
          <a:xfrm>
            <a:off x="311700" y="775600"/>
            <a:ext cx="8758500" cy="4218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aim of this  project is to </a:t>
            </a:r>
            <a:r>
              <a:rPr lang="en-IN" dirty="0"/>
              <a:t>examine the late orders for Church and Dwight and see if any trend or pattern exists.</a:t>
            </a:r>
          </a:p>
          <a:p>
            <a:pPr>
              <a:buFont typeface="Arial"/>
              <a:buChar char="❖"/>
            </a:pPr>
            <a:r>
              <a:rPr lang="en-IN" dirty="0"/>
              <a:t>A ‘late order’ is defined as an order where the revenue recognition month is different than the requested delivery month.</a:t>
            </a:r>
          </a:p>
          <a:p>
            <a:pPr marL="457200" lvl="0" indent="-342900" algn="l" rtl="0">
              <a:spcBef>
                <a:spcPts val="0"/>
              </a:spcBef>
              <a:spcAft>
                <a:spcPts val="0"/>
              </a:spcAft>
              <a:buSzPts val="1800"/>
              <a:buChar char="❖"/>
            </a:pPr>
            <a:r>
              <a:rPr lang="en-IN" dirty="0"/>
              <a:t>Identify customer(s) who are specifically driving the late orders. </a:t>
            </a:r>
          </a:p>
          <a:p>
            <a:pPr marL="457200" lvl="0" indent="-342900" algn="l" rtl="0">
              <a:spcBef>
                <a:spcPts val="0"/>
              </a:spcBef>
              <a:spcAft>
                <a:spcPts val="0"/>
              </a:spcAft>
              <a:buSzPts val="1800"/>
              <a:buChar char="❖"/>
            </a:pPr>
            <a:r>
              <a:rPr lang="en-IN" dirty="0"/>
              <a:t>Examine how the average late-period of these customers vary with others.</a:t>
            </a:r>
          </a:p>
          <a:p>
            <a:pPr marL="457200" lvl="0" indent="-342900" algn="l" rtl="0">
              <a:lnSpc>
                <a:spcPct val="100000"/>
              </a:lnSpc>
              <a:spcBef>
                <a:spcPts val="0"/>
              </a:spcBef>
              <a:spcAft>
                <a:spcPts val="0"/>
              </a:spcAft>
              <a:buSzPts val="1800"/>
              <a:buChar char="❖"/>
            </a:pPr>
            <a:r>
              <a:rPr lang="en-IN" dirty="0"/>
              <a:t>To broadly classify the customers based on average shipment volume and see how each of these classified groups impact the late order trend.</a:t>
            </a:r>
            <a:endParaRPr dirty="0"/>
          </a:p>
          <a:p>
            <a:pPr marL="457200" lvl="0" indent="-342900" algn="l" rtl="0">
              <a:lnSpc>
                <a:spcPct val="100000"/>
              </a:lnSpc>
              <a:spcBef>
                <a:spcPts val="1600"/>
              </a:spcBef>
              <a:spcAft>
                <a:spcPts val="0"/>
              </a:spcAft>
              <a:buSzPts val="1800"/>
              <a:buChar char="❖"/>
            </a:pPr>
            <a:r>
              <a:rPr lang="en" dirty="0"/>
              <a:t>To identify the features which might contribute to the late order shipment and build a model to predict the probability of the late order.</a:t>
            </a:r>
            <a:endParaRPr dirty="0"/>
          </a:p>
          <a:p>
            <a:pPr marL="457200" lvl="0" indent="-342900" algn="l" rtl="0">
              <a:lnSpc>
                <a:spcPct val="100000"/>
              </a:lnSpc>
              <a:spcBef>
                <a:spcPts val="1000"/>
              </a:spcBef>
              <a:spcAft>
                <a:spcPts val="0"/>
              </a:spcAft>
              <a:buSzPts val="1800"/>
              <a:buChar char="❖"/>
            </a:pPr>
            <a:r>
              <a:rPr lang="en-IN" dirty="0"/>
              <a:t>Eventually build a Time-series model that can forecast the future late orders</a:t>
            </a:r>
            <a:endParaRPr dirty="0"/>
          </a:p>
          <a:p>
            <a:pPr marL="457200" lvl="0" indent="0" algn="l" rtl="0">
              <a:spcBef>
                <a:spcPts val="1000"/>
              </a:spcBef>
              <a:spcAft>
                <a:spcPts val="0"/>
              </a:spcAft>
              <a:buNone/>
            </a:pPr>
            <a:endParaRPr dirty="0"/>
          </a:p>
          <a:p>
            <a:pPr marL="457200" lvl="0" indent="0" algn="l" rtl="0">
              <a:spcBef>
                <a:spcPts val="1600"/>
              </a:spcBef>
              <a:spcAft>
                <a:spcPts val="0"/>
              </a:spcAft>
              <a:buNone/>
            </a:pPr>
            <a:endParaRPr dirty="0"/>
          </a:p>
          <a:p>
            <a:pPr marL="457200" lvl="0" indent="0" algn="l" rtl="0">
              <a:spcBef>
                <a:spcPts val="1000"/>
              </a:spcBef>
              <a:spcAft>
                <a:spcPts val="0"/>
              </a:spcAft>
              <a:buNone/>
            </a:pPr>
            <a:endParaRPr dirty="0"/>
          </a:p>
          <a:p>
            <a:pPr marL="0" lvl="0" indent="0" algn="l" rtl="0">
              <a:spcBef>
                <a:spcPts val="1000"/>
              </a:spcBef>
              <a:spcAft>
                <a:spcPts val="0"/>
              </a:spcAft>
              <a:buNone/>
            </a:pPr>
            <a:r>
              <a:rPr lang="en" dirty="0"/>
              <a:t> </a:t>
            </a:r>
            <a:endParaRPr dirty="0"/>
          </a:p>
          <a:p>
            <a:pPr marL="0" lvl="0" indent="0" algn="l" rtl="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120350"/>
            <a:ext cx="8520600" cy="62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latin typeface="Times New Roman"/>
                <a:ea typeface="Times New Roman"/>
                <a:cs typeface="Times New Roman"/>
                <a:sym typeface="Times New Roman"/>
              </a:rPr>
              <a:t>Data</a:t>
            </a:r>
            <a:endParaRPr sz="3600">
              <a:latin typeface="Times New Roman"/>
              <a:ea typeface="Times New Roman"/>
              <a:cs typeface="Times New Roman"/>
              <a:sym typeface="Times New Roman"/>
            </a:endParaRPr>
          </a:p>
        </p:txBody>
      </p:sp>
      <p:sp>
        <p:nvSpPr>
          <p:cNvPr id="75" name="Google Shape;75;p16"/>
          <p:cNvSpPr txBox="1">
            <a:spLocks noGrp="1"/>
          </p:cNvSpPr>
          <p:nvPr>
            <p:ph type="body" idx="1"/>
          </p:nvPr>
        </p:nvSpPr>
        <p:spPr>
          <a:xfrm>
            <a:off x="311700" y="746750"/>
            <a:ext cx="8742300" cy="4198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400" dirty="0"/>
              <a:t>This dataset spans from 2014 till 2017 </a:t>
            </a:r>
            <a:endParaRPr sz="1400" dirty="0"/>
          </a:p>
          <a:p>
            <a:pPr marL="457200" lvl="0" indent="-342900" algn="l" rtl="0">
              <a:spcBef>
                <a:spcPts val="0"/>
              </a:spcBef>
              <a:spcAft>
                <a:spcPts val="0"/>
              </a:spcAft>
              <a:buSzPts val="1800"/>
              <a:buChar char="❖"/>
            </a:pPr>
            <a:r>
              <a:rPr lang="en-IN" sz="1400" dirty="0"/>
              <a:t>It </a:t>
            </a:r>
            <a:r>
              <a:rPr lang="en" sz="1400" dirty="0"/>
              <a:t>comprises of 460309 </a:t>
            </a:r>
            <a:endParaRPr sz="1400" dirty="0"/>
          </a:p>
          <a:p>
            <a:pPr marL="457200" lvl="0" indent="0" algn="l" rtl="0">
              <a:spcBef>
                <a:spcPts val="0"/>
              </a:spcBef>
              <a:spcAft>
                <a:spcPts val="0"/>
              </a:spcAft>
              <a:buNone/>
            </a:pPr>
            <a:r>
              <a:rPr lang="en" sz="1400" dirty="0"/>
              <a:t>rows and 23 columns/fields. </a:t>
            </a:r>
            <a:endParaRPr sz="1400" dirty="0"/>
          </a:p>
          <a:p>
            <a:pPr marL="457200" lvl="0" indent="-342900" algn="l" rtl="0">
              <a:spcBef>
                <a:spcPts val="0"/>
              </a:spcBef>
              <a:spcAft>
                <a:spcPts val="0"/>
              </a:spcAft>
              <a:buSzPts val="1800"/>
              <a:buChar char="❖"/>
            </a:pPr>
            <a:r>
              <a:rPr lang="en" sz="1400" dirty="0"/>
              <a:t>Additionally, </a:t>
            </a:r>
            <a:r>
              <a:rPr lang="en-IN" sz="1400" dirty="0"/>
              <a:t>few</a:t>
            </a:r>
            <a:r>
              <a:rPr lang="en" sz="1400" dirty="0"/>
              <a:t> more columns </a:t>
            </a:r>
            <a:endParaRPr sz="1400" dirty="0"/>
          </a:p>
          <a:p>
            <a:pPr marL="457200" lvl="0" indent="0" algn="l" rtl="0">
              <a:spcBef>
                <a:spcPts val="0"/>
              </a:spcBef>
              <a:spcAft>
                <a:spcPts val="0"/>
              </a:spcAft>
              <a:buNone/>
            </a:pPr>
            <a:r>
              <a:rPr lang="en" sz="1400" dirty="0"/>
              <a:t>have been added, </a:t>
            </a:r>
            <a:r>
              <a:rPr lang="en-IN" sz="1400" dirty="0"/>
              <a:t>namely</a:t>
            </a:r>
          </a:p>
          <a:p>
            <a:pPr fontAlgn="base" latinLnBrk="1">
              <a:lnSpc>
                <a:spcPct val="100000"/>
              </a:lnSpc>
              <a:buFont typeface="Wingdings" panose="05000000000000000000" pitchFamily="2" charset="2"/>
              <a:buChar char="Ø"/>
            </a:pPr>
            <a:r>
              <a:rPr lang="en-IN" sz="1400" dirty="0" err="1"/>
              <a:t>Late_Ind</a:t>
            </a:r>
            <a:r>
              <a:rPr lang="en-IN" sz="1400" dirty="0"/>
              <a:t> - This field is a binary one. </a:t>
            </a:r>
          </a:p>
          <a:p>
            <a:pPr marL="139700" indent="0" fontAlgn="base" latinLnBrk="1">
              <a:lnSpc>
                <a:spcPct val="100000"/>
              </a:lnSpc>
              <a:buNone/>
            </a:pPr>
            <a:r>
              <a:rPr lang="en-IN" sz="1400" dirty="0"/>
              <a:t>      If the order is late, its value is 1, otherwise.</a:t>
            </a:r>
          </a:p>
          <a:p>
            <a:pPr>
              <a:lnSpc>
                <a:spcPct val="100000"/>
              </a:lnSpc>
              <a:buFont typeface="Wingdings" panose="05000000000000000000" pitchFamily="2" charset="2"/>
              <a:buChar char="Ø"/>
            </a:pPr>
            <a:r>
              <a:rPr lang="en-IN" sz="1400" dirty="0" err="1"/>
              <a:t>Is_Ship_date_revised</a:t>
            </a:r>
            <a:r>
              <a:rPr lang="en-IN" sz="1400" dirty="0"/>
              <a:t> - If the “Shipment Original </a:t>
            </a:r>
          </a:p>
          <a:p>
            <a:pPr marL="139700" indent="0">
              <a:lnSpc>
                <a:spcPct val="100000"/>
              </a:lnSpc>
              <a:buNone/>
            </a:pPr>
            <a:r>
              <a:rPr lang="en-IN" sz="1400" dirty="0"/>
              <a:t>      Destination Appt Date” is different than </a:t>
            </a:r>
          </a:p>
          <a:p>
            <a:pPr marL="139700" indent="0">
              <a:lnSpc>
                <a:spcPct val="100000"/>
              </a:lnSpc>
              <a:buNone/>
            </a:pPr>
            <a:r>
              <a:rPr lang="en-IN" sz="1400" dirty="0"/>
              <a:t>     ‘Shipment Revised Destination Appt Date’, </a:t>
            </a:r>
          </a:p>
          <a:p>
            <a:pPr marL="139700" indent="0">
              <a:lnSpc>
                <a:spcPct val="100000"/>
              </a:lnSpc>
              <a:buNone/>
            </a:pPr>
            <a:r>
              <a:rPr lang="en-IN" sz="1400" dirty="0"/>
              <a:t>      value is 1, otherwise 0.</a:t>
            </a:r>
          </a:p>
          <a:p>
            <a:pPr>
              <a:lnSpc>
                <a:spcPct val="100000"/>
              </a:lnSpc>
              <a:buFont typeface="Wingdings" panose="05000000000000000000" pitchFamily="2" charset="2"/>
              <a:buChar char="Ø"/>
            </a:pPr>
            <a:r>
              <a:rPr lang="en-IN" sz="1400" dirty="0" err="1"/>
              <a:t>Is_tech_issue</a:t>
            </a:r>
            <a:r>
              <a:rPr lang="en-IN" sz="1400" dirty="0"/>
              <a:t> –1 if technical issue is present, </a:t>
            </a:r>
          </a:p>
          <a:p>
            <a:pPr marL="114300" indent="0">
              <a:lnSpc>
                <a:spcPct val="100000"/>
              </a:lnSpc>
              <a:buNone/>
            </a:pPr>
            <a:r>
              <a:rPr lang="en-IN" sz="1400" dirty="0"/>
              <a:t>       otherwise 0.</a:t>
            </a:r>
          </a:p>
          <a:p>
            <a:pPr>
              <a:lnSpc>
                <a:spcPct val="100000"/>
              </a:lnSpc>
              <a:buFont typeface="Wingdings" panose="05000000000000000000" pitchFamily="2" charset="2"/>
              <a:buChar char="Ø"/>
            </a:pPr>
            <a:r>
              <a:rPr lang="en-IN" sz="1400" dirty="0" err="1"/>
              <a:t>cust_size</a:t>
            </a:r>
            <a:r>
              <a:rPr lang="en-IN" sz="1400" dirty="0"/>
              <a:t> – all the customers were classified </a:t>
            </a:r>
          </a:p>
          <a:p>
            <a:pPr marL="139700" indent="0">
              <a:lnSpc>
                <a:spcPct val="100000"/>
              </a:lnSpc>
              <a:buNone/>
            </a:pPr>
            <a:r>
              <a:rPr lang="en-IN" sz="1400" dirty="0"/>
              <a:t>       based on shipment volume. </a:t>
            </a:r>
          </a:p>
          <a:p>
            <a:pPr>
              <a:lnSpc>
                <a:spcPct val="100000"/>
              </a:lnSpc>
              <a:buFont typeface="Wingdings" panose="05000000000000000000" pitchFamily="2" charset="2"/>
              <a:buChar char="Ø"/>
            </a:pPr>
            <a:r>
              <a:rPr lang="en-IN" sz="1400" dirty="0" err="1"/>
              <a:t>Late_Period</a:t>
            </a:r>
            <a:r>
              <a:rPr lang="en-IN" sz="1400" dirty="0"/>
              <a:t> – late period was calculated by </a:t>
            </a:r>
          </a:p>
          <a:p>
            <a:pPr marL="114300" indent="0">
              <a:lnSpc>
                <a:spcPct val="100000"/>
              </a:lnSpc>
              <a:buNone/>
            </a:pPr>
            <a:r>
              <a:rPr lang="en-IN" sz="1400" dirty="0"/>
              <a:t>       the difference </a:t>
            </a:r>
          </a:p>
          <a:p>
            <a:pPr marL="139700" indent="0">
              <a:lnSpc>
                <a:spcPct val="100000"/>
              </a:lnSpc>
              <a:buNone/>
            </a:pPr>
            <a:r>
              <a:rPr lang="en-IN" sz="1400" dirty="0"/>
              <a:t>       between ‘shipment arrive at destination Date’ and the RDD.</a:t>
            </a:r>
          </a:p>
          <a:p>
            <a:pPr marL="45720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1600"/>
              </a:spcAft>
              <a:buNone/>
            </a:pPr>
            <a:endParaRPr dirty="0"/>
          </a:p>
        </p:txBody>
      </p:sp>
      <p:pic>
        <p:nvPicPr>
          <p:cNvPr id="6" name="Picture 5">
            <a:extLst>
              <a:ext uri="{FF2B5EF4-FFF2-40B4-BE49-F238E27FC236}">
                <a16:creationId xmlns:a16="http://schemas.microsoft.com/office/drawing/2014/main" id="{8149DE3A-1396-4936-A585-9AF793A89E46}"/>
              </a:ext>
            </a:extLst>
          </p:cNvPr>
          <p:cNvPicPr>
            <a:picLocks noChangeAspect="1"/>
          </p:cNvPicPr>
          <p:nvPr/>
        </p:nvPicPr>
        <p:blipFill>
          <a:blip r:embed="rId3"/>
          <a:stretch>
            <a:fillRect/>
          </a:stretch>
        </p:blipFill>
        <p:spPr>
          <a:xfrm>
            <a:off x="5370991" y="3568818"/>
            <a:ext cx="3546630" cy="459974"/>
          </a:xfrm>
          <a:prstGeom prst="rect">
            <a:avLst/>
          </a:prstGeom>
        </p:spPr>
      </p:pic>
      <p:pic>
        <p:nvPicPr>
          <p:cNvPr id="7" name="Picture 6">
            <a:extLst>
              <a:ext uri="{FF2B5EF4-FFF2-40B4-BE49-F238E27FC236}">
                <a16:creationId xmlns:a16="http://schemas.microsoft.com/office/drawing/2014/main" id="{4AB08A71-3A09-428D-B515-EAC155150D45}"/>
              </a:ext>
            </a:extLst>
          </p:cNvPr>
          <p:cNvPicPr>
            <a:picLocks noChangeAspect="1"/>
          </p:cNvPicPr>
          <p:nvPr/>
        </p:nvPicPr>
        <p:blipFill>
          <a:blip r:embed="rId4"/>
          <a:stretch>
            <a:fillRect/>
          </a:stretch>
        </p:blipFill>
        <p:spPr>
          <a:xfrm>
            <a:off x="5294199" y="741782"/>
            <a:ext cx="3578052" cy="28270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266525"/>
            <a:ext cx="8520600" cy="64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600" dirty="0">
                <a:latin typeface="Times New Roman"/>
                <a:ea typeface="Times New Roman"/>
                <a:cs typeface="Times New Roman"/>
                <a:sym typeface="Times New Roman"/>
              </a:rPr>
              <a:t>Exploratory Data Analysis</a:t>
            </a:r>
            <a:endParaRPr sz="3600" dirty="0">
              <a:latin typeface="Times New Roman"/>
              <a:ea typeface="Times New Roman"/>
              <a:cs typeface="Times New Roman"/>
              <a:sym typeface="Times New Roman"/>
            </a:endParaRPr>
          </a:p>
        </p:txBody>
      </p:sp>
      <p:sp>
        <p:nvSpPr>
          <p:cNvPr id="82" name="Google Shape;82;p17"/>
          <p:cNvSpPr txBox="1">
            <a:spLocks noGrp="1"/>
          </p:cNvSpPr>
          <p:nvPr>
            <p:ph type="body" idx="1"/>
          </p:nvPr>
        </p:nvSpPr>
        <p:spPr>
          <a:xfrm>
            <a:off x="311700" y="1087025"/>
            <a:ext cx="8725800" cy="39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dirty="0"/>
              <a:t>Distribution of Late orders </a:t>
            </a:r>
            <a:r>
              <a:rPr lang="en-IN" sz="1100" dirty="0" err="1"/>
              <a:t>Yearwise</a:t>
            </a:r>
            <a:r>
              <a:rPr lang="en-IN" sz="1600" dirty="0"/>
              <a:t>		</a:t>
            </a:r>
            <a:r>
              <a:rPr lang="en-IN" sz="1200" dirty="0"/>
              <a:t>  </a:t>
            </a:r>
            <a:r>
              <a:rPr lang="en-IN" sz="1200" dirty="0" err="1"/>
              <a:t>Monthwise</a:t>
            </a:r>
            <a:endParaRPr lang="en-IN" sz="1200" dirty="0"/>
          </a:p>
        </p:txBody>
      </p:sp>
      <p:pic>
        <p:nvPicPr>
          <p:cNvPr id="4" name="Picture 3" descr="C:\Users\Shreya\AppData\Local\Microsoft\Windows\INetCache\Content.MSO\D02F833C.tmp">
            <a:extLst>
              <a:ext uri="{FF2B5EF4-FFF2-40B4-BE49-F238E27FC236}">
                <a16:creationId xmlns:a16="http://schemas.microsoft.com/office/drawing/2014/main" id="{FB370E92-1C73-47F1-9EE7-1569B7D5969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1269" y="1434557"/>
            <a:ext cx="2801528" cy="1921202"/>
          </a:xfrm>
          <a:prstGeom prst="rect">
            <a:avLst/>
          </a:prstGeom>
          <a:noFill/>
          <a:ln>
            <a:noFill/>
          </a:ln>
        </p:spPr>
      </p:pic>
      <p:pic>
        <p:nvPicPr>
          <p:cNvPr id="5" name="Picture 4" descr="C:\Users\Shreya\AppData\Local\Microsoft\Windows\INetCache\Content.MSO\9BC098AA.tmp">
            <a:extLst>
              <a:ext uri="{FF2B5EF4-FFF2-40B4-BE49-F238E27FC236}">
                <a16:creationId xmlns:a16="http://schemas.microsoft.com/office/drawing/2014/main" id="{3AAE9115-C30C-4C39-9988-46D2EA449BE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86460" y="1434556"/>
            <a:ext cx="3027285" cy="1921202"/>
          </a:xfrm>
          <a:prstGeom prst="rect">
            <a:avLst/>
          </a:prstGeom>
          <a:noFill/>
          <a:ln>
            <a:noFill/>
          </a:ln>
        </p:spPr>
      </p:pic>
      <p:pic>
        <p:nvPicPr>
          <p:cNvPr id="6" name="Picture 5" descr="C:\Users\Shreya\AppData\Local\Microsoft\Windows\INetCache\Content.MSO\EACCAB96.tmp">
            <a:extLst>
              <a:ext uri="{FF2B5EF4-FFF2-40B4-BE49-F238E27FC236}">
                <a16:creationId xmlns:a16="http://schemas.microsoft.com/office/drawing/2014/main" id="{C54B85DF-6E1D-4A14-851C-74B5CB2558F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264175" y="1087025"/>
            <a:ext cx="2522967" cy="2659380"/>
          </a:xfrm>
          <a:prstGeom prst="rect">
            <a:avLst/>
          </a:prstGeom>
          <a:noFill/>
          <a:ln>
            <a:noFill/>
          </a:ln>
        </p:spPr>
      </p:pic>
      <p:pic>
        <p:nvPicPr>
          <p:cNvPr id="8" name="Picture 7" descr="C:\Users\Shreya\AppData\Local\Microsoft\Windows\INetCache\Content.MSO\B44B4648.tmp">
            <a:extLst>
              <a:ext uri="{FF2B5EF4-FFF2-40B4-BE49-F238E27FC236}">
                <a16:creationId xmlns:a16="http://schemas.microsoft.com/office/drawing/2014/main" id="{6447CDA4-B4F7-482E-B517-A7F0DC44236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354903" y="3450767"/>
            <a:ext cx="3090286" cy="1693545"/>
          </a:xfrm>
          <a:prstGeom prst="rect">
            <a:avLst/>
          </a:prstGeom>
          <a:noFill/>
          <a:ln>
            <a:noFill/>
          </a:ln>
        </p:spPr>
      </p:pic>
      <p:pic>
        <p:nvPicPr>
          <p:cNvPr id="5122" name="Picture 2">
            <a:extLst>
              <a:ext uri="{FF2B5EF4-FFF2-40B4-BE49-F238E27FC236}">
                <a16:creationId xmlns:a16="http://schemas.microsoft.com/office/drawing/2014/main" id="{A45C1BFD-2526-4CE6-B591-DC462E31B5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839" y="3297331"/>
            <a:ext cx="2831977" cy="18461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575CD-4D4F-46AE-94B8-8DE544CC5F4F}"/>
              </a:ext>
            </a:extLst>
          </p:cNvPr>
          <p:cNvPicPr/>
          <p:nvPr/>
        </p:nvPicPr>
        <p:blipFill>
          <a:blip r:embed="rId2"/>
          <a:stretch>
            <a:fillRect/>
          </a:stretch>
        </p:blipFill>
        <p:spPr>
          <a:xfrm>
            <a:off x="597264" y="585601"/>
            <a:ext cx="3768090" cy="2108772"/>
          </a:xfrm>
          <a:prstGeom prst="rect">
            <a:avLst/>
          </a:prstGeom>
        </p:spPr>
      </p:pic>
      <p:sp>
        <p:nvSpPr>
          <p:cNvPr id="5" name="TextBox 4">
            <a:extLst>
              <a:ext uri="{FF2B5EF4-FFF2-40B4-BE49-F238E27FC236}">
                <a16:creationId xmlns:a16="http://schemas.microsoft.com/office/drawing/2014/main" id="{C670737B-FC97-4F96-9329-1D0700AFD1D3}"/>
              </a:ext>
            </a:extLst>
          </p:cNvPr>
          <p:cNvSpPr txBox="1"/>
          <p:nvPr/>
        </p:nvSpPr>
        <p:spPr>
          <a:xfrm>
            <a:off x="572610" y="168665"/>
            <a:ext cx="3777448" cy="319597"/>
          </a:xfrm>
          <a:prstGeom prst="rect">
            <a:avLst/>
          </a:prstGeom>
          <a:noFill/>
        </p:spPr>
        <p:txBody>
          <a:bodyPr wrap="square" rtlCol="0">
            <a:spAutoFit/>
          </a:bodyPr>
          <a:lstStyle/>
          <a:p>
            <a:r>
              <a:rPr lang="en-IN" dirty="0"/>
              <a:t>How customer-size is based on shipment vol</a:t>
            </a:r>
          </a:p>
        </p:txBody>
      </p:sp>
      <p:pic>
        <p:nvPicPr>
          <p:cNvPr id="2050" name="Picture 2">
            <a:extLst>
              <a:ext uri="{FF2B5EF4-FFF2-40B4-BE49-F238E27FC236}">
                <a16:creationId xmlns:a16="http://schemas.microsoft.com/office/drawing/2014/main" id="{1877B8CD-905E-4557-A975-1D86181FD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602" y="411093"/>
            <a:ext cx="3600450" cy="2676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078E5AF-2442-4719-AA7E-9EF37ED14518}"/>
              </a:ext>
            </a:extLst>
          </p:cNvPr>
          <p:cNvSpPr txBox="1"/>
          <p:nvPr/>
        </p:nvSpPr>
        <p:spPr>
          <a:xfrm>
            <a:off x="4616388" y="103316"/>
            <a:ext cx="3604334" cy="307777"/>
          </a:xfrm>
          <a:prstGeom prst="rect">
            <a:avLst/>
          </a:prstGeom>
          <a:noFill/>
        </p:spPr>
        <p:txBody>
          <a:bodyPr wrap="square" rtlCol="0">
            <a:spAutoFit/>
          </a:bodyPr>
          <a:lstStyle/>
          <a:p>
            <a:r>
              <a:rPr lang="en-IN" dirty="0"/>
              <a:t>Customers with high late frequency</a:t>
            </a:r>
          </a:p>
        </p:txBody>
      </p:sp>
      <p:pic>
        <p:nvPicPr>
          <p:cNvPr id="15" name="Picture 14">
            <a:extLst>
              <a:ext uri="{FF2B5EF4-FFF2-40B4-BE49-F238E27FC236}">
                <a16:creationId xmlns:a16="http://schemas.microsoft.com/office/drawing/2014/main" id="{98BEE2F4-97B9-448C-B324-E676A13AEA37}"/>
              </a:ext>
            </a:extLst>
          </p:cNvPr>
          <p:cNvPicPr>
            <a:picLocks noChangeAspect="1"/>
          </p:cNvPicPr>
          <p:nvPr/>
        </p:nvPicPr>
        <p:blipFill>
          <a:blip r:embed="rId4"/>
          <a:stretch>
            <a:fillRect/>
          </a:stretch>
        </p:blipFill>
        <p:spPr>
          <a:xfrm>
            <a:off x="417251" y="2711469"/>
            <a:ext cx="4540927" cy="2263366"/>
          </a:xfrm>
          <a:prstGeom prst="rect">
            <a:avLst/>
          </a:prstGeom>
        </p:spPr>
      </p:pic>
      <p:pic>
        <p:nvPicPr>
          <p:cNvPr id="16" name="Picture 15">
            <a:extLst>
              <a:ext uri="{FF2B5EF4-FFF2-40B4-BE49-F238E27FC236}">
                <a16:creationId xmlns:a16="http://schemas.microsoft.com/office/drawing/2014/main" id="{5D393799-D757-40CA-AA0B-D0284E2F0EA2}"/>
              </a:ext>
            </a:extLst>
          </p:cNvPr>
          <p:cNvPicPr>
            <a:picLocks noChangeAspect="1"/>
          </p:cNvPicPr>
          <p:nvPr/>
        </p:nvPicPr>
        <p:blipFill>
          <a:blip r:embed="rId5"/>
          <a:stretch>
            <a:fillRect/>
          </a:stretch>
        </p:blipFill>
        <p:spPr>
          <a:xfrm>
            <a:off x="4969275" y="3120970"/>
            <a:ext cx="3757474" cy="1029341"/>
          </a:xfrm>
          <a:prstGeom prst="rect">
            <a:avLst/>
          </a:prstGeom>
        </p:spPr>
      </p:pic>
    </p:spTree>
    <p:extLst>
      <p:ext uri="{BB962C8B-B14F-4D97-AF65-F5344CB8AC3E}">
        <p14:creationId xmlns:p14="http://schemas.microsoft.com/office/powerpoint/2010/main" val="261592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90AA9-EA61-45F9-AC1D-336ABF44FA11}"/>
              </a:ext>
            </a:extLst>
          </p:cNvPr>
          <p:cNvSpPr>
            <a:spLocks noGrp="1"/>
          </p:cNvSpPr>
          <p:nvPr>
            <p:ph type="title"/>
          </p:nvPr>
        </p:nvSpPr>
        <p:spPr>
          <a:xfrm>
            <a:off x="253995" y="200889"/>
            <a:ext cx="8520600" cy="572700"/>
          </a:xfrm>
        </p:spPr>
        <p:txBody>
          <a:bodyPr/>
          <a:lstStyle/>
          <a:p>
            <a:pPr algn="ctr"/>
            <a:r>
              <a:rPr lang="en-IN" dirty="0"/>
              <a:t>Church and Dwight Dashboard</a:t>
            </a:r>
          </a:p>
        </p:txBody>
      </p:sp>
      <p:pic>
        <p:nvPicPr>
          <p:cNvPr id="4" name="Picture 3">
            <a:extLst>
              <a:ext uri="{FF2B5EF4-FFF2-40B4-BE49-F238E27FC236}">
                <a16:creationId xmlns:a16="http://schemas.microsoft.com/office/drawing/2014/main" id="{2B594E03-5054-4599-8454-0BE46EFB74BE}"/>
              </a:ext>
            </a:extLst>
          </p:cNvPr>
          <p:cNvPicPr>
            <a:picLocks noChangeAspect="1"/>
          </p:cNvPicPr>
          <p:nvPr/>
        </p:nvPicPr>
        <p:blipFill>
          <a:blip r:embed="rId2"/>
          <a:stretch>
            <a:fillRect/>
          </a:stretch>
        </p:blipFill>
        <p:spPr>
          <a:xfrm>
            <a:off x="1025681" y="1004797"/>
            <a:ext cx="6184269" cy="3592603"/>
          </a:xfrm>
          <a:prstGeom prst="rect">
            <a:avLst/>
          </a:prstGeom>
        </p:spPr>
      </p:pic>
    </p:spTree>
    <p:extLst>
      <p:ext uri="{BB962C8B-B14F-4D97-AF65-F5344CB8AC3E}">
        <p14:creationId xmlns:p14="http://schemas.microsoft.com/office/powerpoint/2010/main" val="3716650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6DAF-86BC-4742-96BC-BF38B5394782}"/>
              </a:ext>
            </a:extLst>
          </p:cNvPr>
          <p:cNvSpPr>
            <a:spLocks noGrp="1"/>
          </p:cNvSpPr>
          <p:nvPr>
            <p:ph type="title"/>
          </p:nvPr>
        </p:nvSpPr>
        <p:spPr/>
        <p:txBody>
          <a:bodyPr/>
          <a:lstStyle/>
          <a:p>
            <a:r>
              <a:rPr lang="en-IN" dirty="0"/>
              <a:t>EDA </a:t>
            </a:r>
            <a:r>
              <a:rPr lang="en-IN" dirty="0" err="1"/>
              <a:t>contd</a:t>
            </a:r>
            <a:r>
              <a:rPr lang="en-IN" dirty="0"/>
              <a:t>…</a:t>
            </a:r>
          </a:p>
        </p:txBody>
      </p:sp>
      <p:sp>
        <p:nvSpPr>
          <p:cNvPr id="3" name="Text Placeholder 2">
            <a:extLst>
              <a:ext uri="{FF2B5EF4-FFF2-40B4-BE49-F238E27FC236}">
                <a16:creationId xmlns:a16="http://schemas.microsoft.com/office/drawing/2014/main" id="{87B38624-76FC-44BE-9318-14B81C001EA6}"/>
              </a:ext>
            </a:extLst>
          </p:cNvPr>
          <p:cNvSpPr>
            <a:spLocks noGrp="1"/>
          </p:cNvSpPr>
          <p:nvPr>
            <p:ph type="body" idx="1"/>
          </p:nvPr>
        </p:nvSpPr>
        <p:spPr>
          <a:xfrm>
            <a:off x="311700" y="1152475"/>
            <a:ext cx="8520600" cy="3956624"/>
          </a:xfrm>
        </p:spPr>
        <p:txBody>
          <a:bodyPr/>
          <a:lstStyle/>
          <a:p>
            <a:r>
              <a:rPr lang="en-IN" sz="1600" dirty="0"/>
              <a:t>Data Cleaning - Missing values identification and removal. Attributes include Mode, Transportation Lead Time</a:t>
            </a:r>
          </a:p>
          <a:p>
            <a:r>
              <a:rPr lang="en-IN" sz="1600" dirty="0"/>
              <a:t>Attribute Scaling – Using Min-max method. Targeting numeric attributes transportation lead time, shipment weight, shipment volume and transit time.</a:t>
            </a:r>
          </a:p>
          <a:p>
            <a:r>
              <a:rPr lang="en-IN" sz="1600" dirty="0"/>
              <a:t>Encoding categorical attributes using One-Hot Encoding. Targeting attributes like Mode, Zone, Shipping Key and Incoterms.</a:t>
            </a:r>
          </a:p>
          <a:p>
            <a:r>
              <a:rPr lang="en-IN" sz="1600" dirty="0"/>
              <a:t>Outlier Detection and Removal – Before and After</a:t>
            </a:r>
          </a:p>
          <a:p>
            <a:pPr lvl="1">
              <a:buFont typeface="Wingdings" panose="05000000000000000000" pitchFamily="2" charset="2"/>
              <a:buChar char="Ø"/>
            </a:pPr>
            <a:r>
              <a:rPr lang="en-IN" sz="1600" dirty="0"/>
              <a:t>Be</a:t>
            </a:r>
          </a:p>
          <a:p>
            <a:pPr marL="114300" indent="0">
              <a:buNone/>
            </a:pPr>
            <a:endParaRPr lang="en-IN" dirty="0"/>
          </a:p>
        </p:txBody>
      </p:sp>
      <p:pic>
        <p:nvPicPr>
          <p:cNvPr id="4" name="Picture 3" descr="C:\Users\Shreya\AppData\Local\Microsoft\Windows\INetCache\Content.MSO\B497DE50.tmp">
            <a:extLst>
              <a:ext uri="{FF2B5EF4-FFF2-40B4-BE49-F238E27FC236}">
                <a16:creationId xmlns:a16="http://schemas.microsoft.com/office/drawing/2014/main" id="{24FBB3F3-669F-421D-A571-8AC6A98F0F0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7753" y="3253888"/>
            <a:ext cx="2604135" cy="1783080"/>
          </a:xfrm>
          <a:prstGeom prst="rect">
            <a:avLst/>
          </a:prstGeom>
          <a:noFill/>
          <a:ln>
            <a:noFill/>
          </a:ln>
        </p:spPr>
      </p:pic>
      <p:pic>
        <p:nvPicPr>
          <p:cNvPr id="5" name="Picture 4" descr="C:\Users\Shreya\AppData\Local\Microsoft\Windows\INetCache\Content.MSO\2A5C050A.tmp">
            <a:extLst>
              <a:ext uri="{FF2B5EF4-FFF2-40B4-BE49-F238E27FC236}">
                <a16:creationId xmlns:a16="http://schemas.microsoft.com/office/drawing/2014/main" id="{A2897501-6D94-44B0-A3CC-294E25C32EE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01888" y="3253888"/>
            <a:ext cx="2812733" cy="1855211"/>
          </a:xfrm>
          <a:prstGeom prst="rect">
            <a:avLst/>
          </a:prstGeom>
          <a:noFill/>
          <a:ln>
            <a:noFill/>
          </a:ln>
        </p:spPr>
      </p:pic>
    </p:spTree>
    <p:extLst>
      <p:ext uri="{BB962C8B-B14F-4D97-AF65-F5344CB8AC3E}">
        <p14:creationId xmlns:p14="http://schemas.microsoft.com/office/powerpoint/2010/main" val="4146184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2016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latin typeface="Times New Roman"/>
                <a:ea typeface="Times New Roman"/>
                <a:cs typeface="Times New Roman"/>
                <a:sym typeface="Times New Roman"/>
              </a:rPr>
              <a:t>Processed Data Snapshot</a:t>
            </a:r>
            <a:endParaRPr sz="360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8F134917-FEDD-447E-8058-3731FAC91B15}"/>
              </a:ext>
            </a:extLst>
          </p:cNvPr>
          <p:cNvPicPr>
            <a:picLocks noChangeAspect="1"/>
          </p:cNvPicPr>
          <p:nvPr/>
        </p:nvPicPr>
        <p:blipFill>
          <a:blip r:embed="rId3"/>
          <a:stretch>
            <a:fillRect/>
          </a:stretch>
        </p:blipFill>
        <p:spPr>
          <a:xfrm>
            <a:off x="1074687" y="2867487"/>
            <a:ext cx="5236844" cy="2074363"/>
          </a:xfrm>
          <a:prstGeom prst="rect">
            <a:avLst/>
          </a:prstGeom>
        </p:spPr>
      </p:pic>
      <p:pic>
        <p:nvPicPr>
          <p:cNvPr id="5" name="Picture 4">
            <a:extLst>
              <a:ext uri="{FF2B5EF4-FFF2-40B4-BE49-F238E27FC236}">
                <a16:creationId xmlns:a16="http://schemas.microsoft.com/office/drawing/2014/main" id="{5C5C10C4-FF98-4274-955F-73C821AC18D3}"/>
              </a:ext>
            </a:extLst>
          </p:cNvPr>
          <p:cNvPicPr>
            <a:picLocks noChangeAspect="1"/>
          </p:cNvPicPr>
          <p:nvPr/>
        </p:nvPicPr>
        <p:blipFill>
          <a:blip r:embed="rId4"/>
          <a:stretch>
            <a:fillRect/>
          </a:stretch>
        </p:blipFill>
        <p:spPr>
          <a:xfrm>
            <a:off x="1074687" y="882164"/>
            <a:ext cx="5236845" cy="198532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1758</TotalTime>
  <Words>2056</Words>
  <Application>Microsoft Office PowerPoint</Application>
  <PresentationFormat>On-screen Show (16:9)</PresentationFormat>
  <Paragraphs>367</Paragraphs>
  <Slides>25</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Helvetica Neue</vt:lpstr>
      <vt:lpstr>Arial</vt:lpstr>
      <vt:lpstr>Times New Roman</vt:lpstr>
      <vt:lpstr>Calibri</vt:lpstr>
      <vt:lpstr>Wingdings</vt:lpstr>
      <vt:lpstr>Simple Light</vt:lpstr>
      <vt:lpstr>Late Shipment Order Analysis </vt:lpstr>
      <vt:lpstr>Introduction</vt:lpstr>
      <vt:lpstr>Project Goals</vt:lpstr>
      <vt:lpstr>Data</vt:lpstr>
      <vt:lpstr>Exploratory Data Analysis</vt:lpstr>
      <vt:lpstr>PowerPoint Presentation</vt:lpstr>
      <vt:lpstr>Church and Dwight Dashboard</vt:lpstr>
      <vt:lpstr>EDA contd…</vt:lpstr>
      <vt:lpstr>Processed Data Snapshot</vt:lpstr>
      <vt:lpstr>Feature Selection</vt:lpstr>
      <vt:lpstr>Time Series</vt:lpstr>
      <vt:lpstr>Modelling Techniques</vt:lpstr>
      <vt:lpstr>PowerPoint Presentation</vt:lpstr>
      <vt:lpstr>PowerPoint Presentation</vt:lpstr>
      <vt:lpstr>ARIMA Modelling</vt:lpstr>
      <vt:lpstr>Decomposing Time Series into Components</vt:lpstr>
      <vt:lpstr>PowerPoint Presentation</vt:lpstr>
      <vt:lpstr>Forecasting Time Series using ARIMA</vt:lpstr>
      <vt:lpstr>PowerPoint Presentation</vt:lpstr>
      <vt:lpstr>PowerPoint Presentation</vt:lpstr>
      <vt:lpstr>Data Modelling to Predict if Order is Late?</vt:lpstr>
      <vt:lpstr>Literature Review</vt:lpstr>
      <vt:lpstr>Literature Review contd...</vt:lpstr>
      <vt:lpstr>Time Log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 Order Delivery Analysis  Project Proposal</dc:title>
  <cp:lastModifiedBy>Shreya</cp:lastModifiedBy>
  <cp:revision>123</cp:revision>
  <dcterms:modified xsi:type="dcterms:W3CDTF">2019-08-15T15:38:20Z</dcterms:modified>
</cp:coreProperties>
</file>