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Lora"/>
      <p:regular r:id="rId19"/>
      <p:bold r:id="rId20"/>
      <p:italic r:id="rId21"/>
      <p:boldItalic r:id="rId22"/>
    </p:embeddedFont>
    <p:embeddedFont>
      <p:font typeface="Average"/>
      <p:regular r:id="rId23"/>
    </p:embeddedFont>
    <p:embeddedFont>
      <p:font typeface="Oswald"/>
      <p:regular r:id="rId24"/>
      <p:bold r:id="rId25"/>
    </p:embeddedFont>
    <p:embeddedFont>
      <p:font typeface="Merriweather"/>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ora-bold.fntdata"/><Relationship Id="rId22" Type="http://schemas.openxmlformats.org/officeDocument/2006/relationships/font" Target="fonts/Lora-boldItalic.fntdata"/><Relationship Id="rId21" Type="http://schemas.openxmlformats.org/officeDocument/2006/relationships/font" Target="fonts/Lora-italic.fntdata"/><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regular.fntdata"/><Relationship Id="rId25" Type="http://schemas.openxmlformats.org/officeDocument/2006/relationships/font" Target="fonts/Oswald-bold.fntdata"/><Relationship Id="rId28" Type="http://schemas.openxmlformats.org/officeDocument/2006/relationships/font" Target="fonts/Merriweather-italic.fntdata"/><Relationship Id="rId27"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Lora-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6c767b67c_0_3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96c767b67c_0_3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9769542dc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9769542dc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6c767b67c_0_3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96c767b67c_0_3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6c767b67c_0_3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6c767b67c_0_3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6c767b67c_0_3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6c767b67c_0_3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96c767b67c_0_3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96c767b67c_0_3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96c767b67c_0_3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96c767b67c_0_3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96c767b67c_0_3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96c767b67c_0_3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96c767b67c_0_3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96c767b67c_0_3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96c767b67c_0_3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96c767b67c_0_3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9769542dc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9769542dc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769542dc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769542dc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2306475" y="538525"/>
            <a:ext cx="6244800" cy="1582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900">
                <a:latin typeface="Merriweather"/>
                <a:ea typeface="Merriweather"/>
                <a:cs typeface="Merriweather"/>
                <a:sym typeface="Merriweather"/>
              </a:rPr>
              <a:t>HCI Assignment 4</a:t>
            </a:r>
            <a:endParaRPr b="1" sz="3900">
              <a:latin typeface="Merriweather"/>
              <a:ea typeface="Merriweather"/>
              <a:cs typeface="Merriweather"/>
              <a:sym typeface="Merriweather"/>
            </a:endParaRPr>
          </a:p>
          <a:p>
            <a:pPr indent="0" lvl="0" marL="0" rtl="0" algn="ctr">
              <a:spcBef>
                <a:spcPts val="0"/>
              </a:spcBef>
              <a:spcAft>
                <a:spcPts val="0"/>
              </a:spcAft>
              <a:buNone/>
            </a:pPr>
            <a:r>
              <a:rPr b="1" lang="en" sz="3900">
                <a:latin typeface="Merriweather"/>
                <a:ea typeface="Merriweather"/>
                <a:cs typeface="Merriweather"/>
                <a:sym typeface="Merriweather"/>
              </a:rPr>
              <a:t>UI/UX Case Study</a:t>
            </a:r>
            <a:endParaRPr b="1" sz="3900">
              <a:latin typeface="Merriweather"/>
              <a:ea typeface="Merriweather"/>
              <a:cs typeface="Merriweather"/>
              <a:sym typeface="Merriweather"/>
            </a:endParaRPr>
          </a:p>
        </p:txBody>
      </p:sp>
      <p:sp>
        <p:nvSpPr>
          <p:cNvPr id="60" name="Google Shape;60;p13"/>
          <p:cNvSpPr txBox="1"/>
          <p:nvPr>
            <p:ph idx="1" type="subTitle"/>
          </p:nvPr>
        </p:nvSpPr>
        <p:spPr>
          <a:xfrm>
            <a:off x="749775" y="3152449"/>
            <a:ext cx="7801500" cy="169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6B26B"/>
                </a:solidFill>
              </a:rPr>
              <a:t>Submitted By:</a:t>
            </a:r>
            <a:endParaRPr sz="2400">
              <a:solidFill>
                <a:srgbClr val="F6B26B"/>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a:solidFill>
                  <a:srgbClr val="FFFFFF"/>
                </a:solidFill>
              </a:rPr>
              <a:t>Shreya Banerjee       			PES1201700198</a:t>
            </a:r>
            <a:endParaRPr>
              <a:solidFill>
                <a:srgbClr val="FFFFFF"/>
              </a:solidFill>
            </a:endParaRPr>
          </a:p>
          <a:p>
            <a:pPr indent="0" lvl="0" marL="0" rtl="0" algn="l">
              <a:spcBef>
                <a:spcPts val="0"/>
              </a:spcBef>
              <a:spcAft>
                <a:spcPts val="0"/>
              </a:spcAft>
              <a:buNone/>
            </a:pPr>
            <a:r>
              <a:rPr lang="en">
                <a:solidFill>
                  <a:srgbClr val="FFFFFF"/>
                </a:solidFill>
              </a:rPr>
              <a:t>			Rachana B Karennavar		PES1201700653</a:t>
            </a:r>
            <a:endParaRPr>
              <a:solidFill>
                <a:srgbClr val="FFFFFF"/>
              </a:solidFill>
            </a:endParaRPr>
          </a:p>
          <a:p>
            <a:pPr indent="0" lvl="0" marL="0" rtl="0" algn="l">
              <a:spcBef>
                <a:spcPts val="0"/>
              </a:spcBef>
              <a:spcAft>
                <a:spcPts val="0"/>
              </a:spcAft>
              <a:buNone/>
            </a:pPr>
            <a:r>
              <a:rPr lang="en">
                <a:solidFill>
                  <a:srgbClr val="FFFFFF"/>
                </a:solidFill>
              </a:rPr>
              <a:t>			Prerana Sirigeri				PES1201701497</a:t>
            </a:r>
            <a:endParaRPr>
              <a:solidFill>
                <a:srgbClr val="FFFFFF"/>
              </a:solidFill>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109" name="Shape 109"/>
        <p:cNvGrpSpPr/>
        <p:nvPr/>
      </p:nvGrpSpPr>
      <p:grpSpPr>
        <a:xfrm>
          <a:off x="0" y="0"/>
          <a:ext cx="0" cy="0"/>
          <a:chOff x="0" y="0"/>
          <a:chExt cx="0" cy="0"/>
        </a:xfrm>
      </p:grpSpPr>
      <p:sp>
        <p:nvSpPr>
          <p:cNvPr id="110" name="Google Shape;110;p22"/>
          <p:cNvSpPr txBox="1"/>
          <p:nvPr/>
        </p:nvSpPr>
        <p:spPr>
          <a:xfrm>
            <a:off x="71075" y="586275"/>
            <a:ext cx="8679000" cy="37755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t/>
            </a:r>
            <a:endParaRPr sz="2400">
              <a:latin typeface="Georgia"/>
              <a:ea typeface="Georgia"/>
              <a:cs typeface="Georgia"/>
              <a:sym typeface="Georgia"/>
            </a:endParaRPr>
          </a:p>
          <a:p>
            <a:pPr indent="457200" lvl="0" marL="0" rtl="0" algn="l">
              <a:lnSpc>
                <a:spcPct val="115000"/>
              </a:lnSpc>
              <a:spcBef>
                <a:spcPts val="0"/>
              </a:spcBef>
              <a:spcAft>
                <a:spcPts val="0"/>
              </a:spcAft>
              <a:buNone/>
            </a:pPr>
            <a:r>
              <a:rPr lang="en" sz="2400">
                <a:latin typeface="Georgia"/>
                <a:ea typeface="Georgia"/>
                <a:cs typeface="Georgia"/>
                <a:sym typeface="Georgia"/>
              </a:rPr>
              <a:t>c)  Storyboarding</a:t>
            </a:r>
            <a:r>
              <a:rPr lang="en" sz="2400">
                <a:latin typeface="Georgia"/>
                <a:ea typeface="Georgia"/>
                <a:cs typeface="Georgia"/>
                <a:sym typeface="Georgia"/>
              </a:rPr>
              <a:t>		</a:t>
            </a:r>
            <a:endParaRPr sz="2400">
              <a:latin typeface="Georgia"/>
              <a:ea typeface="Georgia"/>
              <a:cs typeface="Georgia"/>
              <a:sym typeface="Georgia"/>
            </a:endParaRPr>
          </a:p>
          <a:p>
            <a:pPr indent="-381000" lvl="0" marL="1371600" rtl="0" algn="l">
              <a:lnSpc>
                <a:spcPct val="115000"/>
              </a:lnSpc>
              <a:spcBef>
                <a:spcPts val="0"/>
              </a:spcBef>
              <a:spcAft>
                <a:spcPts val="0"/>
              </a:spcAft>
              <a:buSzPts val="2400"/>
              <a:buFont typeface="Georgia"/>
              <a:buChar char="●"/>
            </a:pPr>
            <a:r>
              <a:rPr lang="en" sz="2400">
                <a:latin typeface="Georgia"/>
                <a:ea typeface="Georgia"/>
                <a:cs typeface="Georgia"/>
                <a:sym typeface="Georgia"/>
              </a:rPr>
              <a:t>A storyboard is a comic strip, outlining user’s actions and circumstances under which these are performed.We used this concept to not only demonstrate what the user does but also reveal the environment, which might be affecting how or why the user does something.</a:t>
            </a:r>
            <a:endParaRPr sz="2400">
              <a:latin typeface="Georgia"/>
              <a:ea typeface="Georgia"/>
              <a:cs typeface="Georgia"/>
              <a:sym typeface="Georgia"/>
            </a:endParaRPr>
          </a:p>
          <a:p>
            <a:pPr indent="0" lvl="0" marL="0" rtl="0" algn="l">
              <a:lnSpc>
                <a:spcPct val="115000"/>
              </a:lnSpc>
              <a:spcBef>
                <a:spcPts val="0"/>
              </a:spcBef>
              <a:spcAft>
                <a:spcPts val="0"/>
              </a:spcAft>
              <a:buNone/>
            </a:pPr>
            <a:r>
              <a:t/>
            </a:r>
            <a:endParaRPr sz="1350">
              <a:solidFill>
                <a:srgbClr val="2B2B2B"/>
              </a:solidFill>
              <a:highlight>
                <a:srgbClr val="F9F9F9"/>
              </a:highlight>
              <a:latin typeface="Merriweather"/>
              <a:ea typeface="Merriweather"/>
              <a:cs typeface="Merriweather"/>
              <a:sym typeface="Merriweather"/>
            </a:endParaRPr>
          </a:p>
          <a:p>
            <a:pPr indent="0" lvl="0" marL="914400" rtl="0" algn="l">
              <a:lnSpc>
                <a:spcPct val="115000"/>
              </a:lnSpc>
              <a:spcBef>
                <a:spcPts val="0"/>
              </a:spcBef>
              <a:spcAft>
                <a:spcPts val="0"/>
              </a:spcAft>
              <a:buNone/>
            </a:pPr>
            <a:r>
              <a:t/>
            </a:r>
            <a:endParaRPr sz="1350">
              <a:solidFill>
                <a:srgbClr val="2B2B2B"/>
              </a:solidFill>
              <a:highlight>
                <a:srgbClr val="F9F9F9"/>
              </a:highlight>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235600"/>
            <a:ext cx="8520600" cy="41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i="1" sz="3800">
              <a:solidFill>
                <a:srgbClr val="000000"/>
              </a:solidFill>
              <a:latin typeface="Lora"/>
              <a:ea typeface="Lora"/>
              <a:cs typeface="Lora"/>
              <a:sym typeface="Lora"/>
            </a:endParaRPr>
          </a:p>
          <a:p>
            <a:pPr indent="0" lvl="0" marL="0" rtl="0" algn="l">
              <a:spcBef>
                <a:spcPts val="0"/>
              </a:spcBef>
              <a:spcAft>
                <a:spcPts val="0"/>
              </a:spcAft>
              <a:buNone/>
            </a:pPr>
            <a:r>
              <a:t/>
            </a:r>
            <a:endParaRPr b="1" i="1" sz="4200">
              <a:solidFill>
                <a:srgbClr val="000000"/>
              </a:solidFill>
              <a:latin typeface="Lora"/>
              <a:ea typeface="Lora"/>
              <a:cs typeface="Lora"/>
              <a:sym typeface="Lora"/>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117" name="Google Shape;117;p23"/>
          <p:cNvPicPr preferRelativeResize="0"/>
          <p:nvPr/>
        </p:nvPicPr>
        <p:blipFill>
          <a:blip r:embed="rId3">
            <a:alphaModFix/>
          </a:blip>
          <a:stretch>
            <a:fillRect/>
          </a:stretch>
        </p:blipFill>
        <p:spPr>
          <a:xfrm>
            <a:off x="1753484" y="218838"/>
            <a:ext cx="5548017" cy="47058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302925"/>
            <a:ext cx="8520600" cy="71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3800">
                <a:solidFill>
                  <a:srgbClr val="000000"/>
                </a:solidFill>
                <a:latin typeface="Lora"/>
                <a:ea typeface="Lora"/>
                <a:cs typeface="Lora"/>
                <a:sym typeface="Lora"/>
              </a:rPr>
              <a:t>Outcomes &amp; Results :</a:t>
            </a:r>
            <a:endParaRPr b="1" i="1" sz="3800">
              <a:solidFill>
                <a:srgbClr val="000000"/>
              </a:solidFill>
              <a:latin typeface="Lora"/>
              <a:ea typeface="Lora"/>
              <a:cs typeface="Lora"/>
              <a:sym typeface="Lora"/>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Clr>
                <a:srgbClr val="000000"/>
              </a:buClr>
              <a:buSzPts val="2300"/>
              <a:buFont typeface="Georgia"/>
              <a:buChar char="●"/>
            </a:pPr>
            <a:r>
              <a:rPr lang="en" sz="2300">
                <a:solidFill>
                  <a:srgbClr val="000000"/>
                </a:solidFill>
                <a:latin typeface="Georgia"/>
                <a:ea typeface="Georgia"/>
                <a:cs typeface="Georgia"/>
                <a:sym typeface="Georgia"/>
              </a:rPr>
              <a:t>The UI design is easy to understand for the users.</a:t>
            </a:r>
            <a:endParaRPr sz="2300">
              <a:solidFill>
                <a:srgbClr val="000000"/>
              </a:solidFill>
              <a:latin typeface="Georgia"/>
              <a:ea typeface="Georgia"/>
              <a:cs typeface="Georgia"/>
              <a:sym typeface="Georgia"/>
            </a:endParaRPr>
          </a:p>
          <a:p>
            <a:pPr indent="-374650" lvl="0" marL="457200" rtl="0" algn="l">
              <a:spcBef>
                <a:spcPts val="0"/>
              </a:spcBef>
              <a:spcAft>
                <a:spcPts val="0"/>
              </a:spcAft>
              <a:buClr>
                <a:srgbClr val="000000"/>
              </a:buClr>
              <a:buSzPts val="2300"/>
              <a:buFont typeface="Georgia"/>
              <a:buChar char="●"/>
            </a:pPr>
            <a:r>
              <a:rPr lang="en" sz="2300">
                <a:solidFill>
                  <a:srgbClr val="000000"/>
                </a:solidFill>
                <a:latin typeface="Georgia"/>
                <a:ea typeface="Georgia"/>
                <a:cs typeface="Georgia"/>
                <a:sym typeface="Georgia"/>
              </a:rPr>
              <a:t> The first page asks for the rank as input, which covers the merit ambiguity for the user. </a:t>
            </a:r>
            <a:endParaRPr sz="2300">
              <a:solidFill>
                <a:srgbClr val="000000"/>
              </a:solidFill>
              <a:latin typeface="Georgia"/>
              <a:ea typeface="Georgia"/>
              <a:cs typeface="Georgia"/>
              <a:sym typeface="Georgia"/>
            </a:endParaRPr>
          </a:p>
          <a:p>
            <a:pPr indent="-374650" lvl="0" marL="457200" rtl="0" algn="l">
              <a:spcBef>
                <a:spcPts val="0"/>
              </a:spcBef>
              <a:spcAft>
                <a:spcPts val="0"/>
              </a:spcAft>
              <a:buClr>
                <a:srgbClr val="000000"/>
              </a:buClr>
              <a:buSzPts val="2300"/>
              <a:buFont typeface="Georgia"/>
              <a:buChar char="●"/>
            </a:pPr>
            <a:r>
              <a:rPr lang="en" sz="2300">
                <a:solidFill>
                  <a:srgbClr val="000000"/>
                </a:solidFill>
                <a:latin typeface="Georgia"/>
                <a:ea typeface="Georgia"/>
                <a:cs typeface="Georgia"/>
                <a:sym typeface="Georgia"/>
              </a:rPr>
              <a:t>Further, the results are filtered on the basis of degree type and stream wanted by the user.</a:t>
            </a:r>
            <a:endParaRPr sz="2300">
              <a:solidFill>
                <a:srgbClr val="000000"/>
              </a:solidFill>
              <a:latin typeface="Georgia"/>
              <a:ea typeface="Georgia"/>
              <a:cs typeface="Georgia"/>
              <a:sym typeface="Georgia"/>
            </a:endParaRPr>
          </a:p>
          <a:p>
            <a:pPr indent="-374650" lvl="0" marL="457200" rtl="0" algn="l">
              <a:spcBef>
                <a:spcPts val="0"/>
              </a:spcBef>
              <a:spcAft>
                <a:spcPts val="0"/>
              </a:spcAft>
              <a:buClr>
                <a:srgbClr val="000000"/>
              </a:buClr>
              <a:buSzPts val="2300"/>
              <a:buFont typeface="Georgia"/>
              <a:buChar char="●"/>
            </a:pPr>
            <a:r>
              <a:rPr lang="en" sz="2300">
                <a:solidFill>
                  <a:srgbClr val="000000"/>
                </a:solidFill>
                <a:latin typeface="Georgia"/>
                <a:ea typeface="Georgia"/>
                <a:cs typeface="Georgia"/>
                <a:sym typeface="Georgia"/>
              </a:rPr>
              <a:t>Out of the available colleges, the user can explore each one, get details about the faculty, placements, features in news and read the reviews given by students.</a:t>
            </a:r>
            <a:endParaRPr sz="2300">
              <a:solidFill>
                <a:srgbClr val="000000"/>
              </a:solidFill>
              <a:latin typeface="Georgia"/>
              <a:ea typeface="Georgia"/>
              <a:cs typeface="Georgia"/>
              <a:sym typeface="Georgia"/>
            </a:endParaRPr>
          </a:p>
          <a:p>
            <a:pPr indent="-342900" lvl="0" marL="457200" rtl="0" algn="l">
              <a:spcBef>
                <a:spcPts val="0"/>
              </a:spcBef>
              <a:spcAft>
                <a:spcPts val="0"/>
              </a:spcAft>
              <a:buClr>
                <a:srgbClr val="000000"/>
              </a:buClr>
              <a:buSzPts val="1800"/>
              <a:buFont typeface="Georgia"/>
              <a:buChar char="●"/>
            </a:pPr>
            <a:r>
              <a:rPr lang="en" sz="2300">
                <a:solidFill>
                  <a:srgbClr val="000000"/>
                </a:solidFill>
                <a:latin typeface="Georgia"/>
                <a:ea typeface="Georgia"/>
                <a:cs typeface="Georgia"/>
                <a:sym typeface="Georgia"/>
              </a:rPr>
              <a:t> All of this is just a click away.</a:t>
            </a:r>
            <a:r>
              <a:rPr lang="en" sz="1200">
                <a:solidFill>
                  <a:srgbClr val="000000"/>
                </a:solidFill>
                <a:latin typeface="Georgia"/>
                <a:ea typeface="Georgia"/>
                <a:cs typeface="Georgia"/>
                <a:sym typeface="Georgia"/>
              </a:rPr>
              <a:t> </a:t>
            </a:r>
            <a:endParaRPr sz="1200">
              <a:solidFill>
                <a:srgbClr val="000000"/>
              </a:solidFill>
              <a:latin typeface="Georgia"/>
              <a:ea typeface="Georgia"/>
              <a:cs typeface="Georgia"/>
              <a:sym typeface="Georgia"/>
            </a:endParaRPr>
          </a:p>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127" name="Shape 127"/>
        <p:cNvGrpSpPr/>
        <p:nvPr/>
      </p:nvGrpSpPr>
      <p:grpSpPr>
        <a:xfrm>
          <a:off x="0" y="0"/>
          <a:ext cx="0" cy="0"/>
          <a:chOff x="0" y="0"/>
          <a:chExt cx="0" cy="0"/>
        </a:xfrm>
      </p:grpSpPr>
      <p:sp>
        <p:nvSpPr>
          <p:cNvPr id="128" name="Google Shape;128;p25"/>
          <p:cNvSpPr txBox="1"/>
          <p:nvPr>
            <p:ph idx="1" type="body"/>
          </p:nvPr>
        </p:nvSpPr>
        <p:spPr>
          <a:xfrm>
            <a:off x="311700" y="549750"/>
            <a:ext cx="8520600" cy="4019100"/>
          </a:xfrm>
          <a:prstGeom prst="rect">
            <a:avLst/>
          </a:prstGeom>
        </p:spPr>
        <p:txBody>
          <a:bodyPr anchorCtr="0" anchor="t" bIns="91425" lIns="91425" spcFirstLastPara="1" rIns="91425" wrap="square" tIns="91425">
            <a:noAutofit/>
          </a:bodyPr>
          <a:lstStyle/>
          <a:p>
            <a:pPr indent="457200" lvl="0" marL="1828800" rtl="0" algn="l">
              <a:spcBef>
                <a:spcPts val="0"/>
              </a:spcBef>
              <a:spcAft>
                <a:spcPts val="0"/>
              </a:spcAft>
              <a:buNone/>
            </a:pPr>
            <a:r>
              <a:rPr b="1" i="1" lang="en" sz="8000">
                <a:solidFill>
                  <a:srgbClr val="000000"/>
                </a:solidFill>
                <a:latin typeface="Lora"/>
                <a:ea typeface="Lora"/>
                <a:cs typeface="Lora"/>
                <a:sym typeface="Lora"/>
              </a:rPr>
              <a:t>THANK</a:t>
            </a:r>
            <a:endParaRPr b="1" i="1" sz="8000">
              <a:solidFill>
                <a:srgbClr val="000000"/>
              </a:solidFill>
              <a:latin typeface="Lora"/>
              <a:ea typeface="Lora"/>
              <a:cs typeface="Lora"/>
              <a:sym typeface="Lora"/>
            </a:endParaRPr>
          </a:p>
          <a:p>
            <a:pPr indent="0" lvl="0" marL="1371600" rtl="0" algn="l">
              <a:spcBef>
                <a:spcPts val="1600"/>
              </a:spcBef>
              <a:spcAft>
                <a:spcPts val="1600"/>
              </a:spcAft>
              <a:buNone/>
            </a:pPr>
            <a:r>
              <a:rPr b="1" i="1" lang="en" sz="8000">
                <a:solidFill>
                  <a:srgbClr val="000000"/>
                </a:solidFill>
                <a:latin typeface="Lora"/>
                <a:ea typeface="Lora"/>
                <a:cs typeface="Lora"/>
                <a:sym typeface="Lora"/>
              </a:rPr>
              <a:t> 			YOU</a:t>
            </a:r>
            <a:endParaRPr b="1" i="1" sz="8000">
              <a:solidFill>
                <a:srgbClr val="000000"/>
              </a:solidFill>
              <a:latin typeface="Lora"/>
              <a:ea typeface="Lora"/>
              <a:cs typeface="Lora"/>
              <a:sym typeface="Lor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235600" y="314150"/>
            <a:ext cx="8486100" cy="69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3600">
                <a:solidFill>
                  <a:srgbClr val="000000"/>
                </a:solidFill>
                <a:latin typeface="Lora"/>
                <a:ea typeface="Lora"/>
                <a:cs typeface="Lora"/>
                <a:sym typeface="Lora"/>
              </a:rPr>
              <a:t>Overview</a:t>
            </a:r>
            <a:r>
              <a:rPr b="1" i="1" lang="en" sz="3600">
                <a:solidFill>
                  <a:srgbClr val="000000"/>
                </a:solidFill>
                <a:latin typeface="Lora"/>
                <a:ea typeface="Lora"/>
                <a:cs typeface="Lora"/>
                <a:sym typeface="Lora"/>
              </a:rPr>
              <a:t> :</a:t>
            </a:r>
            <a:endParaRPr b="1" i="1" sz="3600">
              <a:solidFill>
                <a:srgbClr val="000000"/>
              </a:solidFill>
              <a:latin typeface="Lora"/>
              <a:ea typeface="Lora"/>
              <a:cs typeface="Lora"/>
              <a:sym typeface="Lora"/>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000000"/>
              </a:buClr>
              <a:buSzPts val="2200"/>
              <a:buFont typeface="Georgia"/>
              <a:buChar char="●"/>
            </a:pPr>
            <a:r>
              <a:rPr lang="en" sz="2200">
                <a:solidFill>
                  <a:srgbClr val="000000"/>
                </a:solidFill>
                <a:latin typeface="Georgia"/>
                <a:ea typeface="Georgia"/>
                <a:cs typeface="Georgia"/>
                <a:sym typeface="Georgia"/>
              </a:rPr>
              <a:t>Have you ever looked for a college for your friend/relative or yourself? </a:t>
            </a:r>
            <a:endParaRPr sz="2200">
              <a:solidFill>
                <a:srgbClr val="000000"/>
              </a:solidFill>
              <a:latin typeface="Georgia"/>
              <a:ea typeface="Georgia"/>
              <a:cs typeface="Georgia"/>
              <a:sym typeface="Georgia"/>
            </a:endParaRPr>
          </a:p>
          <a:p>
            <a:pPr indent="-368300" lvl="0" marL="457200" rtl="0" algn="l">
              <a:spcBef>
                <a:spcPts val="0"/>
              </a:spcBef>
              <a:spcAft>
                <a:spcPts val="0"/>
              </a:spcAft>
              <a:buClr>
                <a:srgbClr val="000000"/>
              </a:buClr>
              <a:buSzPts val="2200"/>
              <a:buFont typeface="Georgia"/>
              <a:buChar char="●"/>
            </a:pPr>
            <a:r>
              <a:rPr lang="en" sz="2200">
                <a:solidFill>
                  <a:srgbClr val="000000"/>
                </a:solidFill>
                <a:latin typeface="Georgia"/>
                <a:ea typeface="Georgia"/>
                <a:cs typeface="Georgia"/>
                <a:sym typeface="Georgia"/>
              </a:rPr>
              <a:t>Do you know anyone who is going through this process and having a hard time? </a:t>
            </a:r>
            <a:endParaRPr sz="2200">
              <a:solidFill>
                <a:srgbClr val="000000"/>
              </a:solidFill>
              <a:latin typeface="Georgia"/>
              <a:ea typeface="Georgia"/>
              <a:cs typeface="Georgia"/>
              <a:sym typeface="Georgia"/>
            </a:endParaRPr>
          </a:p>
          <a:p>
            <a:pPr indent="-368300" lvl="0" marL="457200" rtl="0" algn="l">
              <a:spcBef>
                <a:spcPts val="0"/>
              </a:spcBef>
              <a:spcAft>
                <a:spcPts val="0"/>
              </a:spcAft>
              <a:buClr>
                <a:srgbClr val="000000"/>
              </a:buClr>
              <a:buSzPts val="2200"/>
              <a:buFont typeface="Georgia"/>
              <a:buChar char="●"/>
            </a:pPr>
            <a:r>
              <a:rPr lang="en" sz="2200">
                <a:solidFill>
                  <a:srgbClr val="000000"/>
                </a:solidFill>
                <a:latin typeface="Georgia"/>
                <a:ea typeface="Georgia"/>
                <a:cs typeface="Georgia"/>
                <a:sym typeface="Georgia"/>
              </a:rPr>
              <a:t>Did you find it difficult to compare different institutions because of lack of information? </a:t>
            </a:r>
            <a:endParaRPr sz="2200">
              <a:solidFill>
                <a:srgbClr val="000000"/>
              </a:solidFill>
              <a:latin typeface="Georgia"/>
              <a:ea typeface="Georgia"/>
              <a:cs typeface="Georgia"/>
              <a:sym typeface="Georgia"/>
            </a:endParaRPr>
          </a:p>
          <a:p>
            <a:pPr indent="-368300" lvl="0" marL="457200" rtl="0" algn="l">
              <a:spcBef>
                <a:spcPts val="0"/>
              </a:spcBef>
              <a:spcAft>
                <a:spcPts val="0"/>
              </a:spcAft>
              <a:buClr>
                <a:srgbClr val="000000"/>
              </a:buClr>
              <a:buSzPts val="2200"/>
              <a:buFont typeface="Arial"/>
              <a:buChar char="●"/>
            </a:pPr>
            <a:r>
              <a:rPr lang="en" sz="2200">
                <a:solidFill>
                  <a:srgbClr val="000000"/>
                </a:solidFill>
                <a:latin typeface="Georgia"/>
                <a:ea typeface="Georgia"/>
                <a:cs typeface="Georgia"/>
                <a:sym typeface="Georgia"/>
              </a:rPr>
              <a:t>We tried to analyse the requirements of a user looking for a good educational institution. Here’s what happened</a:t>
            </a:r>
            <a:r>
              <a:rPr lang="en" sz="2200">
                <a:solidFill>
                  <a:srgbClr val="000000"/>
                </a:solidFill>
                <a:latin typeface="Arial"/>
                <a:ea typeface="Arial"/>
                <a:cs typeface="Arial"/>
                <a:sym typeface="Arial"/>
              </a:rPr>
              <a:t>.</a:t>
            </a:r>
            <a:endParaRPr sz="2200">
              <a:solidFill>
                <a:srgbClr val="000000"/>
              </a:solidFill>
              <a:latin typeface="Arial"/>
              <a:ea typeface="Arial"/>
              <a:cs typeface="Arial"/>
              <a:sym typeface="Arial"/>
            </a:endParaRPr>
          </a:p>
          <a:p>
            <a:pPr indent="0" lvl="0" marL="0" rtl="0" algn="l">
              <a:spcBef>
                <a:spcPts val="0"/>
              </a:spcBef>
              <a:spcAft>
                <a:spcPts val="1600"/>
              </a:spcAft>
              <a:buNone/>
            </a:pPr>
            <a:r>
              <a:t/>
            </a:r>
            <a:endParaRPr sz="2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311700" y="747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3700">
                <a:solidFill>
                  <a:srgbClr val="000000"/>
                </a:solidFill>
                <a:latin typeface="Lora"/>
                <a:ea typeface="Lora"/>
                <a:cs typeface="Lora"/>
                <a:sym typeface="Lora"/>
              </a:rPr>
              <a:t>Title</a:t>
            </a:r>
            <a:r>
              <a:rPr b="1" lang="en" sz="3500">
                <a:solidFill>
                  <a:srgbClr val="000000"/>
                </a:solidFill>
                <a:latin typeface="Arial"/>
                <a:ea typeface="Arial"/>
                <a:cs typeface="Arial"/>
                <a:sym typeface="Arial"/>
              </a:rPr>
              <a:t>: </a:t>
            </a:r>
            <a:r>
              <a:rPr lang="en" sz="2800">
                <a:solidFill>
                  <a:srgbClr val="000000"/>
                </a:solidFill>
                <a:latin typeface="Georgia"/>
                <a:ea typeface="Georgia"/>
                <a:cs typeface="Georgia"/>
                <a:sym typeface="Georgia"/>
              </a:rPr>
              <a:t>College search portal</a:t>
            </a:r>
            <a:endParaRPr b="1" sz="3500">
              <a:solidFill>
                <a:srgbClr val="000000"/>
              </a:solidFill>
              <a:latin typeface="Arial"/>
              <a:ea typeface="Arial"/>
              <a:cs typeface="Arial"/>
              <a:sym typeface="Arial"/>
            </a:endParaRPr>
          </a:p>
          <a:p>
            <a:pPr indent="0" lvl="0" marL="0" rtl="0" algn="l">
              <a:spcBef>
                <a:spcPts val="0"/>
              </a:spcBef>
              <a:spcAft>
                <a:spcPts val="0"/>
              </a:spcAft>
              <a:buNone/>
            </a:pPr>
            <a:r>
              <a:t/>
            </a:r>
            <a:endParaRPr b="1" sz="3500">
              <a:solidFill>
                <a:srgbClr val="000000"/>
              </a:solidFill>
              <a:latin typeface="Arial"/>
              <a:ea typeface="Arial"/>
              <a:cs typeface="Arial"/>
              <a:sym typeface="Arial"/>
            </a:endParaRPr>
          </a:p>
        </p:txBody>
      </p:sp>
      <p:sp>
        <p:nvSpPr>
          <p:cNvPr id="72" name="Google Shape;72;p15"/>
          <p:cNvSpPr txBox="1"/>
          <p:nvPr>
            <p:ph idx="1" type="body"/>
          </p:nvPr>
        </p:nvSpPr>
        <p:spPr>
          <a:xfrm>
            <a:off x="365000" y="2087625"/>
            <a:ext cx="8520600" cy="272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3600">
                <a:solidFill>
                  <a:srgbClr val="000000"/>
                </a:solidFill>
                <a:latin typeface="Lora"/>
                <a:ea typeface="Lora"/>
                <a:cs typeface="Lora"/>
                <a:sym typeface="Lora"/>
              </a:rPr>
              <a:t>Statement</a:t>
            </a:r>
            <a:r>
              <a:rPr b="1" lang="en" sz="3100">
                <a:solidFill>
                  <a:srgbClr val="000000"/>
                </a:solidFill>
                <a:latin typeface="Arial"/>
                <a:ea typeface="Arial"/>
                <a:cs typeface="Arial"/>
                <a:sym typeface="Arial"/>
              </a:rPr>
              <a:t>: </a:t>
            </a:r>
            <a:r>
              <a:rPr lang="en" sz="2600">
                <a:solidFill>
                  <a:srgbClr val="000000"/>
                </a:solidFill>
                <a:latin typeface="Georgia"/>
                <a:ea typeface="Georgia"/>
                <a:cs typeface="Georgia"/>
                <a:sym typeface="Georgia"/>
              </a:rPr>
              <a:t>‘</a:t>
            </a:r>
            <a:r>
              <a:rPr lang="en" sz="2600">
                <a:solidFill>
                  <a:srgbClr val="000000"/>
                </a:solidFill>
                <a:latin typeface="Georgia"/>
                <a:ea typeface="Georgia"/>
                <a:cs typeface="Georgia"/>
                <a:sym typeface="Georgia"/>
              </a:rPr>
              <a:t>Find </a:t>
            </a:r>
            <a:r>
              <a:rPr lang="en" sz="2600">
                <a:solidFill>
                  <a:srgbClr val="000000"/>
                </a:solidFill>
                <a:latin typeface="Georgia"/>
                <a:ea typeface="Georgia"/>
                <a:cs typeface="Georgia"/>
                <a:sym typeface="Georgia"/>
              </a:rPr>
              <a:t>your college’ app helps the user to find an appropriate college based on a number of factors</a:t>
            </a:r>
            <a:r>
              <a:rPr lang="en" sz="2200">
                <a:solidFill>
                  <a:srgbClr val="000000"/>
                </a:solidFill>
                <a:latin typeface="Georgia"/>
                <a:ea typeface="Georgia"/>
                <a:cs typeface="Georgia"/>
                <a:sym typeface="Georgia"/>
              </a:rPr>
              <a:t>.</a:t>
            </a:r>
            <a:endParaRPr sz="2200">
              <a:solidFill>
                <a:srgbClr val="000000"/>
              </a:solidFill>
              <a:latin typeface="Georgia"/>
              <a:ea typeface="Georgia"/>
              <a:cs typeface="Georgia"/>
              <a:sym typeface="Georgia"/>
            </a:endParaRPr>
          </a:p>
          <a:p>
            <a:pPr indent="0" lvl="0" marL="0" rtl="0" algn="l">
              <a:spcBef>
                <a:spcPts val="0"/>
              </a:spcBef>
              <a:spcAft>
                <a:spcPts val="0"/>
              </a:spcAft>
              <a:buNone/>
            </a:pPr>
            <a:r>
              <a:t/>
            </a:r>
            <a:endParaRPr sz="42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 sz="3700">
                <a:solidFill>
                  <a:srgbClr val="000000"/>
                </a:solidFill>
                <a:latin typeface="Arial"/>
                <a:ea typeface="Arial"/>
                <a:cs typeface="Arial"/>
                <a:sym typeface="Arial"/>
              </a:rPr>
              <a:t>U</a:t>
            </a:r>
            <a:r>
              <a:rPr b="1" i="1" lang="en" sz="3700">
                <a:solidFill>
                  <a:srgbClr val="000000"/>
                </a:solidFill>
                <a:latin typeface="Lora"/>
                <a:ea typeface="Lora"/>
                <a:cs typeface="Lora"/>
                <a:sym typeface="Lora"/>
              </a:rPr>
              <a:t>sers &amp; audience:</a:t>
            </a:r>
            <a:endParaRPr b="1" i="1" sz="3700">
              <a:solidFill>
                <a:srgbClr val="000000"/>
              </a:solidFill>
              <a:latin typeface="Lora"/>
              <a:ea typeface="Lora"/>
              <a:cs typeface="Lora"/>
              <a:sym typeface="Lora"/>
            </a:endParaRPr>
          </a:p>
          <a:p>
            <a:pPr indent="0" lvl="0" marL="0" rtl="0" algn="l">
              <a:lnSpc>
                <a:spcPct val="115000"/>
              </a:lnSpc>
              <a:spcBef>
                <a:spcPts val="0"/>
              </a:spcBef>
              <a:spcAft>
                <a:spcPts val="0"/>
              </a:spcAft>
              <a:buNone/>
            </a:pPr>
            <a:r>
              <a:t/>
            </a:r>
            <a:endParaRPr b="1" sz="3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1" sz="3600">
              <a:solidFill>
                <a:srgbClr val="000000"/>
              </a:solidFill>
              <a:latin typeface="Arial"/>
              <a:ea typeface="Arial"/>
              <a:cs typeface="Arial"/>
              <a:sym typeface="Arial"/>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latin typeface="Georgia"/>
                <a:ea typeface="Georgia"/>
                <a:cs typeface="Georgia"/>
                <a:sym typeface="Georgia"/>
              </a:rPr>
              <a:t>The users mainly consist of parents and students looking for an appropriate college based on a number of factors. </a:t>
            </a:r>
            <a:endParaRPr sz="2000">
              <a:solidFill>
                <a:srgbClr val="000000"/>
              </a:solidFill>
              <a:latin typeface="Georgia"/>
              <a:ea typeface="Georgia"/>
              <a:cs typeface="Georgia"/>
              <a:sym typeface="Georgia"/>
            </a:endParaRPr>
          </a:p>
          <a:p>
            <a:pPr indent="0" lvl="0" marL="0" rtl="0" algn="l">
              <a:spcBef>
                <a:spcPts val="0"/>
              </a:spcBef>
              <a:spcAft>
                <a:spcPts val="0"/>
              </a:spcAft>
              <a:buNone/>
            </a:pPr>
            <a:r>
              <a:t/>
            </a:r>
            <a:endParaRPr sz="2000">
              <a:solidFill>
                <a:srgbClr val="000000"/>
              </a:solidFill>
              <a:latin typeface="Arial"/>
              <a:ea typeface="Arial"/>
              <a:cs typeface="Arial"/>
              <a:sym typeface="Arial"/>
            </a:endParaRPr>
          </a:p>
          <a:p>
            <a:pPr indent="0" lvl="0" marL="0" rtl="0" algn="l">
              <a:spcBef>
                <a:spcPts val="0"/>
              </a:spcBef>
              <a:spcAft>
                <a:spcPts val="0"/>
              </a:spcAft>
              <a:buNone/>
            </a:pPr>
            <a:r>
              <a:rPr b="1" i="1" lang="en" sz="3400">
                <a:solidFill>
                  <a:srgbClr val="000000"/>
                </a:solidFill>
                <a:latin typeface="Lora"/>
                <a:ea typeface="Lora"/>
                <a:cs typeface="Lora"/>
                <a:sym typeface="Lora"/>
              </a:rPr>
              <a:t>Roles and Responsibilities:</a:t>
            </a:r>
            <a:endParaRPr b="1" i="1" sz="1600">
              <a:solidFill>
                <a:srgbClr val="000000"/>
              </a:solidFill>
              <a:latin typeface="Lora"/>
              <a:ea typeface="Lora"/>
              <a:cs typeface="Lora"/>
              <a:sym typeface="Lora"/>
            </a:endParaRPr>
          </a:p>
          <a:p>
            <a:pPr indent="0" lvl="0" marL="0" rtl="0" algn="l">
              <a:spcBef>
                <a:spcPts val="0"/>
              </a:spcBef>
              <a:spcAft>
                <a:spcPts val="0"/>
              </a:spcAft>
              <a:buNone/>
            </a:pPr>
            <a:r>
              <a:t/>
            </a:r>
            <a:endParaRPr b="1" sz="1600">
              <a:solidFill>
                <a:srgbClr val="000000"/>
              </a:solidFill>
              <a:latin typeface="Arial"/>
              <a:ea typeface="Arial"/>
              <a:cs typeface="Arial"/>
              <a:sym typeface="Arial"/>
            </a:endParaRPr>
          </a:p>
          <a:p>
            <a:pPr indent="0" lvl="0" marL="0" rtl="0" algn="l">
              <a:spcBef>
                <a:spcPts val="0"/>
              </a:spcBef>
              <a:spcAft>
                <a:spcPts val="0"/>
              </a:spcAft>
              <a:buNone/>
            </a:pPr>
            <a:r>
              <a:rPr lang="en" sz="2000">
                <a:solidFill>
                  <a:srgbClr val="000000"/>
                </a:solidFill>
                <a:latin typeface="Georgia"/>
                <a:ea typeface="Georgia"/>
                <a:cs typeface="Georgia"/>
                <a:sym typeface="Georgia"/>
              </a:rPr>
              <a:t>The team consisted of three members ( Shreya, Prerana and Rachana). We got together and decided who we are making this for, what their motivations will be and what we want to achieve.</a:t>
            </a:r>
            <a:endParaRPr sz="2000">
              <a:solidFill>
                <a:srgbClr val="000000"/>
              </a:solidFill>
              <a:latin typeface="Georgia"/>
              <a:ea typeface="Georgia"/>
              <a:cs typeface="Georgia"/>
              <a:sym typeface="Georgia"/>
            </a:endParaRPr>
          </a:p>
          <a:p>
            <a:pPr indent="0" lvl="0" marL="0" rtl="0" algn="l">
              <a:spcBef>
                <a:spcPts val="0"/>
              </a:spcBef>
              <a:spcAft>
                <a:spcPts val="0"/>
              </a:spcAft>
              <a:buNone/>
            </a:pPr>
            <a:r>
              <a:t/>
            </a:r>
            <a:endParaRPr b="1" sz="20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82" name="Shape 82"/>
        <p:cNvGrpSpPr/>
        <p:nvPr/>
      </p:nvGrpSpPr>
      <p:grpSpPr>
        <a:xfrm>
          <a:off x="0" y="0"/>
          <a:ext cx="0" cy="0"/>
          <a:chOff x="0" y="0"/>
          <a:chExt cx="0" cy="0"/>
        </a:xfrm>
      </p:grpSpPr>
      <p:sp>
        <p:nvSpPr>
          <p:cNvPr id="83" name="Google Shape;83;p17"/>
          <p:cNvSpPr txBox="1"/>
          <p:nvPr>
            <p:ph type="title"/>
          </p:nvPr>
        </p:nvSpPr>
        <p:spPr>
          <a:xfrm>
            <a:off x="311700" y="14300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 sz="3700">
                <a:solidFill>
                  <a:srgbClr val="000000"/>
                </a:solidFill>
                <a:latin typeface="Lora"/>
                <a:ea typeface="Lora"/>
                <a:cs typeface="Lora"/>
                <a:sym typeface="Lora"/>
              </a:rPr>
              <a:t>Process and what we did :</a:t>
            </a:r>
            <a:endParaRPr b="1" i="1" sz="3700">
              <a:solidFill>
                <a:srgbClr val="000000"/>
              </a:solidFill>
              <a:latin typeface="Lora"/>
              <a:ea typeface="Lora"/>
              <a:cs typeface="Lora"/>
              <a:sym typeface="Lora"/>
            </a:endParaRPr>
          </a:p>
          <a:p>
            <a:pPr indent="0" lvl="0" marL="0" rtl="0" algn="l">
              <a:spcBef>
                <a:spcPts val="0"/>
              </a:spcBef>
              <a:spcAft>
                <a:spcPts val="0"/>
              </a:spcAft>
              <a:buNone/>
            </a:pPr>
            <a:r>
              <a:t/>
            </a:r>
            <a:endParaRPr>
              <a:latin typeface="Arial"/>
              <a:ea typeface="Arial"/>
              <a:cs typeface="Arial"/>
              <a:sym typeface="Arial"/>
            </a:endParaRPr>
          </a:p>
        </p:txBody>
      </p:sp>
      <p:sp>
        <p:nvSpPr>
          <p:cNvPr id="84" name="Google Shape;84;p17"/>
          <p:cNvSpPr txBox="1"/>
          <p:nvPr>
            <p:ph idx="1" type="body"/>
          </p:nvPr>
        </p:nvSpPr>
        <p:spPr>
          <a:xfrm>
            <a:off x="311700" y="814900"/>
            <a:ext cx="8520600" cy="904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Font typeface="Georgia"/>
              <a:buChar char="●"/>
            </a:pPr>
            <a:r>
              <a:rPr lang="en" sz="2000">
                <a:solidFill>
                  <a:srgbClr val="000000"/>
                </a:solidFill>
                <a:latin typeface="Georgia"/>
                <a:ea typeface="Georgia"/>
                <a:cs typeface="Georgia"/>
                <a:sym typeface="Georgia"/>
              </a:rPr>
              <a:t>The first step was to empathize with the users. For this, we designed empathy maps for parents and students looking for a college.</a:t>
            </a:r>
            <a:endParaRPr sz="2000">
              <a:solidFill>
                <a:srgbClr val="000000"/>
              </a:solidFill>
              <a:latin typeface="Georgia"/>
              <a:ea typeface="Georgia"/>
              <a:cs typeface="Georgia"/>
              <a:sym typeface="Georgia"/>
            </a:endParaRPr>
          </a:p>
          <a:p>
            <a:pPr indent="0" lvl="0" marL="457200" rtl="0" algn="l">
              <a:spcBef>
                <a:spcPts val="0"/>
              </a:spcBef>
              <a:spcAft>
                <a:spcPts val="0"/>
              </a:spcAft>
              <a:buNone/>
            </a:pPr>
            <a:r>
              <a:t/>
            </a:r>
            <a:endParaRPr>
              <a:solidFill>
                <a:srgbClr val="000000"/>
              </a:solidFill>
            </a:endParaRPr>
          </a:p>
        </p:txBody>
      </p:sp>
      <p:pic>
        <p:nvPicPr>
          <p:cNvPr id="85" name="Google Shape;85;p17"/>
          <p:cNvPicPr preferRelativeResize="0"/>
          <p:nvPr/>
        </p:nvPicPr>
        <p:blipFill>
          <a:blip r:embed="rId3">
            <a:alphaModFix/>
          </a:blip>
          <a:stretch>
            <a:fillRect/>
          </a:stretch>
        </p:blipFill>
        <p:spPr>
          <a:xfrm>
            <a:off x="1738175" y="1719100"/>
            <a:ext cx="5667649" cy="32749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89" name="Shape 89"/>
        <p:cNvGrpSpPr/>
        <p:nvPr/>
      </p:nvGrpSpPr>
      <p:grpSpPr>
        <a:xfrm>
          <a:off x="0" y="0"/>
          <a:ext cx="0" cy="0"/>
          <a:chOff x="0" y="0"/>
          <a:chExt cx="0" cy="0"/>
        </a:xfrm>
      </p:grpSpPr>
      <p:sp>
        <p:nvSpPr>
          <p:cNvPr id="90" name="Google Shape;90;p18"/>
          <p:cNvSpPr txBox="1"/>
          <p:nvPr>
            <p:ph idx="1" type="body"/>
          </p:nvPr>
        </p:nvSpPr>
        <p:spPr>
          <a:xfrm>
            <a:off x="311700" y="878950"/>
            <a:ext cx="8520600" cy="4187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Font typeface="Georgia"/>
              <a:buChar char="●"/>
            </a:pPr>
            <a:r>
              <a:rPr lang="en" sz="2000">
                <a:solidFill>
                  <a:srgbClr val="000000"/>
                </a:solidFill>
                <a:latin typeface="Georgia"/>
                <a:ea typeface="Georgia"/>
                <a:cs typeface="Georgia"/>
                <a:sym typeface="Georgia"/>
              </a:rPr>
              <a:t>The empathy map gave us some idea about the user and their needs. We noted the major few requirements:-</a:t>
            </a:r>
            <a:endParaRPr sz="2000">
              <a:solidFill>
                <a:srgbClr val="000000"/>
              </a:solidFill>
              <a:latin typeface="Georgia"/>
              <a:ea typeface="Georgia"/>
              <a:cs typeface="Georgia"/>
              <a:sym typeface="Georgia"/>
            </a:endParaRPr>
          </a:p>
          <a:p>
            <a:pPr indent="-355600" lvl="1" marL="914400" rtl="0" algn="l">
              <a:spcBef>
                <a:spcPts val="0"/>
              </a:spcBef>
              <a:spcAft>
                <a:spcPts val="0"/>
              </a:spcAft>
              <a:buClr>
                <a:srgbClr val="000000"/>
              </a:buClr>
              <a:buSzPts val="2000"/>
              <a:buFont typeface="Georgia"/>
              <a:buChar char="○"/>
            </a:pPr>
            <a:r>
              <a:rPr lang="en" sz="2000">
                <a:solidFill>
                  <a:srgbClr val="000000"/>
                </a:solidFill>
                <a:latin typeface="Georgia"/>
                <a:ea typeface="Georgia"/>
                <a:cs typeface="Georgia"/>
                <a:sym typeface="Georgia"/>
              </a:rPr>
              <a:t>Merit</a:t>
            </a:r>
            <a:endParaRPr sz="2000">
              <a:solidFill>
                <a:srgbClr val="000000"/>
              </a:solidFill>
              <a:latin typeface="Georgia"/>
              <a:ea typeface="Georgia"/>
              <a:cs typeface="Georgia"/>
              <a:sym typeface="Georgia"/>
            </a:endParaRPr>
          </a:p>
          <a:p>
            <a:pPr indent="-355600" lvl="1" marL="914400" rtl="0" algn="l">
              <a:spcBef>
                <a:spcPts val="0"/>
              </a:spcBef>
              <a:spcAft>
                <a:spcPts val="0"/>
              </a:spcAft>
              <a:buClr>
                <a:srgbClr val="000000"/>
              </a:buClr>
              <a:buSzPts val="2000"/>
              <a:buFont typeface="Georgia"/>
              <a:buChar char="○"/>
            </a:pPr>
            <a:r>
              <a:rPr lang="en" sz="2000">
                <a:solidFill>
                  <a:srgbClr val="000000"/>
                </a:solidFill>
                <a:latin typeface="Georgia"/>
                <a:ea typeface="Georgia"/>
                <a:cs typeface="Georgia"/>
                <a:sym typeface="Georgia"/>
              </a:rPr>
              <a:t>Fees </a:t>
            </a:r>
            <a:endParaRPr sz="2000">
              <a:solidFill>
                <a:srgbClr val="000000"/>
              </a:solidFill>
              <a:latin typeface="Georgia"/>
              <a:ea typeface="Georgia"/>
              <a:cs typeface="Georgia"/>
              <a:sym typeface="Georgia"/>
            </a:endParaRPr>
          </a:p>
          <a:p>
            <a:pPr indent="-355600" lvl="1" marL="914400" rtl="0" algn="l">
              <a:spcBef>
                <a:spcPts val="0"/>
              </a:spcBef>
              <a:spcAft>
                <a:spcPts val="0"/>
              </a:spcAft>
              <a:buClr>
                <a:srgbClr val="000000"/>
              </a:buClr>
              <a:buSzPts val="2000"/>
              <a:buFont typeface="Georgia"/>
              <a:buChar char="○"/>
            </a:pPr>
            <a:r>
              <a:rPr lang="en" sz="2000">
                <a:solidFill>
                  <a:srgbClr val="000000"/>
                </a:solidFill>
                <a:latin typeface="Georgia"/>
                <a:ea typeface="Georgia"/>
                <a:cs typeface="Georgia"/>
                <a:sym typeface="Georgia"/>
              </a:rPr>
              <a:t>Location</a:t>
            </a:r>
            <a:endParaRPr sz="2000">
              <a:solidFill>
                <a:srgbClr val="000000"/>
              </a:solidFill>
              <a:latin typeface="Georgia"/>
              <a:ea typeface="Georgia"/>
              <a:cs typeface="Georgia"/>
              <a:sym typeface="Georgia"/>
            </a:endParaRPr>
          </a:p>
          <a:p>
            <a:pPr indent="-355600" lvl="1" marL="914400" rtl="0" algn="l">
              <a:spcBef>
                <a:spcPts val="0"/>
              </a:spcBef>
              <a:spcAft>
                <a:spcPts val="0"/>
              </a:spcAft>
              <a:buClr>
                <a:srgbClr val="000000"/>
              </a:buClr>
              <a:buSzPts val="2000"/>
              <a:buFont typeface="Georgia"/>
              <a:buChar char="○"/>
            </a:pPr>
            <a:r>
              <a:rPr lang="en" sz="2000">
                <a:solidFill>
                  <a:srgbClr val="000000"/>
                </a:solidFill>
                <a:latin typeface="Georgia"/>
                <a:ea typeface="Georgia"/>
                <a:cs typeface="Georgia"/>
                <a:sym typeface="Georgia"/>
              </a:rPr>
              <a:t>Need to know about the culture of college from the students itself</a:t>
            </a:r>
            <a:endParaRPr sz="2000">
              <a:solidFill>
                <a:srgbClr val="000000"/>
              </a:solidFill>
              <a:latin typeface="Georgia"/>
              <a:ea typeface="Georgia"/>
              <a:cs typeface="Georgia"/>
              <a:sym typeface="Georgia"/>
            </a:endParaRPr>
          </a:p>
          <a:p>
            <a:pPr indent="-355600" lvl="1" marL="914400" rtl="0" algn="l">
              <a:spcBef>
                <a:spcPts val="0"/>
              </a:spcBef>
              <a:spcAft>
                <a:spcPts val="0"/>
              </a:spcAft>
              <a:buClr>
                <a:srgbClr val="000000"/>
              </a:buClr>
              <a:buSzPts val="2000"/>
              <a:buFont typeface="Georgia"/>
              <a:buChar char="○"/>
            </a:pPr>
            <a:r>
              <a:rPr lang="en" sz="2000">
                <a:solidFill>
                  <a:srgbClr val="000000"/>
                </a:solidFill>
                <a:latin typeface="Georgia"/>
                <a:ea typeface="Georgia"/>
                <a:cs typeface="Georgia"/>
                <a:sym typeface="Georgia"/>
              </a:rPr>
              <a:t>Faculty</a:t>
            </a:r>
            <a:endParaRPr sz="2000">
              <a:solidFill>
                <a:srgbClr val="000000"/>
              </a:solidFill>
              <a:latin typeface="Georgia"/>
              <a:ea typeface="Georgia"/>
              <a:cs typeface="Georgia"/>
              <a:sym typeface="Georgia"/>
            </a:endParaRPr>
          </a:p>
          <a:p>
            <a:pPr indent="-355600" lvl="1" marL="914400" rtl="0" algn="l">
              <a:spcBef>
                <a:spcPts val="0"/>
              </a:spcBef>
              <a:spcAft>
                <a:spcPts val="0"/>
              </a:spcAft>
              <a:buClr>
                <a:srgbClr val="000000"/>
              </a:buClr>
              <a:buSzPts val="2000"/>
              <a:buFont typeface="Georgia"/>
              <a:buChar char="○"/>
            </a:pPr>
            <a:r>
              <a:rPr lang="en" sz="2000">
                <a:solidFill>
                  <a:srgbClr val="000000"/>
                </a:solidFill>
                <a:latin typeface="Georgia"/>
                <a:ea typeface="Georgia"/>
                <a:cs typeface="Georgia"/>
                <a:sym typeface="Georgia"/>
              </a:rPr>
              <a:t>Future opportunities</a:t>
            </a:r>
            <a:endParaRPr sz="2000">
              <a:solidFill>
                <a:srgbClr val="000000"/>
              </a:solidFill>
              <a:latin typeface="Georgia"/>
              <a:ea typeface="Georgia"/>
              <a:cs typeface="Georgia"/>
              <a:sym typeface="Georgia"/>
            </a:endParaRPr>
          </a:p>
          <a:p>
            <a:pPr indent="0" lvl="0" marL="457200" rtl="0" algn="l">
              <a:spcBef>
                <a:spcPts val="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94" name="Shape 94"/>
        <p:cNvGrpSpPr/>
        <p:nvPr/>
      </p:nvGrpSpPr>
      <p:grpSpPr>
        <a:xfrm>
          <a:off x="0" y="0"/>
          <a:ext cx="0" cy="0"/>
          <a:chOff x="0" y="0"/>
          <a:chExt cx="0" cy="0"/>
        </a:xfrm>
      </p:grpSpPr>
      <p:sp>
        <p:nvSpPr>
          <p:cNvPr id="95" name="Google Shape;95;p19"/>
          <p:cNvSpPr txBox="1"/>
          <p:nvPr>
            <p:ph idx="1" type="body"/>
          </p:nvPr>
        </p:nvSpPr>
        <p:spPr>
          <a:xfrm>
            <a:off x="311700" y="783150"/>
            <a:ext cx="8520600" cy="3577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Font typeface="Arial"/>
              <a:buChar char="●"/>
            </a:pPr>
            <a:r>
              <a:rPr b="1" i="1" lang="en" sz="2400">
                <a:solidFill>
                  <a:srgbClr val="000000"/>
                </a:solidFill>
                <a:latin typeface="Lora"/>
                <a:ea typeface="Lora"/>
                <a:cs typeface="Lora"/>
                <a:sym typeface="Lora"/>
              </a:rPr>
              <a:t>Ideate</a:t>
            </a:r>
            <a:r>
              <a:rPr i="1" lang="en" sz="2400">
                <a:solidFill>
                  <a:srgbClr val="000000"/>
                </a:solidFill>
                <a:latin typeface="Arial"/>
                <a:ea typeface="Arial"/>
                <a:cs typeface="Arial"/>
                <a:sym typeface="Arial"/>
              </a:rPr>
              <a:t> </a:t>
            </a:r>
            <a:r>
              <a:rPr lang="en" sz="2400">
                <a:solidFill>
                  <a:srgbClr val="000000"/>
                </a:solidFill>
                <a:latin typeface="Arial"/>
                <a:ea typeface="Arial"/>
                <a:cs typeface="Arial"/>
                <a:sym typeface="Arial"/>
              </a:rPr>
              <a:t>- </a:t>
            </a:r>
            <a:r>
              <a:rPr lang="en" sz="2400">
                <a:solidFill>
                  <a:srgbClr val="000000"/>
                </a:solidFill>
                <a:latin typeface="Georgia"/>
                <a:ea typeface="Georgia"/>
                <a:cs typeface="Georgia"/>
                <a:sym typeface="Georgia"/>
              </a:rPr>
              <a:t>After identifying the user needs, the next step was to generate ideas for the design. </a:t>
            </a:r>
            <a:endParaRPr sz="2400">
              <a:solidFill>
                <a:srgbClr val="000000"/>
              </a:solidFill>
              <a:latin typeface="Georgia"/>
              <a:ea typeface="Georgia"/>
              <a:cs typeface="Georgia"/>
              <a:sym typeface="Georgia"/>
            </a:endParaRPr>
          </a:p>
          <a:p>
            <a:pPr indent="-381000" lvl="0" marL="914400" rtl="0" algn="l">
              <a:spcBef>
                <a:spcPts val="0"/>
              </a:spcBef>
              <a:spcAft>
                <a:spcPts val="0"/>
              </a:spcAft>
              <a:buClr>
                <a:srgbClr val="000000"/>
              </a:buClr>
              <a:buSzPts val="2400"/>
              <a:buFont typeface="Georgia"/>
              <a:buAutoNum type="alphaLcParenR"/>
            </a:pPr>
            <a:r>
              <a:rPr lang="en" sz="2400">
                <a:solidFill>
                  <a:srgbClr val="000000"/>
                </a:solidFill>
                <a:latin typeface="Georgia"/>
                <a:ea typeface="Georgia"/>
                <a:cs typeface="Georgia"/>
                <a:sym typeface="Georgia"/>
              </a:rPr>
              <a:t>Brainstorming</a:t>
            </a:r>
            <a:endParaRPr sz="2400">
              <a:solidFill>
                <a:srgbClr val="000000"/>
              </a:solidFill>
              <a:latin typeface="Georgia"/>
              <a:ea typeface="Georgia"/>
              <a:cs typeface="Georgia"/>
              <a:sym typeface="Georgia"/>
            </a:endParaRPr>
          </a:p>
          <a:p>
            <a:pPr indent="-381000" lvl="0" marL="1371600" rtl="0" algn="l">
              <a:spcBef>
                <a:spcPts val="0"/>
              </a:spcBef>
              <a:spcAft>
                <a:spcPts val="0"/>
              </a:spcAft>
              <a:buClr>
                <a:srgbClr val="000000"/>
              </a:buClr>
              <a:buSzPts val="2400"/>
              <a:buFont typeface="Georgia"/>
              <a:buChar char="●"/>
            </a:pPr>
            <a:r>
              <a:rPr lang="en" sz="2400">
                <a:solidFill>
                  <a:srgbClr val="000000"/>
                </a:solidFill>
                <a:latin typeface="Georgia"/>
                <a:ea typeface="Georgia"/>
                <a:cs typeface="Georgia"/>
                <a:sym typeface="Georgia"/>
              </a:rPr>
              <a:t>We sat down and used a bunch of sticky notes to come up with different kinds of ideas. The notes were discussed ,hierarchically structured and grouped into themes so as they represent a visual map of the best ideas.</a:t>
            </a:r>
            <a:endParaRPr sz="2400">
              <a:solidFill>
                <a:srgbClr val="000000"/>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99" name="Shape 99"/>
        <p:cNvGrpSpPr/>
        <p:nvPr/>
      </p:nvGrpSpPr>
      <p:grpSpPr>
        <a:xfrm>
          <a:off x="0" y="0"/>
          <a:ext cx="0" cy="0"/>
          <a:chOff x="0" y="0"/>
          <a:chExt cx="0" cy="0"/>
        </a:xfrm>
      </p:grpSpPr>
      <p:sp>
        <p:nvSpPr>
          <p:cNvPr id="100" name="Google Shape;100;p20"/>
          <p:cNvSpPr txBox="1"/>
          <p:nvPr>
            <p:ph idx="1" type="body"/>
          </p:nvPr>
        </p:nvSpPr>
        <p:spPr>
          <a:xfrm>
            <a:off x="311700" y="509250"/>
            <a:ext cx="8520600" cy="45021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2400">
                <a:solidFill>
                  <a:srgbClr val="000000"/>
                </a:solidFill>
                <a:latin typeface="Georgia"/>
                <a:ea typeface="Georgia"/>
                <a:cs typeface="Georgia"/>
                <a:sym typeface="Georgia"/>
              </a:rPr>
              <a:t>	</a:t>
            </a:r>
            <a:endParaRPr sz="2400">
              <a:solidFill>
                <a:srgbClr val="000000"/>
              </a:solidFill>
              <a:latin typeface="Georgia"/>
              <a:ea typeface="Georgia"/>
              <a:cs typeface="Georgia"/>
              <a:sym typeface="Georgia"/>
            </a:endParaRPr>
          </a:p>
          <a:p>
            <a:pPr indent="457200" lvl="0" marL="0" rtl="0" algn="l">
              <a:spcBef>
                <a:spcPts val="0"/>
              </a:spcBef>
              <a:spcAft>
                <a:spcPts val="0"/>
              </a:spcAft>
              <a:buNone/>
            </a:pPr>
            <a:r>
              <a:t/>
            </a:r>
            <a:endParaRPr sz="2400">
              <a:solidFill>
                <a:srgbClr val="000000"/>
              </a:solidFill>
              <a:latin typeface="Georgia"/>
              <a:ea typeface="Georgia"/>
              <a:cs typeface="Georgia"/>
              <a:sym typeface="Georgia"/>
            </a:endParaRPr>
          </a:p>
          <a:p>
            <a:pPr indent="457200" lvl="0" marL="0" rtl="0" algn="l">
              <a:spcBef>
                <a:spcPts val="0"/>
              </a:spcBef>
              <a:spcAft>
                <a:spcPts val="0"/>
              </a:spcAft>
              <a:buNone/>
            </a:pPr>
            <a:r>
              <a:rPr lang="en" sz="2400">
                <a:solidFill>
                  <a:srgbClr val="000000"/>
                </a:solidFill>
                <a:latin typeface="Georgia"/>
                <a:ea typeface="Georgia"/>
                <a:cs typeface="Georgia"/>
                <a:sym typeface="Georgia"/>
              </a:rPr>
              <a:t>b) User flow		</a:t>
            </a:r>
            <a:endParaRPr sz="2400">
              <a:solidFill>
                <a:srgbClr val="000000"/>
              </a:solidFill>
              <a:latin typeface="Georgia"/>
              <a:ea typeface="Georgia"/>
              <a:cs typeface="Georgia"/>
              <a:sym typeface="Georgia"/>
            </a:endParaRPr>
          </a:p>
          <a:p>
            <a:pPr indent="-381000" lvl="0" marL="1371600" rtl="0" algn="l">
              <a:spcBef>
                <a:spcPts val="0"/>
              </a:spcBef>
              <a:spcAft>
                <a:spcPts val="0"/>
              </a:spcAft>
              <a:buClr>
                <a:srgbClr val="000000"/>
              </a:buClr>
              <a:buSzPts val="2400"/>
              <a:buFont typeface="Georgia"/>
              <a:buChar char="●"/>
            </a:pPr>
            <a:r>
              <a:rPr lang="en" sz="2400">
                <a:solidFill>
                  <a:srgbClr val="000000"/>
                </a:solidFill>
                <a:latin typeface="Georgia"/>
                <a:ea typeface="Georgia"/>
                <a:cs typeface="Georgia"/>
                <a:sym typeface="Georgia"/>
              </a:rPr>
              <a:t>The next step was to form a user flow	 diagram outlining the steps a user has to go through with the product.</a:t>
            </a:r>
            <a:endParaRPr sz="2400">
              <a:solidFill>
                <a:srgbClr val="000000"/>
              </a:solidFill>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104" name="Shape 104"/>
        <p:cNvGrpSpPr/>
        <p:nvPr/>
      </p:nvGrpSpPr>
      <p:grpSpPr>
        <a:xfrm>
          <a:off x="0" y="0"/>
          <a:ext cx="0" cy="0"/>
          <a:chOff x="0" y="0"/>
          <a:chExt cx="0" cy="0"/>
        </a:xfrm>
      </p:grpSpPr>
      <p:pic>
        <p:nvPicPr>
          <p:cNvPr id="105" name="Google Shape;105;p21"/>
          <p:cNvPicPr preferRelativeResize="0"/>
          <p:nvPr/>
        </p:nvPicPr>
        <p:blipFill>
          <a:blip r:embed="rId3">
            <a:alphaModFix/>
          </a:blip>
          <a:stretch>
            <a:fillRect/>
          </a:stretch>
        </p:blipFill>
        <p:spPr>
          <a:xfrm>
            <a:off x="995363" y="737288"/>
            <a:ext cx="7153274" cy="36689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