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p:cViewPr varScale="1">
        <p:scale>
          <a:sx n="107" d="100"/>
          <a:sy n="107" d="100"/>
        </p:scale>
        <p:origin x="1760" y="168"/>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RPS hotel booking system</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PES1201700198 – Shreya Banerjee</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PES1201700653 – Rachana B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Karrenvar</a:t>
            </a:r>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PES1201701497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Prerana</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Sirigeri</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22CC51B1-1865-C841-9460-FE142C730960}"/>
              </a:ext>
            </a:extLst>
          </p:cNvPr>
          <p:cNvSpPr txBox="1"/>
          <p:nvPr/>
        </p:nvSpPr>
        <p:spPr>
          <a:xfrm>
            <a:off x="1524000" y="2314870"/>
            <a:ext cx="6614555" cy="2862322"/>
          </a:xfrm>
          <a:prstGeom prst="rect">
            <a:avLst/>
          </a:prstGeom>
          <a:noFill/>
        </p:spPr>
        <p:txBody>
          <a:bodyPr wrap="square" rtlCol="0">
            <a:spAutoFit/>
          </a:bodyPr>
          <a:lstStyle/>
          <a:p>
            <a:r>
              <a:rPr lang="en-US" sz="1800" dirty="0">
                <a:solidFill>
                  <a:srgbClr val="0070C0"/>
                </a:solidFill>
                <a:latin typeface="Trebuchet MS" panose="020B0703020202090204" pitchFamily="34" charset="0"/>
              </a:rPr>
              <a:t>RPS is a website used for booking hotels. The user can sign up to create an account or login using an existing account. Before logging in, the home page shows a list of hotels with price and images. To rate or book a hotel, the user needs to sign in. After logging in, the home page displays the recommended hotel based on user-user similarity calculated  on the basis of user ratings. The user can click on any hotel to rate or book it. </a:t>
            </a:r>
          </a:p>
          <a:p>
            <a:r>
              <a:rPr lang="en-US" sz="1800" dirty="0">
                <a:solidFill>
                  <a:srgbClr val="0070C0"/>
                </a:solidFill>
                <a:latin typeface="Trebuchet MS" panose="020B0703020202090204" pitchFamily="34" charset="0"/>
              </a:rPr>
              <a:t>We have used REST API routing and predictive fetch pattern to enhance user experience further.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EADA1562-8BFF-664C-AEEC-48DD5A89E5B6}"/>
              </a:ext>
            </a:extLst>
          </p:cNvPr>
          <p:cNvSpPr txBox="1"/>
          <p:nvPr/>
        </p:nvSpPr>
        <p:spPr>
          <a:xfrm>
            <a:off x="1524000" y="2196936"/>
            <a:ext cx="6246420" cy="397031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70C0"/>
                </a:solidFill>
                <a:latin typeface="Trebuchet MS" panose="020B0703020202090204" pitchFamily="34" charset="0"/>
              </a:rPr>
              <a:t>Frontend framework: </a:t>
            </a:r>
            <a:r>
              <a:rPr lang="en-US" sz="1800" dirty="0" err="1">
                <a:solidFill>
                  <a:srgbClr val="0070C0"/>
                </a:solidFill>
                <a:latin typeface="Trebuchet MS" panose="020B0703020202090204" pitchFamily="34" charset="0"/>
              </a:rPr>
              <a:t>Vue</a:t>
            </a:r>
            <a:r>
              <a:rPr lang="en-US" sz="1800" dirty="0">
                <a:solidFill>
                  <a:srgbClr val="0070C0"/>
                </a:solidFill>
                <a:latin typeface="Trebuchet MS" panose="020B0703020202090204" pitchFamily="34" charset="0"/>
              </a:rPr>
              <a:t> based </a:t>
            </a:r>
            <a:r>
              <a:rPr lang="en-US" sz="1800" dirty="0" err="1">
                <a:solidFill>
                  <a:srgbClr val="0070C0"/>
                </a:solidFill>
                <a:latin typeface="Trebuchet MS" panose="020B0703020202090204" pitchFamily="34" charset="0"/>
              </a:rPr>
              <a:t>NuxtJS</a:t>
            </a:r>
            <a:r>
              <a:rPr lang="en-US" sz="1800" dirty="0">
                <a:solidFill>
                  <a:srgbClr val="0070C0"/>
                </a:solidFill>
                <a:latin typeface="Trebuchet MS" panose="020B0703020202090204" pitchFamily="34" charset="0"/>
              </a:rPr>
              <a:t>.</a:t>
            </a:r>
          </a:p>
          <a:p>
            <a:pPr marL="285750" indent="-285750">
              <a:buFont typeface="Arial" panose="020B0604020202020204" pitchFamily="34" charset="0"/>
              <a:buChar char="•"/>
            </a:pPr>
            <a:r>
              <a:rPr lang="en-US" sz="1800" dirty="0">
                <a:solidFill>
                  <a:srgbClr val="0070C0"/>
                </a:solidFill>
                <a:latin typeface="Trebuchet MS" panose="020B0703020202090204" pitchFamily="34" charset="0"/>
              </a:rPr>
              <a:t>Backend framework: Nodejs.</a:t>
            </a:r>
          </a:p>
          <a:p>
            <a:pPr marL="285750" indent="-285750">
              <a:buFont typeface="Arial" panose="020B0604020202020204" pitchFamily="34" charset="0"/>
              <a:buChar char="•"/>
            </a:pPr>
            <a:r>
              <a:rPr lang="en-US" sz="1800" dirty="0">
                <a:solidFill>
                  <a:srgbClr val="0070C0"/>
                </a:solidFill>
                <a:latin typeface="Trebuchet MS" panose="020B0703020202090204" pitchFamily="34" charset="0"/>
              </a:rPr>
              <a:t>Database: </a:t>
            </a:r>
            <a:r>
              <a:rPr lang="en-US" sz="1800" dirty="0" err="1">
                <a:solidFill>
                  <a:srgbClr val="0070C0"/>
                </a:solidFill>
                <a:latin typeface="Trebuchet MS" panose="020B0703020202090204" pitchFamily="34" charset="0"/>
              </a:rPr>
              <a:t>Mongodb</a:t>
            </a:r>
            <a:r>
              <a:rPr lang="en-US" sz="1800" dirty="0">
                <a:solidFill>
                  <a:srgbClr val="0070C0"/>
                </a:solidFill>
                <a:latin typeface="Trebuchet MS" panose="020B0703020202090204" pitchFamily="34" charset="0"/>
              </a:rPr>
              <a:t>.</a:t>
            </a:r>
          </a:p>
          <a:p>
            <a:pPr marL="285750" indent="-285750">
              <a:buFont typeface="Arial" panose="020B0604020202020204" pitchFamily="34" charset="0"/>
              <a:buChar char="•"/>
            </a:pPr>
            <a:r>
              <a:rPr lang="en-US" sz="1800" dirty="0">
                <a:solidFill>
                  <a:srgbClr val="0070C0"/>
                </a:solidFill>
                <a:latin typeface="Trebuchet MS" panose="020B0703020202090204" pitchFamily="34" charset="0"/>
              </a:rPr>
              <a:t>Modelling tool: Mongoose.</a:t>
            </a:r>
          </a:p>
          <a:p>
            <a:pPr marL="285750" indent="-285750">
              <a:buFont typeface="Arial" panose="020B0604020202020204" pitchFamily="34" charset="0"/>
              <a:buChar char="•"/>
            </a:pPr>
            <a:r>
              <a:rPr lang="en-US" sz="1800" dirty="0">
                <a:solidFill>
                  <a:srgbClr val="0070C0"/>
                </a:solidFill>
                <a:latin typeface="Trebuchet MS" panose="020B0703020202090204" pitchFamily="34" charset="0"/>
              </a:rPr>
              <a:t>JSON web tokens have been used for user authentication.</a:t>
            </a:r>
          </a:p>
          <a:p>
            <a:pPr marL="285750" indent="-285750">
              <a:buFont typeface="Arial" panose="020B0604020202020204" pitchFamily="34" charset="0"/>
              <a:buChar char="•"/>
            </a:pPr>
            <a:r>
              <a:rPr lang="en-US" sz="1800" dirty="0" err="1">
                <a:solidFill>
                  <a:srgbClr val="0070C0"/>
                </a:solidFill>
                <a:latin typeface="Trebuchet MS" panose="020B0703020202090204" pitchFamily="34" charset="0"/>
              </a:rPr>
              <a:t>Auth</a:t>
            </a:r>
            <a:r>
              <a:rPr lang="en-US" sz="1800" dirty="0">
                <a:solidFill>
                  <a:srgbClr val="0070C0"/>
                </a:solidFill>
                <a:latin typeface="Trebuchet MS" panose="020B0703020202090204" pitchFamily="34" charset="0"/>
              </a:rPr>
              <a:t> library has been used to maintain </a:t>
            </a:r>
            <a:r>
              <a:rPr lang="en-US" sz="1800" dirty="0" err="1">
                <a:solidFill>
                  <a:srgbClr val="0070C0"/>
                </a:solidFill>
                <a:latin typeface="Trebuchet MS" panose="020B0703020202090204" pitchFamily="34" charset="0"/>
              </a:rPr>
              <a:t>localStorage</a:t>
            </a:r>
            <a:r>
              <a:rPr lang="en-US" sz="1800" dirty="0">
                <a:solidFill>
                  <a:srgbClr val="0070C0"/>
                </a:solidFill>
                <a:latin typeface="Trebuchet MS" panose="020B0703020202090204" pitchFamily="34" charset="0"/>
              </a:rPr>
              <a:t> and cookies.</a:t>
            </a:r>
          </a:p>
          <a:p>
            <a:pPr marL="285750" indent="-285750">
              <a:buFont typeface="Arial" panose="020B0604020202020204" pitchFamily="34" charset="0"/>
              <a:buChar char="•"/>
            </a:pPr>
            <a:r>
              <a:rPr lang="en-IN" sz="1800" dirty="0" err="1">
                <a:solidFill>
                  <a:srgbClr val="0070C0"/>
                </a:solidFill>
                <a:latin typeface="Trebuchet MS" panose="020B0703020202090204" pitchFamily="34" charset="0"/>
              </a:rPr>
              <a:t>Axios</a:t>
            </a:r>
            <a:r>
              <a:rPr lang="en-IN" sz="1800" dirty="0">
                <a:solidFill>
                  <a:srgbClr val="0070C0"/>
                </a:solidFill>
                <a:latin typeface="Trebuchet MS" panose="020B0703020202090204" pitchFamily="34" charset="0"/>
              </a:rPr>
              <a:t> is used to send asynchronous HTTP request to REST endpoints.</a:t>
            </a:r>
            <a:endParaRPr lang="en-US" sz="1800" dirty="0">
              <a:solidFill>
                <a:srgbClr val="0070C0"/>
              </a:solidFill>
              <a:latin typeface="Trebuchet MS" panose="020B0703020202090204" pitchFamily="34" charset="0"/>
            </a:endParaRPr>
          </a:p>
          <a:p>
            <a:endParaRPr lang="en-US" sz="1800" dirty="0">
              <a:solidFill>
                <a:srgbClr val="0070C0"/>
              </a:solidFill>
              <a:latin typeface="Trebuchet MS" panose="020B0703020202090204" pitchFamily="34" charset="0"/>
            </a:endParaRPr>
          </a:p>
          <a:p>
            <a:pPr marL="285750" indent="-285750">
              <a:buFont typeface="Arial" panose="020B0604020202020204" pitchFamily="34" charset="0"/>
              <a:buChar char="•"/>
            </a:pPr>
            <a:endParaRPr lang="en-US" sz="1800" dirty="0">
              <a:solidFill>
                <a:srgbClr val="0070C0"/>
              </a:solidFill>
              <a:latin typeface="Trebuchet MS" panose="020B0703020202090204" pitchFamily="34" charset="0"/>
            </a:endParaRPr>
          </a:p>
          <a:p>
            <a:endParaRPr lang="en-US" sz="1800" dirty="0">
              <a:solidFill>
                <a:srgbClr val="0070C0"/>
              </a:solidFill>
              <a:latin typeface="Trebuchet MS" panose="020B0703020202090204" pitchFamily="34" charset="0"/>
            </a:endParaRPr>
          </a:p>
          <a:p>
            <a:endParaRPr lang="en-US" sz="1800" dirty="0">
              <a:solidFill>
                <a:srgbClr val="0070C0"/>
              </a:solidFill>
              <a:latin typeface="Trebuchet MS" panose="020B070302020209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DA8C6C0A-3344-1F47-BED8-FDF3B1E12E3A}"/>
              </a:ext>
            </a:extLst>
          </p:cNvPr>
          <p:cNvSpPr txBox="1"/>
          <p:nvPr/>
        </p:nvSpPr>
        <p:spPr>
          <a:xfrm>
            <a:off x="1524000" y="2055814"/>
            <a:ext cx="6396842" cy="3693319"/>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70C0"/>
                </a:solidFill>
                <a:latin typeface="Trebuchet MS" panose="020B0703020202090204" pitchFamily="34" charset="0"/>
              </a:rPr>
              <a:t>REST API Routing</a:t>
            </a:r>
          </a:p>
          <a:p>
            <a:r>
              <a:rPr lang="en-US" sz="1800" dirty="0">
                <a:solidFill>
                  <a:srgbClr val="0070C0"/>
                </a:solidFill>
                <a:latin typeface="Trebuchet MS" panose="020B0703020202090204" pitchFamily="34" charset="0"/>
              </a:rPr>
              <a:t>	Each functionality is defined by an API. To get details of the hotels and users and get recommendation for a particular user, we use GET method, while we use POST method for booking or rating a hotel.</a:t>
            </a:r>
          </a:p>
          <a:p>
            <a:endParaRPr lang="en-US" sz="1800" dirty="0">
              <a:solidFill>
                <a:srgbClr val="0070C0"/>
              </a:solidFill>
              <a:latin typeface="Trebuchet MS" panose="020B0703020202090204" pitchFamily="34" charset="0"/>
            </a:endParaRPr>
          </a:p>
          <a:p>
            <a:endParaRPr lang="en-US" sz="1800" dirty="0">
              <a:solidFill>
                <a:srgbClr val="0070C0"/>
              </a:solidFill>
              <a:latin typeface="Trebuchet MS" panose="020B0703020202090204" pitchFamily="34" charset="0"/>
            </a:endParaRPr>
          </a:p>
          <a:p>
            <a:pPr marL="285750" indent="-285750">
              <a:buFont typeface="Arial" panose="020B0604020202020204" pitchFamily="34" charset="0"/>
              <a:buChar char="•"/>
            </a:pPr>
            <a:r>
              <a:rPr lang="en-US" sz="1800" dirty="0">
                <a:solidFill>
                  <a:srgbClr val="0070C0"/>
                </a:solidFill>
                <a:latin typeface="Trebuchet MS" panose="020B0703020202090204" pitchFamily="34" charset="0"/>
              </a:rPr>
              <a:t>PREDICTIVE FETCH</a:t>
            </a:r>
          </a:p>
          <a:p>
            <a:r>
              <a:rPr lang="en-US" sz="1800" dirty="0">
                <a:solidFill>
                  <a:srgbClr val="0070C0"/>
                </a:solidFill>
                <a:latin typeface="Trebuchet MS" panose="020B0703020202090204" pitchFamily="34" charset="0"/>
              </a:rPr>
              <a:t>	This pattern is used in the home page. Initially when the home page loads, only hotels are displayed along with the name, price and image. But when the user starts scrolling, data is fetched from a file on the server and displayed on the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FB5092C2-6E7B-A24A-9DFB-470F0A9178C7}"/>
              </a:ext>
            </a:extLst>
          </p:cNvPr>
          <p:cNvSpPr txBox="1"/>
          <p:nvPr/>
        </p:nvSpPr>
        <p:spPr>
          <a:xfrm>
            <a:off x="1524000" y="2921331"/>
            <a:ext cx="6325590" cy="1754326"/>
          </a:xfrm>
          <a:prstGeom prst="rect">
            <a:avLst/>
          </a:prstGeom>
          <a:noFill/>
        </p:spPr>
        <p:txBody>
          <a:bodyPr wrap="square" rtlCol="0">
            <a:spAutoFit/>
          </a:bodyPr>
          <a:lstStyle/>
          <a:p>
            <a:r>
              <a:rPr lang="en-US" sz="1800" dirty="0">
                <a:solidFill>
                  <a:srgbClr val="0070C0"/>
                </a:solidFill>
                <a:latin typeface="Trebuchet MS" panose="020B0703020202090204" pitchFamily="34" charset="0"/>
              </a:rPr>
              <a:t>Whenever a user logs in, a recommended hotel is shown for the user based on previous ratings and user-user similarity through collaborative filtering. An API in the backend calculates this using a </a:t>
            </a:r>
            <a:r>
              <a:rPr lang="en-US" sz="1800" dirty="0" err="1">
                <a:solidFill>
                  <a:srgbClr val="0070C0"/>
                </a:solidFill>
                <a:latin typeface="Trebuchet MS" panose="020B0703020202090204" pitchFamily="34" charset="0"/>
              </a:rPr>
              <a:t>Javascript</a:t>
            </a:r>
            <a:r>
              <a:rPr lang="en-US" sz="1800" dirty="0">
                <a:solidFill>
                  <a:srgbClr val="0070C0"/>
                </a:solidFill>
                <a:latin typeface="Trebuchet MS" panose="020B0703020202090204" pitchFamily="34" charset="0"/>
              </a:rPr>
              <a:t> function and whenever a user logs in, this API is called to get the recommendation.</a:t>
            </a:r>
          </a:p>
          <a:p>
            <a:endParaRPr lang="en-US" sz="1800" dirty="0">
              <a:solidFill>
                <a:srgbClr val="0070C0"/>
              </a:solidFill>
              <a:latin typeface="Trebuchet MS" panose="020B070302020209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368</Words>
  <Application>Microsoft Macintosh PowerPoint</Application>
  <PresentationFormat>On-screen Show (4:3)</PresentationFormat>
  <Paragraphs>32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Shreya Banerjee</cp:lastModifiedBy>
  <cp:revision>46</cp:revision>
  <dcterms:created xsi:type="dcterms:W3CDTF">2020-04-04T14:48:00Z</dcterms:created>
  <dcterms:modified xsi:type="dcterms:W3CDTF">2020-04-16T04:44:34Z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