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1448943047" r:id="rId7"/>
    <p:sldId id="261" r:id="rId8"/>
    <p:sldId id="277" r:id="rId9"/>
    <p:sldId id="278" r:id="rId10"/>
    <p:sldId id="262" r:id="rId11"/>
    <p:sldId id="263" r:id="rId12"/>
    <p:sldId id="264" r:id="rId13"/>
    <p:sldId id="265" r:id="rId14"/>
    <p:sldId id="266" r:id="rId15"/>
    <p:sldId id="267" r:id="rId16"/>
    <p:sldId id="268" r:id="rId17"/>
    <p:sldId id="269" r:id="rId18"/>
    <p:sldId id="270" r:id="rId19"/>
    <p:sldId id="272" r:id="rId20"/>
    <p:sldId id="273" r:id="rId21"/>
    <p:sldId id="276" r:id="rId22"/>
    <p:sldId id="274" r:id="rId23"/>
    <p:sldId id="275"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1"/>
    <p:restoredTop sz="94662"/>
  </p:normalViewPr>
  <p:slideViewPr>
    <p:cSldViewPr snapToGrid="0" snapToObjects="1">
      <p:cViewPr varScale="1">
        <p:scale>
          <a:sx n="91" d="100"/>
          <a:sy n="91" d="100"/>
        </p:scale>
        <p:origin x="1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00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50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175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290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493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2.png"/><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1844675"/>
            <a:ext cx="7772400" cy="2041525"/>
          </a:xfrm>
          <a:prstGeom prst="rect">
            <a:avLst/>
          </a:prstGeom>
        </p:spPr>
        <p:txBody>
          <a:bodyPr/>
          <a:lstStyle/>
          <a:p>
            <a:r>
              <a:t>Title Text</a:t>
            </a:r>
          </a:p>
        </p:txBody>
      </p:sp>
      <p:sp>
        <p:nvSpPr>
          <p:cNvPr id="12" name="Body Level One…"/>
          <p:cNvSpPr txBox="1">
            <a:spLocks noGrp="1"/>
          </p:cNvSpPr>
          <p:nvPr>
            <p:ph type="body" sz="half"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9" name="Title Text"/>
          <p:cNvSpPr txBox="1">
            <a:spLocks noGrp="1"/>
          </p:cNvSpPr>
          <p:nvPr>
            <p:ph type="title"/>
          </p:nvPr>
        </p:nvSpPr>
        <p:spPr>
          <a:prstGeom prst="rect">
            <a:avLst/>
          </a:prstGeom>
        </p:spPr>
        <p:txBody>
          <a:bodyPr/>
          <a:lstStyle/>
          <a:p>
            <a:r>
              <a:t>Title Text</a:t>
            </a:r>
          </a:p>
        </p:txBody>
      </p:sp>
      <p:sp>
        <p:nvSpPr>
          <p:cNvPr id="9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8" name="Title Text"/>
          <p:cNvSpPr txBox="1">
            <a:spLocks noGrp="1"/>
          </p:cNvSpPr>
          <p:nvPr>
            <p:ph type="title"/>
          </p:nvPr>
        </p:nvSpPr>
        <p:spPr>
          <a:xfrm>
            <a:off x="6629400" y="0"/>
            <a:ext cx="2057400" cy="6400802"/>
          </a:xfrm>
          <a:prstGeom prst="rect">
            <a:avLst/>
          </a:prstGeom>
        </p:spPr>
        <p:txBody>
          <a:bodyPr/>
          <a:lstStyle/>
          <a:p>
            <a:r>
              <a:t>Title Text</a:t>
            </a:r>
          </a:p>
        </p:txBody>
      </p:sp>
      <p:sp>
        <p:nvSpPr>
          <p:cNvPr id="99" name="Body Level One…"/>
          <p:cNvSpPr txBox="1">
            <a:spLocks noGrp="1"/>
          </p:cNvSpPr>
          <p:nvPr>
            <p:ph type="body" idx="1"/>
          </p:nvPr>
        </p:nvSpPr>
        <p:spPr>
          <a:xfrm>
            <a:off x="457200" y="274638"/>
            <a:ext cx="6019800" cy="65833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109" name="Group"/>
          <p:cNvGrpSpPr/>
          <p:nvPr/>
        </p:nvGrpSpPr>
        <p:grpSpPr>
          <a:xfrm>
            <a:off x="-1" y="-3175"/>
            <a:ext cx="3168041" cy="525463"/>
            <a:chOff x="0" y="0"/>
            <a:chExt cx="3168039" cy="525462"/>
          </a:xfrm>
        </p:grpSpPr>
        <p:sp>
          <p:nvSpPr>
            <p:cNvPr id="107" name="Rectangle"/>
            <p:cNvSpPr/>
            <p:nvPr/>
          </p:nvSpPr>
          <p:spPr>
            <a:xfrm>
              <a:off x="0" y="0"/>
              <a:ext cx="749300" cy="525463"/>
            </a:xfrm>
            <a:prstGeom prst="rect">
              <a:avLst/>
            </a:prstGeom>
            <a:solidFill>
              <a:srgbClr val="E31836"/>
            </a:solidFill>
            <a:ln w="12700" cap="flat">
              <a:noFill/>
              <a:miter lim="400000"/>
            </a:ln>
            <a:effectLst/>
          </p:spPr>
          <p:txBody>
            <a:bodyPr wrap="square" lIns="45719" tIns="45719" rIns="45719" bIns="45719" numCol="1" anchor="t">
              <a:noAutofit/>
            </a:bodyPr>
            <a:lstStyle/>
            <a:p>
              <a:pPr>
                <a:defRPr sz="1900">
                  <a:effectLst>
                    <a:outerShdw blurRad="38100" dist="38100" dir="2700000" rotWithShape="0">
                      <a:srgbClr val="000000">
                        <a:alpha val="43137"/>
                      </a:srgbClr>
                    </a:outerShdw>
                  </a:effectLst>
                  <a:latin typeface="Tahoma"/>
                  <a:ea typeface="Tahoma"/>
                  <a:cs typeface="Tahoma"/>
                  <a:sym typeface="Tahoma"/>
                </a:defRPr>
              </a:pPr>
              <a:endParaRPr/>
            </a:p>
          </p:txBody>
        </p:sp>
        <p:sp>
          <p:nvSpPr>
            <p:cNvPr id="108" name="College of Engineering"/>
            <p:cNvSpPr txBox="1"/>
            <p:nvPr/>
          </p:nvSpPr>
          <p:spPr>
            <a:xfrm>
              <a:off x="750887" y="84137"/>
              <a:ext cx="2417153"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a:latin typeface="Arial"/>
                  <a:ea typeface="Arial"/>
                  <a:cs typeface="Arial"/>
                  <a:sym typeface="Arial"/>
                </a:defRPr>
              </a:lvl1pPr>
            </a:lstStyle>
            <a:p>
              <a:r>
                <a:t>College of Engineering</a:t>
              </a:r>
            </a:p>
          </p:txBody>
        </p:sp>
      </p:grpSp>
      <p:sp>
        <p:nvSpPr>
          <p:cNvPr id="110" name="Shape"/>
          <p:cNvSpPr/>
          <p:nvPr/>
        </p:nvSpPr>
        <p:spPr>
          <a:xfrm>
            <a:off x="30162" y="28575"/>
            <a:ext cx="688976" cy="4619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1252" y="21006"/>
                </a:moveTo>
                <a:lnTo>
                  <a:pt x="348" y="21006"/>
                </a:lnTo>
                <a:lnTo>
                  <a:pt x="348" y="594"/>
                </a:lnTo>
                <a:lnTo>
                  <a:pt x="21252" y="594"/>
                </a:lnTo>
                <a:lnTo>
                  <a:pt x="21252" y="21006"/>
                </a:lnTo>
                <a:close/>
              </a:path>
            </a:pathLst>
          </a:custGeom>
          <a:solidFill>
            <a:srgbClr val="FFFFFF"/>
          </a:solidFill>
          <a:ln w="12700">
            <a:miter lim="400000"/>
          </a:ln>
        </p:spPr>
        <p:txBody>
          <a:bodyPr lIns="45719" rIns="45719"/>
          <a:lstStyle/>
          <a:p>
            <a:pPr>
              <a:defRPr sz="1900">
                <a:effectLst>
                  <a:outerShdw blurRad="38100" dist="38100" dir="2700000" rotWithShape="0">
                    <a:srgbClr val="000000">
                      <a:alpha val="43137"/>
                    </a:srgbClr>
                  </a:outerShdw>
                </a:effectLst>
                <a:latin typeface="Tahoma"/>
                <a:ea typeface="Tahoma"/>
                <a:cs typeface="Tahoma"/>
                <a:sym typeface="Tahoma"/>
              </a:defRPr>
            </a:pPr>
            <a:endParaRPr/>
          </a:p>
        </p:txBody>
      </p:sp>
      <p:sp>
        <p:nvSpPr>
          <p:cNvPr id="111" name="Shape"/>
          <p:cNvSpPr/>
          <p:nvPr/>
        </p:nvSpPr>
        <p:spPr>
          <a:xfrm>
            <a:off x="125412" y="147637"/>
            <a:ext cx="209551" cy="228601"/>
          </a:xfrm>
          <a:custGeom>
            <a:avLst/>
            <a:gdLst/>
            <a:ahLst/>
            <a:cxnLst>
              <a:cxn ang="0">
                <a:pos x="wd2" y="hd2"/>
              </a:cxn>
              <a:cxn ang="5400000">
                <a:pos x="wd2" y="hd2"/>
              </a:cxn>
              <a:cxn ang="10800000">
                <a:pos x="wd2" y="hd2"/>
              </a:cxn>
              <a:cxn ang="16200000">
                <a:pos x="wd2" y="hd2"/>
              </a:cxn>
            </a:cxnLst>
            <a:rect l="0" t="0" r="r" b="b"/>
            <a:pathLst>
              <a:path w="21600" h="21600" extrusionOk="0">
                <a:moveTo>
                  <a:pt x="16128" y="9483"/>
                </a:moveTo>
                <a:cubicBezTo>
                  <a:pt x="18720" y="8956"/>
                  <a:pt x="20448" y="7112"/>
                  <a:pt x="20448" y="5268"/>
                </a:cubicBezTo>
                <a:cubicBezTo>
                  <a:pt x="20448" y="3688"/>
                  <a:pt x="19584" y="2371"/>
                  <a:pt x="18144" y="1317"/>
                </a:cubicBezTo>
                <a:cubicBezTo>
                  <a:pt x="16704" y="527"/>
                  <a:pt x="13824" y="0"/>
                  <a:pt x="10656" y="0"/>
                </a:cubicBezTo>
                <a:cubicBezTo>
                  <a:pt x="9792" y="0"/>
                  <a:pt x="6912" y="0"/>
                  <a:pt x="4896" y="263"/>
                </a:cubicBezTo>
                <a:cubicBezTo>
                  <a:pt x="4032" y="263"/>
                  <a:pt x="1440" y="263"/>
                  <a:pt x="288" y="263"/>
                </a:cubicBezTo>
                <a:cubicBezTo>
                  <a:pt x="288" y="263"/>
                  <a:pt x="288" y="263"/>
                  <a:pt x="288" y="263"/>
                </a:cubicBezTo>
                <a:cubicBezTo>
                  <a:pt x="288" y="1054"/>
                  <a:pt x="288" y="1054"/>
                  <a:pt x="288" y="1054"/>
                </a:cubicBezTo>
                <a:cubicBezTo>
                  <a:pt x="288" y="1054"/>
                  <a:pt x="288" y="1054"/>
                  <a:pt x="288" y="1054"/>
                </a:cubicBezTo>
                <a:cubicBezTo>
                  <a:pt x="1728" y="1054"/>
                  <a:pt x="1728" y="1054"/>
                  <a:pt x="1728" y="1054"/>
                </a:cubicBezTo>
                <a:cubicBezTo>
                  <a:pt x="4032" y="1054"/>
                  <a:pt x="4320" y="2107"/>
                  <a:pt x="4320" y="3951"/>
                </a:cubicBezTo>
                <a:cubicBezTo>
                  <a:pt x="4320" y="18176"/>
                  <a:pt x="4320" y="18176"/>
                  <a:pt x="4320" y="18176"/>
                </a:cubicBezTo>
                <a:cubicBezTo>
                  <a:pt x="4320" y="20283"/>
                  <a:pt x="3744" y="20810"/>
                  <a:pt x="864" y="20810"/>
                </a:cubicBezTo>
                <a:cubicBezTo>
                  <a:pt x="0" y="20810"/>
                  <a:pt x="0" y="20810"/>
                  <a:pt x="0" y="20810"/>
                </a:cubicBezTo>
                <a:cubicBezTo>
                  <a:pt x="0" y="21600"/>
                  <a:pt x="0" y="21600"/>
                  <a:pt x="0" y="21600"/>
                </a:cubicBezTo>
                <a:cubicBezTo>
                  <a:pt x="0" y="21600"/>
                  <a:pt x="0" y="21600"/>
                  <a:pt x="0" y="21600"/>
                </a:cubicBezTo>
                <a:cubicBezTo>
                  <a:pt x="13536" y="21600"/>
                  <a:pt x="13536" y="21600"/>
                  <a:pt x="13536" y="21600"/>
                </a:cubicBezTo>
                <a:cubicBezTo>
                  <a:pt x="19584" y="21600"/>
                  <a:pt x="21600" y="17912"/>
                  <a:pt x="21600" y="15015"/>
                </a:cubicBezTo>
                <a:cubicBezTo>
                  <a:pt x="21600" y="12380"/>
                  <a:pt x="19584" y="10273"/>
                  <a:pt x="16128" y="9483"/>
                </a:cubicBezTo>
                <a:close/>
                <a:moveTo>
                  <a:pt x="11520" y="9220"/>
                </a:moveTo>
                <a:cubicBezTo>
                  <a:pt x="7488" y="9220"/>
                  <a:pt x="7488" y="9220"/>
                  <a:pt x="7488" y="9220"/>
                </a:cubicBezTo>
                <a:cubicBezTo>
                  <a:pt x="7488" y="1054"/>
                  <a:pt x="7488" y="1054"/>
                  <a:pt x="7488" y="1054"/>
                </a:cubicBezTo>
                <a:cubicBezTo>
                  <a:pt x="8640" y="790"/>
                  <a:pt x="10080" y="790"/>
                  <a:pt x="10944" y="790"/>
                </a:cubicBezTo>
                <a:cubicBezTo>
                  <a:pt x="15264" y="790"/>
                  <a:pt x="16704" y="2898"/>
                  <a:pt x="16992" y="5268"/>
                </a:cubicBezTo>
                <a:cubicBezTo>
                  <a:pt x="16704" y="7902"/>
                  <a:pt x="15264" y="9220"/>
                  <a:pt x="11520" y="9220"/>
                </a:cubicBezTo>
                <a:close/>
                <a:moveTo>
                  <a:pt x="18144" y="15278"/>
                </a:moveTo>
                <a:cubicBezTo>
                  <a:pt x="17856" y="17912"/>
                  <a:pt x="16704" y="20546"/>
                  <a:pt x="11808" y="20546"/>
                </a:cubicBezTo>
                <a:cubicBezTo>
                  <a:pt x="8640" y="20546"/>
                  <a:pt x="7776" y="19756"/>
                  <a:pt x="7488" y="17122"/>
                </a:cubicBezTo>
                <a:cubicBezTo>
                  <a:pt x="7488" y="10010"/>
                  <a:pt x="7488" y="10010"/>
                  <a:pt x="7488" y="10010"/>
                </a:cubicBezTo>
                <a:cubicBezTo>
                  <a:pt x="11520" y="10010"/>
                  <a:pt x="11520" y="10010"/>
                  <a:pt x="11520" y="10010"/>
                </a:cubicBezTo>
                <a:cubicBezTo>
                  <a:pt x="15840" y="10010"/>
                  <a:pt x="18144" y="12644"/>
                  <a:pt x="18144" y="15278"/>
                </a:cubicBezTo>
                <a:close/>
              </a:path>
            </a:pathLst>
          </a:custGeom>
          <a:solidFill>
            <a:srgbClr val="FFFFFF"/>
          </a:solidFill>
          <a:ln w="12700">
            <a:miter lim="400000"/>
          </a:ln>
        </p:spPr>
        <p:txBody>
          <a:bodyPr lIns="45719" rIns="45719"/>
          <a:lstStyle/>
          <a:p>
            <a:pPr>
              <a:defRPr sz="1900">
                <a:effectLst>
                  <a:outerShdw blurRad="38100" dist="38100" dir="2700000" rotWithShape="0">
                    <a:srgbClr val="000000">
                      <a:alpha val="43137"/>
                    </a:srgbClr>
                  </a:outerShdw>
                </a:effectLst>
                <a:latin typeface="Tahoma"/>
                <a:ea typeface="Tahoma"/>
                <a:cs typeface="Tahoma"/>
                <a:sym typeface="Tahoma"/>
              </a:defRPr>
            </a:pPr>
            <a:endParaRPr/>
          </a:p>
        </p:txBody>
      </p:sp>
      <p:sp>
        <p:nvSpPr>
          <p:cNvPr id="112" name="Shape"/>
          <p:cNvSpPr/>
          <p:nvPr/>
        </p:nvSpPr>
        <p:spPr>
          <a:xfrm>
            <a:off x="352425" y="150812"/>
            <a:ext cx="277814" cy="234952"/>
          </a:xfrm>
          <a:custGeom>
            <a:avLst/>
            <a:gdLst/>
            <a:ahLst/>
            <a:cxnLst>
              <a:cxn ang="0">
                <a:pos x="wd2" y="hd2"/>
              </a:cxn>
              <a:cxn ang="5400000">
                <a:pos x="wd2" y="hd2"/>
              </a:cxn>
              <a:cxn ang="10800000">
                <a:pos x="wd2" y="hd2"/>
              </a:cxn>
              <a:cxn ang="16200000">
                <a:pos x="wd2" y="hd2"/>
              </a:cxn>
            </a:cxnLst>
            <a:rect l="0" t="0" r="r" b="b"/>
            <a:pathLst>
              <a:path w="21600" h="21600" extrusionOk="0">
                <a:moveTo>
                  <a:pt x="14836" y="0"/>
                </a:moveTo>
                <a:cubicBezTo>
                  <a:pt x="14836" y="771"/>
                  <a:pt x="14836" y="771"/>
                  <a:pt x="14836" y="771"/>
                </a:cubicBezTo>
                <a:cubicBezTo>
                  <a:pt x="14836" y="771"/>
                  <a:pt x="14836" y="771"/>
                  <a:pt x="14836" y="771"/>
                </a:cubicBezTo>
                <a:cubicBezTo>
                  <a:pt x="14836" y="771"/>
                  <a:pt x="14836" y="771"/>
                  <a:pt x="14836" y="771"/>
                </a:cubicBezTo>
                <a:cubicBezTo>
                  <a:pt x="17236" y="1029"/>
                  <a:pt x="17673" y="1543"/>
                  <a:pt x="17673" y="4629"/>
                </a:cubicBezTo>
                <a:cubicBezTo>
                  <a:pt x="17673" y="12343"/>
                  <a:pt x="17673" y="12343"/>
                  <a:pt x="17673" y="12343"/>
                </a:cubicBezTo>
                <a:cubicBezTo>
                  <a:pt x="17673" y="18000"/>
                  <a:pt x="14400" y="19543"/>
                  <a:pt x="11345" y="19543"/>
                </a:cubicBezTo>
                <a:cubicBezTo>
                  <a:pt x="6982" y="19543"/>
                  <a:pt x="4800" y="16971"/>
                  <a:pt x="4800" y="12343"/>
                </a:cubicBezTo>
                <a:cubicBezTo>
                  <a:pt x="4800" y="3086"/>
                  <a:pt x="4800" y="3086"/>
                  <a:pt x="4800" y="3086"/>
                </a:cubicBezTo>
                <a:cubicBezTo>
                  <a:pt x="4800" y="1286"/>
                  <a:pt x="5455" y="771"/>
                  <a:pt x="6982" y="771"/>
                </a:cubicBezTo>
                <a:cubicBezTo>
                  <a:pt x="7200" y="771"/>
                  <a:pt x="7200" y="771"/>
                  <a:pt x="7200" y="771"/>
                </a:cubicBezTo>
                <a:cubicBezTo>
                  <a:pt x="7418" y="771"/>
                  <a:pt x="7418" y="771"/>
                  <a:pt x="7418" y="771"/>
                </a:cubicBezTo>
                <a:cubicBezTo>
                  <a:pt x="7418" y="0"/>
                  <a:pt x="7418" y="0"/>
                  <a:pt x="7418" y="0"/>
                </a:cubicBezTo>
                <a:cubicBezTo>
                  <a:pt x="7418" y="0"/>
                  <a:pt x="7418" y="0"/>
                  <a:pt x="7418" y="0"/>
                </a:cubicBezTo>
                <a:cubicBezTo>
                  <a:pt x="0" y="0"/>
                  <a:pt x="0" y="0"/>
                  <a:pt x="0" y="0"/>
                </a:cubicBezTo>
                <a:cubicBezTo>
                  <a:pt x="0" y="771"/>
                  <a:pt x="0" y="771"/>
                  <a:pt x="0" y="771"/>
                </a:cubicBezTo>
                <a:cubicBezTo>
                  <a:pt x="0" y="771"/>
                  <a:pt x="0" y="771"/>
                  <a:pt x="0" y="771"/>
                </a:cubicBezTo>
                <a:cubicBezTo>
                  <a:pt x="0" y="771"/>
                  <a:pt x="0" y="771"/>
                  <a:pt x="0" y="771"/>
                </a:cubicBezTo>
                <a:cubicBezTo>
                  <a:pt x="1964" y="771"/>
                  <a:pt x="2400" y="1029"/>
                  <a:pt x="2400" y="3343"/>
                </a:cubicBezTo>
                <a:cubicBezTo>
                  <a:pt x="2400" y="12857"/>
                  <a:pt x="2400" y="12857"/>
                  <a:pt x="2400" y="12857"/>
                </a:cubicBezTo>
                <a:cubicBezTo>
                  <a:pt x="2400" y="17743"/>
                  <a:pt x="5236" y="21600"/>
                  <a:pt x="10691" y="21600"/>
                </a:cubicBezTo>
                <a:cubicBezTo>
                  <a:pt x="16800" y="21600"/>
                  <a:pt x="18982" y="16971"/>
                  <a:pt x="18982" y="12857"/>
                </a:cubicBezTo>
                <a:cubicBezTo>
                  <a:pt x="18982" y="3857"/>
                  <a:pt x="18982" y="3857"/>
                  <a:pt x="18982" y="3857"/>
                </a:cubicBezTo>
                <a:cubicBezTo>
                  <a:pt x="19200" y="1800"/>
                  <a:pt x="19636" y="771"/>
                  <a:pt x="21600" y="771"/>
                </a:cubicBezTo>
                <a:cubicBezTo>
                  <a:pt x="21600" y="771"/>
                  <a:pt x="21600" y="771"/>
                  <a:pt x="21600" y="771"/>
                </a:cubicBezTo>
                <a:cubicBezTo>
                  <a:pt x="21600" y="0"/>
                  <a:pt x="21600" y="0"/>
                  <a:pt x="21600" y="0"/>
                </a:cubicBezTo>
                <a:cubicBezTo>
                  <a:pt x="21600" y="0"/>
                  <a:pt x="21600" y="0"/>
                  <a:pt x="21600" y="0"/>
                </a:cubicBezTo>
                <a:cubicBezTo>
                  <a:pt x="21600" y="0"/>
                  <a:pt x="21600" y="0"/>
                  <a:pt x="21600" y="0"/>
                </a:cubicBezTo>
                <a:lnTo>
                  <a:pt x="14836" y="0"/>
                </a:lnTo>
                <a:close/>
              </a:path>
            </a:pathLst>
          </a:custGeom>
          <a:solidFill>
            <a:srgbClr val="FFFFFF"/>
          </a:solidFill>
          <a:ln w="12700">
            <a:miter lim="400000"/>
          </a:ln>
        </p:spPr>
        <p:txBody>
          <a:bodyPr lIns="45719" rIns="45719"/>
          <a:lstStyle/>
          <a:p>
            <a:pPr>
              <a:defRPr sz="1900">
                <a:effectLst>
                  <a:outerShdw blurRad="38100" dist="38100" dir="2700000" rotWithShape="0">
                    <a:srgbClr val="000000">
                      <a:alpha val="43137"/>
                    </a:srgbClr>
                  </a:outerShdw>
                </a:effectLst>
                <a:latin typeface="Tahoma"/>
                <a:ea typeface="Tahoma"/>
                <a:cs typeface="Tahoma"/>
                <a:sym typeface="Tahoma"/>
              </a:defRPr>
            </a:pPr>
            <a:endParaRPr/>
          </a:p>
        </p:txBody>
      </p:sp>
      <p:sp>
        <p:nvSpPr>
          <p:cNvPr id="113" name="Title Text"/>
          <p:cNvSpPr txBox="1">
            <a:spLocks noGrp="1"/>
          </p:cNvSpPr>
          <p:nvPr>
            <p:ph type="title"/>
          </p:nvPr>
        </p:nvSpPr>
        <p:spPr>
          <a:prstGeom prst="rect">
            <a:avLst/>
          </a:prstGeom>
        </p:spPr>
        <p:txBody>
          <a:bodyPr/>
          <a:lstStyle>
            <a:lvl1pPr>
              <a:defRPr>
                <a:latin typeface="Arial"/>
                <a:ea typeface="Arial"/>
                <a:cs typeface="Arial"/>
                <a:sym typeface="Arial"/>
              </a:defRPr>
            </a:lvl1pPr>
          </a:lstStyle>
          <a:p>
            <a:r>
              <a:t>Title Text</a:t>
            </a:r>
          </a:p>
        </p:txBody>
      </p:sp>
      <p:sp>
        <p:nvSpPr>
          <p:cNvPr id="114" name="Body Level One…"/>
          <p:cNvSpPr txBox="1">
            <a:spLocks noGrp="1"/>
          </p:cNvSpPr>
          <p:nvPr>
            <p:ph type="body" idx="1"/>
          </p:nvPr>
        </p:nvSpPr>
        <p:spPr>
          <a:prstGeom prst="rect">
            <a:avLst/>
          </a:prstGeom>
        </p:spPr>
        <p:txBody>
          <a:bodyPr/>
          <a:lstStyle>
            <a:lvl1pPr>
              <a:buFontTx/>
              <a:defRPr>
                <a:latin typeface="Arial"/>
                <a:ea typeface="Arial"/>
                <a:cs typeface="Arial"/>
                <a:sym typeface="Arial"/>
              </a:defRPr>
            </a:lvl1pPr>
            <a:lvl2pPr>
              <a:buFontTx/>
              <a:defRPr>
                <a:latin typeface="Arial"/>
                <a:ea typeface="Arial"/>
                <a:cs typeface="Arial"/>
                <a:sym typeface="Arial"/>
              </a:defRPr>
            </a:lvl2pPr>
            <a:lvl3pPr>
              <a:buFontTx/>
              <a:defRPr>
                <a:latin typeface="Arial"/>
                <a:ea typeface="Arial"/>
                <a:cs typeface="Arial"/>
                <a:sym typeface="Arial"/>
              </a:defRPr>
            </a:lvl3pPr>
            <a:lvl4pPr>
              <a:buFontTx/>
              <a:defRPr>
                <a:latin typeface="Arial"/>
                <a:ea typeface="Arial"/>
                <a:cs typeface="Arial"/>
                <a:sym typeface="Arial"/>
              </a:defRPr>
            </a:lvl4pPr>
            <a:lvl5pPr>
              <a:buFontTx/>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xfrm>
            <a:off x="6553200" y="6245225"/>
            <a:ext cx="2133600"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4">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spid="_x0000_s7171" name="think-cell Slide" r:id="rId13" imgW="413" imgH="416" progId="TCLayout.ActiveDocument.1">
                  <p:embed/>
                </p:oleObj>
              </mc:Choice>
              <mc:Fallback>
                <p:oleObj name="think-cell Slide" r:id="rId13" imgW="413" imgH="416" progId="TCLayout.ActiveDocument.1">
                  <p:embed/>
                  <p:pic>
                    <p:nvPicPr>
                      <p:cNvPr id="3" name="Object 8" hidden="1">
                        <a:extLst>
                          <a:ext uri="{FF2B5EF4-FFF2-40B4-BE49-F238E27FC236}">
                            <a16:creationId xmlns:a16="http://schemas.microsoft.com/office/drawing/2014/main" id="{DA8D6A48-EE20-4EB4-A234-9F3B16C02872}"/>
                          </a:ext>
                        </a:extLst>
                      </p:cNvPr>
                      <p:cNvPicPr/>
                      <p:nvPr/>
                    </p:nvPicPr>
                    <p:blipFill>
                      <a:blip r:embed="rId14"/>
                      <a:stretch>
                        <a:fillRect/>
                      </a:stretch>
                    </p:blipFill>
                    <p:spPr>
                      <a:xfrm>
                        <a:off x="1191" y="1588"/>
                        <a:ext cx="1191"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19063"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875"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2560320" y="0"/>
            <a:ext cx="658368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8484394" y="6533379"/>
            <a:ext cx="244126" cy="103875"/>
          </a:xfrm>
          <a:prstGeom prst="rect">
            <a:avLst/>
          </a:prstGeom>
          <a:noFill/>
          <a:ln w="9525" algn="ctr">
            <a:noFill/>
            <a:miter lim="800000"/>
            <a:headEnd/>
            <a:tailEnd/>
          </a:ln>
          <a:effectLst/>
        </p:spPr>
        <p:txBody>
          <a:bodyPr wrap="square" lIns="0" tIns="0" rIns="0" bIns="0" anchor="b">
            <a:spAutoFit/>
          </a:bodyPr>
          <a:lstStyle/>
          <a:p>
            <a:pPr algn="r" defTabSz="458058" fontAlgn="auto">
              <a:spcBef>
                <a:spcPts val="0"/>
              </a:spcBef>
              <a:spcAft>
                <a:spcPts val="0"/>
              </a:spcAft>
              <a:defRPr/>
            </a:pPr>
            <a:fld id="{4ABDCABE-3F10-B64C-92F1-862014417034}" type="slidenum">
              <a:rPr lang="en-US" sz="675" smtClean="0">
                <a:solidFill>
                  <a:schemeClr val="tx1"/>
                </a:solidFill>
                <a:latin typeface="+mn-lt"/>
                <a:ea typeface="+mn-ea"/>
                <a:cs typeface="Arial" panose="020B0604020202020204" pitchFamily="34" charset="0"/>
              </a:rPr>
              <a:pPr algn="r" defTabSz="458058" fontAlgn="auto">
                <a:spcBef>
                  <a:spcPts val="0"/>
                </a:spcBef>
                <a:spcAft>
                  <a:spcPts val="0"/>
                </a:spcAft>
                <a:defRPr/>
              </a:pPr>
              <a:t>‹#›</a:t>
            </a:fld>
            <a:endParaRPr lang="en-US" sz="675">
              <a:solidFill>
                <a:schemeClr val="tx1"/>
              </a:solidFill>
              <a:latin typeface="+mn-lt"/>
              <a:ea typeface="+mn-ea"/>
              <a:cs typeface="Arial" panose="020B0604020202020204" pitchFamily="34" charset="0"/>
            </a:endParaRPr>
          </a:p>
        </p:txBody>
      </p:sp>
      <p:cxnSp>
        <p:nvCxnSpPr>
          <p:cNvPr id="11" name="TopLineRight">
            <a:extLst>
              <a:ext uri="{FF2B5EF4-FFF2-40B4-BE49-F238E27FC236}">
                <a16:creationId xmlns:a16="http://schemas.microsoft.com/office/drawing/2014/main" id="{AD6B0CAC-AB2A-44BD-A5F1-181F096A1CA7}"/>
              </a:ext>
            </a:extLst>
          </p:cNvPr>
          <p:cNvCxnSpPr/>
          <p:nvPr userDrawn="1">
            <p:custDataLst>
              <p:tags r:id="rId6"/>
            </p:custDataLst>
          </p:nvPr>
        </p:nvCxnSpPr>
        <p:spPr>
          <a:xfrm>
            <a:off x="2786818" y="1181906"/>
            <a:ext cx="59390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7"/>
            </p:custDataLst>
          </p:nvPr>
        </p:nvCxnSpPr>
        <p:spPr>
          <a:xfrm>
            <a:off x="416052" y="1181906"/>
            <a:ext cx="188595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8"/>
            </p:custDataLst>
          </p:nvPr>
        </p:nvSpPr>
        <p:spPr>
          <a:xfrm>
            <a:off x="416052" y="2744370"/>
            <a:ext cx="1885950" cy="769441"/>
          </a:xfrm>
          <a:prstGeom prst="rect">
            <a:avLst/>
          </a:prstGeom>
        </p:spPr>
        <p:txBody>
          <a:bodyPr anchor="b">
            <a:noAutofit/>
          </a:bodyPr>
          <a:lstStyle>
            <a:lvl1pPr>
              <a:defRPr>
                <a:solidFill>
                  <a:schemeClr val="tx1"/>
                </a:solidFill>
              </a:defRPr>
            </a:lvl1pPr>
          </a:lstStyle>
          <a:p>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9"/>
            </p:custDataLst>
          </p:nvPr>
        </p:nvSpPr>
        <p:spPr>
          <a:xfrm>
            <a:off x="416052" y="3659644"/>
            <a:ext cx="1885950" cy="507831"/>
          </a:xfrm>
        </p:spPr>
        <p:txBody>
          <a:bodyPr wrap="square">
            <a:spAutoFit/>
          </a:bodyPr>
          <a:lstStyle>
            <a:lvl1pPr marL="0" indent="0" algn="l">
              <a:buNone/>
              <a:defRPr sz="1350" b="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0"/>
            </p:custDataLst>
          </p:nvPr>
        </p:nvSpPr>
        <p:spPr>
          <a:xfrm>
            <a:off x="416052" y="6501670"/>
            <a:ext cx="5458396" cy="92333"/>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6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1"/>
            </p:custDataLst>
          </p:nvPr>
        </p:nvSpPr>
        <p:spPr>
          <a:xfrm>
            <a:off x="5367528" y="58543"/>
            <a:ext cx="3360420" cy="184666"/>
          </a:xfrm>
        </p:spPr>
        <p:txBody>
          <a:bodyPr anchor="ctr" anchorCtr="0">
            <a:spAutoFit/>
          </a:bodyPr>
          <a:lstStyle>
            <a:lvl1pPr algn="r">
              <a:defRPr sz="600">
                <a:latin typeface="+mn-lt"/>
              </a:defRPr>
            </a:lvl1pPr>
          </a:lstStyle>
          <a:p>
            <a:pPr lvl="0"/>
            <a:r>
              <a:rPr lang="en-US" dirty="0"/>
              <a:t>Chapter › Topic</a:t>
            </a:r>
          </a:p>
        </p:txBody>
      </p:sp>
      <p:pic>
        <p:nvPicPr>
          <p:cNvPr id="15" name="Picture 14">
            <a:extLst>
              <a:ext uri="{FF2B5EF4-FFF2-40B4-BE49-F238E27FC236}">
                <a16:creationId xmlns:a16="http://schemas.microsoft.com/office/drawing/2014/main" id="{97943B70-0A52-4EE9-BC6C-E59255AB0BB9}"/>
              </a:ext>
            </a:extLst>
          </p:cNvPr>
          <p:cNvPicPr>
            <a:picLocks noChangeAspect="1"/>
          </p:cNvPicPr>
          <p:nvPr userDrawn="1"/>
        </p:nvPicPr>
        <p:blipFill>
          <a:blip r:embed="rId15"/>
          <a:stretch>
            <a:fillRect/>
          </a:stretch>
        </p:blipFill>
        <p:spPr>
          <a:xfrm>
            <a:off x="8003286" y="6296939"/>
            <a:ext cx="538448" cy="324751"/>
          </a:xfrm>
          <a:prstGeom prst="rect">
            <a:avLst/>
          </a:prstGeom>
        </p:spPr>
      </p:pic>
    </p:spTree>
    <p:extLst>
      <p:ext uri="{BB962C8B-B14F-4D97-AF65-F5344CB8AC3E}">
        <p14:creationId xmlns:p14="http://schemas.microsoft.com/office/powerpoint/2010/main" val="67456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56810"/>
            <a:ext cx="8229600" cy="1178656"/>
          </a:xfrm>
          <a:prstGeom prst="rect">
            <a:avLst/>
          </a:prstGeom>
        </p:spPr>
        <p:txBody>
          <a:bodyPr/>
          <a:lstStyle/>
          <a:p>
            <a:r>
              <a:t>Title Text</a:t>
            </a:r>
          </a:p>
        </p:txBody>
      </p:sp>
      <p:sp>
        <p:nvSpPr>
          <p:cNvPr id="48" name="Body Level One…"/>
          <p:cNvSpPr txBox="1">
            <a:spLocks noGrp="1"/>
          </p:cNvSpPr>
          <p:nvPr>
            <p:ph type="body" sz="quarter"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Title Text"/>
          <p:cNvSpPr txBox="1">
            <a:spLocks noGrp="1"/>
          </p:cNvSpPr>
          <p:nvPr>
            <p:ph type="title"/>
          </p:nvPr>
        </p:nvSpPr>
        <p:spPr>
          <a:xfrm>
            <a:off x="457200" y="0"/>
            <a:ext cx="3008314" cy="1435100"/>
          </a:xfrm>
          <a:prstGeom prst="rect">
            <a:avLst/>
          </a:prstGeom>
        </p:spPr>
        <p:txBody>
          <a:bodyPr anchor="b"/>
          <a:lstStyle>
            <a:lvl1pPr algn="l">
              <a:defRPr sz="2000" b="1"/>
            </a:lvl1pPr>
          </a:lstStyle>
          <a:p>
            <a:r>
              <a:t>Title Text</a:t>
            </a:r>
          </a:p>
        </p:txBody>
      </p:sp>
      <p:sp>
        <p:nvSpPr>
          <p:cNvPr id="72" name="Body Level One…"/>
          <p:cNvSpPr txBox="1">
            <a:spLocks noGrp="1"/>
          </p:cNvSpPr>
          <p:nvPr>
            <p:ph type="body" idx="1"/>
          </p:nvPr>
        </p:nvSpPr>
        <p:spPr>
          <a:xfrm>
            <a:off x="3575050" y="273050"/>
            <a:ext cx="5111750" cy="6584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0"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1"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Word_Document.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package" Target="../embeddings/Microsoft_Word_Document1.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hyperlink" Target="https://www.bu.edu/eng/departments/ece/resourcesforcurrentstudent/ece-day-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bu.edu/academics/policies/academic-conduct-co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3.xml"/><Relationship Id="rId4"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elcome to Terrier Engineering  2017-18 (aka EC463)"/>
          <p:cNvSpPr txBox="1">
            <a:spLocks noGrp="1"/>
          </p:cNvSpPr>
          <p:nvPr>
            <p:ph type="title"/>
          </p:nvPr>
        </p:nvSpPr>
        <p:spPr>
          <a:xfrm>
            <a:off x="609600" y="704538"/>
            <a:ext cx="8229600" cy="1888760"/>
          </a:xfrm>
          <a:prstGeom prst="rect">
            <a:avLst/>
          </a:prstGeom>
        </p:spPr>
        <p:txBody>
          <a:bodyPr>
            <a:normAutofit/>
          </a:bodyPr>
          <a:lstStyle/>
          <a:p>
            <a:pPr defTabSz="438911">
              <a:defRPr sz="2112"/>
            </a:pPr>
            <a:r>
              <a:rPr sz="4000" dirty="0"/>
              <a:t>Welcome to Terrier Engineering </a:t>
            </a:r>
            <a:br>
              <a:rPr sz="4000" dirty="0"/>
            </a:br>
            <a:r>
              <a:rPr sz="3200" dirty="0"/>
              <a:t>20</a:t>
            </a:r>
            <a:r>
              <a:rPr lang="en-US" sz="3200" dirty="0"/>
              <a:t>20</a:t>
            </a:r>
            <a:r>
              <a:rPr sz="3200" dirty="0"/>
              <a:t>-</a:t>
            </a:r>
            <a:r>
              <a:rPr lang="en-US" sz="3200" dirty="0"/>
              <a:t>21</a:t>
            </a:r>
            <a:br>
              <a:rPr sz="3200" dirty="0"/>
            </a:br>
            <a:r>
              <a:rPr sz="4000" dirty="0"/>
              <a:t>(aka EC463</a:t>
            </a:r>
            <a:r>
              <a:rPr lang="en-US" sz="4000" dirty="0"/>
              <a:t> Senior Design I</a:t>
            </a:r>
            <a:r>
              <a:rPr sz="4000" dirty="0"/>
              <a:t>)</a:t>
            </a:r>
          </a:p>
        </p:txBody>
      </p:sp>
      <p:pic>
        <p:nvPicPr>
          <p:cNvPr id="125" name="C:\Users\Alan\Pictures\rhett-cartoon.gif" descr="C:\Users\Alan\Pictures\rhett-cartoon.gif"/>
          <p:cNvPicPr>
            <a:picLocks noChangeAspect="1"/>
          </p:cNvPicPr>
          <p:nvPr/>
        </p:nvPicPr>
        <p:blipFill>
          <a:blip r:embed="rId2"/>
          <a:stretch>
            <a:fillRect/>
          </a:stretch>
        </p:blipFill>
        <p:spPr>
          <a:xfrm>
            <a:off x="3525129" y="3096065"/>
            <a:ext cx="1752600" cy="267493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enior Design Labs"/>
          <p:cNvSpPr txBox="1">
            <a:spLocks noGrp="1"/>
          </p:cNvSpPr>
          <p:nvPr>
            <p:ph type="title"/>
          </p:nvPr>
        </p:nvSpPr>
        <p:spPr>
          <a:xfrm>
            <a:off x="457200" y="274638"/>
            <a:ext cx="8229600" cy="1143001"/>
          </a:xfrm>
          <a:prstGeom prst="rect">
            <a:avLst/>
          </a:prstGeom>
        </p:spPr>
        <p:txBody>
          <a:bodyPr>
            <a:normAutofit/>
          </a:bodyPr>
          <a:lstStyle/>
          <a:p>
            <a:r>
              <a:rPr dirty="0"/>
              <a:t>Senior Design Labs</a:t>
            </a:r>
          </a:p>
        </p:txBody>
      </p:sp>
      <p:sp>
        <p:nvSpPr>
          <p:cNvPr id="145" name="Each team will have a bench in PHO 111 or PHO 113…"/>
          <p:cNvSpPr txBox="1">
            <a:spLocks noGrp="1"/>
          </p:cNvSpPr>
          <p:nvPr>
            <p:ph type="body" idx="1"/>
          </p:nvPr>
        </p:nvSpPr>
        <p:spPr>
          <a:xfrm>
            <a:off x="565060" y="1567841"/>
            <a:ext cx="8229601" cy="4525964"/>
          </a:xfrm>
          <a:prstGeom prst="rect">
            <a:avLst/>
          </a:prstGeom>
        </p:spPr>
        <p:txBody>
          <a:bodyPr>
            <a:normAutofit/>
          </a:bodyPr>
          <a:lstStyle/>
          <a:p>
            <a:r>
              <a:rPr dirty="0"/>
              <a:t>Each team will have a bench in PHO 111 or PHO 113</a:t>
            </a:r>
          </a:p>
          <a:p>
            <a:pPr marL="742950" lvl="1" indent="-285750">
              <a:spcBef>
                <a:spcPts val="600"/>
              </a:spcBef>
              <a:defRPr sz="2800"/>
            </a:pPr>
            <a:r>
              <a:rPr dirty="0"/>
              <a:t>Team will be administrators of their</a:t>
            </a:r>
            <a:r>
              <a:rPr lang="en-US" dirty="0"/>
              <a:t> computer</a:t>
            </a:r>
            <a:endParaRPr dirty="0"/>
          </a:p>
          <a:p>
            <a:pPr marL="742950" lvl="1" indent="-285750">
              <a:spcBef>
                <a:spcPts val="600"/>
              </a:spcBef>
              <a:defRPr sz="2800"/>
            </a:pPr>
            <a:r>
              <a:rPr dirty="0"/>
              <a:t>Computer plus full set of measuring equipment </a:t>
            </a:r>
            <a:r>
              <a:rPr lang="en-US" dirty="0"/>
              <a:t>&amp; locker (</a:t>
            </a:r>
            <a:r>
              <a:rPr lang="en-US" dirty="0" err="1"/>
              <a:t>signout</a:t>
            </a:r>
            <a:r>
              <a:rPr lang="en-US" dirty="0"/>
              <a:t> process)</a:t>
            </a:r>
          </a:p>
          <a:p>
            <a:pPr marL="742950" lvl="1" indent="-285750">
              <a:spcBef>
                <a:spcPts val="600"/>
              </a:spcBef>
              <a:defRPr sz="2800"/>
            </a:pPr>
            <a:r>
              <a:rPr lang="en-US" b="1" dirty="0"/>
              <a:t>This semester access will be restricted</a:t>
            </a:r>
          </a:p>
          <a:p>
            <a:r>
              <a:rPr dirty="0"/>
              <a:t>Problems email: </a:t>
            </a:r>
            <a:r>
              <a:rPr dirty="0" err="1"/>
              <a:t>enghelp@bu.edu</a:t>
            </a:r>
            <a:endParaRPr dirty="0"/>
          </a:p>
          <a:p>
            <a:r>
              <a:rPr dirty="0"/>
              <a:t>EPIC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rojects"/>
          <p:cNvSpPr txBox="1">
            <a:spLocks noGrp="1"/>
          </p:cNvSpPr>
          <p:nvPr>
            <p:ph type="title"/>
          </p:nvPr>
        </p:nvSpPr>
        <p:spPr>
          <a:xfrm>
            <a:off x="457200" y="274638"/>
            <a:ext cx="8229600" cy="1143001"/>
          </a:xfrm>
          <a:prstGeom prst="rect">
            <a:avLst/>
          </a:prstGeom>
        </p:spPr>
        <p:txBody>
          <a:bodyPr>
            <a:normAutofit/>
          </a:bodyPr>
          <a:lstStyle/>
          <a:p>
            <a:r>
              <a:t>Projects</a:t>
            </a:r>
          </a:p>
        </p:txBody>
      </p:sp>
      <p:sp>
        <p:nvSpPr>
          <p:cNvPr id="148" name="Projects solicited during the summer from Industry, Alumni, and Faculty…"/>
          <p:cNvSpPr txBox="1">
            <a:spLocks noGrp="1"/>
          </p:cNvSpPr>
          <p:nvPr>
            <p:ph type="body" idx="1"/>
          </p:nvPr>
        </p:nvSpPr>
        <p:spPr>
          <a:xfrm>
            <a:off x="457200" y="1314879"/>
            <a:ext cx="8229600" cy="4525964"/>
          </a:xfrm>
          <a:prstGeom prst="rect">
            <a:avLst/>
          </a:prstGeom>
        </p:spPr>
        <p:txBody>
          <a:bodyPr>
            <a:normAutofit fontScale="92500" lnSpcReduction="10000"/>
          </a:bodyPr>
          <a:lstStyle/>
          <a:p>
            <a:pPr marL="218598" indent="-218598" defTabSz="777240">
              <a:spcBef>
                <a:spcPts val="400"/>
              </a:spcBef>
              <a:defRPr sz="2720"/>
            </a:pPr>
            <a:r>
              <a:rPr sz="2040" dirty="0"/>
              <a:t>Projects solicited during the summer from Industry, Alumni, and Faculty</a:t>
            </a:r>
          </a:p>
          <a:p>
            <a:pPr marL="218598" indent="-218598" defTabSz="777240">
              <a:spcBef>
                <a:spcPts val="400"/>
              </a:spcBef>
              <a:defRPr sz="2720"/>
            </a:pPr>
            <a:r>
              <a:rPr sz="2040" dirty="0"/>
              <a:t>Comments on Student Defined Projects - </a:t>
            </a:r>
            <a:r>
              <a:rPr lang="en-US" sz="2040" dirty="0"/>
              <a:t>FIFTH</a:t>
            </a:r>
            <a:r>
              <a:rPr sz="2040" dirty="0"/>
              <a:t> YEAR</a:t>
            </a:r>
          </a:p>
          <a:p>
            <a:pPr marL="218598" indent="-218598" defTabSz="777240">
              <a:spcBef>
                <a:spcPts val="400"/>
              </a:spcBef>
              <a:defRPr sz="2720"/>
            </a:pPr>
            <a:r>
              <a:rPr sz="2040" dirty="0"/>
              <a:t>Selected projects are presented to the students who individually select their top 3 choices</a:t>
            </a:r>
          </a:p>
          <a:p>
            <a:pPr marL="218598" indent="-218598" defTabSz="777240">
              <a:spcBef>
                <a:spcPts val="400"/>
              </a:spcBef>
              <a:defRPr sz="2720"/>
            </a:pPr>
            <a:r>
              <a:rPr sz="2040" dirty="0"/>
              <a:t>Course faculty will put the teams (5 students) together based on student self-identified skills and preferences</a:t>
            </a:r>
          </a:p>
          <a:p>
            <a:pPr marL="218598" indent="-218598" defTabSz="777240">
              <a:spcBef>
                <a:spcPts val="400"/>
              </a:spcBef>
              <a:defRPr sz="2720"/>
            </a:pPr>
            <a:r>
              <a:rPr sz="2040" dirty="0"/>
              <a:t>Students expected to actually build fully functioning hardware / software (many projects have student designed PCBs)</a:t>
            </a:r>
            <a:endParaRPr lang="en-US" sz="2040" dirty="0"/>
          </a:p>
          <a:p>
            <a:pPr marL="218598" indent="-218598" defTabSz="777240">
              <a:spcBef>
                <a:spcPts val="400"/>
              </a:spcBef>
              <a:defRPr sz="2720"/>
            </a:pPr>
            <a:r>
              <a:rPr lang="en-US" sz="2040" dirty="0"/>
              <a:t>New PCB Milling Machine (Prof. </a:t>
            </a:r>
            <a:r>
              <a:rPr lang="en-US" sz="2040" dirty="0" err="1"/>
              <a:t>Kleptsyn</a:t>
            </a:r>
            <a:r>
              <a:rPr lang="en-US" sz="2040" dirty="0"/>
              <a:t>)</a:t>
            </a:r>
            <a:endParaRPr sz="2040" dirty="0"/>
          </a:p>
          <a:p>
            <a:pPr marL="218598" indent="-218598" defTabSz="777240">
              <a:spcBef>
                <a:spcPts val="400"/>
              </a:spcBef>
              <a:defRPr sz="2720"/>
            </a:pPr>
            <a:r>
              <a:rPr sz="2040" dirty="0"/>
              <a:t>Significant project design and test during the 1</a:t>
            </a:r>
            <a:r>
              <a:rPr sz="2040" baseline="29647" dirty="0"/>
              <a:t>st</a:t>
            </a:r>
            <a:r>
              <a:rPr sz="2040" dirty="0"/>
              <a:t> semester</a:t>
            </a:r>
            <a:r>
              <a:rPr lang="en-US" sz="2040" dirty="0"/>
              <a:t> (including 1</a:t>
            </a:r>
            <a:r>
              <a:rPr lang="en-US" sz="2040" baseline="30000" dirty="0"/>
              <a:t>st</a:t>
            </a:r>
            <a:r>
              <a:rPr lang="en-US" sz="2040" dirty="0"/>
              <a:t> prototype)</a:t>
            </a:r>
            <a:r>
              <a:rPr sz="2040" dirty="0"/>
              <a:t>.</a:t>
            </a:r>
          </a:p>
          <a:p>
            <a:pPr marL="218598" indent="-218598" defTabSz="777240">
              <a:spcBef>
                <a:spcPts val="400"/>
              </a:spcBef>
              <a:defRPr sz="2720"/>
            </a:pPr>
            <a:r>
              <a:rPr sz="2040" dirty="0"/>
              <a:t>Project completion date March 31, 20</a:t>
            </a:r>
            <a:r>
              <a:rPr lang="en-US" sz="2040" dirty="0"/>
              <a:t>21</a:t>
            </a:r>
            <a:endParaRPr sz="2040" dirty="0"/>
          </a:p>
          <a:p>
            <a:pPr marL="218598" indent="-218598" defTabSz="777240">
              <a:spcBef>
                <a:spcPts val="400"/>
              </a:spcBef>
              <a:defRPr sz="2720"/>
            </a:pPr>
            <a:r>
              <a:rPr sz="2040" dirty="0"/>
              <a:t>Entire month of April devoted to “Customer Installation”</a:t>
            </a:r>
            <a:endParaRPr lang="en-US" sz="2040" dirty="0"/>
          </a:p>
          <a:p>
            <a:pPr marL="218598" indent="-218598" defTabSz="777240">
              <a:spcBef>
                <a:spcPts val="400"/>
              </a:spcBef>
              <a:defRPr sz="2720"/>
            </a:pPr>
            <a:r>
              <a:rPr lang="en-US" sz="2040" dirty="0"/>
              <a:t>ECE DAY -  Monday May 3, 2021</a:t>
            </a:r>
            <a:endParaRPr sz="204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Other items"/>
          <p:cNvSpPr txBox="1">
            <a:spLocks noGrp="1"/>
          </p:cNvSpPr>
          <p:nvPr>
            <p:ph type="title"/>
          </p:nvPr>
        </p:nvSpPr>
        <p:spPr>
          <a:xfrm>
            <a:off x="457200" y="274638"/>
            <a:ext cx="8229600" cy="1143001"/>
          </a:xfrm>
          <a:prstGeom prst="rect">
            <a:avLst/>
          </a:prstGeom>
        </p:spPr>
        <p:txBody>
          <a:bodyPr>
            <a:normAutofit/>
          </a:bodyPr>
          <a:lstStyle/>
          <a:p>
            <a:r>
              <a:t>Other items</a:t>
            </a:r>
          </a:p>
        </p:txBody>
      </p:sp>
      <p:sp>
        <p:nvSpPr>
          <p:cNvPr id="151" name="Questrom - Buzz Lab…"/>
          <p:cNvSpPr txBox="1">
            <a:spLocks noGrp="1"/>
          </p:cNvSpPr>
          <p:nvPr>
            <p:ph type="body" idx="1"/>
          </p:nvPr>
        </p:nvSpPr>
        <p:spPr>
          <a:xfrm>
            <a:off x="457200" y="1417639"/>
            <a:ext cx="8229600" cy="4525964"/>
          </a:xfrm>
          <a:prstGeom prst="rect">
            <a:avLst/>
          </a:prstGeom>
        </p:spPr>
        <p:txBody>
          <a:bodyPr>
            <a:normAutofit fontScale="70000" lnSpcReduction="20000"/>
          </a:bodyPr>
          <a:lstStyle/>
          <a:p>
            <a:pPr marL="301752" indent="-301752" defTabSz="804672">
              <a:lnSpc>
                <a:spcPct val="90000"/>
              </a:lnSpc>
              <a:spcBef>
                <a:spcPts val="600"/>
              </a:spcBef>
              <a:defRPr sz="2816"/>
            </a:pPr>
            <a:r>
              <a:rPr lang="en-US" dirty="0"/>
              <a:t>BU </a:t>
            </a:r>
            <a:r>
              <a:rPr lang="en-US" dirty="0" err="1"/>
              <a:t>BUild</a:t>
            </a:r>
            <a:r>
              <a:rPr lang="en-US" dirty="0"/>
              <a:t> – Both Osama and I are on FIN</a:t>
            </a:r>
            <a:endParaRPr dirty="0"/>
          </a:p>
          <a:p>
            <a:pPr marL="301752" indent="-301752" defTabSz="804672">
              <a:lnSpc>
                <a:spcPct val="90000"/>
              </a:lnSpc>
              <a:spcBef>
                <a:spcPts val="600"/>
              </a:spcBef>
              <a:defRPr sz="2816"/>
            </a:pPr>
            <a:r>
              <a:rPr dirty="0"/>
              <a:t>Senior Thesis (</a:t>
            </a:r>
            <a:r>
              <a:rPr lang="en-US" dirty="0"/>
              <a:t>Need to know by end of week)</a:t>
            </a:r>
            <a:endParaRPr dirty="0"/>
          </a:p>
          <a:p>
            <a:pPr marL="301752" indent="-301752" defTabSz="804672">
              <a:lnSpc>
                <a:spcPct val="90000"/>
              </a:lnSpc>
              <a:spcBef>
                <a:spcPts val="600"/>
              </a:spcBef>
              <a:defRPr sz="2816"/>
            </a:pPr>
            <a:r>
              <a:rPr dirty="0"/>
              <a:t>Seminar Requirement</a:t>
            </a:r>
            <a:r>
              <a:rPr lang="en-US" dirty="0"/>
              <a:t> (attend virtually)</a:t>
            </a:r>
            <a:endParaRPr dirty="0"/>
          </a:p>
          <a:p>
            <a:pPr marL="301752" indent="-301752" defTabSz="804672">
              <a:lnSpc>
                <a:spcPct val="90000"/>
              </a:lnSpc>
              <a:spcBef>
                <a:spcPts val="600"/>
              </a:spcBef>
              <a:defRPr sz="2816"/>
            </a:pPr>
            <a:r>
              <a:rPr dirty="0"/>
              <a:t>Textbook - Recommended -- </a:t>
            </a:r>
            <a:r>
              <a:rPr dirty="0" err="1"/>
              <a:t>Dym</a:t>
            </a:r>
            <a:r>
              <a:rPr dirty="0"/>
              <a:t>, Little, </a:t>
            </a:r>
            <a:r>
              <a:rPr dirty="0" err="1"/>
              <a:t>Orwin</a:t>
            </a:r>
            <a:r>
              <a:rPr dirty="0"/>
              <a:t>, "Engineering Design"</a:t>
            </a:r>
          </a:p>
          <a:p>
            <a:pPr marL="301752" indent="-301752" defTabSz="804672">
              <a:lnSpc>
                <a:spcPct val="90000"/>
              </a:lnSpc>
              <a:spcBef>
                <a:spcPts val="600"/>
              </a:spcBef>
              <a:defRPr sz="2816"/>
            </a:pPr>
            <a:r>
              <a:rPr dirty="0"/>
              <a:t>Blackboard - Repository for assignments</a:t>
            </a:r>
            <a:r>
              <a:rPr lang="en-US" dirty="0"/>
              <a:t> (live)</a:t>
            </a:r>
            <a:endParaRPr dirty="0"/>
          </a:p>
          <a:p>
            <a:pPr marL="301752" indent="-301752" defTabSz="804672">
              <a:lnSpc>
                <a:spcPct val="90000"/>
              </a:lnSpc>
              <a:spcBef>
                <a:spcPts val="600"/>
              </a:spcBef>
              <a:defRPr sz="2816"/>
            </a:pPr>
            <a:r>
              <a:rPr dirty="0"/>
              <a:t>Log Books </a:t>
            </a:r>
            <a:r>
              <a:rPr lang="en-US" dirty="0"/>
              <a:t>(on-line this year)</a:t>
            </a:r>
            <a:r>
              <a:rPr dirty="0"/>
              <a:t> </a:t>
            </a:r>
          </a:p>
          <a:p>
            <a:pPr marL="301752" indent="-301752" defTabSz="804672">
              <a:lnSpc>
                <a:spcPct val="90000"/>
              </a:lnSpc>
              <a:spcBef>
                <a:spcPts val="600"/>
              </a:spcBef>
              <a:defRPr sz="2816"/>
            </a:pPr>
            <a:r>
              <a:rPr dirty="0"/>
              <a:t>GitHub for code</a:t>
            </a:r>
            <a:r>
              <a:rPr lang="en-US" dirty="0"/>
              <a:t> and other project documentation</a:t>
            </a:r>
          </a:p>
          <a:p>
            <a:pPr marL="301752" indent="-301752" defTabSz="804672">
              <a:lnSpc>
                <a:spcPct val="90000"/>
              </a:lnSpc>
              <a:spcBef>
                <a:spcPts val="600"/>
              </a:spcBef>
              <a:defRPr sz="2816"/>
            </a:pPr>
            <a:r>
              <a:rPr lang="en-US" dirty="0"/>
              <a:t>Slack (or similar) will be used for team communication</a:t>
            </a:r>
            <a:endParaRPr dirty="0"/>
          </a:p>
          <a:p>
            <a:pPr marL="301752" indent="-301752" defTabSz="804672">
              <a:lnSpc>
                <a:spcPct val="90000"/>
              </a:lnSpc>
              <a:spcBef>
                <a:spcPts val="600"/>
              </a:spcBef>
              <a:defRPr sz="2816"/>
            </a:pPr>
            <a:r>
              <a:rPr dirty="0"/>
              <a:t>Budget</a:t>
            </a:r>
            <a:r>
              <a:rPr lang="en-US" dirty="0"/>
              <a:t> (procedure posted on Blackboard)</a:t>
            </a:r>
            <a:endParaRPr dirty="0"/>
          </a:p>
          <a:p>
            <a:pPr marL="301752" indent="-301752" defTabSz="804672">
              <a:lnSpc>
                <a:spcPct val="90000"/>
              </a:lnSpc>
              <a:spcBef>
                <a:spcPts val="600"/>
              </a:spcBef>
              <a:defRPr sz="2816"/>
            </a:pPr>
            <a:r>
              <a:rPr lang="en-US" dirty="0"/>
              <a:t>BU HUB – Advanced Writing / Digital Multimedia requirements</a:t>
            </a:r>
          </a:p>
          <a:p>
            <a:pPr marL="301752" indent="-301752" defTabSz="804672">
              <a:lnSpc>
                <a:spcPct val="90000"/>
              </a:lnSpc>
              <a:spcBef>
                <a:spcPts val="600"/>
              </a:spcBef>
              <a:defRPr sz="2816"/>
            </a:pPr>
            <a:r>
              <a:rPr lang="en-US" dirty="0"/>
              <a:t>GTA mentor assigned to each team</a:t>
            </a:r>
          </a:p>
          <a:p>
            <a:pPr marL="301752" indent="-301752" defTabSz="804672">
              <a:lnSpc>
                <a:spcPct val="90000"/>
              </a:lnSpc>
              <a:spcBef>
                <a:spcPts val="600"/>
              </a:spcBef>
              <a:defRPr sz="2816"/>
            </a:pPr>
            <a:r>
              <a:rPr lang="en-US" dirty="0"/>
              <a:t>Alumni Shark Tank – mid October (virtual)</a:t>
            </a:r>
          </a:p>
          <a:p>
            <a:pPr marL="301752" indent="-301752" defTabSz="804672">
              <a:lnSpc>
                <a:spcPct val="90000"/>
              </a:lnSpc>
              <a:spcBef>
                <a:spcPts val="600"/>
              </a:spcBef>
              <a:defRPr sz="2816"/>
            </a:pPr>
            <a:r>
              <a:rPr lang="en-US" dirty="0"/>
              <a:t>Rotating Project Managers</a:t>
            </a:r>
          </a:p>
          <a:p>
            <a:pPr marL="742623" lvl="1" indent="-301752" defTabSz="804672">
              <a:lnSpc>
                <a:spcPct val="90000"/>
              </a:lnSpc>
              <a:spcBef>
                <a:spcPts val="600"/>
              </a:spcBef>
              <a:defRPr sz="2816"/>
            </a:pPr>
            <a:r>
              <a:rPr lang="en-US" dirty="0"/>
              <a:t>(coordinate team effort &amp; report to staff)</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rading Criteria"/>
          <p:cNvSpPr txBox="1">
            <a:spLocks noGrp="1"/>
          </p:cNvSpPr>
          <p:nvPr>
            <p:ph type="title"/>
          </p:nvPr>
        </p:nvSpPr>
        <p:spPr>
          <a:xfrm>
            <a:off x="457200" y="274638"/>
            <a:ext cx="8229600" cy="1143001"/>
          </a:xfrm>
          <a:prstGeom prst="rect">
            <a:avLst/>
          </a:prstGeom>
        </p:spPr>
        <p:txBody>
          <a:bodyPr>
            <a:normAutofit/>
          </a:bodyPr>
          <a:lstStyle/>
          <a:p>
            <a:r>
              <a:t>Grading Criteria</a:t>
            </a:r>
          </a:p>
        </p:txBody>
      </p:sp>
      <p:sp>
        <p:nvSpPr>
          <p:cNvPr id="154" name="Each assignment is graded using a rubric with a maximum point value for that assignment…"/>
          <p:cNvSpPr txBox="1">
            <a:spLocks noGrp="1"/>
          </p:cNvSpPr>
          <p:nvPr>
            <p:ph type="body" idx="1"/>
          </p:nvPr>
        </p:nvSpPr>
        <p:spPr>
          <a:xfrm>
            <a:off x="457200" y="1600200"/>
            <a:ext cx="8229600" cy="4525963"/>
          </a:xfrm>
          <a:prstGeom prst="rect">
            <a:avLst/>
          </a:prstGeom>
        </p:spPr>
        <p:txBody>
          <a:bodyPr>
            <a:normAutofit/>
          </a:bodyPr>
          <a:lstStyle/>
          <a:p>
            <a:pPr marL="322325" indent="-322325" defTabSz="859536">
              <a:defRPr sz="3008"/>
            </a:pPr>
            <a:r>
              <a:rPr dirty="0"/>
              <a:t>Each assignment is graded using a rubric with a maximum point value </a:t>
            </a:r>
            <a:r>
              <a:rPr u="sng" dirty="0"/>
              <a:t>for that assignment</a:t>
            </a:r>
          </a:p>
          <a:p>
            <a:pPr marL="322325" indent="-322325" defTabSz="859536">
              <a:defRPr sz="3008"/>
            </a:pPr>
            <a:r>
              <a:rPr dirty="0"/>
              <a:t>Each assignment has a </a:t>
            </a:r>
            <a:r>
              <a:rPr u="sng" dirty="0"/>
              <a:t>fixed number of points </a:t>
            </a:r>
            <a:r>
              <a:rPr dirty="0"/>
              <a:t>toward the perfect course score of 100</a:t>
            </a:r>
          </a:p>
          <a:p>
            <a:pPr marL="322325" indent="-322325" defTabSz="859536">
              <a:defRPr sz="3008"/>
            </a:pPr>
            <a:r>
              <a:rPr dirty="0"/>
              <a:t>Some assignments are </a:t>
            </a:r>
            <a:r>
              <a:rPr u="sng" dirty="0"/>
              <a:t>team grades</a:t>
            </a:r>
            <a:r>
              <a:rPr dirty="0"/>
              <a:t>; some are </a:t>
            </a:r>
            <a:r>
              <a:rPr u="sng" dirty="0"/>
              <a:t>individual grades</a:t>
            </a:r>
            <a:r>
              <a:rPr dirty="0"/>
              <a:t>.</a:t>
            </a:r>
          </a:p>
          <a:p>
            <a:pPr marL="322325" indent="-322325" defTabSz="859536">
              <a:defRPr sz="3008"/>
            </a:pPr>
            <a:r>
              <a:rPr dirty="0"/>
              <a:t>Students on a team do not necessarily</a:t>
            </a:r>
            <a:r>
              <a:rPr lang="en-US" dirty="0"/>
              <a:t> </a:t>
            </a:r>
            <a:r>
              <a:rPr dirty="0"/>
              <a:t>get the same course letter grade</a:t>
            </a:r>
            <a:r>
              <a:rPr lang="en-US" dirty="0"/>
              <a:t> (most often do not).</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rading example"/>
          <p:cNvSpPr txBox="1">
            <a:spLocks noGrp="1"/>
          </p:cNvSpPr>
          <p:nvPr>
            <p:ph type="title"/>
          </p:nvPr>
        </p:nvSpPr>
        <p:spPr>
          <a:xfrm>
            <a:off x="457200" y="274638"/>
            <a:ext cx="8229600" cy="1143001"/>
          </a:xfrm>
          <a:prstGeom prst="rect">
            <a:avLst/>
          </a:prstGeom>
        </p:spPr>
        <p:txBody>
          <a:bodyPr>
            <a:normAutofit/>
          </a:bodyPr>
          <a:lstStyle/>
          <a:p>
            <a:r>
              <a:t>Grading example</a:t>
            </a:r>
          </a:p>
        </p:txBody>
      </p:sp>
      <p:sp>
        <p:nvSpPr>
          <p:cNvPr id="157" name="Assignment #3 has a rubric whose maximum value is 12 (excluding 1 point for extra credit)…"/>
          <p:cNvSpPr txBox="1">
            <a:spLocks noGrp="1"/>
          </p:cNvSpPr>
          <p:nvPr>
            <p:ph type="body" idx="1"/>
          </p:nvPr>
        </p:nvSpPr>
        <p:spPr>
          <a:xfrm>
            <a:off x="457200" y="1600200"/>
            <a:ext cx="8229600" cy="4525963"/>
          </a:xfrm>
          <a:prstGeom prst="rect">
            <a:avLst/>
          </a:prstGeom>
        </p:spPr>
        <p:txBody>
          <a:bodyPr>
            <a:normAutofit/>
          </a:bodyPr>
          <a:lstStyle/>
          <a:p>
            <a:pPr marL="336042" indent="-336042" defTabSz="896111">
              <a:defRPr sz="3136"/>
            </a:pPr>
            <a:r>
              <a:t>Assignment #3 has a rubric whose maximum value is 12 (excluding 1 point for extra credit)</a:t>
            </a:r>
          </a:p>
          <a:p>
            <a:pPr marL="336042" indent="-336042" defTabSz="896111">
              <a:defRPr sz="3136"/>
            </a:pPr>
            <a:r>
              <a:t>Assignment #3 is worth 5 points of the course maximum of 100. (Notice that this represents 5% of your course grade)</a:t>
            </a:r>
          </a:p>
          <a:p>
            <a:pPr marL="336042" indent="-336042" defTabSz="896111">
              <a:defRPr sz="3136"/>
            </a:pPr>
            <a:r>
              <a:t>Your submittal receives a grade of 9.</a:t>
            </a:r>
          </a:p>
          <a:p>
            <a:pPr marL="336042" indent="-336042" defTabSz="896111">
              <a:defRPr sz="3136"/>
            </a:pPr>
            <a:r>
              <a:t>How many points do you receive toward your course grade?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Answer"/>
          <p:cNvSpPr txBox="1">
            <a:spLocks noGrp="1"/>
          </p:cNvSpPr>
          <p:nvPr>
            <p:ph type="title"/>
          </p:nvPr>
        </p:nvSpPr>
        <p:spPr>
          <a:xfrm>
            <a:off x="457200" y="274638"/>
            <a:ext cx="8229600" cy="1143001"/>
          </a:xfrm>
          <a:prstGeom prst="rect">
            <a:avLst/>
          </a:prstGeom>
        </p:spPr>
        <p:txBody>
          <a:bodyPr>
            <a:normAutofit/>
          </a:bodyPr>
          <a:lstStyle/>
          <a:p>
            <a:r>
              <a:t>Answer</a:t>
            </a:r>
          </a:p>
        </p:txBody>
      </p:sp>
      <p:sp>
        <p:nvSpPr>
          <p:cNvPr id="160" name="You receive 9/12 * 5 = 3.75…"/>
          <p:cNvSpPr txBox="1">
            <a:spLocks noGrp="1"/>
          </p:cNvSpPr>
          <p:nvPr>
            <p:ph type="body" idx="1"/>
          </p:nvPr>
        </p:nvSpPr>
        <p:spPr>
          <a:xfrm>
            <a:off x="457200" y="1535483"/>
            <a:ext cx="8229600" cy="4525964"/>
          </a:xfrm>
          <a:prstGeom prst="rect">
            <a:avLst/>
          </a:prstGeom>
        </p:spPr>
        <p:txBody>
          <a:bodyPr>
            <a:normAutofit/>
          </a:bodyPr>
          <a:lstStyle/>
          <a:p>
            <a:r>
              <a:rPr dirty="0"/>
              <a:t>You receive 9/12 * 5 = 3.75</a:t>
            </a:r>
          </a:p>
          <a:p>
            <a:r>
              <a:rPr dirty="0"/>
              <a:t>Only exceptions are:</a:t>
            </a:r>
          </a:p>
          <a:p>
            <a:pPr marL="742950" lvl="1" indent="-285750">
              <a:spcBef>
                <a:spcPts val="600"/>
              </a:spcBef>
              <a:defRPr sz="2800"/>
            </a:pPr>
            <a:r>
              <a:rPr dirty="0"/>
              <a:t>Seminar Attendance – 1 point each (max 2)</a:t>
            </a:r>
          </a:p>
          <a:p>
            <a:pPr marL="742950" lvl="1" indent="-285750">
              <a:spcBef>
                <a:spcPts val="600"/>
              </a:spcBef>
              <a:defRPr sz="2800"/>
            </a:pPr>
            <a:r>
              <a:rPr dirty="0"/>
              <a:t>Class attendance – 5 points minus 1 point for each unexcused absence.</a:t>
            </a:r>
            <a:r>
              <a:rPr lang="en-US" dirty="0"/>
              <a:t> (Only Prof. Pisano can excuse an absence and only if notified in advance)</a:t>
            </a:r>
          </a:p>
          <a:p>
            <a:pPr marL="742950" lvl="1" indent="-285750">
              <a:spcBef>
                <a:spcPts val="600"/>
              </a:spcBef>
              <a:defRPr sz="2800"/>
            </a:pPr>
            <a:r>
              <a:rPr lang="en-US" dirty="0"/>
              <a:t>Attendance will not be taken in PHO206.</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YPICAL…"/>
          <p:cNvSpPr txBox="1"/>
          <p:nvPr/>
        </p:nvSpPr>
        <p:spPr>
          <a:xfrm rot="16200000">
            <a:off x="-92672" y="2803233"/>
            <a:ext cx="1676401" cy="6419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a:latin typeface="Arial"/>
                <a:ea typeface="Arial"/>
                <a:cs typeface="Arial"/>
                <a:sym typeface="Arial"/>
              </a:defRPr>
            </a:pPr>
            <a:r>
              <a:t>TYPICAL</a:t>
            </a:r>
          </a:p>
          <a:p>
            <a:pPr>
              <a:defRPr>
                <a:latin typeface="Arial"/>
                <a:ea typeface="Arial"/>
                <a:cs typeface="Arial"/>
                <a:sym typeface="Arial"/>
              </a:defRPr>
            </a:pPr>
            <a:r>
              <a:rPr sz="2000"/>
              <a:t>RUBRIC</a:t>
            </a:r>
          </a:p>
        </p:txBody>
      </p:sp>
      <p:graphicFrame>
        <p:nvGraphicFramePr>
          <p:cNvPr id="4" name="Object 3">
            <a:extLst>
              <a:ext uri="{FF2B5EF4-FFF2-40B4-BE49-F238E27FC236}">
                <a16:creationId xmlns:a16="http://schemas.microsoft.com/office/drawing/2014/main" id="{8A1B3A93-A830-2F4C-B820-8BFDC1867E2A}"/>
              </a:ext>
            </a:extLst>
          </p:cNvPr>
          <p:cNvGraphicFramePr>
            <a:graphicFrameLocks noChangeAspect="1"/>
          </p:cNvGraphicFramePr>
          <p:nvPr>
            <p:extLst>
              <p:ext uri="{D42A27DB-BD31-4B8C-83A1-F6EECF244321}">
                <p14:modId xmlns:p14="http://schemas.microsoft.com/office/powerpoint/2010/main" val="965884135"/>
              </p:ext>
            </p:extLst>
          </p:nvPr>
        </p:nvGraphicFramePr>
        <p:xfrm>
          <a:off x="1281347" y="611790"/>
          <a:ext cx="7038194" cy="6246210"/>
        </p:xfrm>
        <a:graphic>
          <a:graphicData uri="http://schemas.openxmlformats.org/presentationml/2006/ole">
            <mc:AlternateContent xmlns:mc="http://schemas.openxmlformats.org/markup-compatibility/2006">
              <mc:Choice xmlns:v="urn:schemas-microsoft-com:vml" Requires="v">
                <p:oleObj spid="_x0000_s1030" name="Document" r:id="rId4" imgW="5981700" imgH="5308600" progId="Word.Document.12">
                  <p:embed/>
                </p:oleObj>
              </mc:Choice>
              <mc:Fallback>
                <p:oleObj name="Document" r:id="rId4" imgW="5981700" imgH="5308600" progId="Word.Document.12">
                  <p:embed/>
                  <p:pic>
                    <p:nvPicPr>
                      <p:cNvPr id="4" name="Object 3">
                        <a:extLst>
                          <a:ext uri="{FF2B5EF4-FFF2-40B4-BE49-F238E27FC236}">
                            <a16:creationId xmlns:a16="http://schemas.microsoft.com/office/drawing/2014/main" id="{8A1B3A93-A830-2F4C-B820-8BFDC1867E2A}"/>
                          </a:ext>
                        </a:extLst>
                      </p:cNvPr>
                      <p:cNvPicPr/>
                      <p:nvPr/>
                    </p:nvPicPr>
                    <p:blipFill>
                      <a:blip r:embed="rId5"/>
                      <a:stretch>
                        <a:fillRect/>
                      </a:stretch>
                    </p:blipFill>
                    <p:spPr>
                      <a:xfrm>
                        <a:off x="1281347" y="611790"/>
                        <a:ext cx="7038194" cy="6246210"/>
                      </a:xfrm>
                      <a:prstGeom prst="rect">
                        <a:avLst/>
                      </a:prstGeom>
                    </p:spPr>
                  </p:pic>
                </p:oleObj>
              </mc:Fallback>
            </mc:AlternateContent>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UBJECT TO REVISION"/>
          <p:cNvSpPr txBox="1"/>
          <p:nvPr/>
        </p:nvSpPr>
        <p:spPr>
          <a:xfrm>
            <a:off x="5992760" y="5484324"/>
            <a:ext cx="2630734" cy="853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lvl1pPr>
          </a:lstStyle>
          <a:p>
            <a:r>
              <a:rPr dirty="0"/>
              <a:t>SUBJECT TO REVISION</a:t>
            </a:r>
          </a:p>
        </p:txBody>
      </p:sp>
      <p:graphicFrame>
        <p:nvGraphicFramePr>
          <p:cNvPr id="2" name="Object 1">
            <a:extLst>
              <a:ext uri="{FF2B5EF4-FFF2-40B4-BE49-F238E27FC236}">
                <a16:creationId xmlns:a16="http://schemas.microsoft.com/office/drawing/2014/main" id="{1E3295DC-8F06-0942-BDA4-F1B3990DB120}"/>
              </a:ext>
            </a:extLst>
          </p:cNvPr>
          <p:cNvGraphicFramePr>
            <a:graphicFrameLocks noChangeAspect="1"/>
          </p:cNvGraphicFramePr>
          <p:nvPr>
            <p:extLst>
              <p:ext uri="{D42A27DB-BD31-4B8C-83A1-F6EECF244321}">
                <p14:modId xmlns:p14="http://schemas.microsoft.com/office/powerpoint/2010/main" val="2765511989"/>
              </p:ext>
            </p:extLst>
          </p:nvPr>
        </p:nvGraphicFramePr>
        <p:xfrm>
          <a:off x="854439" y="294197"/>
          <a:ext cx="7769055" cy="6185975"/>
        </p:xfrm>
        <a:graphic>
          <a:graphicData uri="http://schemas.openxmlformats.org/presentationml/2006/ole">
            <mc:AlternateContent xmlns:mc="http://schemas.openxmlformats.org/markup-compatibility/2006">
              <mc:Choice xmlns:v="urn:schemas-microsoft-com:vml" Requires="v">
                <p:oleObj spid="_x0000_s2054" name="Document" r:id="rId4" imgW="5943600" imgH="4635500" progId="Word.Document.12">
                  <p:embed/>
                </p:oleObj>
              </mc:Choice>
              <mc:Fallback>
                <p:oleObj name="Document" r:id="rId4" imgW="5943600" imgH="4635500" progId="Word.Document.12">
                  <p:embed/>
                  <p:pic>
                    <p:nvPicPr>
                      <p:cNvPr id="2" name="Object 1">
                        <a:extLst>
                          <a:ext uri="{FF2B5EF4-FFF2-40B4-BE49-F238E27FC236}">
                            <a16:creationId xmlns:a16="http://schemas.microsoft.com/office/drawing/2014/main" id="{1E3295DC-8F06-0942-BDA4-F1B3990DB120}"/>
                          </a:ext>
                        </a:extLst>
                      </p:cNvPr>
                      <p:cNvPicPr/>
                      <p:nvPr/>
                    </p:nvPicPr>
                    <p:blipFill>
                      <a:blip r:embed="rId5"/>
                      <a:stretch>
                        <a:fillRect/>
                      </a:stretch>
                    </p:blipFill>
                    <p:spPr>
                      <a:xfrm>
                        <a:off x="854439" y="294197"/>
                        <a:ext cx="7769055" cy="6185975"/>
                      </a:xfrm>
                      <a:prstGeom prst="rect">
                        <a:avLst/>
                      </a:prstGeom>
                    </p:spPr>
                  </p:pic>
                </p:oleObj>
              </mc:Fallback>
            </mc:AlternateContent>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chedule"/>
          <p:cNvSpPr txBox="1">
            <a:spLocks noGrp="1"/>
          </p:cNvSpPr>
          <p:nvPr>
            <p:ph type="ctrTitle"/>
          </p:nvPr>
        </p:nvSpPr>
        <p:spPr>
          <a:xfrm>
            <a:off x="685800" y="2130425"/>
            <a:ext cx="7772400" cy="1470025"/>
          </a:xfrm>
          <a:prstGeom prst="rect">
            <a:avLst/>
          </a:prstGeom>
        </p:spPr>
        <p:txBody>
          <a:bodyPr>
            <a:normAutofit/>
          </a:bodyPr>
          <a:lstStyle/>
          <a:p>
            <a:r>
              <a:t>Schedule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1CF48672-869B-2D49-9EDE-2D79B6A43F4A}"/>
              </a:ext>
            </a:extLst>
          </p:cNvPr>
          <p:cNvGraphicFramePr>
            <a:graphicFrameLocks noChangeAspect="1"/>
          </p:cNvGraphicFramePr>
          <p:nvPr>
            <p:extLst>
              <p:ext uri="{D42A27DB-BD31-4B8C-83A1-F6EECF244321}">
                <p14:modId xmlns:p14="http://schemas.microsoft.com/office/powerpoint/2010/main" val="2685352892"/>
              </p:ext>
            </p:extLst>
          </p:nvPr>
        </p:nvGraphicFramePr>
        <p:xfrm>
          <a:off x="496919" y="521652"/>
          <a:ext cx="8204444" cy="6005757"/>
        </p:xfrm>
        <a:graphic>
          <a:graphicData uri="http://schemas.openxmlformats.org/presentationml/2006/ole">
            <mc:AlternateContent xmlns:mc="http://schemas.openxmlformats.org/markup-compatibility/2006">
              <mc:Choice xmlns:v="urn:schemas-microsoft-com:vml" Requires="v">
                <p:oleObj spid="_x0000_s3078" name="Document" r:id="rId3" imgW="6210300" imgH="4546600" progId="Word.Document.12">
                  <p:embed/>
                </p:oleObj>
              </mc:Choice>
              <mc:Fallback>
                <p:oleObj name="Document" r:id="rId3" imgW="6210300" imgH="4546600" progId="Word.Document.12">
                  <p:embed/>
                  <p:pic>
                    <p:nvPicPr>
                      <p:cNvPr id="4" name="Object 3">
                        <a:extLst>
                          <a:ext uri="{FF2B5EF4-FFF2-40B4-BE49-F238E27FC236}">
                            <a16:creationId xmlns:a16="http://schemas.microsoft.com/office/drawing/2014/main" id="{1CF48672-869B-2D49-9EDE-2D79B6A43F4A}"/>
                          </a:ext>
                        </a:extLst>
                      </p:cNvPr>
                      <p:cNvPicPr/>
                      <p:nvPr/>
                    </p:nvPicPr>
                    <p:blipFill>
                      <a:blip r:embed="rId4"/>
                      <a:stretch>
                        <a:fillRect/>
                      </a:stretch>
                    </p:blipFill>
                    <p:spPr>
                      <a:xfrm>
                        <a:off x="496919" y="521652"/>
                        <a:ext cx="8204444" cy="6005757"/>
                      </a:xfrm>
                      <a:prstGeom prst="rect">
                        <a:avLst/>
                      </a:prstGeom>
                    </p:spPr>
                  </p:pic>
                </p:oleObj>
              </mc:Fallback>
            </mc:AlternateContent>
          </a:graphicData>
        </a:graphic>
      </p:graphicFrame>
    </p:spTree>
    <p:extLst>
      <p:ext uri="{BB962C8B-B14F-4D97-AF65-F5344CB8AC3E}">
        <p14:creationId xmlns:p14="http://schemas.microsoft.com/office/powerpoint/2010/main" val="3957109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taff"/>
          <p:cNvSpPr txBox="1">
            <a:spLocks noGrp="1"/>
          </p:cNvSpPr>
          <p:nvPr>
            <p:ph type="title"/>
          </p:nvPr>
        </p:nvSpPr>
        <p:spPr>
          <a:xfrm>
            <a:off x="457200" y="274638"/>
            <a:ext cx="8229600" cy="1143001"/>
          </a:xfrm>
          <a:prstGeom prst="rect">
            <a:avLst/>
          </a:prstGeom>
        </p:spPr>
        <p:txBody>
          <a:bodyPr>
            <a:normAutofit/>
          </a:bodyPr>
          <a:lstStyle/>
          <a:p>
            <a:r>
              <a:rPr dirty="0"/>
              <a:t>Staff</a:t>
            </a:r>
          </a:p>
        </p:txBody>
      </p:sp>
      <p:sp>
        <p:nvSpPr>
          <p:cNvPr id="129" name="Prof. Alan Pisano…"/>
          <p:cNvSpPr txBox="1">
            <a:spLocks noGrp="1"/>
          </p:cNvSpPr>
          <p:nvPr>
            <p:ph type="body" idx="1"/>
          </p:nvPr>
        </p:nvSpPr>
        <p:spPr>
          <a:xfrm>
            <a:off x="762000" y="1447800"/>
            <a:ext cx="8077200" cy="4525963"/>
          </a:xfrm>
          <a:prstGeom prst="rect">
            <a:avLst/>
          </a:prstGeom>
        </p:spPr>
        <p:txBody>
          <a:bodyPr>
            <a:normAutofit lnSpcReduction="10000"/>
          </a:bodyPr>
          <a:lstStyle/>
          <a:p>
            <a:r>
              <a:rPr dirty="0"/>
              <a:t>Prof. Alan Pisano </a:t>
            </a:r>
            <a:r>
              <a:rPr lang="en-US" dirty="0"/>
              <a:t>(Lead Professor)</a:t>
            </a:r>
            <a:endParaRPr dirty="0"/>
          </a:p>
          <a:p>
            <a:r>
              <a:rPr dirty="0"/>
              <a:t>Prof. Osama </a:t>
            </a:r>
            <a:r>
              <a:rPr dirty="0" err="1"/>
              <a:t>AlShaykh</a:t>
            </a:r>
            <a:endParaRPr dirty="0"/>
          </a:p>
          <a:p>
            <a:r>
              <a:rPr dirty="0"/>
              <a:t>Prof. Michael Hirsch</a:t>
            </a:r>
          </a:p>
          <a:p>
            <a:r>
              <a:rPr lang="en-US" dirty="0"/>
              <a:t>Joseph Greene </a:t>
            </a:r>
            <a:r>
              <a:rPr dirty="0"/>
              <a:t>– GTA</a:t>
            </a:r>
          </a:p>
          <a:p>
            <a:r>
              <a:rPr lang="en-US" dirty="0" err="1"/>
              <a:t>Bingxue</a:t>
            </a:r>
            <a:r>
              <a:rPr lang="en-US" dirty="0"/>
              <a:t> Liu</a:t>
            </a:r>
            <a:r>
              <a:rPr dirty="0"/>
              <a:t> - GTA</a:t>
            </a:r>
          </a:p>
          <a:p>
            <a:r>
              <a:rPr lang="en-US" dirty="0" err="1"/>
              <a:t>Hongli</a:t>
            </a:r>
            <a:r>
              <a:rPr lang="en-US" dirty="0"/>
              <a:t> Ni</a:t>
            </a:r>
            <a:r>
              <a:rPr dirty="0"/>
              <a:t>- GTA</a:t>
            </a:r>
          </a:p>
          <a:p>
            <a:r>
              <a:rPr lang="en-US" dirty="0" err="1"/>
              <a:t>Jiabei</a:t>
            </a:r>
            <a:r>
              <a:rPr lang="en-US" dirty="0"/>
              <a:t> Zhu</a:t>
            </a:r>
            <a:r>
              <a:rPr dirty="0"/>
              <a:t> </a:t>
            </a:r>
            <a:r>
              <a:rPr lang="en-US" dirty="0"/>
              <a:t>–</a:t>
            </a:r>
            <a:r>
              <a:rPr dirty="0"/>
              <a:t> GTA</a:t>
            </a:r>
          </a:p>
          <a:p>
            <a:r>
              <a:rPr dirty="0"/>
              <a:t>Lab Ass</a:t>
            </a:r>
            <a:r>
              <a:rPr lang="en-US" dirty="0"/>
              <a:t>istant </a:t>
            </a:r>
            <a:r>
              <a:rPr dirty="0"/>
              <a:t> – </a:t>
            </a:r>
            <a:r>
              <a:rPr lang="en-US" dirty="0"/>
              <a:t>Katie Golder</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F9C4A44-3566-A34A-9597-7ED0FC4E6A26}"/>
              </a:ext>
            </a:extLst>
          </p:cNvPr>
          <p:cNvGraphicFramePr>
            <a:graphicFrameLocks noChangeAspect="1"/>
          </p:cNvGraphicFramePr>
          <p:nvPr>
            <p:extLst>
              <p:ext uri="{D42A27DB-BD31-4B8C-83A1-F6EECF244321}">
                <p14:modId xmlns:p14="http://schemas.microsoft.com/office/powerpoint/2010/main" val="869089408"/>
              </p:ext>
            </p:extLst>
          </p:nvPr>
        </p:nvGraphicFramePr>
        <p:xfrm>
          <a:off x="893298" y="403192"/>
          <a:ext cx="7673927" cy="6311961"/>
        </p:xfrm>
        <a:graphic>
          <a:graphicData uri="http://schemas.openxmlformats.org/presentationml/2006/ole">
            <mc:AlternateContent xmlns:mc="http://schemas.openxmlformats.org/markup-compatibility/2006">
              <mc:Choice xmlns:v="urn:schemas-microsoft-com:vml" Requires="v">
                <p:oleObj spid="_x0000_s4102" name="Document" r:id="rId3" imgW="6210300" imgH="5105400" progId="Word.Document.12">
                  <p:embed/>
                </p:oleObj>
              </mc:Choice>
              <mc:Fallback>
                <p:oleObj name="Document" r:id="rId3" imgW="6210300" imgH="5105400" progId="Word.Document.12">
                  <p:embed/>
                  <p:pic>
                    <p:nvPicPr>
                      <p:cNvPr id="3" name="Object 2">
                        <a:extLst>
                          <a:ext uri="{FF2B5EF4-FFF2-40B4-BE49-F238E27FC236}">
                            <a16:creationId xmlns:a16="http://schemas.microsoft.com/office/drawing/2014/main" id="{8F9C4A44-3566-A34A-9597-7ED0FC4E6A26}"/>
                          </a:ext>
                        </a:extLst>
                      </p:cNvPr>
                      <p:cNvPicPr/>
                      <p:nvPr/>
                    </p:nvPicPr>
                    <p:blipFill>
                      <a:blip r:embed="rId4"/>
                      <a:stretch>
                        <a:fillRect/>
                      </a:stretch>
                    </p:blipFill>
                    <p:spPr>
                      <a:xfrm>
                        <a:off x="893298" y="403192"/>
                        <a:ext cx="7673927" cy="6311961"/>
                      </a:xfrm>
                      <a:prstGeom prst="rect">
                        <a:avLst/>
                      </a:prstGeom>
                    </p:spPr>
                  </p:pic>
                </p:oleObj>
              </mc:Fallback>
            </mc:AlternateContent>
          </a:graphicData>
        </a:graphic>
      </p:graphicFrame>
    </p:spTree>
    <p:extLst>
      <p:ext uri="{BB962C8B-B14F-4D97-AF65-F5344CB8AC3E}">
        <p14:creationId xmlns:p14="http://schemas.microsoft.com/office/powerpoint/2010/main" val="13207089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A40-5CF5-6F43-A52F-87DD83FA316A}"/>
              </a:ext>
            </a:extLst>
          </p:cNvPr>
          <p:cNvSpPr>
            <a:spLocks noGrp="1"/>
          </p:cNvSpPr>
          <p:nvPr>
            <p:ph type="title"/>
          </p:nvPr>
        </p:nvSpPr>
        <p:spPr/>
        <p:txBody>
          <a:bodyPr/>
          <a:lstStyle/>
          <a:p>
            <a:r>
              <a:rPr lang="en-US" dirty="0"/>
              <a:t>Projects done last year</a:t>
            </a:r>
          </a:p>
        </p:txBody>
      </p:sp>
      <p:sp>
        <p:nvSpPr>
          <p:cNvPr id="3" name="Text Placeholder 2">
            <a:extLst>
              <a:ext uri="{FF2B5EF4-FFF2-40B4-BE49-F238E27FC236}">
                <a16:creationId xmlns:a16="http://schemas.microsoft.com/office/drawing/2014/main" id="{4C585D30-92EB-1A45-BD9D-45A6B1241322}"/>
              </a:ext>
            </a:extLst>
          </p:cNvPr>
          <p:cNvSpPr>
            <a:spLocks noGrp="1"/>
          </p:cNvSpPr>
          <p:nvPr>
            <p:ph type="body" idx="1"/>
          </p:nvPr>
        </p:nvSpPr>
        <p:spPr>
          <a:xfrm>
            <a:off x="457200" y="1600200"/>
            <a:ext cx="8229600" cy="2859258"/>
          </a:xfrm>
        </p:spPr>
        <p:txBody>
          <a:bodyPr/>
          <a:lstStyle/>
          <a:p>
            <a:r>
              <a:rPr lang="en-US" dirty="0">
                <a:hlinkClick r:id="rId2"/>
              </a:rPr>
              <a:t>https://www.bu.edu/eng/departments/ece/resourcesforcurrentstudent/ece-day-3/</a:t>
            </a:r>
            <a:endParaRPr lang="en-US" dirty="0"/>
          </a:p>
          <a:p>
            <a:endParaRPr lang="en-US" dirty="0"/>
          </a:p>
          <a:p>
            <a:r>
              <a:rPr lang="en-US" dirty="0"/>
              <a:t>Best Project – Team 4 - LIFE ROBOT</a:t>
            </a:r>
          </a:p>
        </p:txBody>
      </p:sp>
    </p:spTree>
    <p:extLst>
      <p:ext uri="{BB962C8B-B14F-4D97-AF65-F5344CB8AC3E}">
        <p14:creationId xmlns:p14="http://schemas.microsoft.com/office/powerpoint/2010/main" val="415233590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B672-43AE-3940-A51F-5C0804926CFE}"/>
              </a:ext>
            </a:extLst>
          </p:cNvPr>
          <p:cNvSpPr>
            <a:spLocks noGrp="1"/>
          </p:cNvSpPr>
          <p:nvPr>
            <p:ph type="title"/>
          </p:nvPr>
        </p:nvSpPr>
        <p:spPr/>
        <p:txBody>
          <a:bodyPr/>
          <a:lstStyle/>
          <a:p>
            <a:r>
              <a:rPr lang="en-US" dirty="0"/>
              <a:t>Academic Conduct</a:t>
            </a:r>
          </a:p>
        </p:txBody>
      </p:sp>
      <p:sp>
        <p:nvSpPr>
          <p:cNvPr id="4" name="Rectangle 3">
            <a:extLst>
              <a:ext uri="{FF2B5EF4-FFF2-40B4-BE49-F238E27FC236}">
                <a16:creationId xmlns:a16="http://schemas.microsoft.com/office/drawing/2014/main" id="{89A08254-1939-874E-A809-8820507A4F84}"/>
              </a:ext>
            </a:extLst>
          </p:cNvPr>
          <p:cNvSpPr/>
          <p:nvPr/>
        </p:nvSpPr>
        <p:spPr>
          <a:xfrm>
            <a:off x="942535" y="1285916"/>
            <a:ext cx="7526216" cy="4801314"/>
          </a:xfrm>
          <a:prstGeom prst="rect">
            <a:avLst/>
          </a:prstGeom>
        </p:spPr>
        <p:txBody>
          <a:bodyPr wrap="square">
            <a:spAutoFit/>
          </a:bodyPr>
          <a:lstStyle/>
          <a:p>
            <a:r>
              <a:rPr lang="en-US" b="1" dirty="0">
                <a:latin typeface="Helvetica" pitchFamily="2" charset="0"/>
              </a:rPr>
              <a:t>Academic Misconduct</a:t>
            </a:r>
            <a:endParaRPr lang="en-US" dirty="0">
              <a:latin typeface="Helvetica" pitchFamily="2" charset="0"/>
            </a:endParaRPr>
          </a:p>
          <a:p>
            <a:br>
              <a:rPr lang="en-US" dirty="0">
                <a:latin typeface="Helvetica" pitchFamily="2" charset="0"/>
              </a:rPr>
            </a:br>
            <a:endParaRPr lang="en-US" dirty="0">
              <a:latin typeface="Helvetica" pitchFamily="2" charset="0"/>
            </a:endParaRPr>
          </a:p>
          <a:p>
            <a:r>
              <a:rPr lang="en-US" dirty="0">
                <a:latin typeface="Helvetica" pitchFamily="2" charset="0"/>
              </a:rPr>
              <a:t>BU takes academic integrity very seriously. Academic misconduct is conduct by which a student misrepresents his or her academic accomplishments, or impedes other students’ opportunities of being judged fairly for their academic work. Knowingly allowing others to represent your work as their own is as serious an offense as submitting another’s work as your own. More information on BU's Academic Conduct Code, with examples, may be found at </a:t>
            </a:r>
          </a:p>
          <a:p>
            <a:r>
              <a:rPr lang="en-US" dirty="0">
                <a:latin typeface="Helvetica" pitchFamily="2" charset="0"/>
                <a:hlinkClick r:id="rId2"/>
              </a:rPr>
              <a:t>http://www.bu.edu/academics/policies/academic-conduct-code</a:t>
            </a:r>
            <a:r>
              <a:rPr lang="en-US" dirty="0">
                <a:latin typeface="Helvetica" pitchFamily="2" charset="0"/>
              </a:rPr>
              <a:t> .</a:t>
            </a:r>
          </a:p>
          <a:p>
            <a:endParaRPr lang="en-US" dirty="0">
              <a:latin typeface="Helvetica" pitchFamily="2" charset="0"/>
            </a:endParaRPr>
          </a:p>
          <a:p>
            <a:r>
              <a:rPr lang="en-US" b="1" dirty="0">
                <a:latin typeface="Helvetica" pitchFamily="2" charset="0"/>
              </a:rPr>
              <a:t>Class Material</a:t>
            </a:r>
          </a:p>
          <a:p>
            <a:endParaRPr lang="en-US" dirty="0">
              <a:latin typeface="Helvetica" pitchFamily="2" charset="0"/>
            </a:endParaRPr>
          </a:p>
          <a:p>
            <a:r>
              <a:rPr lang="en-US" dirty="0">
                <a:latin typeface="Helvetica" pitchFamily="2" charset="0"/>
              </a:rPr>
              <a:t>Material presented in Senior Design (including that posted on blackboard) may not be reposted on any web site, or otherwise made available to those not enrolled in EC463. Ask if you have questions!</a:t>
            </a:r>
          </a:p>
        </p:txBody>
      </p:sp>
    </p:spTree>
    <p:extLst>
      <p:ext uri="{BB962C8B-B14F-4D97-AF65-F5344CB8AC3E}">
        <p14:creationId xmlns:p14="http://schemas.microsoft.com/office/powerpoint/2010/main" val="25013411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3EB8-3D7A-7445-91AC-32E39A6753F3}"/>
              </a:ext>
            </a:extLst>
          </p:cNvPr>
          <p:cNvSpPr>
            <a:spLocks noGrp="1"/>
          </p:cNvSpPr>
          <p:nvPr>
            <p:ph type="title"/>
          </p:nvPr>
        </p:nvSpPr>
        <p:spPr/>
        <p:txBody>
          <a:bodyPr/>
          <a:lstStyle/>
          <a:p>
            <a:r>
              <a:rPr lang="en-US" dirty="0"/>
              <a:t>The Mini-projects</a:t>
            </a:r>
          </a:p>
        </p:txBody>
      </p:sp>
      <p:sp>
        <p:nvSpPr>
          <p:cNvPr id="3" name="Text Placeholder 2">
            <a:extLst>
              <a:ext uri="{FF2B5EF4-FFF2-40B4-BE49-F238E27FC236}">
                <a16:creationId xmlns:a16="http://schemas.microsoft.com/office/drawing/2014/main" id="{68E3B559-35B8-9E41-95A3-56837B4E2726}"/>
              </a:ext>
            </a:extLst>
          </p:cNvPr>
          <p:cNvSpPr>
            <a:spLocks noGrp="1"/>
          </p:cNvSpPr>
          <p:nvPr>
            <p:ph type="body" idx="1"/>
          </p:nvPr>
        </p:nvSpPr>
        <p:spPr>
          <a:xfrm>
            <a:off x="457200" y="1600200"/>
            <a:ext cx="8229600" cy="4688058"/>
          </a:xfrm>
        </p:spPr>
        <p:txBody>
          <a:bodyPr/>
          <a:lstStyle/>
          <a:p>
            <a:r>
              <a:rPr lang="en-US" dirty="0"/>
              <a:t>Hardware (done by EEs in pairs)</a:t>
            </a:r>
          </a:p>
          <a:p>
            <a:pPr lvl="1"/>
            <a:r>
              <a:rPr lang="en-US" dirty="0"/>
              <a:t>Prof. Michael Hirsch</a:t>
            </a:r>
          </a:p>
          <a:p>
            <a:pPr lvl="1"/>
            <a:endParaRPr lang="en-US" dirty="0"/>
          </a:p>
          <a:p>
            <a:pPr marL="473529" indent="-457200"/>
            <a:r>
              <a:rPr lang="en-US" dirty="0"/>
              <a:t>Software (done by CEs in pairs)</a:t>
            </a:r>
          </a:p>
          <a:p>
            <a:pPr marL="914400" lvl="1" indent="-457200"/>
            <a:r>
              <a:rPr lang="en-US" dirty="0"/>
              <a:t>Prof. Osama </a:t>
            </a:r>
            <a:r>
              <a:rPr lang="en-US" dirty="0" err="1"/>
              <a:t>AlShaykh</a:t>
            </a:r>
            <a:endParaRPr lang="en-US" dirty="0"/>
          </a:p>
          <a:p>
            <a:pPr marL="914400" lvl="1" indent="-457200"/>
            <a:endParaRPr lang="en-US" dirty="0"/>
          </a:p>
          <a:p>
            <a:pPr marL="473529" indent="-457200"/>
            <a:r>
              <a:rPr lang="en-US" dirty="0"/>
              <a:t>Team pairings are posted on Blackboard</a:t>
            </a:r>
          </a:p>
        </p:txBody>
      </p:sp>
    </p:spTree>
    <p:extLst>
      <p:ext uri="{BB962C8B-B14F-4D97-AF65-F5344CB8AC3E}">
        <p14:creationId xmlns:p14="http://schemas.microsoft.com/office/powerpoint/2010/main" val="10919036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History"/>
          <p:cNvSpPr txBox="1">
            <a:spLocks noGrp="1"/>
          </p:cNvSpPr>
          <p:nvPr>
            <p:ph type="title"/>
          </p:nvPr>
        </p:nvSpPr>
        <p:spPr>
          <a:xfrm>
            <a:off x="457200" y="5787"/>
            <a:ext cx="8229600" cy="1508125"/>
          </a:xfrm>
          <a:prstGeom prst="rect">
            <a:avLst/>
          </a:prstGeom>
        </p:spPr>
        <p:txBody>
          <a:bodyPr/>
          <a:lstStyle/>
          <a:p>
            <a:r>
              <a:t>History</a:t>
            </a:r>
          </a:p>
        </p:txBody>
      </p:sp>
      <p:sp>
        <p:nvSpPr>
          <p:cNvPr id="132" name="Senior Design is an ABET required course.  ABET requires a “team-based” design experience in Senior Year (all Engineering colleges)…"/>
          <p:cNvSpPr txBox="1">
            <a:spLocks noGrp="1"/>
          </p:cNvSpPr>
          <p:nvPr>
            <p:ph type="body" idx="1"/>
          </p:nvPr>
        </p:nvSpPr>
        <p:spPr>
          <a:xfrm>
            <a:off x="457200" y="1179543"/>
            <a:ext cx="8229600" cy="5257801"/>
          </a:xfrm>
          <a:prstGeom prst="rect">
            <a:avLst/>
          </a:prstGeom>
        </p:spPr>
        <p:txBody>
          <a:bodyPr/>
          <a:lstStyle/>
          <a:p>
            <a:r>
              <a:rPr dirty="0"/>
              <a:t>Senior Design is an ABET required course.  ABET requires a “team-based” design experience in Senior Year (all Engineering colleges)</a:t>
            </a:r>
          </a:p>
          <a:p>
            <a:r>
              <a:rPr dirty="0"/>
              <a:t>At BU ECE we have had an excellent track record (Nationally)</a:t>
            </a:r>
          </a:p>
          <a:p>
            <a:r>
              <a:rPr dirty="0"/>
              <a:t>For in the last </a:t>
            </a:r>
            <a:r>
              <a:rPr lang="en-US" dirty="0"/>
              <a:t>6</a:t>
            </a:r>
            <a:r>
              <a:rPr dirty="0"/>
              <a:t> years we have won prize</a:t>
            </a:r>
            <a:r>
              <a:rPr lang="en-US" dirty="0"/>
              <a:t>s</a:t>
            </a:r>
            <a:r>
              <a:rPr dirty="0"/>
              <a:t> in college Societal Award competition</a:t>
            </a:r>
            <a:r>
              <a:rPr lang="en-US" dirty="0"/>
              <a:t> (3 1</a:t>
            </a:r>
            <a:r>
              <a:rPr lang="en-US" baseline="30000" dirty="0"/>
              <a:t>st</a:t>
            </a:r>
            <a:r>
              <a:rPr lang="en-US" dirty="0"/>
              <a:t> place winners)</a:t>
            </a:r>
            <a:r>
              <a:rPr dirty="0"/>
              <a:t>.</a:t>
            </a:r>
            <a:endParaRPr lang="en-US" dirty="0"/>
          </a:p>
          <a:p>
            <a:r>
              <a:rPr lang="en-US" dirty="0"/>
              <a:t>2 Finalists in the Cornell Cup 2 years ago</a:t>
            </a:r>
            <a:endParaRPr dirty="0"/>
          </a:p>
        </p:txBody>
      </p:sp>
      <p:sp>
        <p:nvSpPr>
          <p:cNvPr id="1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We have had a team present at the bi-annual Capstone Conference since 2000.…"/>
          <p:cNvSpPr txBox="1">
            <a:spLocks noGrp="1"/>
          </p:cNvSpPr>
          <p:nvPr>
            <p:ph type="body" idx="1"/>
          </p:nvPr>
        </p:nvSpPr>
        <p:spPr>
          <a:xfrm>
            <a:off x="306194" y="636957"/>
            <a:ext cx="8380606" cy="5257801"/>
          </a:xfrm>
          <a:prstGeom prst="rect">
            <a:avLst/>
          </a:prstGeom>
        </p:spPr>
        <p:txBody>
          <a:bodyPr/>
          <a:lstStyle/>
          <a:p>
            <a:r>
              <a:rPr dirty="0"/>
              <a:t>We have had a team present at the bi-annual Capstone Conference since 2000.</a:t>
            </a:r>
            <a:r>
              <a:rPr lang="en-US" dirty="0"/>
              <a:t>  The 2021 (postponed from 2020) conference is at University of Texas (Dallas).</a:t>
            </a:r>
            <a:endParaRPr dirty="0"/>
          </a:p>
          <a:p>
            <a:r>
              <a:rPr dirty="0"/>
              <a:t>Teams have also won prizes at competitions conducted by Texas Instruments and National Instruments.</a:t>
            </a:r>
          </a:p>
          <a:p>
            <a:r>
              <a:rPr dirty="0"/>
              <a:t>Teams have had excellent success at the Questrom Buzz lab </a:t>
            </a:r>
            <a:r>
              <a:rPr lang="en-US" dirty="0"/>
              <a:t>(Now BU Build) </a:t>
            </a:r>
            <a:r>
              <a:rPr dirty="0"/>
              <a:t>competitions (one earned a coveted internship</a:t>
            </a:r>
            <a:r>
              <a:rPr lang="en-US" dirty="0"/>
              <a:t>)</a:t>
            </a:r>
            <a:endParaRPr dirty="0"/>
          </a:p>
        </p:txBody>
      </p:sp>
      <p:sp>
        <p:nvSpPr>
          <p:cNvPr id="1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erall Objective"/>
          <p:cNvSpPr txBox="1">
            <a:spLocks noGrp="1"/>
          </p:cNvSpPr>
          <p:nvPr>
            <p:ph type="ctrTitle"/>
          </p:nvPr>
        </p:nvSpPr>
        <p:spPr>
          <a:xfrm>
            <a:off x="685800" y="2130425"/>
            <a:ext cx="7772400" cy="1470025"/>
          </a:xfrm>
          <a:prstGeom prst="rect">
            <a:avLst/>
          </a:prstGeom>
        </p:spPr>
        <p:txBody>
          <a:bodyPr>
            <a:normAutofit/>
          </a:bodyPr>
          <a:lstStyle/>
          <a:p>
            <a:r>
              <a:t>Overall Objective</a:t>
            </a:r>
          </a:p>
        </p:txBody>
      </p:sp>
      <p:sp>
        <p:nvSpPr>
          <p:cNvPr id="139" name="The Societal Engineer"/>
          <p:cNvSpPr txBox="1">
            <a:spLocks noGrp="1"/>
          </p:cNvSpPr>
          <p:nvPr>
            <p:ph type="subTitle" sz="quarter" idx="1"/>
          </p:nvPr>
        </p:nvSpPr>
        <p:spPr>
          <a:xfrm>
            <a:off x="1371600" y="3886200"/>
            <a:ext cx="6400800" cy="1752600"/>
          </a:xfrm>
          <a:prstGeom prst="rect">
            <a:avLst/>
          </a:prstGeom>
        </p:spPr>
        <p:txBody>
          <a:bodyPr>
            <a:normAutofit/>
          </a:bodyPr>
          <a:lstStyle/>
          <a:p>
            <a:r>
              <a:t>The Societal Engineer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hidden="1">
            <a:extLst>
              <a:ext uri="{FF2B5EF4-FFF2-40B4-BE49-F238E27FC236}">
                <a16:creationId xmlns:a16="http://schemas.microsoft.com/office/drawing/2014/main" id="{1608C515-19FD-4BFE-9C5E-D93784A17C05}"/>
              </a:ext>
            </a:extLst>
          </p:cNvPr>
          <p:cNvGraphicFramePr>
            <a:graphicFrameLocks noChangeAspect="1"/>
          </p:cNvGraphicFramePr>
          <p:nvPr>
            <p:custDataLst>
              <p:tags r:id="rId2"/>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spid="_x0000_s8195" name="think-cell Slide" r:id="rId6" imgW="395" imgH="394" progId="TCLayout.ActiveDocument.1">
                  <p:embed/>
                </p:oleObj>
              </mc:Choice>
              <mc:Fallback>
                <p:oleObj name="think-cell Slide" r:id="rId6" imgW="395" imgH="394" progId="TCLayout.ActiveDocument.1">
                  <p:embed/>
                  <p:pic>
                    <p:nvPicPr>
                      <p:cNvPr id="5" name="Object 8" hidden="1">
                        <a:extLst>
                          <a:ext uri="{FF2B5EF4-FFF2-40B4-BE49-F238E27FC236}">
                            <a16:creationId xmlns:a16="http://schemas.microsoft.com/office/drawing/2014/main" id="{1608C515-19FD-4BFE-9C5E-D93784A17C05}"/>
                          </a:ext>
                        </a:extLst>
                      </p:cNvPr>
                      <p:cNvPicPr/>
                      <p:nvPr/>
                    </p:nvPicPr>
                    <p:blipFill>
                      <a:blip r:embed="rId7"/>
                      <a:stretch>
                        <a:fillRect/>
                      </a:stretch>
                    </p:blipFill>
                    <p:spPr>
                      <a:xfrm>
                        <a:off x="1191" y="858441"/>
                        <a:ext cx="1191" cy="1191"/>
                      </a:xfrm>
                      <a:prstGeom prst="rect">
                        <a:avLst/>
                      </a:prstGeom>
                    </p:spPr>
                  </p:pic>
                </p:oleObj>
              </mc:Fallback>
            </mc:AlternateContent>
          </a:graphicData>
        </a:graphic>
      </p:graphicFrame>
      <p:sp>
        <p:nvSpPr>
          <p:cNvPr id="6" name="Rectangle 7" hidden="1">
            <a:extLst>
              <a:ext uri="{FF2B5EF4-FFF2-40B4-BE49-F238E27FC236}">
                <a16:creationId xmlns:a16="http://schemas.microsoft.com/office/drawing/2014/main" id="{664F757A-0E14-492E-88E8-4194246B2AFB}"/>
              </a:ext>
            </a:extLst>
          </p:cNvPr>
          <p:cNvSpPr/>
          <p:nvPr>
            <p:custDataLst>
              <p:tags r:id="rId3"/>
            </p:custDataLst>
          </p:nvPr>
        </p:nvSpPr>
        <p:spPr>
          <a:xfrm>
            <a:off x="0" y="857250"/>
            <a:ext cx="119063" cy="11906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225"/>
              </a:spcBef>
              <a:spcAft>
                <a:spcPts val="225"/>
              </a:spcAft>
            </a:pPr>
            <a:endParaRPr lang="en-US" sz="1875" b="1" dirty="0" err="1">
              <a:solidFill>
                <a:srgbClr val="FFFFFF"/>
              </a:solidFill>
              <a:latin typeface="Arial Narrow" panose="020B0606020202030204" pitchFamily="34" charset="0"/>
              <a:sym typeface="Arial Narrow" panose="020B0606020202030204" pitchFamily="34" charset="0"/>
            </a:endParaRPr>
          </a:p>
        </p:txBody>
      </p:sp>
      <p:sp>
        <p:nvSpPr>
          <p:cNvPr id="2" name="2. Slide Title">
            <a:extLst>
              <a:ext uri="{FF2B5EF4-FFF2-40B4-BE49-F238E27FC236}">
                <a16:creationId xmlns:a16="http://schemas.microsoft.com/office/drawing/2014/main" id="{97480E51-D35E-4E1A-8764-34A2283BB27F}"/>
              </a:ext>
            </a:extLst>
          </p:cNvPr>
          <p:cNvSpPr>
            <a:spLocks noGrp="1"/>
          </p:cNvSpPr>
          <p:nvPr>
            <p:ph type="title"/>
            <p:custDataLst>
              <p:tags r:id="rId4"/>
            </p:custDataLst>
          </p:nvPr>
        </p:nvSpPr>
        <p:spPr>
          <a:xfrm>
            <a:off x="416052" y="2626986"/>
            <a:ext cx="1885950" cy="577081"/>
          </a:xfrm>
        </p:spPr>
        <p:txBody>
          <a:bodyPr/>
          <a:lstStyle/>
          <a:p>
            <a:r>
              <a:rPr lang="en-US" dirty="0"/>
              <a:t>Core beliefs</a:t>
            </a:r>
          </a:p>
        </p:txBody>
      </p:sp>
      <p:sp>
        <p:nvSpPr>
          <p:cNvPr id="7" name="TextBox 6">
            <a:extLst>
              <a:ext uri="{FF2B5EF4-FFF2-40B4-BE49-F238E27FC236}">
                <a16:creationId xmlns:a16="http://schemas.microsoft.com/office/drawing/2014/main" id="{13D0E769-E5F2-4D4F-AE0A-3E6B44BBF2A9}"/>
              </a:ext>
            </a:extLst>
          </p:cNvPr>
          <p:cNvSpPr txBox="1"/>
          <p:nvPr/>
        </p:nvSpPr>
        <p:spPr>
          <a:xfrm>
            <a:off x="2871658" y="2019178"/>
            <a:ext cx="5856290" cy="348557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1500"/>
              </a:spcAft>
            </a:pPr>
            <a:r>
              <a:rPr lang="en-US" sz="1650" dirty="0"/>
              <a:t>Society includes a diverse community of different of nationalities, races, geographies, income-levels, and cultures.</a:t>
            </a:r>
          </a:p>
          <a:p>
            <a:pPr>
              <a:spcAft>
                <a:spcPts val="1500"/>
              </a:spcAft>
            </a:pPr>
            <a:r>
              <a:rPr lang="en-US" sz="1650" dirty="0"/>
              <a:t>The College of Engineering strives to train Societal Engineers that strive to address society’s challenges and that appreciate the richness of every dimension through experiences, research, and collaborative understanding.</a:t>
            </a:r>
          </a:p>
          <a:p>
            <a:pPr>
              <a:spcAft>
                <a:spcPts val="1500"/>
              </a:spcAft>
            </a:pPr>
            <a:r>
              <a:rPr lang="en-US" sz="1650" dirty="0"/>
              <a:t>Societal Engineers should represent society, understand the diversity of society, and build solutions that positively impact a diverse society. </a:t>
            </a:r>
          </a:p>
          <a:p>
            <a:pPr>
              <a:spcAft>
                <a:spcPts val="1500"/>
              </a:spcAft>
            </a:pPr>
            <a:r>
              <a:rPr lang="en-US" sz="1650" dirty="0"/>
              <a:t>Societal Engineers appreciate the need to synthesize multiple attributes and disciplines to solve society’s challenges</a:t>
            </a:r>
          </a:p>
        </p:txBody>
      </p:sp>
      <p:sp>
        <p:nvSpPr>
          <p:cNvPr id="3" name="TextBox 2"/>
          <p:cNvSpPr txBox="1"/>
          <p:nvPr/>
        </p:nvSpPr>
        <p:spPr>
          <a:xfrm>
            <a:off x="2657293" y="1036344"/>
            <a:ext cx="6486707" cy="685800"/>
          </a:xfrm>
          <a:prstGeom prst="rect">
            <a:avLst/>
          </a:prstGeom>
          <a:ln w="6350">
            <a:noFill/>
            <a:miter lim="800000"/>
          </a:ln>
        </p:spPr>
        <p:txBody>
          <a:bodyPr vert="horz" wrap="none" lIns="0" tIns="0" rIns="0" bIns="0" rtlCol="0">
            <a:noAutofit/>
          </a:bodyPr>
          <a:lstStyle/>
          <a:p>
            <a:pPr>
              <a:spcBef>
                <a:spcPts val="225"/>
              </a:spcBef>
              <a:spcAft>
                <a:spcPts val="225"/>
              </a:spcAft>
            </a:pPr>
            <a:r>
              <a:rPr lang="en-US" sz="1650" b="1" dirty="0"/>
              <a:t>Creating the </a:t>
            </a:r>
            <a:r>
              <a:rPr lang="en-US" sz="1650" b="1"/>
              <a:t>Societal Engineer:</a:t>
            </a:r>
          </a:p>
          <a:p>
            <a:pPr>
              <a:spcBef>
                <a:spcPts val="225"/>
              </a:spcBef>
              <a:spcAft>
                <a:spcPts val="225"/>
              </a:spcAft>
            </a:pPr>
            <a:r>
              <a:rPr lang="en-US" sz="1650" b="1" dirty="0"/>
              <a:t>Preparing a Diverse Workforce to Impact Society’s Challenges</a:t>
            </a:r>
          </a:p>
        </p:txBody>
      </p:sp>
    </p:spTree>
    <p:extLst>
      <p:ext uri="{BB962C8B-B14F-4D97-AF65-F5344CB8AC3E}">
        <p14:creationId xmlns:p14="http://schemas.microsoft.com/office/powerpoint/2010/main" val="240438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Key Attributes for “Societal” Engineers: Desired Qualities for Life-long Impact/Success"/>
          <p:cNvSpPr txBox="1">
            <a:spLocks noGrp="1"/>
          </p:cNvSpPr>
          <p:nvPr>
            <p:ph type="title"/>
          </p:nvPr>
        </p:nvSpPr>
        <p:spPr>
          <a:xfrm>
            <a:off x="457200" y="609600"/>
            <a:ext cx="8229600" cy="1143000"/>
          </a:xfrm>
          <a:prstGeom prst="rect">
            <a:avLst/>
          </a:prstGeom>
          <a:ln w="38100">
            <a:solidFill>
              <a:srgbClr val="990033"/>
            </a:solidFill>
            <a:miter lim="800000"/>
          </a:ln>
        </p:spPr>
        <p:txBody>
          <a:bodyPr>
            <a:normAutofit/>
          </a:bodyPr>
          <a:lstStyle/>
          <a:p>
            <a:r>
              <a:rPr sz="2800">
                <a:solidFill>
                  <a:srgbClr val="990033"/>
                </a:solidFill>
              </a:rPr>
              <a:t>Key Attributes for “Societal” Engineers:</a:t>
            </a:r>
            <a:br>
              <a:rPr sz="2800">
                <a:solidFill>
                  <a:srgbClr val="990033"/>
                </a:solidFill>
              </a:rPr>
            </a:br>
            <a:r>
              <a:rPr sz="2800">
                <a:solidFill>
                  <a:srgbClr val="990033"/>
                </a:solidFill>
              </a:rPr>
              <a:t>Desired Qualities for Life-long Impact/Success</a:t>
            </a:r>
          </a:p>
        </p:txBody>
      </p:sp>
      <p:sp>
        <p:nvSpPr>
          <p:cNvPr id="142" name="Grounded in Engineering Fundamentals &amp; depth in well-known discipline…"/>
          <p:cNvSpPr txBox="1">
            <a:spLocks noGrp="1"/>
          </p:cNvSpPr>
          <p:nvPr>
            <p:ph type="body" idx="1"/>
          </p:nvPr>
        </p:nvSpPr>
        <p:spPr>
          <a:xfrm>
            <a:off x="457200" y="1981200"/>
            <a:ext cx="8229600" cy="4953000"/>
          </a:xfrm>
          <a:prstGeom prst="rect">
            <a:avLst/>
          </a:prstGeom>
        </p:spPr>
        <p:txBody>
          <a:bodyPr>
            <a:normAutofit/>
          </a:bodyPr>
          <a:lstStyle/>
          <a:p>
            <a:pPr marL="246459" indent="-246459">
              <a:lnSpc>
                <a:spcPct val="95000"/>
              </a:lnSpc>
              <a:spcBef>
                <a:spcPts val="500"/>
              </a:spcBef>
              <a:buClr>
                <a:srgbClr val="000066"/>
              </a:buClr>
            </a:pPr>
            <a:r>
              <a:rPr sz="2300">
                <a:solidFill>
                  <a:srgbClr val="000066"/>
                </a:solidFill>
              </a:rPr>
              <a:t>Grounded in Engineering Fundamentals &amp; depth in well-known discipline</a:t>
            </a:r>
          </a:p>
          <a:p>
            <a:pPr marL="246459" indent="-246459">
              <a:lnSpc>
                <a:spcPct val="95000"/>
              </a:lnSpc>
              <a:spcBef>
                <a:spcPts val="500"/>
              </a:spcBef>
              <a:buClr>
                <a:srgbClr val="000066"/>
              </a:buClr>
            </a:pPr>
            <a:r>
              <a:rPr sz="2300">
                <a:solidFill>
                  <a:srgbClr val="000066"/>
                </a:solidFill>
              </a:rPr>
              <a:t>Quantitative/Statistical Problem Solving</a:t>
            </a:r>
          </a:p>
          <a:p>
            <a:pPr marL="246459" indent="-246459">
              <a:lnSpc>
                <a:spcPct val="95000"/>
              </a:lnSpc>
              <a:spcBef>
                <a:spcPts val="500"/>
              </a:spcBef>
              <a:buClr>
                <a:srgbClr val="000066"/>
              </a:buClr>
            </a:pPr>
            <a:r>
              <a:rPr sz="2300">
                <a:solidFill>
                  <a:srgbClr val="000066"/>
                </a:solidFill>
              </a:rPr>
              <a:t>Inter &amp; Multi-disciplinary Design </a:t>
            </a:r>
            <a:r>
              <a:rPr sz="2300">
                <a:solidFill>
                  <a:srgbClr val="000066"/>
                </a:solidFill>
                <a:latin typeface="+mj-lt"/>
                <a:ea typeface="+mj-ea"/>
                <a:cs typeface="+mj-cs"/>
                <a:sym typeface="Helvetica"/>
              </a:rPr>
              <a:t>➔ </a:t>
            </a:r>
            <a:r>
              <a:rPr sz="2300">
                <a:solidFill>
                  <a:srgbClr val="000066"/>
                </a:solidFill>
              </a:rPr>
              <a:t>Teamwork</a:t>
            </a:r>
          </a:p>
          <a:p>
            <a:pPr marL="246459" indent="-246459">
              <a:lnSpc>
                <a:spcPct val="95000"/>
              </a:lnSpc>
              <a:spcBef>
                <a:spcPts val="500"/>
              </a:spcBef>
              <a:buClr>
                <a:srgbClr val="000066"/>
              </a:buClr>
            </a:pPr>
            <a:r>
              <a:rPr sz="2300">
                <a:solidFill>
                  <a:srgbClr val="000066"/>
                </a:solidFill>
              </a:rPr>
              <a:t>Communication Skills</a:t>
            </a:r>
          </a:p>
          <a:p>
            <a:pPr marL="246459" indent="-246459">
              <a:lnSpc>
                <a:spcPct val="95000"/>
              </a:lnSpc>
              <a:spcBef>
                <a:spcPts val="500"/>
              </a:spcBef>
              <a:buClr>
                <a:srgbClr val="000066"/>
              </a:buClr>
            </a:pPr>
            <a:r>
              <a:rPr sz="2300">
                <a:solidFill>
                  <a:srgbClr val="000066"/>
                </a:solidFill>
              </a:rPr>
              <a:t>Systems Thinking</a:t>
            </a:r>
          </a:p>
          <a:p>
            <a:pPr marL="246459" indent="-246459">
              <a:lnSpc>
                <a:spcPct val="95000"/>
              </a:lnSpc>
              <a:spcBef>
                <a:spcPts val="500"/>
              </a:spcBef>
              <a:buClr>
                <a:srgbClr val="000066"/>
              </a:buClr>
            </a:pPr>
            <a:r>
              <a:rPr sz="2300">
                <a:solidFill>
                  <a:srgbClr val="000066"/>
                </a:solidFill>
              </a:rPr>
              <a:t>Global Awareness</a:t>
            </a:r>
          </a:p>
          <a:p>
            <a:pPr marL="246459" indent="-246459">
              <a:lnSpc>
                <a:spcPct val="95000"/>
              </a:lnSpc>
              <a:spcBef>
                <a:spcPts val="500"/>
              </a:spcBef>
              <a:buClr>
                <a:srgbClr val="000066"/>
              </a:buClr>
            </a:pPr>
            <a:r>
              <a:rPr sz="2300">
                <a:solidFill>
                  <a:srgbClr val="000066"/>
                </a:solidFill>
              </a:rPr>
              <a:t>Entrepreneurial Mindset </a:t>
            </a:r>
            <a:r>
              <a:rPr sz="2300">
                <a:solidFill>
                  <a:srgbClr val="000066"/>
                </a:solidFill>
                <a:latin typeface="+mj-lt"/>
                <a:ea typeface="+mj-ea"/>
                <a:cs typeface="+mj-cs"/>
                <a:sym typeface="Helvetica"/>
              </a:rPr>
              <a:t>➔ </a:t>
            </a:r>
            <a:r>
              <a:rPr sz="2300">
                <a:solidFill>
                  <a:srgbClr val="000066"/>
                </a:solidFill>
              </a:rPr>
              <a:t>Passion for Innovation</a:t>
            </a:r>
          </a:p>
          <a:p>
            <a:pPr marL="246459" indent="-246459">
              <a:lnSpc>
                <a:spcPct val="95000"/>
              </a:lnSpc>
              <a:spcBef>
                <a:spcPts val="500"/>
              </a:spcBef>
              <a:buClr>
                <a:srgbClr val="000066"/>
              </a:buClr>
            </a:pPr>
            <a:r>
              <a:rPr sz="2300">
                <a:solidFill>
                  <a:srgbClr val="000066"/>
                </a:solidFill>
              </a:rPr>
              <a:t>Public Policy and Technology</a:t>
            </a:r>
          </a:p>
          <a:p>
            <a:pPr marL="246459" indent="-246459">
              <a:lnSpc>
                <a:spcPct val="95000"/>
              </a:lnSpc>
              <a:spcBef>
                <a:spcPts val="500"/>
              </a:spcBef>
              <a:buClr>
                <a:srgbClr val="000066"/>
              </a:buClr>
            </a:pPr>
            <a:r>
              <a:rPr sz="2300">
                <a:solidFill>
                  <a:srgbClr val="000066"/>
                </a:solidFill>
              </a:rPr>
              <a:t>Social Consciousness </a:t>
            </a:r>
            <a:r>
              <a:rPr sz="2300">
                <a:solidFill>
                  <a:srgbClr val="000066"/>
                </a:solidFill>
                <a:latin typeface="+mj-lt"/>
                <a:ea typeface="+mj-ea"/>
                <a:cs typeface="+mj-cs"/>
                <a:sym typeface="Helvetica"/>
              </a:rPr>
              <a:t>➔ </a:t>
            </a:r>
            <a:r>
              <a:rPr sz="2300">
                <a:solidFill>
                  <a:srgbClr val="000066"/>
                </a:solidFill>
              </a:rPr>
              <a:t>Economic value and quality of life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F0BC-1AB0-BA46-B77E-F62805BA614E}"/>
              </a:ext>
            </a:extLst>
          </p:cNvPr>
          <p:cNvSpPr>
            <a:spLocks noGrp="1"/>
          </p:cNvSpPr>
          <p:nvPr>
            <p:ph type="title"/>
          </p:nvPr>
        </p:nvSpPr>
        <p:spPr>
          <a:xfrm>
            <a:off x="457200" y="92076"/>
            <a:ext cx="8229600" cy="1108651"/>
          </a:xfrm>
        </p:spPr>
        <p:txBody>
          <a:bodyPr/>
          <a:lstStyle/>
          <a:p>
            <a:r>
              <a:rPr lang="en-US" dirty="0"/>
              <a:t>Zoom Recordings</a:t>
            </a:r>
          </a:p>
        </p:txBody>
      </p:sp>
      <p:sp>
        <p:nvSpPr>
          <p:cNvPr id="3" name="Text Placeholder 2">
            <a:extLst>
              <a:ext uri="{FF2B5EF4-FFF2-40B4-BE49-F238E27FC236}">
                <a16:creationId xmlns:a16="http://schemas.microsoft.com/office/drawing/2014/main" id="{42CF00FC-B9C1-FC4C-BB97-439E9F8764BA}"/>
              </a:ext>
            </a:extLst>
          </p:cNvPr>
          <p:cNvSpPr>
            <a:spLocks noGrp="1"/>
          </p:cNvSpPr>
          <p:nvPr>
            <p:ph type="body" idx="1"/>
          </p:nvPr>
        </p:nvSpPr>
        <p:spPr>
          <a:xfrm>
            <a:off x="457200" y="1600199"/>
            <a:ext cx="8229600" cy="4795983"/>
          </a:xfrm>
        </p:spPr>
        <p:txBody>
          <a:bodyPr/>
          <a:lstStyle/>
          <a:p>
            <a:pPr marL="0" indent="0">
              <a:buNone/>
            </a:pPr>
            <a:r>
              <a:rPr lang="en-US" b="0" i="1" u="none" strike="noStrike" dirty="0">
                <a:solidFill>
                  <a:schemeClr val="bg1">
                    <a:lumMod val="10000"/>
                  </a:schemeClr>
                </a:solidFill>
                <a:effectLst/>
                <a:latin typeface="Roboto"/>
              </a:rPr>
              <a:t>All class sessions (NOT IDRs) will be recorded for the benefit of registered students who are unable to attend live sessions (either in person or remotely) due to time zone differences, illness or other special circumstances. Recorded sessions will be made available to registered students ONLY via their password-protected Blackboard account.  </a:t>
            </a:r>
            <a:endParaRPr lang="en-US" dirty="0">
              <a:solidFill>
                <a:schemeClr val="bg1">
                  <a:lumMod val="10000"/>
                </a:schemeClr>
              </a:solidFill>
            </a:endParaRPr>
          </a:p>
        </p:txBody>
      </p:sp>
    </p:spTree>
    <p:extLst>
      <p:ext uri="{BB962C8B-B14F-4D97-AF65-F5344CB8AC3E}">
        <p14:creationId xmlns:p14="http://schemas.microsoft.com/office/powerpoint/2010/main" val="3243133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13FB-4149-CE4E-BB5C-1F4B35C17DC4}"/>
              </a:ext>
            </a:extLst>
          </p:cNvPr>
          <p:cNvSpPr>
            <a:spLocks noGrp="1"/>
          </p:cNvSpPr>
          <p:nvPr>
            <p:ph type="title"/>
          </p:nvPr>
        </p:nvSpPr>
        <p:spPr/>
        <p:txBody>
          <a:bodyPr/>
          <a:lstStyle/>
          <a:p>
            <a:r>
              <a:rPr lang="en-US" dirty="0"/>
              <a:t>Zoom Recordings (cont.)</a:t>
            </a:r>
          </a:p>
        </p:txBody>
      </p:sp>
      <p:sp>
        <p:nvSpPr>
          <p:cNvPr id="3" name="Text Placeholder 2">
            <a:extLst>
              <a:ext uri="{FF2B5EF4-FFF2-40B4-BE49-F238E27FC236}">
                <a16:creationId xmlns:a16="http://schemas.microsoft.com/office/drawing/2014/main" id="{18DC9303-9C33-5F46-BE53-DE2738C15625}"/>
              </a:ext>
            </a:extLst>
          </p:cNvPr>
          <p:cNvSpPr>
            <a:spLocks noGrp="1"/>
          </p:cNvSpPr>
          <p:nvPr>
            <p:ph type="body" idx="1"/>
          </p:nvPr>
        </p:nvSpPr>
        <p:spPr/>
        <p:txBody>
          <a:bodyPr/>
          <a:lstStyle/>
          <a:p>
            <a:pPr marL="0" indent="0">
              <a:buNone/>
            </a:pPr>
            <a:r>
              <a:rPr lang="en-US" b="0" i="1" u="none" strike="noStrike" dirty="0">
                <a:solidFill>
                  <a:schemeClr val="bg1">
                    <a:lumMod val="10000"/>
                  </a:schemeClr>
                </a:solidFill>
                <a:effectLst/>
                <a:latin typeface="Roboto"/>
              </a:rPr>
              <a:t>. Students have the right to opt-out of being part of the class recording. Please contact your instructor or teaching assistant to discuss options for attending the course in such cases. </a:t>
            </a:r>
            <a:endParaRPr lang="en-US" dirty="0">
              <a:solidFill>
                <a:schemeClr val="bg1">
                  <a:lumMod val="10000"/>
                </a:schemeClr>
              </a:solidFill>
            </a:endParaRPr>
          </a:p>
        </p:txBody>
      </p:sp>
    </p:spTree>
    <p:extLst>
      <p:ext uri="{BB962C8B-B14F-4D97-AF65-F5344CB8AC3E}">
        <p14:creationId xmlns:p14="http://schemas.microsoft.com/office/powerpoint/2010/main" val="121311118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1lzKXLQu9BQOq50TFEYYQ"/>
</p:tagLst>
</file>

<file path=ppt/tags/tag1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3. Subtitle"/>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Default">
  <a:themeElements>
    <a:clrScheme name="Default">
      <a:dk1>
        <a:srgbClr val="000000"/>
      </a:dk1>
      <a:lt1>
        <a:srgbClr val="FFFFC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214</TotalTime>
  <Words>1142</Words>
  <Application>Microsoft Macintosh PowerPoint</Application>
  <PresentationFormat>On-screen Show (4:3)</PresentationFormat>
  <Paragraphs>117</Paragraphs>
  <Slides>23</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5" baseType="lpstr">
      <vt:lpstr>Arial</vt:lpstr>
      <vt:lpstr>Arial Narrow</vt:lpstr>
      <vt:lpstr>Calibri</vt:lpstr>
      <vt:lpstr>Georgia</vt:lpstr>
      <vt:lpstr>Helvetica</vt:lpstr>
      <vt:lpstr>Helvetica Neue</vt:lpstr>
      <vt:lpstr>Roboto</vt:lpstr>
      <vt:lpstr>Segoe UI</vt:lpstr>
      <vt:lpstr>Tahoma</vt:lpstr>
      <vt:lpstr>Default</vt:lpstr>
      <vt:lpstr>think-cell Slide</vt:lpstr>
      <vt:lpstr>Document</vt:lpstr>
      <vt:lpstr>Welcome to Terrier Engineering  2020-21 (aka EC463 Senior Design I)</vt:lpstr>
      <vt:lpstr>Staff</vt:lpstr>
      <vt:lpstr>History</vt:lpstr>
      <vt:lpstr>PowerPoint Presentation</vt:lpstr>
      <vt:lpstr>Overall Objective</vt:lpstr>
      <vt:lpstr>Core beliefs</vt:lpstr>
      <vt:lpstr>Key Attributes for “Societal” Engineers: Desired Qualities for Life-long Impact/Success</vt:lpstr>
      <vt:lpstr>Zoom Recordings</vt:lpstr>
      <vt:lpstr>Zoom Recordings (cont.)</vt:lpstr>
      <vt:lpstr>Senior Design Labs</vt:lpstr>
      <vt:lpstr>Projects</vt:lpstr>
      <vt:lpstr>Other items</vt:lpstr>
      <vt:lpstr>Grading Criteria</vt:lpstr>
      <vt:lpstr>Grading example</vt:lpstr>
      <vt:lpstr>Answer</vt:lpstr>
      <vt:lpstr>PowerPoint Presentation</vt:lpstr>
      <vt:lpstr>PowerPoint Presentation</vt:lpstr>
      <vt:lpstr>Schedule</vt:lpstr>
      <vt:lpstr>PowerPoint Presentation</vt:lpstr>
      <vt:lpstr>PowerPoint Presentation</vt:lpstr>
      <vt:lpstr>Projects done last year</vt:lpstr>
      <vt:lpstr>Academic Conduct</vt:lpstr>
      <vt:lpstr>The Mini-projects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Terrier Engineering  2017-18 (aka EC463)</dc:title>
  <cp:lastModifiedBy>Pisano, Alan</cp:lastModifiedBy>
  <cp:revision>25</cp:revision>
  <dcterms:modified xsi:type="dcterms:W3CDTF">2020-09-03T18:56:22Z</dcterms:modified>
</cp:coreProperties>
</file>