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58" r:id="rId5"/>
    <p:sldId id="257" r:id="rId6"/>
    <p:sldId id="261" r:id="rId7"/>
    <p:sldId id="262" r:id="rId8"/>
    <p:sldId id="263" r:id="rId9"/>
    <p:sldId id="264" r:id="rId10"/>
    <p:sldId id="265" r:id="rId11"/>
    <p:sldId id="266" r:id="rId12"/>
    <p:sldId id="27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5904" autoAdjust="0"/>
    <p:restoredTop sz="94660"/>
  </p:normalViewPr>
  <p:slideViewPr>
    <p:cSldViewPr snapToGrid="0">
      <p:cViewPr varScale="1">
        <p:scale>
          <a:sx n="116" d="100"/>
          <a:sy n="116" d="100"/>
        </p:scale>
        <p:origin x="-125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861A0C-579F-4AEB-961A-D4A643E8A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AE7391A-E0A8-4AA8-813A-440640547E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301DA7D-F8CA-409F-8DB1-6416E254D74F}"/>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5" name="Footer Placeholder 4">
            <a:extLst>
              <a:ext uri="{FF2B5EF4-FFF2-40B4-BE49-F238E27FC236}">
                <a16:creationId xmlns:a16="http://schemas.microsoft.com/office/drawing/2014/main" xmlns="" id="{4F8F051D-F950-4795-91B8-0F61547DA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ED1A48E-EC62-470A-A797-46A456BF22A9}"/>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60981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8AD39-3344-4591-8631-A2FD16D87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1F0918B-55F3-46DD-B277-7490BFA9D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582BFAB-D7B3-41E6-A109-1B5D06D282E8}"/>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5" name="Footer Placeholder 4">
            <a:extLst>
              <a:ext uri="{FF2B5EF4-FFF2-40B4-BE49-F238E27FC236}">
                <a16:creationId xmlns:a16="http://schemas.microsoft.com/office/drawing/2014/main" xmlns="" id="{F3198618-4231-4E15-9A49-8FDD92D33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7829368-9B4C-428D-B1C2-3D2064F9FEA0}"/>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358824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944FB5B-9768-42FF-9C8D-C28AB05362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A175949-4E01-47D2-8B01-D117BD6F4E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0A06760-7D9D-48FF-BBE8-75D37BF494DB}"/>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5" name="Footer Placeholder 4">
            <a:extLst>
              <a:ext uri="{FF2B5EF4-FFF2-40B4-BE49-F238E27FC236}">
                <a16:creationId xmlns:a16="http://schemas.microsoft.com/office/drawing/2014/main" xmlns="" id="{E9DBD294-E717-4240-9FB2-A00C3CC4C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8BB1C3C-83B6-445D-8B9F-B5D21EF3A360}"/>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243467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2A6D1-F62B-4E13-BBB1-9F1664660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4B41A3-EF18-4194-8A82-F10639B06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15DECC-309C-4754-BDC5-874565E730BA}"/>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5" name="Footer Placeholder 4">
            <a:extLst>
              <a:ext uri="{FF2B5EF4-FFF2-40B4-BE49-F238E27FC236}">
                <a16:creationId xmlns:a16="http://schemas.microsoft.com/office/drawing/2014/main" xmlns="" id="{DB107E9E-055F-4A6F-B076-A2D5807CA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39C4A6-FCF0-4A90-B340-2D5DB52A77C3}"/>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331871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EBC508-D4C6-4D14-BA4D-7C8EFFB9A4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4C889FF-14E7-4425-9DEF-D60871DE49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CA61180-771C-48B5-9E1E-85B94C00B8FE}"/>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5" name="Footer Placeholder 4">
            <a:extLst>
              <a:ext uri="{FF2B5EF4-FFF2-40B4-BE49-F238E27FC236}">
                <a16:creationId xmlns:a16="http://schemas.microsoft.com/office/drawing/2014/main" xmlns="" id="{7E187612-84C2-4620-8311-D6A83AD8F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1AF8CC-3D05-4021-A638-1FC6B90B5147}"/>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399042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65D12-B114-427D-97C7-7AF818B46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3A9E92-DF7B-4D78-9C20-C51C6AA266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0757865-006C-4171-8960-C68DC83E2C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3759DC7-9BE9-4206-BE4E-3CD3CA30B53D}"/>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6" name="Footer Placeholder 5">
            <a:extLst>
              <a:ext uri="{FF2B5EF4-FFF2-40B4-BE49-F238E27FC236}">
                <a16:creationId xmlns:a16="http://schemas.microsoft.com/office/drawing/2014/main" xmlns="" id="{E538529C-1058-478F-84A3-05C2ED761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CEECDB5-C6DB-4DFE-B627-113FA0CE88C3}"/>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375037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7BAF0-AA35-4C3F-BA6F-41DBA85F0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D4CE465-3EC0-4F6E-B8C5-78246D25C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7EBD8B2-7B3B-4BE7-A503-01E232CB6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FCB9DD6-FD00-4CE0-98BB-C466E58FC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EC0B5EA-5BD5-45AB-A3CC-EEA9F09FA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5619026-D222-4A5E-9F58-E4A0A0DF31E0}"/>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8" name="Footer Placeholder 7">
            <a:extLst>
              <a:ext uri="{FF2B5EF4-FFF2-40B4-BE49-F238E27FC236}">
                <a16:creationId xmlns:a16="http://schemas.microsoft.com/office/drawing/2014/main" xmlns="" id="{A42C77CF-3D0A-4234-8594-2DEF6F446F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A48096D-4FD8-495B-91C5-7F9793D57D1E}"/>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315108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7984D-0F72-47C3-A102-6673ADD112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3C7F7B6-84DC-4EEB-9FD2-0E26D09E48BE}"/>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4" name="Footer Placeholder 3">
            <a:extLst>
              <a:ext uri="{FF2B5EF4-FFF2-40B4-BE49-F238E27FC236}">
                <a16:creationId xmlns:a16="http://schemas.microsoft.com/office/drawing/2014/main" xmlns="" id="{00524239-7FD8-491D-A2E1-F65751DCC8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4B83120-73C3-40F5-93DC-238C56AD3B32}"/>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425193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9936347-0C64-4D91-B55A-3406A35CFDCF}"/>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3" name="Footer Placeholder 2">
            <a:extLst>
              <a:ext uri="{FF2B5EF4-FFF2-40B4-BE49-F238E27FC236}">
                <a16:creationId xmlns:a16="http://schemas.microsoft.com/office/drawing/2014/main" xmlns="" id="{82BA9732-9CBF-449B-8C77-6C6C96C0C8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9496DC-4A90-4813-97E7-3106E71E2051}"/>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256379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651E5A-253C-4C56-B21B-AC89394C7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643940B-06D0-4A85-8329-E8767950F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6C89758-A639-40A2-B71E-F009FEF05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4A834CD-669D-4B32-95E3-DB17DDD4C951}"/>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6" name="Footer Placeholder 5">
            <a:extLst>
              <a:ext uri="{FF2B5EF4-FFF2-40B4-BE49-F238E27FC236}">
                <a16:creationId xmlns:a16="http://schemas.microsoft.com/office/drawing/2014/main" xmlns="" id="{8A878B29-893D-4A0B-8E6D-18510AF43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59AF5A3-BFEA-44B7-B5BF-3B7D885483F5}"/>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71343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51751-C114-4999-9183-CC3F33E61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E19B65C-1380-422E-936E-524E7B714B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D6F56C2-47A2-4C3F-B0AB-9D6D0E3A8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BAE1BC-CCE3-4389-A917-7183B9580030}"/>
              </a:ext>
            </a:extLst>
          </p:cNvPr>
          <p:cNvSpPr>
            <a:spLocks noGrp="1"/>
          </p:cNvSpPr>
          <p:nvPr>
            <p:ph type="dt" sz="half" idx="10"/>
          </p:nvPr>
        </p:nvSpPr>
        <p:spPr/>
        <p:txBody>
          <a:bodyPr/>
          <a:lstStyle/>
          <a:p>
            <a:fld id="{0A7C9DFB-BCD7-4F00-AA9F-BB7BFF2E264C}" type="datetimeFigureOut">
              <a:rPr lang="en-US" smtClean="0"/>
              <a:pPr/>
              <a:t>9/24/2021</a:t>
            </a:fld>
            <a:endParaRPr lang="en-US"/>
          </a:p>
        </p:txBody>
      </p:sp>
      <p:sp>
        <p:nvSpPr>
          <p:cNvPr id="6" name="Footer Placeholder 5">
            <a:extLst>
              <a:ext uri="{FF2B5EF4-FFF2-40B4-BE49-F238E27FC236}">
                <a16:creationId xmlns:a16="http://schemas.microsoft.com/office/drawing/2014/main" xmlns="" id="{C154C01E-6B21-4139-810F-01E885470F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CCD2DB3-FCEC-4822-891A-B62DAFA0FA89}"/>
              </a:ext>
            </a:extLst>
          </p:cNvPr>
          <p:cNvSpPr>
            <a:spLocks noGrp="1"/>
          </p:cNvSpPr>
          <p:nvPr>
            <p:ph type="sldNum" sz="quarter" idx="12"/>
          </p:nvPr>
        </p:nvSpPr>
        <p:spPr/>
        <p:txBody>
          <a:body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353422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63BD01-CE46-44CE-863B-965B034BD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39F222E-58F2-4432-A8A1-532533C905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C082FA3-F0CB-494A-9C88-89B0359D4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C9DFB-BCD7-4F00-AA9F-BB7BFF2E264C}" type="datetimeFigureOut">
              <a:rPr lang="en-US" smtClean="0"/>
              <a:pPr/>
              <a:t>9/24/2021</a:t>
            </a:fld>
            <a:endParaRPr lang="en-US"/>
          </a:p>
        </p:txBody>
      </p:sp>
      <p:sp>
        <p:nvSpPr>
          <p:cNvPr id="5" name="Footer Placeholder 4">
            <a:extLst>
              <a:ext uri="{FF2B5EF4-FFF2-40B4-BE49-F238E27FC236}">
                <a16:creationId xmlns:a16="http://schemas.microsoft.com/office/drawing/2014/main" xmlns="" id="{B2B5B1F2-C89B-40E9-BB1D-B603A3E65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2591B3C-D8C8-45F6-8ECD-C8A2617696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75AFF-1DD2-4F9C-96DA-B77F63A5967F}" type="slidenum">
              <a:rPr lang="en-US" smtClean="0"/>
              <a:pPr/>
              <a:t>‹#›</a:t>
            </a:fld>
            <a:endParaRPr lang="en-US"/>
          </a:p>
        </p:txBody>
      </p:sp>
    </p:spTree>
    <p:extLst>
      <p:ext uri="{BB962C8B-B14F-4D97-AF65-F5344CB8AC3E}">
        <p14:creationId xmlns:p14="http://schemas.microsoft.com/office/powerpoint/2010/main" xmlns="" val="1927026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oracle-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software" TargetMode="External"/><Relationship Id="rId2" Type="http://schemas.openxmlformats.org/officeDocument/2006/relationships/hyperlink" Target="https://www.javatpoint.com/hardwa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328B6-8F36-4847-AD2D-2A0EB4D7AE5F}"/>
              </a:ext>
            </a:extLst>
          </p:cNvPr>
          <p:cNvSpPr>
            <a:spLocks noGrp="1"/>
          </p:cNvSpPr>
          <p:nvPr>
            <p:ph type="title"/>
          </p:nvPr>
        </p:nvSpPr>
        <p:spPr/>
        <p:txBody>
          <a:bodyPr/>
          <a:lstStyle/>
          <a:p>
            <a:r>
              <a:rPr lang="en-US" sz="4400" b="0" i="0" dirty="0">
                <a:solidFill>
                  <a:srgbClr val="610B38"/>
                </a:solidFill>
                <a:effectLst/>
                <a:latin typeface="erdana"/>
              </a:rPr>
              <a:t>Database Management System</a:t>
            </a:r>
            <a:endParaRPr lang="en-US" dirty="0"/>
          </a:p>
        </p:txBody>
      </p:sp>
      <p:sp>
        <p:nvSpPr>
          <p:cNvPr id="3" name="Content Placeholder 2">
            <a:extLst>
              <a:ext uri="{FF2B5EF4-FFF2-40B4-BE49-F238E27FC236}">
                <a16:creationId xmlns:a16="http://schemas.microsoft.com/office/drawing/2014/main" xmlns="" id="{4F178F61-47C8-45A7-91E8-09A345551863}"/>
              </a:ext>
            </a:extLst>
          </p:cNvPr>
          <p:cNvSpPr>
            <a:spLocks noGrp="1"/>
          </p:cNvSpPr>
          <p:nvPr>
            <p:ph idx="1"/>
          </p:nvPr>
        </p:nvSpPr>
        <p:spPr/>
        <p:txBody>
          <a:bodyPr/>
          <a:lstStyle/>
          <a:p>
            <a:r>
              <a:rPr lang="en-US" sz="2800" b="0" i="0" dirty="0">
                <a:solidFill>
                  <a:srgbClr val="610B38"/>
                </a:solidFill>
                <a:effectLst/>
                <a:latin typeface="erdana"/>
              </a:rPr>
              <a:t/>
            </a:r>
            <a:br>
              <a:rPr lang="en-US" sz="2800" b="0" i="0" dirty="0">
                <a:solidFill>
                  <a:srgbClr val="610B38"/>
                </a:solidFill>
                <a:effectLst/>
                <a:latin typeface="erdana"/>
              </a:rPr>
            </a:br>
            <a:r>
              <a:rPr lang="en-US" sz="2800" b="0" i="0" dirty="0">
                <a:solidFill>
                  <a:srgbClr val="000000"/>
                </a:solidFill>
                <a:effectLst/>
                <a:latin typeface="inter-regular"/>
              </a:rPr>
              <a:t>Database management system is a software which is used to manage the database. For example: </a:t>
            </a:r>
            <a:r>
              <a:rPr lang="en-US" sz="2800" b="0" i="0" u="none" strike="noStrike" dirty="0">
                <a:solidFill>
                  <a:srgbClr val="008000"/>
                </a:solidFill>
                <a:effectLst/>
                <a:latin typeface="inter-regular"/>
                <a:hlinkClick r:id="rId2"/>
              </a:rPr>
              <a:t>MySQL</a:t>
            </a:r>
            <a:r>
              <a:rPr lang="en-US" sz="2800" b="0" i="0" dirty="0">
                <a:solidFill>
                  <a:srgbClr val="000000"/>
                </a:solidFill>
                <a:effectLst/>
                <a:latin typeface="inter-regular"/>
              </a:rPr>
              <a:t>, </a:t>
            </a:r>
            <a:r>
              <a:rPr lang="en-US" sz="2800" b="0" i="0" u="none" strike="noStrike" dirty="0">
                <a:solidFill>
                  <a:srgbClr val="008000"/>
                </a:solidFill>
                <a:effectLst/>
                <a:latin typeface="inter-regular"/>
                <a:hlinkClick r:id="rId3"/>
              </a:rPr>
              <a:t>Oracle</a:t>
            </a:r>
            <a:r>
              <a:rPr lang="en-US" sz="2800" b="0" i="0" dirty="0">
                <a:solidFill>
                  <a:srgbClr val="000000"/>
                </a:solidFill>
                <a:effectLst/>
                <a:latin typeface="inter-regular"/>
              </a:rPr>
              <a:t>, </a:t>
            </a:r>
            <a:r>
              <a:rPr lang="en-US" sz="2800" b="0" i="0" dirty="0" err="1">
                <a:solidFill>
                  <a:srgbClr val="000000"/>
                </a:solidFill>
                <a:effectLst/>
                <a:latin typeface="inter-regular"/>
              </a:rPr>
              <a:t>etc</a:t>
            </a:r>
            <a:r>
              <a:rPr lang="en-US" sz="2800" b="0" i="0" dirty="0">
                <a:solidFill>
                  <a:srgbClr val="000000"/>
                </a:solidFill>
                <a:effectLst/>
                <a:latin typeface="inter-regular"/>
              </a:rPr>
              <a:t> are a very popular commercial database which is used in different applications.</a:t>
            </a:r>
            <a:br>
              <a:rPr lang="en-US" sz="2800" b="0" i="0" dirty="0">
                <a:solidFill>
                  <a:srgbClr val="000000"/>
                </a:solidFill>
                <a:effectLst/>
                <a:latin typeface="inter-regular"/>
              </a:rPr>
            </a:br>
            <a:r>
              <a:rPr lang="en-US" sz="2800" b="0" i="0" dirty="0">
                <a:solidFill>
                  <a:srgbClr val="000000"/>
                </a:solidFill>
                <a:effectLst/>
                <a:latin typeface="inter-regular"/>
              </a:rPr>
              <a:t>DBMS provides an interface to perform various operations like database creation, storing data in it, updating data, creating a table in the database and a lot more.</a:t>
            </a:r>
            <a:br>
              <a:rPr lang="en-US" sz="2800" b="0" i="0" dirty="0">
                <a:solidFill>
                  <a:srgbClr val="000000"/>
                </a:solidFill>
                <a:effectLst/>
                <a:latin typeface="inter-regular"/>
              </a:rPr>
            </a:br>
            <a:r>
              <a:rPr lang="en-US" sz="2800" b="0" i="0" dirty="0">
                <a:solidFill>
                  <a:srgbClr val="000000"/>
                </a:solidFill>
                <a:effectLst/>
                <a:latin typeface="inter-regular"/>
              </a:rPr>
              <a:t>It provides protection and security to the database. In the case of multiple users, it also maintains data consistency.</a:t>
            </a:r>
            <a:endParaRPr lang="en-US" dirty="0"/>
          </a:p>
        </p:txBody>
      </p:sp>
    </p:spTree>
    <p:extLst>
      <p:ext uri="{BB962C8B-B14F-4D97-AF65-F5344CB8AC3E}">
        <p14:creationId xmlns:p14="http://schemas.microsoft.com/office/powerpoint/2010/main" xmlns="" val="339505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C8597-3ED7-4CB4-8A22-DB9990D456EB}"/>
              </a:ext>
            </a:extLst>
          </p:cNvPr>
          <p:cNvSpPr>
            <a:spLocks noGrp="1"/>
          </p:cNvSpPr>
          <p:nvPr>
            <p:ph type="title"/>
          </p:nvPr>
        </p:nvSpPr>
        <p:spPr>
          <a:xfrm>
            <a:off x="838200" y="365125"/>
            <a:ext cx="10515600" cy="1010669"/>
          </a:xfrm>
        </p:spPr>
        <p:txBody>
          <a:bodyPr>
            <a:normAutofit fontScale="90000"/>
          </a:bodyPr>
          <a:lstStyle/>
          <a:p>
            <a:r>
              <a:rPr lang="en-US" b="0" i="0" dirty="0">
                <a:solidFill>
                  <a:srgbClr val="610B4B"/>
                </a:solidFill>
                <a:effectLst/>
                <a:latin typeface="erdana"/>
              </a:rPr>
              <a:t>2. Candidate key</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xmlns="" id="{FB8D3667-B81B-4CAB-9EE2-4A1111F1D17F}"/>
              </a:ext>
            </a:extLst>
          </p:cNvPr>
          <p:cNvSpPr>
            <a:spLocks noGrp="1"/>
          </p:cNvSpPr>
          <p:nvPr>
            <p:ph idx="1"/>
          </p:nvPr>
        </p:nvSpPr>
        <p:spPr>
          <a:xfrm>
            <a:off x="712365" y="1162895"/>
            <a:ext cx="10515600" cy="2888988"/>
          </a:xfrm>
        </p:spPr>
        <p:txBody>
          <a:bodyPr>
            <a:normAutofit fontScale="85000" lnSpcReduction="20000"/>
          </a:bodyPr>
          <a:lstStyle/>
          <a:p>
            <a:pPr algn="just">
              <a:buFont typeface="Arial" panose="020B0604020202020204" pitchFamily="34" charset="0"/>
              <a:buChar char="•"/>
            </a:pPr>
            <a:r>
              <a:rPr lang="en-US" b="0" i="0" dirty="0">
                <a:solidFill>
                  <a:srgbClr val="000000"/>
                </a:solidFill>
                <a:effectLst/>
                <a:latin typeface="inter-regular"/>
              </a:rPr>
              <a:t>A candidate key is an attribute or set of an attribute which can uniquely identify a tuple.</a:t>
            </a:r>
          </a:p>
          <a:p>
            <a:pPr algn="just">
              <a:buFont typeface="Arial" panose="020B0604020202020204" pitchFamily="34" charset="0"/>
              <a:buChar char="•"/>
            </a:pPr>
            <a:r>
              <a:rPr lang="en-US" b="0" i="0" dirty="0">
                <a:solidFill>
                  <a:srgbClr val="000000"/>
                </a:solidFill>
                <a:effectLst/>
                <a:latin typeface="inter-regular"/>
              </a:rPr>
              <a:t>The remaining attributes except for primary key are considered as a candidate key. The candidate keys are as strong as the primary key.</a:t>
            </a:r>
          </a:p>
          <a:p>
            <a:pPr algn="just"/>
            <a:r>
              <a:rPr lang="en-US" b="1" i="0" dirty="0">
                <a:solidFill>
                  <a:srgbClr val="333333"/>
                </a:solidFill>
                <a:effectLst/>
                <a:latin typeface="inter-bold"/>
              </a:rPr>
              <a:t>For example:</a:t>
            </a:r>
            <a:r>
              <a:rPr lang="en-US" b="0" i="0" dirty="0">
                <a:solidFill>
                  <a:srgbClr val="333333"/>
                </a:solidFill>
                <a:effectLst/>
                <a:latin typeface="inter-regular"/>
              </a:rPr>
              <a:t> In the EMPLOYEE table, id is best suited for the primary key. Rest of the attributes like SSN, </a:t>
            </a:r>
            <a:r>
              <a:rPr lang="en-US" b="0" i="0" dirty="0" err="1">
                <a:solidFill>
                  <a:srgbClr val="333333"/>
                </a:solidFill>
                <a:effectLst/>
                <a:latin typeface="inter-regular"/>
              </a:rPr>
              <a:t>Passport_Number</a:t>
            </a:r>
            <a:r>
              <a:rPr lang="en-US" b="0" i="0" dirty="0">
                <a:solidFill>
                  <a:srgbClr val="333333"/>
                </a:solidFill>
                <a:effectLst/>
                <a:latin typeface="inter-regular"/>
              </a:rPr>
              <a:t>, and </a:t>
            </a:r>
            <a:r>
              <a:rPr lang="en-US" b="0" i="0" dirty="0" err="1">
                <a:solidFill>
                  <a:srgbClr val="333333"/>
                </a:solidFill>
                <a:effectLst/>
                <a:latin typeface="inter-regular"/>
              </a:rPr>
              <a:t>License_Number</a:t>
            </a:r>
            <a:r>
              <a:rPr lang="en-US" b="0" i="0" dirty="0">
                <a:solidFill>
                  <a:srgbClr val="333333"/>
                </a:solidFill>
                <a:effectLst/>
                <a:latin typeface="inter-regular"/>
              </a:rPr>
              <a:t>, etc. are considered as a candidate key.</a:t>
            </a:r>
          </a:p>
          <a:p>
            <a:r>
              <a:rPr lang="en-US" dirty="0"/>
              <a:t/>
            </a:r>
            <a:br>
              <a:rPr lang="en-US" dirty="0"/>
            </a:br>
            <a:endParaRPr lang="en-US" dirty="0"/>
          </a:p>
        </p:txBody>
      </p:sp>
      <p:pic>
        <p:nvPicPr>
          <p:cNvPr id="5122" name="Picture 2" descr="DBMS Keys">
            <a:extLst>
              <a:ext uri="{FF2B5EF4-FFF2-40B4-BE49-F238E27FC236}">
                <a16:creationId xmlns:a16="http://schemas.microsoft.com/office/drawing/2014/main" xmlns="" id="{2225596F-094A-4D92-A329-A560BF713A4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1856" y="3302511"/>
            <a:ext cx="3429000" cy="3457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8356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D171B-0DE9-4499-87A3-2ADE18C4AFDC}"/>
              </a:ext>
            </a:extLst>
          </p:cNvPr>
          <p:cNvSpPr>
            <a:spLocks noGrp="1"/>
          </p:cNvSpPr>
          <p:nvPr>
            <p:ph type="title"/>
          </p:nvPr>
        </p:nvSpPr>
        <p:spPr/>
        <p:txBody>
          <a:bodyPr/>
          <a:lstStyle/>
          <a:p>
            <a:r>
              <a:rPr lang="en-US" b="0" i="0" dirty="0">
                <a:solidFill>
                  <a:srgbClr val="610B4B"/>
                </a:solidFill>
                <a:effectLst/>
                <a:latin typeface="erdana"/>
              </a:rPr>
              <a:t>3. Super Key</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xmlns="" id="{4462C6A8-0EAC-4ED6-8872-843D8E87AF8F}"/>
              </a:ext>
            </a:extLst>
          </p:cNvPr>
          <p:cNvSpPr>
            <a:spLocks noGrp="1"/>
          </p:cNvSpPr>
          <p:nvPr>
            <p:ph idx="1"/>
          </p:nvPr>
        </p:nvSpPr>
        <p:spPr/>
        <p:txBody>
          <a:bodyPr/>
          <a:lstStyle/>
          <a:p>
            <a:pPr algn="just"/>
            <a:r>
              <a:rPr lang="en-US" b="0" i="0" dirty="0">
                <a:solidFill>
                  <a:srgbClr val="333333"/>
                </a:solidFill>
                <a:effectLst/>
                <a:latin typeface="inter-regular"/>
              </a:rPr>
              <a:t>Super key is a set of an attribute which can uniquely identify a tuple. Super key is a superset of a candidate key.</a:t>
            </a:r>
          </a:p>
          <a:p>
            <a:pPr algn="just"/>
            <a:r>
              <a:rPr lang="en-US" b="1" i="0" dirty="0">
                <a:solidFill>
                  <a:srgbClr val="333333"/>
                </a:solidFill>
                <a:effectLst/>
                <a:latin typeface="inter-bold"/>
              </a:rPr>
              <a:t>For example:</a:t>
            </a:r>
            <a:r>
              <a:rPr lang="en-US" b="0" i="0" dirty="0">
                <a:solidFill>
                  <a:srgbClr val="333333"/>
                </a:solidFill>
                <a:effectLst/>
                <a:latin typeface="inter-regular"/>
              </a:rPr>
              <a:t> In the above EMPLOYEE table, for(EMPLOEE_ID, EMPLOYEE_NAME) the name of two employees can be the same, but their EMPLYEE_ID can't be the same. Hence, this combination can also be a key.</a:t>
            </a:r>
          </a:p>
          <a:p>
            <a:pPr algn="just"/>
            <a:r>
              <a:rPr lang="en-US" b="0" i="0" dirty="0">
                <a:solidFill>
                  <a:srgbClr val="333333"/>
                </a:solidFill>
                <a:effectLst/>
                <a:latin typeface="inter-regular"/>
              </a:rPr>
              <a:t>The super key would be EMPLOYEE-ID, (EMPLOYEE_ID, EMPLOYEE-NAME), etc.</a:t>
            </a:r>
          </a:p>
          <a:p>
            <a:endParaRPr lang="en-US" dirty="0"/>
          </a:p>
        </p:txBody>
      </p:sp>
    </p:spTree>
    <p:extLst>
      <p:ext uri="{BB962C8B-B14F-4D97-AF65-F5344CB8AC3E}">
        <p14:creationId xmlns:p14="http://schemas.microsoft.com/office/powerpoint/2010/main" xmlns="" val="390251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er Key in DBMS">
            <a:extLst>
              <a:ext uri="{FF2B5EF4-FFF2-40B4-BE49-F238E27FC236}">
                <a16:creationId xmlns:a16="http://schemas.microsoft.com/office/drawing/2014/main" xmlns="" id="{3CCECF87-0B8C-4C18-9A22-ADB21B8A5F4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0532" y="2002573"/>
            <a:ext cx="6448425" cy="263842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Super Key in DBMS">
            <a:extLst>
              <a:ext uri="{FF2B5EF4-FFF2-40B4-BE49-F238E27FC236}">
                <a16:creationId xmlns:a16="http://schemas.microsoft.com/office/drawing/2014/main" xmlns="" id="{94277CF7-1F97-48E3-9FA3-29AC75E3E1B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930967" y="1915574"/>
            <a:ext cx="4286250" cy="3714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4653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0D3583-4A6B-4E82-877B-2FA498B9FBC6}"/>
              </a:ext>
            </a:extLst>
          </p:cNvPr>
          <p:cNvSpPr>
            <a:spLocks noGrp="1"/>
          </p:cNvSpPr>
          <p:nvPr>
            <p:ph type="title"/>
          </p:nvPr>
        </p:nvSpPr>
        <p:spPr/>
        <p:txBody>
          <a:bodyPr/>
          <a:lstStyle/>
          <a:p>
            <a:r>
              <a:rPr lang="en-US" b="0" i="0" dirty="0">
                <a:solidFill>
                  <a:srgbClr val="610B4B"/>
                </a:solidFill>
                <a:effectLst/>
                <a:latin typeface="erdana"/>
              </a:rPr>
              <a:t>4. Foreign key</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xmlns="" id="{885F9746-E225-4A66-AABA-599B0BABDBC6}"/>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Foreign keys are the column of the table which is used to point to the primary key of another table.</a:t>
            </a:r>
          </a:p>
          <a:p>
            <a:pPr algn="just">
              <a:buFont typeface="Arial" panose="020B0604020202020204" pitchFamily="34" charset="0"/>
              <a:buChar char="•"/>
            </a:pPr>
            <a:r>
              <a:rPr lang="en-US" b="0" i="0" dirty="0">
                <a:solidFill>
                  <a:srgbClr val="000000"/>
                </a:solidFill>
                <a:effectLst/>
                <a:latin typeface="inter-regular"/>
              </a:rPr>
              <a:t>In a company, every employee works in a specific department, and employee and department are two different entities. So we can't store the information of the department in the employee table. That's why we link these two tables through the primary key of one table.</a:t>
            </a:r>
          </a:p>
          <a:p>
            <a:pPr algn="just">
              <a:buFont typeface="Arial" panose="020B0604020202020204" pitchFamily="34" charset="0"/>
              <a:buChar char="•"/>
            </a:pPr>
            <a:r>
              <a:rPr lang="en-US" b="0" i="0" dirty="0">
                <a:solidFill>
                  <a:srgbClr val="000000"/>
                </a:solidFill>
                <a:effectLst/>
                <a:latin typeface="inter-regular"/>
              </a:rPr>
              <a:t>We add the primary key of the DEPARTMENT table, </a:t>
            </a:r>
            <a:r>
              <a:rPr lang="en-US" b="0" i="0" dirty="0" err="1">
                <a:solidFill>
                  <a:srgbClr val="000000"/>
                </a:solidFill>
                <a:effectLst/>
                <a:latin typeface="inter-regular"/>
              </a:rPr>
              <a:t>Department_Id</a:t>
            </a:r>
            <a:r>
              <a:rPr lang="en-US" b="0" i="0" dirty="0">
                <a:solidFill>
                  <a:srgbClr val="000000"/>
                </a:solidFill>
                <a:effectLst/>
                <a:latin typeface="inter-regular"/>
              </a:rPr>
              <a:t> as a new attribute in the EMPLOYEE table.</a:t>
            </a:r>
          </a:p>
          <a:p>
            <a:pPr algn="just">
              <a:buFont typeface="Arial" panose="020B0604020202020204" pitchFamily="34" charset="0"/>
              <a:buChar char="•"/>
            </a:pPr>
            <a:r>
              <a:rPr lang="en-US" b="0" i="0" dirty="0">
                <a:solidFill>
                  <a:srgbClr val="000000"/>
                </a:solidFill>
                <a:effectLst/>
                <a:latin typeface="inter-regular"/>
              </a:rPr>
              <a:t>Now in the EMPLOYEE table, </a:t>
            </a:r>
            <a:r>
              <a:rPr lang="en-US" b="0" i="0" dirty="0" err="1">
                <a:solidFill>
                  <a:srgbClr val="000000"/>
                </a:solidFill>
                <a:effectLst/>
                <a:latin typeface="inter-regular"/>
              </a:rPr>
              <a:t>Department_Id</a:t>
            </a:r>
            <a:r>
              <a:rPr lang="en-US" b="0" i="0" dirty="0">
                <a:solidFill>
                  <a:srgbClr val="000000"/>
                </a:solidFill>
                <a:effectLst/>
                <a:latin typeface="inter-regular"/>
              </a:rPr>
              <a:t> is the foreign key, and both the tables are related.</a:t>
            </a:r>
          </a:p>
          <a:p>
            <a:endParaRPr lang="en-US" dirty="0"/>
          </a:p>
        </p:txBody>
      </p:sp>
    </p:spTree>
    <p:extLst>
      <p:ext uri="{BB962C8B-B14F-4D97-AF65-F5344CB8AC3E}">
        <p14:creationId xmlns:p14="http://schemas.microsoft.com/office/powerpoint/2010/main" xmlns="" val="238212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BMS Keys">
            <a:extLst>
              <a:ext uri="{FF2B5EF4-FFF2-40B4-BE49-F238E27FC236}">
                <a16:creationId xmlns:a16="http://schemas.microsoft.com/office/drawing/2014/main" xmlns="" id="{7CB128CF-AC34-4168-8AC8-FB417DB8E5F5}"/>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751589" y="2272506"/>
            <a:ext cx="5863773" cy="3457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0499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07D493-129E-4F1D-A1D0-C78B0386FC9B}"/>
              </a:ext>
            </a:extLst>
          </p:cNvPr>
          <p:cNvSpPr>
            <a:spLocks noGrp="1"/>
          </p:cNvSpPr>
          <p:nvPr>
            <p:ph type="title"/>
          </p:nvPr>
        </p:nvSpPr>
        <p:spPr/>
        <p:txBody>
          <a:bodyPr/>
          <a:lstStyle/>
          <a:p>
            <a:r>
              <a:rPr lang="en-US" b="0" i="0" dirty="0">
                <a:solidFill>
                  <a:srgbClr val="610B38"/>
                </a:solidFill>
                <a:effectLst/>
                <a:latin typeface="erdana"/>
              </a:rPr>
              <a:t>SQL Commands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xmlns="" id="{BF51AD60-A4F4-402C-A21D-85B2B74F4178}"/>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SQL commands are instructions. It is used to communicate with the database. It is also used to perform specific tasks, functions, and queries of data.</a:t>
            </a:r>
          </a:p>
          <a:p>
            <a:pPr algn="just">
              <a:buFont typeface="Arial" panose="020B0604020202020204" pitchFamily="34" charset="0"/>
              <a:buChar char="•"/>
            </a:pPr>
            <a:r>
              <a:rPr lang="en-US" b="0" i="0" dirty="0">
                <a:solidFill>
                  <a:srgbClr val="000000"/>
                </a:solidFill>
                <a:effectLst/>
                <a:latin typeface="inter-regular"/>
              </a:rPr>
              <a:t>SQL can perform various tasks like create a table, add data to tables, drop the table, modify the table, set permission for users.</a:t>
            </a:r>
          </a:p>
          <a:p>
            <a:endParaRPr lang="en-US" dirty="0"/>
          </a:p>
        </p:txBody>
      </p:sp>
    </p:spTree>
    <p:extLst>
      <p:ext uri="{BB962C8B-B14F-4D97-AF65-F5344CB8AC3E}">
        <p14:creationId xmlns:p14="http://schemas.microsoft.com/office/powerpoint/2010/main" xmlns="" val="386265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65A6B-0570-41C0-8B3A-1728A6FBA5E5}"/>
              </a:ext>
            </a:extLst>
          </p:cNvPr>
          <p:cNvSpPr>
            <a:spLocks noGrp="1"/>
          </p:cNvSpPr>
          <p:nvPr>
            <p:ph type="title"/>
          </p:nvPr>
        </p:nvSpPr>
        <p:spPr/>
        <p:txBody>
          <a:bodyPr>
            <a:normAutofit fontScale="90000"/>
          </a:bodyPr>
          <a:lstStyle/>
          <a:p>
            <a:r>
              <a:rPr lang="en-US" sz="2800" b="0" i="0" dirty="0">
                <a:solidFill>
                  <a:srgbClr val="610B38"/>
                </a:solidFill>
                <a:effectLst/>
                <a:latin typeface="erdana"/>
              </a:rPr>
              <a:t>Types of SQL Commands</a:t>
            </a:r>
            <a:br>
              <a:rPr lang="en-US" sz="2800" b="0" i="0" dirty="0">
                <a:solidFill>
                  <a:srgbClr val="610B38"/>
                </a:solidFill>
                <a:effectLst/>
                <a:latin typeface="erdana"/>
              </a:rPr>
            </a:br>
            <a:r>
              <a:rPr lang="en-US" sz="2800" b="0" i="0" dirty="0">
                <a:solidFill>
                  <a:srgbClr val="333333"/>
                </a:solidFill>
                <a:effectLst/>
                <a:latin typeface="inter-regular"/>
              </a:rPr>
              <a:t>There are five types of SQL commands: DDL, DML, DCL, TCL, and DQL.</a:t>
            </a:r>
            <a:br>
              <a:rPr lang="en-US" sz="2800" b="0" i="0" dirty="0">
                <a:solidFill>
                  <a:srgbClr val="333333"/>
                </a:solidFill>
                <a:effectLst/>
                <a:latin typeface="inter-regular"/>
              </a:rPr>
            </a:br>
            <a:endParaRPr lang="en-US" sz="2800" dirty="0"/>
          </a:p>
        </p:txBody>
      </p:sp>
      <p:pic>
        <p:nvPicPr>
          <p:cNvPr id="7170" name="Picture 2" descr="DBMS SQL command">
            <a:extLst>
              <a:ext uri="{FF2B5EF4-FFF2-40B4-BE49-F238E27FC236}">
                <a16:creationId xmlns:a16="http://schemas.microsoft.com/office/drawing/2014/main" xmlns="" id="{05BA5AA8-A55E-428E-B2F8-150C07135E0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52631" y="2020094"/>
            <a:ext cx="8951053" cy="3962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77734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4EDD7-64C5-47A5-B952-843613FAF17B}"/>
              </a:ext>
            </a:extLst>
          </p:cNvPr>
          <p:cNvSpPr>
            <a:spLocks noGrp="1"/>
          </p:cNvSpPr>
          <p:nvPr>
            <p:ph type="title"/>
          </p:nvPr>
        </p:nvSpPr>
        <p:spPr/>
        <p:txBody>
          <a:bodyPr/>
          <a:lstStyle/>
          <a:p>
            <a:r>
              <a:rPr lang="en-US" b="0" i="0" dirty="0">
                <a:solidFill>
                  <a:srgbClr val="610B4B"/>
                </a:solidFill>
                <a:effectLst/>
                <a:latin typeface="erdana"/>
              </a:rPr>
              <a:t>1. Data Definition Language (DDL)</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xmlns="" id="{63826D32-7D0D-40C0-9108-2BB36974F509}"/>
              </a:ext>
            </a:extLst>
          </p:cNvPr>
          <p:cNvSpPr>
            <a:spLocks noGrp="1"/>
          </p:cNvSpPr>
          <p:nvPr>
            <p:ph idx="1"/>
          </p:nvPr>
        </p:nvSpPr>
        <p:spPr>
          <a:xfrm>
            <a:off x="838200" y="1317072"/>
            <a:ext cx="10515600" cy="4859891"/>
          </a:xfrm>
        </p:spPr>
        <p:txBody>
          <a:bodyPr>
            <a:normAutofit fontScale="85000" lnSpcReduction="10000"/>
          </a:bodyPr>
          <a:lstStyle/>
          <a:p>
            <a:pPr algn="just">
              <a:buFont typeface="Arial" panose="020B0604020202020204" pitchFamily="34" charset="0"/>
              <a:buChar char="•"/>
            </a:pPr>
            <a:r>
              <a:rPr lang="en-US" b="0" i="0" dirty="0">
                <a:solidFill>
                  <a:srgbClr val="000000"/>
                </a:solidFill>
                <a:effectLst/>
                <a:latin typeface="inter-regular"/>
              </a:rPr>
              <a:t>DDL changes the structure of the table like creating a table, deleting a table, altering a table, etc.</a:t>
            </a:r>
          </a:p>
          <a:p>
            <a:pPr algn="just">
              <a:buFont typeface="Arial" panose="020B0604020202020204" pitchFamily="34" charset="0"/>
              <a:buChar char="•"/>
            </a:pPr>
            <a:r>
              <a:rPr lang="en-US" b="0" i="0" dirty="0">
                <a:solidFill>
                  <a:srgbClr val="000000"/>
                </a:solidFill>
                <a:effectLst/>
                <a:latin typeface="inter-regular"/>
              </a:rPr>
              <a:t>All the command of DDL are auto-committed that means it permanently save all the changes in the database.</a:t>
            </a:r>
          </a:p>
          <a:p>
            <a:pPr marL="0" indent="0" algn="just">
              <a:buNone/>
            </a:pPr>
            <a:r>
              <a:rPr lang="en-US" dirty="0"/>
              <a:t/>
            </a:r>
            <a:br>
              <a:rPr lang="en-US" dirty="0"/>
            </a:br>
            <a:r>
              <a:rPr lang="en-US" dirty="0"/>
              <a:t> </a:t>
            </a:r>
            <a:r>
              <a:rPr lang="en-US" b="0" i="0" dirty="0">
                <a:solidFill>
                  <a:srgbClr val="333333"/>
                </a:solidFill>
                <a:effectLst/>
                <a:latin typeface="inter-regular"/>
              </a:rPr>
              <a:t>Here are some commands that come under DDL:</a:t>
            </a:r>
          </a:p>
          <a:p>
            <a:pPr algn="just">
              <a:buFont typeface="Arial" panose="020B0604020202020204" pitchFamily="34" charset="0"/>
              <a:buChar char="•"/>
            </a:pPr>
            <a:r>
              <a:rPr lang="en-US" b="0" i="0" dirty="0">
                <a:solidFill>
                  <a:srgbClr val="000000"/>
                </a:solidFill>
                <a:effectLst/>
                <a:latin typeface="inter-regular"/>
              </a:rPr>
              <a:t>CREATE…… CREATE TABLE TAB_NAME(COL_NAME DATATYPE())</a:t>
            </a:r>
          </a:p>
          <a:p>
            <a:pPr algn="just">
              <a:buFont typeface="Arial" panose="020B0604020202020204" pitchFamily="34" charset="0"/>
              <a:buChar char="•"/>
            </a:pPr>
            <a:r>
              <a:rPr lang="en-US" b="0" i="0" dirty="0">
                <a:solidFill>
                  <a:srgbClr val="000000"/>
                </a:solidFill>
                <a:effectLst/>
                <a:latin typeface="inter-regular"/>
              </a:rPr>
              <a:t>ALTER  ……ADD…ALTER TAB TAB_NAME ADD(ADDRESS VARCHAR(50));</a:t>
            </a:r>
          </a:p>
          <a:p>
            <a:pPr marL="0" indent="0" algn="just">
              <a:buNone/>
            </a:pPr>
            <a:r>
              <a:rPr lang="en-US" b="0" i="0" dirty="0">
                <a:solidFill>
                  <a:srgbClr val="000000"/>
                </a:solidFill>
                <a:effectLst/>
                <a:latin typeface="inter-regular"/>
              </a:rPr>
              <a:t>   		ALTER TAB TAB_NAME AMODIFY (ADNAME VARCHAR(20));</a:t>
            </a:r>
          </a:p>
          <a:p>
            <a:pPr algn="just"/>
            <a:r>
              <a:rPr lang="en-US" b="0" i="0" dirty="0">
                <a:solidFill>
                  <a:srgbClr val="000000"/>
                </a:solidFill>
                <a:effectLst/>
                <a:latin typeface="inter-regular"/>
              </a:rPr>
              <a:t>DROP……….... DROP TABLE TAB_NAME</a:t>
            </a:r>
          </a:p>
          <a:p>
            <a:pPr algn="just">
              <a:buFont typeface="Arial" panose="020B0604020202020204" pitchFamily="34" charset="0"/>
              <a:buChar char="•"/>
            </a:pPr>
            <a:r>
              <a:rPr lang="en-US" b="0" i="0" dirty="0">
                <a:solidFill>
                  <a:srgbClr val="000000"/>
                </a:solidFill>
                <a:effectLst/>
                <a:latin typeface="inter-regular"/>
              </a:rPr>
              <a:t>TRUNCATE…..TRUNCATE TABLE TAB_NAME</a:t>
            </a:r>
          </a:p>
          <a:p>
            <a:endParaRPr lang="en-US" dirty="0"/>
          </a:p>
        </p:txBody>
      </p:sp>
    </p:spTree>
    <p:extLst>
      <p:ext uri="{BB962C8B-B14F-4D97-AF65-F5344CB8AC3E}">
        <p14:creationId xmlns:p14="http://schemas.microsoft.com/office/powerpoint/2010/main" xmlns="" val="402032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999EB-C63B-499E-820A-0E75CEB558C0}"/>
              </a:ext>
            </a:extLst>
          </p:cNvPr>
          <p:cNvSpPr>
            <a:spLocks noGrp="1"/>
          </p:cNvSpPr>
          <p:nvPr>
            <p:ph type="title"/>
          </p:nvPr>
        </p:nvSpPr>
        <p:spPr>
          <a:xfrm>
            <a:off x="838200" y="314791"/>
            <a:ext cx="10515600" cy="1077781"/>
          </a:xfrm>
        </p:spPr>
        <p:txBody>
          <a:bodyPr>
            <a:normAutofit fontScale="90000"/>
          </a:bodyPr>
          <a:lstStyle/>
          <a:p>
            <a:r>
              <a:rPr lang="en-US" b="0" i="0" dirty="0">
                <a:solidFill>
                  <a:srgbClr val="610B4B"/>
                </a:solidFill>
                <a:effectLst/>
                <a:latin typeface="erdana"/>
              </a:rPr>
              <a:t>2. Data Manipulation Language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xmlns="" id="{26F25306-1DBB-47B8-8F24-A7E838E2F32C}"/>
              </a:ext>
            </a:extLst>
          </p:cNvPr>
          <p:cNvSpPr>
            <a:spLocks noGrp="1"/>
          </p:cNvSpPr>
          <p:nvPr>
            <p:ph idx="1"/>
          </p:nvPr>
        </p:nvSpPr>
        <p:spPr>
          <a:xfrm>
            <a:off x="838200" y="1392572"/>
            <a:ext cx="10515600" cy="4784391"/>
          </a:xfrm>
        </p:spPr>
        <p:txBody>
          <a:bodyPr>
            <a:normAutofit fontScale="92500"/>
          </a:bodyPr>
          <a:lstStyle/>
          <a:p>
            <a:pPr algn="just">
              <a:buFont typeface="Arial" panose="020B0604020202020204" pitchFamily="34" charset="0"/>
              <a:buChar char="•"/>
            </a:pPr>
            <a:r>
              <a:rPr lang="en-US" b="0" i="0" dirty="0">
                <a:solidFill>
                  <a:srgbClr val="000000"/>
                </a:solidFill>
                <a:effectLst/>
                <a:latin typeface="inter-regular"/>
              </a:rPr>
              <a:t>DML commands are used to modify the database. It is responsible for all form of changes in the database.</a:t>
            </a:r>
          </a:p>
          <a:p>
            <a:pPr algn="just">
              <a:buFont typeface="Arial" panose="020B0604020202020204" pitchFamily="34" charset="0"/>
              <a:buChar char="•"/>
            </a:pPr>
            <a:r>
              <a:rPr lang="en-US" b="0" i="0" dirty="0">
                <a:solidFill>
                  <a:srgbClr val="000000"/>
                </a:solidFill>
                <a:effectLst/>
                <a:latin typeface="inter-regular"/>
              </a:rPr>
              <a:t>The command of DML is not auto-committed that means it can't permanently save all the changes in the database. They can be rollback.</a:t>
            </a:r>
          </a:p>
          <a:p>
            <a:pPr algn="just"/>
            <a:r>
              <a:rPr lang="en-US" b="0" i="0" dirty="0">
                <a:solidFill>
                  <a:srgbClr val="333333"/>
                </a:solidFill>
                <a:effectLst/>
                <a:latin typeface="inter-regular"/>
              </a:rPr>
              <a:t>Here are some commands that come under DML:</a:t>
            </a:r>
          </a:p>
          <a:p>
            <a:pPr algn="just">
              <a:buFont typeface="Arial" panose="020B0604020202020204" pitchFamily="34" charset="0"/>
              <a:buChar char="•"/>
            </a:pPr>
            <a:r>
              <a:rPr lang="en-US" b="0" i="0" dirty="0">
                <a:solidFill>
                  <a:srgbClr val="000000"/>
                </a:solidFill>
                <a:effectLst/>
                <a:latin typeface="inter-regular"/>
              </a:rPr>
              <a:t>INSERT……INSERT INTO UNV (TEACHER,SUB) VALUES(“COMP”,”IT”):</a:t>
            </a:r>
          </a:p>
          <a:p>
            <a:pPr algn="just">
              <a:buFont typeface="Arial" panose="020B0604020202020204" pitchFamily="34" charset="0"/>
              <a:buChar char="•"/>
            </a:pPr>
            <a:r>
              <a:rPr lang="en-US" b="0" i="0" dirty="0">
                <a:solidFill>
                  <a:srgbClr val="000000"/>
                </a:solidFill>
                <a:effectLst/>
                <a:latin typeface="inter-regular"/>
              </a:rPr>
              <a:t>UPDATE…. UPDATE EMPLOYEE SET </a:t>
            </a:r>
            <a:r>
              <a:rPr lang="en-US" b="0" i="0" dirty="0" err="1">
                <a:solidFill>
                  <a:srgbClr val="000000"/>
                </a:solidFill>
                <a:effectLst/>
                <a:latin typeface="inter-regular"/>
              </a:rPr>
              <a:t>Emp_name</a:t>
            </a:r>
            <a:r>
              <a:rPr lang="en-US" b="0" i="0" dirty="0">
                <a:solidFill>
                  <a:srgbClr val="000000"/>
                </a:solidFill>
                <a:effectLst/>
                <a:latin typeface="inter-regular"/>
              </a:rPr>
              <a:t> = 'Rock'  WHERE </a:t>
            </a:r>
            <a:r>
              <a:rPr lang="en-US" b="0" i="0" dirty="0" err="1">
                <a:solidFill>
                  <a:srgbClr val="000000"/>
                </a:solidFill>
                <a:effectLst/>
                <a:latin typeface="inter-regular"/>
              </a:rPr>
              <a:t>Emp_Id</a:t>
            </a:r>
            <a:r>
              <a:rPr lang="en-US" b="0" i="0" dirty="0">
                <a:solidFill>
                  <a:srgbClr val="000000"/>
                </a:solidFill>
                <a:effectLst/>
                <a:latin typeface="inter-regular"/>
              </a:rPr>
              <a:t> = 01;</a:t>
            </a:r>
          </a:p>
          <a:p>
            <a:pPr algn="just">
              <a:buFont typeface="Arial" panose="020B0604020202020204" pitchFamily="34" charset="0"/>
              <a:buChar char="•"/>
            </a:pPr>
            <a:r>
              <a:rPr lang="en-US" b="0" i="0" dirty="0">
                <a:solidFill>
                  <a:srgbClr val="000000"/>
                </a:solidFill>
                <a:effectLst/>
                <a:latin typeface="inter-regular"/>
              </a:rPr>
              <a:t>DELETE….. </a:t>
            </a:r>
            <a:r>
              <a:rPr lang="en-US" dirty="0">
                <a:solidFill>
                  <a:srgbClr val="000000"/>
                </a:solidFill>
                <a:latin typeface="inter-regular"/>
              </a:rPr>
              <a:t>DELETE</a:t>
            </a:r>
            <a:r>
              <a:rPr lang="en-US" b="0" i="0" dirty="0">
                <a:solidFill>
                  <a:srgbClr val="000000"/>
                </a:solidFill>
                <a:effectLst/>
                <a:latin typeface="inter-regular"/>
              </a:rPr>
              <a:t> from Employee where </a:t>
            </a:r>
            <a:r>
              <a:rPr lang="en-US" b="0" i="0" dirty="0" err="1">
                <a:solidFill>
                  <a:srgbClr val="000000"/>
                </a:solidFill>
                <a:effectLst/>
                <a:latin typeface="inter-regular"/>
              </a:rPr>
              <a:t>Emp_name</a:t>
            </a:r>
            <a:r>
              <a:rPr lang="en-US" b="0" i="0" dirty="0">
                <a:solidFill>
                  <a:srgbClr val="000000"/>
                </a:solidFill>
                <a:effectLst/>
                <a:latin typeface="inter-regular"/>
              </a:rPr>
              <a:t>=‘’Riddle’’;</a:t>
            </a:r>
          </a:p>
        </p:txBody>
      </p:sp>
    </p:spTree>
    <p:extLst>
      <p:ext uri="{BB962C8B-B14F-4D97-AF65-F5344CB8AC3E}">
        <p14:creationId xmlns:p14="http://schemas.microsoft.com/office/powerpoint/2010/main" xmlns="" val="227118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5AEEC-6E34-435C-AA1B-335A4BA1CCCC}"/>
              </a:ext>
            </a:extLst>
          </p:cNvPr>
          <p:cNvSpPr>
            <a:spLocks noGrp="1"/>
          </p:cNvSpPr>
          <p:nvPr>
            <p:ph type="title"/>
          </p:nvPr>
        </p:nvSpPr>
        <p:spPr/>
        <p:txBody>
          <a:bodyPr/>
          <a:lstStyle/>
          <a:p>
            <a:r>
              <a:rPr lang="en-US" b="0" i="0" dirty="0">
                <a:solidFill>
                  <a:srgbClr val="610B4B"/>
                </a:solidFill>
                <a:effectLst/>
                <a:latin typeface="erdana"/>
              </a:rPr>
              <a:t>3. Data Control Language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xmlns="" id="{CDE9B285-F98B-4859-A76F-BEA4C6EFA2A7}"/>
              </a:ext>
            </a:extLst>
          </p:cNvPr>
          <p:cNvSpPr>
            <a:spLocks noGrp="1"/>
          </p:cNvSpPr>
          <p:nvPr>
            <p:ph idx="1"/>
          </p:nvPr>
        </p:nvSpPr>
        <p:spPr/>
        <p:txBody>
          <a:bodyPr/>
          <a:lstStyle/>
          <a:p>
            <a:pPr algn="just"/>
            <a:r>
              <a:rPr lang="en-US" b="0" i="0" dirty="0">
                <a:solidFill>
                  <a:srgbClr val="333333"/>
                </a:solidFill>
                <a:effectLst/>
                <a:latin typeface="inter-regular"/>
              </a:rPr>
              <a:t>DCL commands are used to grant and take back authority from any database user.</a:t>
            </a:r>
          </a:p>
          <a:p>
            <a:pPr algn="just"/>
            <a:r>
              <a:rPr lang="en-US" b="0" i="0" dirty="0">
                <a:solidFill>
                  <a:srgbClr val="333333"/>
                </a:solidFill>
                <a:effectLst/>
                <a:latin typeface="inter-regular"/>
              </a:rPr>
              <a:t>Here are some commands that come under DCL:</a:t>
            </a:r>
          </a:p>
          <a:p>
            <a:pPr algn="just">
              <a:buFont typeface="Arial" panose="020B0604020202020204" pitchFamily="34" charset="0"/>
              <a:buChar char="•"/>
            </a:pPr>
            <a:r>
              <a:rPr lang="en-US" b="0" i="0" dirty="0">
                <a:solidFill>
                  <a:srgbClr val="000000"/>
                </a:solidFill>
                <a:effectLst/>
                <a:latin typeface="inter-regular"/>
              </a:rPr>
              <a:t>Grant…. </a:t>
            </a:r>
            <a:r>
              <a:rPr lang="en-US" dirty="0">
                <a:solidFill>
                  <a:srgbClr val="000000"/>
                </a:solidFill>
                <a:latin typeface="inter-regular"/>
              </a:rPr>
              <a:t>GRANT SELECT, UPDATE ON TAB_NAME TO ONE_U,ANOTHER_U</a:t>
            </a:r>
            <a:endParaRPr lang="en-US" b="0" i="0" dirty="0">
              <a:solidFill>
                <a:srgbClr val="000000"/>
              </a:solidFill>
              <a:effectLst/>
              <a:latin typeface="inter-regular"/>
            </a:endParaRPr>
          </a:p>
          <a:p>
            <a:pPr algn="just"/>
            <a:r>
              <a:rPr lang="en-US" b="0" i="0" dirty="0">
                <a:solidFill>
                  <a:srgbClr val="000000"/>
                </a:solidFill>
                <a:effectLst/>
                <a:latin typeface="inter-regular"/>
              </a:rPr>
              <a:t>Revoke…..</a:t>
            </a:r>
            <a:r>
              <a:rPr lang="en-US" dirty="0">
                <a:solidFill>
                  <a:srgbClr val="000000"/>
                </a:solidFill>
                <a:latin typeface="inter-regular"/>
              </a:rPr>
              <a:t> </a:t>
            </a:r>
            <a:r>
              <a:rPr lang="en-US" dirty="0" smtClean="0">
                <a:solidFill>
                  <a:srgbClr val="000000"/>
                </a:solidFill>
                <a:latin typeface="inter-regular"/>
              </a:rPr>
              <a:t>Revoke SELECT</a:t>
            </a:r>
            <a:r>
              <a:rPr lang="en-US" dirty="0">
                <a:solidFill>
                  <a:srgbClr val="000000"/>
                </a:solidFill>
                <a:latin typeface="inter-regular"/>
              </a:rPr>
              <a:t>, UPDATE ON TAB_NAME FROM ONE_U,ANOTHER_U</a:t>
            </a: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xmlns="" val="193947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011246-7D08-4AA2-881B-5FB7FCBAFC3A}"/>
              </a:ext>
            </a:extLst>
          </p:cNvPr>
          <p:cNvSpPr>
            <a:spLocks noGrp="1"/>
          </p:cNvSpPr>
          <p:nvPr>
            <p:ph type="ctrTitle"/>
          </p:nvPr>
        </p:nvSpPr>
        <p:spPr>
          <a:xfrm>
            <a:off x="1524000" y="1122363"/>
            <a:ext cx="9144000" cy="6067002"/>
          </a:xfrm>
        </p:spPr>
        <p:txBody>
          <a:bodyPr>
            <a:noAutofit/>
          </a:bodyPr>
          <a:lstStyle/>
          <a:p>
            <a:r>
              <a:rPr lang="en-US" sz="2000" b="0" i="0" dirty="0">
                <a:solidFill>
                  <a:srgbClr val="610B38"/>
                </a:solidFill>
                <a:effectLst/>
                <a:latin typeface="erdana"/>
              </a:rPr>
              <a:t>What is Database</a:t>
            </a:r>
            <a:br>
              <a:rPr lang="en-US" sz="2000" b="0" i="0" dirty="0">
                <a:solidFill>
                  <a:srgbClr val="610B38"/>
                </a:solidFill>
                <a:effectLst/>
                <a:latin typeface="erdana"/>
              </a:rPr>
            </a:br>
            <a:r>
              <a:rPr lang="en-US" sz="2000" b="0" i="0" dirty="0">
                <a:solidFill>
                  <a:srgbClr val="333333"/>
                </a:solidFill>
                <a:effectLst/>
                <a:latin typeface="inter-regular"/>
              </a:rPr>
              <a:t>The database is a collection of inter-related data which is used to retrieve, insert and delete the data efficiently. It is also used to organize the data in the form of a table, schema, views, and reports, etc.</a:t>
            </a:r>
            <a:br>
              <a:rPr lang="en-US" sz="2000" b="0" i="0" dirty="0">
                <a:solidFill>
                  <a:srgbClr val="333333"/>
                </a:solidFill>
                <a:effectLst/>
                <a:latin typeface="inter-regular"/>
              </a:rPr>
            </a:br>
            <a:r>
              <a:rPr lang="en-US" sz="2000" b="1" i="0" dirty="0">
                <a:solidFill>
                  <a:srgbClr val="333333"/>
                </a:solidFill>
                <a:effectLst/>
                <a:latin typeface="inter-bold"/>
              </a:rPr>
              <a:t>For example:</a:t>
            </a:r>
            <a:r>
              <a:rPr lang="en-US" sz="2000" b="0" i="0" dirty="0">
                <a:solidFill>
                  <a:srgbClr val="333333"/>
                </a:solidFill>
                <a:effectLst/>
                <a:latin typeface="inter-regular"/>
              </a:rPr>
              <a:t> The college Database organizes the data about the admin, staff, students and faculty etc.</a:t>
            </a:r>
            <a:br>
              <a:rPr lang="en-US" sz="2000" b="0" i="0" dirty="0">
                <a:solidFill>
                  <a:srgbClr val="333333"/>
                </a:solidFill>
                <a:effectLst/>
                <a:latin typeface="inter-regular"/>
              </a:rPr>
            </a:br>
            <a:r>
              <a:rPr lang="en-US" sz="2000" b="0" i="0" dirty="0">
                <a:solidFill>
                  <a:srgbClr val="333333"/>
                </a:solidFill>
                <a:effectLst/>
                <a:latin typeface="inter-regular"/>
              </a:rPr>
              <a:t>Using the database, you can easily retrieve, insert, and delete the information.</a:t>
            </a:r>
            <a:br>
              <a:rPr lang="en-US" sz="2000" b="0" i="0" dirty="0">
                <a:solidFill>
                  <a:srgbClr val="333333"/>
                </a:solidFill>
                <a:effectLst/>
                <a:latin typeface="inter-regular"/>
              </a:rPr>
            </a:br>
            <a:r>
              <a:rPr lang="en-US" sz="2000" b="0" i="0" dirty="0">
                <a:solidFill>
                  <a:srgbClr val="000000"/>
                </a:solidFill>
                <a:effectLst/>
                <a:latin typeface="inter-regular"/>
              </a:rPr>
              <a:t/>
            </a:r>
            <a:br>
              <a:rPr lang="en-US" sz="2000" b="0" i="0" dirty="0">
                <a:solidFill>
                  <a:srgbClr val="000000"/>
                </a:solidFill>
                <a:effectLst/>
                <a:latin typeface="inter-regular"/>
              </a:rPr>
            </a:br>
            <a:r>
              <a:rPr lang="en-US" sz="2000" b="0" i="0" dirty="0">
                <a:solidFill>
                  <a:srgbClr val="610B38"/>
                </a:solidFill>
                <a:effectLst/>
                <a:latin typeface="erdana"/>
              </a:rPr>
              <a:t>Characteristics of DBMS</a:t>
            </a:r>
            <a:br>
              <a:rPr lang="en-US" sz="2000" b="0" i="0" dirty="0">
                <a:solidFill>
                  <a:srgbClr val="610B38"/>
                </a:solidFill>
                <a:effectLst/>
                <a:latin typeface="erdana"/>
              </a:rPr>
            </a:br>
            <a:r>
              <a:rPr lang="en-US" sz="2000" b="0" i="0" dirty="0">
                <a:solidFill>
                  <a:srgbClr val="000000"/>
                </a:solidFill>
                <a:effectLst/>
                <a:latin typeface="inter-regular"/>
              </a:rPr>
              <a:t>It uses a digital repository established on a server to store and manage the information.</a:t>
            </a:r>
            <a:br>
              <a:rPr lang="en-US" sz="2000" b="0" i="0" dirty="0">
                <a:solidFill>
                  <a:srgbClr val="000000"/>
                </a:solidFill>
                <a:effectLst/>
                <a:latin typeface="inter-regular"/>
              </a:rPr>
            </a:br>
            <a:r>
              <a:rPr lang="en-US" sz="2000" b="0" i="0" dirty="0">
                <a:solidFill>
                  <a:srgbClr val="000000"/>
                </a:solidFill>
                <a:effectLst/>
                <a:latin typeface="inter-regular"/>
              </a:rPr>
              <a:t>It can provide a clear and logical view of the process that manipulates data.</a:t>
            </a:r>
            <a:br>
              <a:rPr lang="en-US" sz="2000" b="0" i="0" dirty="0">
                <a:solidFill>
                  <a:srgbClr val="000000"/>
                </a:solidFill>
                <a:effectLst/>
                <a:latin typeface="inter-regular"/>
              </a:rPr>
            </a:br>
            <a:r>
              <a:rPr lang="en-US" sz="2000" b="0" i="0" dirty="0">
                <a:solidFill>
                  <a:srgbClr val="000000"/>
                </a:solidFill>
                <a:effectLst/>
                <a:latin typeface="inter-regular"/>
              </a:rPr>
              <a:t>DBMS contains automatic backup and recovery procedures.</a:t>
            </a:r>
            <a:br>
              <a:rPr lang="en-US" sz="2000" b="0" i="0" dirty="0">
                <a:solidFill>
                  <a:srgbClr val="000000"/>
                </a:solidFill>
                <a:effectLst/>
                <a:latin typeface="inter-regular"/>
              </a:rPr>
            </a:br>
            <a:r>
              <a:rPr lang="en-US" sz="2000" b="0" i="0" dirty="0">
                <a:solidFill>
                  <a:srgbClr val="000000"/>
                </a:solidFill>
                <a:effectLst/>
                <a:latin typeface="inter-regular"/>
              </a:rPr>
              <a:t>It contains ACID properties which maintain data in a healthy state in case of failure.</a:t>
            </a:r>
            <a:br>
              <a:rPr lang="en-US" sz="2000" b="0" i="0" dirty="0">
                <a:solidFill>
                  <a:srgbClr val="000000"/>
                </a:solidFill>
                <a:effectLst/>
                <a:latin typeface="inter-regular"/>
              </a:rPr>
            </a:br>
            <a:r>
              <a:rPr lang="en-US" sz="2000" b="0" i="0" dirty="0">
                <a:solidFill>
                  <a:srgbClr val="000000"/>
                </a:solidFill>
                <a:effectLst/>
                <a:latin typeface="inter-regular"/>
              </a:rPr>
              <a:t>It can reduce the complex relationship between data.</a:t>
            </a:r>
            <a:br>
              <a:rPr lang="en-US" sz="2000" b="0" i="0" dirty="0">
                <a:solidFill>
                  <a:srgbClr val="000000"/>
                </a:solidFill>
                <a:effectLst/>
                <a:latin typeface="inter-regular"/>
              </a:rPr>
            </a:br>
            <a:r>
              <a:rPr lang="en-US" sz="2000" b="0" i="0" dirty="0">
                <a:solidFill>
                  <a:srgbClr val="000000"/>
                </a:solidFill>
                <a:effectLst/>
                <a:latin typeface="inter-regular"/>
              </a:rPr>
              <a:t>It is used to support manipulation and processing of data.</a:t>
            </a:r>
            <a:br>
              <a:rPr lang="en-US" sz="2000" b="0" i="0" dirty="0">
                <a:solidFill>
                  <a:srgbClr val="000000"/>
                </a:solidFill>
                <a:effectLst/>
                <a:latin typeface="inter-regular"/>
              </a:rPr>
            </a:br>
            <a:r>
              <a:rPr lang="en-US" sz="2000" b="0" i="0" dirty="0">
                <a:solidFill>
                  <a:srgbClr val="000000"/>
                </a:solidFill>
                <a:effectLst/>
                <a:latin typeface="inter-regular"/>
              </a:rPr>
              <a:t>It is used to provide security of data.</a:t>
            </a:r>
            <a:br>
              <a:rPr lang="en-US" sz="2000" b="0" i="0" dirty="0">
                <a:solidFill>
                  <a:srgbClr val="000000"/>
                </a:solidFill>
                <a:effectLst/>
                <a:latin typeface="inter-regular"/>
              </a:rPr>
            </a:br>
            <a:r>
              <a:rPr lang="en-US" sz="2000" b="0" i="0" dirty="0">
                <a:solidFill>
                  <a:srgbClr val="000000"/>
                </a:solidFill>
                <a:effectLst/>
                <a:latin typeface="inter-regular"/>
              </a:rPr>
              <a:t>It can view the database from different viewpoints according to the requirements of the user.</a:t>
            </a:r>
            <a:br>
              <a:rPr lang="en-US" sz="2000" b="0" i="0" dirty="0">
                <a:solidFill>
                  <a:srgbClr val="000000"/>
                </a:solidFill>
                <a:effectLst/>
                <a:latin typeface="inter-regular"/>
              </a:rPr>
            </a:br>
            <a:r>
              <a:rPr lang="en-US" sz="2000" b="0" i="0" dirty="0">
                <a:solidFill>
                  <a:srgbClr val="000000"/>
                </a:solidFill>
                <a:effectLst/>
                <a:latin typeface="inter-regular"/>
              </a:rPr>
              <a:t/>
            </a:r>
            <a:br>
              <a:rPr lang="en-US" sz="2000" b="0" i="0" dirty="0">
                <a:solidFill>
                  <a:srgbClr val="000000"/>
                </a:solidFill>
                <a:effectLst/>
                <a:latin typeface="inter-regular"/>
              </a:rPr>
            </a:br>
            <a:r>
              <a:rPr lang="en-US" sz="2000" b="0" i="0" dirty="0">
                <a:solidFill>
                  <a:srgbClr val="000000"/>
                </a:solidFill>
                <a:effectLst/>
                <a:latin typeface="inter-regular"/>
              </a:rPr>
              <a:t/>
            </a:r>
            <a:br>
              <a:rPr lang="en-US" sz="2000" b="0" i="0" dirty="0">
                <a:solidFill>
                  <a:srgbClr val="000000"/>
                </a:solidFill>
                <a:effectLst/>
                <a:latin typeface="inter-regular"/>
              </a:rPr>
            </a:br>
            <a:endParaRPr lang="en-US" sz="2000" dirty="0"/>
          </a:p>
        </p:txBody>
      </p:sp>
    </p:spTree>
    <p:extLst>
      <p:ext uri="{BB962C8B-B14F-4D97-AF65-F5344CB8AC3E}">
        <p14:creationId xmlns:p14="http://schemas.microsoft.com/office/powerpoint/2010/main" xmlns="" val="2226122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6EEC8-1207-452B-8A2E-E5E236CE1719}"/>
              </a:ext>
            </a:extLst>
          </p:cNvPr>
          <p:cNvSpPr>
            <a:spLocks noGrp="1"/>
          </p:cNvSpPr>
          <p:nvPr>
            <p:ph type="title"/>
          </p:nvPr>
        </p:nvSpPr>
        <p:spPr/>
        <p:txBody>
          <a:bodyPr/>
          <a:lstStyle/>
          <a:p>
            <a:r>
              <a:rPr lang="en-US" b="0" i="0" dirty="0">
                <a:solidFill>
                  <a:srgbClr val="610B4B"/>
                </a:solidFill>
                <a:effectLst/>
                <a:latin typeface="erdana"/>
              </a:rPr>
              <a:t>4. Transaction Control Language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xmlns="" id="{6D6D192B-0CAD-421E-936A-C136579115E5}"/>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TCL commands can only use with DML commands like INSERT, DELETE and UPDATE only.</a:t>
            </a:r>
          </a:p>
          <a:p>
            <a:pPr algn="just"/>
            <a:r>
              <a:rPr lang="en-US" b="0" i="0" dirty="0">
                <a:solidFill>
                  <a:srgbClr val="333333"/>
                </a:solidFill>
                <a:effectLst/>
                <a:latin typeface="inter-regular"/>
              </a:rPr>
              <a:t>These operations are automatically committed in the database that's why they cannot be used while creating tables or dropping them.</a:t>
            </a:r>
          </a:p>
          <a:p>
            <a:pPr algn="just"/>
            <a:r>
              <a:rPr lang="en-US" b="0" i="0" dirty="0">
                <a:solidFill>
                  <a:srgbClr val="333333"/>
                </a:solidFill>
                <a:effectLst/>
                <a:latin typeface="inter-regular"/>
              </a:rPr>
              <a:t>Here are some commands that come under TCL:</a:t>
            </a:r>
          </a:p>
          <a:p>
            <a:pPr algn="just">
              <a:buFont typeface="Arial" panose="020B0604020202020204" pitchFamily="34" charset="0"/>
              <a:buChar char="•"/>
            </a:pPr>
            <a:r>
              <a:rPr lang="en-US" b="0" i="0" dirty="0">
                <a:solidFill>
                  <a:srgbClr val="000000"/>
                </a:solidFill>
                <a:effectLst/>
                <a:latin typeface="inter-regular"/>
              </a:rPr>
              <a:t>COMMIT…. DELETE from Employee WHERE </a:t>
            </a:r>
            <a:r>
              <a:rPr lang="en-US" b="0" i="0" dirty="0" err="1">
                <a:solidFill>
                  <a:srgbClr val="000000"/>
                </a:solidFill>
                <a:effectLst/>
                <a:latin typeface="inter-regular"/>
              </a:rPr>
              <a:t>Emp_id</a:t>
            </a:r>
            <a:r>
              <a:rPr lang="en-US" b="0" i="0" dirty="0">
                <a:solidFill>
                  <a:srgbClr val="000000"/>
                </a:solidFill>
                <a:effectLst/>
                <a:latin typeface="inter-regular"/>
              </a:rPr>
              <a:t>=3; COMMIT;</a:t>
            </a:r>
          </a:p>
          <a:p>
            <a:pPr algn="just"/>
            <a:r>
              <a:rPr lang="en-US" b="0" i="0" dirty="0">
                <a:solidFill>
                  <a:srgbClr val="000000"/>
                </a:solidFill>
                <a:effectLst/>
                <a:latin typeface="inter-regular"/>
              </a:rPr>
              <a:t>ROLLBACK…DELETE from Employee WHERE </a:t>
            </a:r>
            <a:r>
              <a:rPr lang="en-US" b="0" i="0" dirty="0" err="1">
                <a:solidFill>
                  <a:srgbClr val="000000"/>
                </a:solidFill>
                <a:effectLst/>
                <a:latin typeface="inter-regular"/>
              </a:rPr>
              <a:t>Emp_id</a:t>
            </a:r>
            <a:r>
              <a:rPr lang="en-US" b="0" i="0" dirty="0">
                <a:solidFill>
                  <a:srgbClr val="000000"/>
                </a:solidFill>
                <a:effectLst/>
                <a:latin typeface="inter-regular"/>
              </a:rPr>
              <a:t>=3; 	ROLLBACK;</a:t>
            </a:r>
          </a:p>
          <a:p>
            <a:pPr algn="just">
              <a:buFont typeface="Arial" panose="020B0604020202020204" pitchFamily="34" charset="0"/>
              <a:buChar char="•"/>
            </a:pPr>
            <a:r>
              <a:rPr lang="en-US" b="0" i="0" dirty="0">
                <a:solidFill>
                  <a:srgbClr val="000000"/>
                </a:solidFill>
                <a:effectLst/>
                <a:latin typeface="inter-regular"/>
              </a:rPr>
              <a:t>SAVEPOINT…SAVEPOINT SAVEPOINT_NAME</a:t>
            </a:r>
          </a:p>
          <a:p>
            <a:endParaRPr lang="en-US" dirty="0"/>
          </a:p>
        </p:txBody>
      </p:sp>
    </p:spTree>
    <p:extLst>
      <p:ext uri="{BB962C8B-B14F-4D97-AF65-F5344CB8AC3E}">
        <p14:creationId xmlns:p14="http://schemas.microsoft.com/office/powerpoint/2010/main" xmlns="" val="1094052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DD36E-EC50-47BD-9F70-72F1C5D618E1}"/>
              </a:ext>
            </a:extLst>
          </p:cNvPr>
          <p:cNvSpPr>
            <a:spLocks noGrp="1"/>
          </p:cNvSpPr>
          <p:nvPr>
            <p:ph type="title"/>
          </p:nvPr>
        </p:nvSpPr>
        <p:spPr/>
        <p:txBody>
          <a:bodyPr/>
          <a:lstStyle/>
          <a:p>
            <a:r>
              <a:rPr lang="en-US" b="0" i="0" dirty="0">
                <a:solidFill>
                  <a:srgbClr val="610B4B"/>
                </a:solidFill>
                <a:effectLst/>
                <a:latin typeface="erdana"/>
              </a:rPr>
              <a:t>5. </a:t>
            </a:r>
            <a:r>
              <a:rPr lang="en-US" b="0" i="0">
                <a:solidFill>
                  <a:srgbClr val="610B4B"/>
                </a:solidFill>
                <a:effectLst/>
                <a:latin typeface="erdana"/>
              </a:rPr>
              <a:t>Data Query Language</a:t>
            </a:r>
            <a:br>
              <a:rPr lang="en-US" b="0" i="0">
                <a:solidFill>
                  <a:srgbClr val="610B4B"/>
                </a:solidFill>
                <a:effectLst/>
                <a:latin typeface="erdana"/>
              </a:rPr>
            </a:br>
            <a:r>
              <a:rPr lang="en-US" b="0" i="0">
                <a:solidFill>
                  <a:srgbClr val="610B4B"/>
                </a:solidFill>
                <a:effectLst/>
                <a:latin typeface="erdana"/>
              </a:rPr>
              <a:t> </a:t>
            </a:r>
            <a:endParaRPr lang="en-US"/>
          </a:p>
        </p:txBody>
      </p:sp>
      <p:sp>
        <p:nvSpPr>
          <p:cNvPr id="3" name="Content Placeholder 2">
            <a:extLst>
              <a:ext uri="{FF2B5EF4-FFF2-40B4-BE49-F238E27FC236}">
                <a16:creationId xmlns:a16="http://schemas.microsoft.com/office/drawing/2014/main" xmlns="" id="{28EB4DEF-C2DD-44E0-932D-1C85611A2788}"/>
              </a:ext>
            </a:extLst>
          </p:cNvPr>
          <p:cNvSpPr>
            <a:spLocks noGrp="1"/>
          </p:cNvSpPr>
          <p:nvPr>
            <p:ph idx="1"/>
          </p:nvPr>
        </p:nvSpPr>
        <p:spPr/>
        <p:txBody>
          <a:bodyPr/>
          <a:lstStyle/>
          <a:p>
            <a:pPr algn="just"/>
            <a:r>
              <a:rPr lang="en-US" b="0" i="0" dirty="0">
                <a:solidFill>
                  <a:srgbClr val="333333"/>
                </a:solidFill>
                <a:effectLst/>
                <a:latin typeface="inter-regular"/>
              </a:rPr>
              <a:t>DQL is used to fetch the data from the database.</a:t>
            </a:r>
          </a:p>
          <a:p>
            <a:pPr algn="just"/>
            <a:r>
              <a:rPr lang="en-US" b="0" i="0" dirty="0">
                <a:solidFill>
                  <a:srgbClr val="333333"/>
                </a:solidFill>
                <a:effectLst/>
                <a:latin typeface="inter-regular"/>
              </a:rPr>
              <a:t>It uses only one command:</a:t>
            </a:r>
          </a:p>
          <a:p>
            <a:pPr algn="just">
              <a:buFont typeface="Arial" panose="020B0604020202020204" pitchFamily="34" charset="0"/>
              <a:buChar char="•"/>
            </a:pPr>
            <a:r>
              <a:rPr lang="en-US" b="0" i="0" dirty="0">
                <a:solidFill>
                  <a:srgbClr val="000000"/>
                </a:solidFill>
                <a:effectLst/>
                <a:latin typeface="inter-regular"/>
              </a:rPr>
              <a:t>SELECT….. Select </a:t>
            </a:r>
            <a:r>
              <a:rPr lang="en-US" b="0" i="0" dirty="0" err="1">
                <a:solidFill>
                  <a:srgbClr val="000000"/>
                </a:solidFill>
                <a:effectLst/>
                <a:latin typeface="inter-regular"/>
              </a:rPr>
              <a:t>Emp_name</a:t>
            </a:r>
            <a:r>
              <a:rPr lang="en-US" b="0" i="0" dirty="0">
                <a:solidFill>
                  <a:srgbClr val="000000"/>
                </a:solidFill>
                <a:effectLst/>
                <a:latin typeface="inter-regular"/>
              </a:rPr>
              <a:t> </a:t>
            </a:r>
            <a:r>
              <a:rPr lang="en-US" b="0" i="0" dirty="0" smtClean="0">
                <a:solidFill>
                  <a:srgbClr val="000000"/>
                </a:solidFill>
                <a:effectLst/>
                <a:latin typeface="inter-regular"/>
              </a:rPr>
              <a:t>from </a:t>
            </a:r>
            <a:r>
              <a:rPr lang="en-US" b="0" i="0" dirty="0">
                <a:solidFill>
                  <a:srgbClr val="000000"/>
                </a:solidFill>
                <a:effectLst/>
                <a:latin typeface="inter-regular"/>
              </a:rPr>
              <a:t>Employee WHERE </a:t>
            </a:r>
            <a:r>
              <a:rPr lang="en-US" b="0" i="0" dirty="0" err="1">
                <a:solidFill>
                  <a:srgbClr val="000000"/>
                </a:solidFill>
                <a:effectLst/>
                <a:latin typeface="inter-regular"/>
              </a:rPr>
              <a:t>Emp_id</a:t>
            </a:r>
            <a:r>
              <a:rPr lang="en-US" b="0" i="0" dirty="0">
                <a:solidFill>
                  <a:srgbClr val="000000"/>
                </a:solidFill>
                <a:effectLst/>
                <a:latin typeface="inter-regular"/>
              </a:rPr>
              <a:t>&gt;1;</a:t>
            </a:r>
          </a:p>
          <a:p>
            <a:endParaRPr lang="en-US" dirty="0"/>
          </a:p>
        </p:txBody>
      </p:sp>
    </p:spTree>
    <p:extLst>
      <p:ext uri="{BB962C8B-B14F-4D97-AF65-F5344CB8AC3E}">
        <p14:creationId xmlns:p14="http://schemas.microsoft.com/office/powerpoint/2010/main" xmlns="" val="376283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83249-C2CD-42C6-A71E-1AD6A1D44E5B}"/>
              </a:ext>
            </a:extLst>
          </p:cNvPr>
          <p:cNvSpPr>
            <a:spLocks noGrp="1"/>
          </p:cNvSpPr>
          <p:nvPr>
            <p:ph type="title"/>
          </p:nvPr>
        </p:nvSpPr>
        <p:spPr/>
        <p:txBody>
          <a:bodyPr/>
          <a:lstStyle/>
          <a:p>
            <a:r>
              <a:rPr lang="en-US" sz="4400" b="1" i="0" dirty="0">
                <a:solidFill>
                  <a:srgbClr val="333333"/>
                </a:solidFill>
                <a:effectLst/>
                <a:latin typeface="inter-bold"/>
              </a:rPr>
              <a:t>DBMS allows users the following tasks:</a:t>
            </a:r>
            <a:endParaRPr lang="en-US" dirty="0"/>
          </a:p>
        </p:txBody>
      </p:sp>
      <p:sp>
        <p:nvSpPr>
          <p:cNvPr id="3" name="Content Placeholder 2">
            <a:extLst>
              <a:ext uri="{FF2B5EF4-FFF2-40B4-BE49-F238E27FC236}">
                <a16:creationId xmlns:a16="http://schemas.microsoft.com/office/drawing/2014/main" xmlns="" id="{1799FCA7-6F4F-4E7E-A35C-EF3F1075519A}"/>
              </a:ext>
            </a:extLst>
          </p:cNvPr>
          <p:cNvSpPr>
            <a:spLocks noGrp="1"/>
          </p:cNvSpPr>
          <p:nvPr>
            <p:ph idx="1"/>
          </p:nvPr>
        </p:nvSpPr>
        <p:spPr/>
        <p:txBody>
          <a:bodyPr>
            <a:normAutofit fontScale="92500" lnSpcReduction="10000"/>
          </a:bodyPr>
          <a:lstStyle/>
          <a:p>
            <a:r>
              <a:rPr lang="en-US" sz="2800" b="0" i="0" dirty="0">
                <a:solidFill>
                  <a:srgbClr val="333333"/>
                </a:solidFill>
                <a:effectLst/>
                <a:latin typeface="inter-regular"/>
              </a:rPr>
              <a:t/>
            </a:r>
            <a:br>
              <a:rPr lang="en-US" sz="2800" b="0" i="0" dirty="0">
                <a:solidFill>
                  <a:srgbClr val="333333"/>
                </a:solidFill>
                <a:effectLst/>
                <a:latin typeface="inter-regular"/>
              </a:rPr>
            </a:br>
            <a:r>
              <a:rPr lang="en-US" sz="2800" b="1" i="0" dirty="0">
                <a:solidFill>
                  <a:srgbClr val="000000"/>
                </a:solidFill>
                <a:effectLst/>
                <a:latin typeface="inter-bold"/>
              </a:rPr>
              <a:t>Data Definition:</a:t>
            </a:r>
            <a:r>
              <a:rPr lang="en-US" sz="2800" b="0" i="0" dirty="0">
                <a:solidFill>
                  <a:srgbClr val="000000"/>
                </a:solidFill>
                <a:effectLst/>
                <a:latin typeface="inter-regular"/>
              </a:rPr>
              <a:t> It is used for creation, modification, and removal of definition that defines the organization of data in the database.</a:t>
            </a:r>
            <a:br>
              <a:rPr lang="en-US" sz="2800" b="0" i="0" dirty="0">
                <a:solidFill>
                  <a:srgbClr val="000000"/>
                </a:solidFill>
                <a:effectLst/>
                <a:latin typeface="inter-regular"/>
              </a:rPr>
            </a:br>
            <a:r>
              <a:rPr lang="en-US" sz="2800" b="1" i="0" dirty="0">
                <a:solidFill>
                  <a:srgbClr val="000000"/>
                </a:solidFill>
                <a:effectLst/>
                <a:latin typeface="inter-bold"/>
              </a:rPr>
              <a:t>Data </a:t>
            </a:r>
            <a:r>
              <a:rPr lang="en-US" sz="2800" b="1" i="0" dirty="0" err="1">
                <a:solidFill>
                  <a:srgbClr val="000000"/>
                </a:solidFill>
                <a:effectLst/>
                <a:latin typeface="inter-bold"/>
              </a:rPr>
              <a:t>Updation</a:t>
            </a:r>
            <a:r>
              <a:rPr lang="en-US" sz="2800" b="1" i="0" dirty="0">
                <a:solidFill>
                  <a:srgbClr val="000000"/>
                </a:solidFill>
                <a:effectLst/>
                <a:latin typeface="inter-bold"/>
              </a:rPr>
              <a:t>:</a:t>
            </a:r>
            <a:r>
              <a:rPr lang="en-US" sz="2800" b="0" i="0" dirty="0">
                <a:solidFill>
                  <a:srgbClr val="000000"/>
                </a:solidFill>
                <a:effectLst/>
                <a:latin typeface="inter-regular"/>
              </a:rPr>
              <a:t> It is used for the insertion, modification, and deletion of the actual data in the database.</a:t>
            </a:r>
            <a:br>
              <a:rPr lang="en-US" sz="2800" b="0" i="0" dirty="0">
                <a:solidFill>
                  <a:srgbClr val="000000"/>
                </a:solidFill>
                <a:effectLst/>
                <a:latin typeface="inter-regular"/>
              </a:rPr>
            </a:br>
            <a:r>
              <a:rPr lang="en-US" sz="2800" b="1" i="0" dirty="0">
                <a:solidFill>
                  <a:srgbClr val="000000"/>
                </a:solidFill>
                <a:effectLst/>
                <a:latin typeface="inter-bold"/>
              </a:rPr>
              <a:t>Data Retrieval:</a:t>
            </a:r>
            <a:r>
              <a:rPr lang="en-US" sz="2800" b="0" i="0" dirty="0">
                <a:solidFill>
                  <a:srgbClr val="000000"/>
                </a:solidFill>
                <a:effectLst/>
                <a:latin typeface="inter-regular"/>
              </a:rPr>
              <a:t> It is used to retrieve the data from the database which can be used by applications for various purposes.</a:t>
            </a:r>
            <a:br>
              <a:rPr lang="en-US" sz="2800" b="0" i="0" dirty="0">
                <a:solidFill>
                  <a:srgbClr val="000000"/>
                </a:solidFill>
                <a:effectLst/>
                <a:latin typeface="inter-regular"/>
              </a:rPr>
            </a:br>
            <a:r>
              <a:rPr lang="en-US" sz="2800" b="1" i="0" dirty="0">
                <a:solidFill>
                  <a:srgbClr val="000000"/>
                </a:solidFill>
                <a:effectLst/>
                <a:latin typeface="inter-bold"/>
              </a:rPr>
              <a:t>User Administration:</a:t>
            </a:r>
            <a:r>
              <a:rPr lang="en-US" sz="2800" b="0" i="0" dirty="0">
                <a:solidFill>
                  <a:srgbClr val="000000"/>
                </a:solidFill>
                <a:effectLst/>
                <a:latin typeface="inter-regular"/>
              </a:rPr>
              <a:t> It is used for registering and monitoring users, maintain data integrity, enforcing data security, dealing with concurrency control, monitoring performance and recovering information corrupted by unexpected failure.</a:t>
            </a:r>
            <a:br>
              <a:rPr lang="en-US" sz="2800" b="0" i="0" dirty="0">
                <a:solidFill>
                  <a:srgbClr val="000000"/>
                </a:solidFill>
                <a:effectLst/>
                <a:latin typeface="inter-regular"/>
              </a:rPr>
            </a:br>
            <a:endParaRPr lang="en-US" dirty="0"/>
          </a:p>
        </p:txBody>
      </p:sp>
    </p:spTree>
    <p:extLst>
      <p:ext uri="{BB962C8B-B14F-4D97-AF65-F5344CB8AC3E}">
        <p14:creationId xmlns:p14="http://schemas.microsoft.com/office/powerpoint/2010/main" xmlns="" val="40558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7F558-8765-4188-9BEB-CDEA7F33EF11}"/>
              </a:ext>
            </a:extLst>
          </p:cNvPr>
          <p:cNvSpPr>
            <a:spLocks noGrp="1"/>
          </p:cNvSpPr>
          <p:nvPr>
            <p:ph type="title"/>
          </p:nvPr>
        </p:nvSpPr>
        <p:spPr/>
        <p:txBody>
          <a:bodyPr/>
          <a:lstStyle/>
          <a:p>
            <a:r>
              <a:rPr lang="en-US" sz="4400" b="0" i="0" dirty="0">
                <a:solidFill>
                  <a:srgbClr val="610B38"/>
                </a:solidFill>
                <a:effectLst/>
                <a:latin typeface="erdana"/>
              </a:rPr>
              <a:t>Advantages of DBMS</a:t>
            </a:r>
            <a:endParaRPr lang="en-US" dirty="0"/>
          </a:p>
        </p:txBody>
      </p:sp>
      <p:sp>
        <p:nvSpPr>
          <p:cNvPr id="3" name="Content Placeholder 2">
            <a:extLst>
              <a:ext uri="{FF2B5EF4-FFF2-40B4-BE49-F238E27FC236}">
                <a16:creationId xmlns:a16="http://schemas.microsoft.com/office/drawing/2014/main" xmlns="" id="{2507AE6E-E24B-4796-977D-15CA8E61FEF1}"/>
              </a:ext>
            </a:extLst>
          </p:cNvPr>
          <p:cNvSpPr>
            <a:spLocks noGrp="1"/>
          </p:cNvSpPr>
          <p:nvPr>
            <p:ph idx="1"/>
          </p:nvPr>
        </p:nvSpPr>
        <p:spPr/>
        <p:txBody>
          <a:bodyPr>
            <a:normAutofit fontScale="92500" lnSpcReduction="20000"/>
          </a:bodyPr>
          <a:lstStyle/>
          <a:p>
            <a:r>
              <a:rPr lang="en-US" sz="2800" b="0" i="0" dirty="0">
                <a:solidFill>
                  <a:srgbClr val="610B38"/>
                </a:solidFill>
                <a:effectLst/>
                <a:latin typeface="erdana"/>
              </a:rPr>
              <a:t/>
            </a:r>
            <a:br>
              <a:rPr lang="en-US" sz="2800" b="0" i="0" dirty="0">
                <a:solidFill>
                  <a:srgbClr val="610B38"/>
                </a:solidFill>
                <a:effectLst/>
                <a:latin typeface="erdana"/>
              </a:rPr>
            </a:br>
            <a:r>
              <a:rPr lang="en-US" sz="2800" b="1" i="0" dirty="0">
                <a:solidFill>
                  <a:srgbClr val="000000"/>
                </a:solidFill>
                <a:effectLst/>
                <a:latin typeface="inter-bold"/>
              </a:rPr>
              <a:t>Controls database redundancy:</a:t>
            </a:r>
            <a:r>
              <a:rPr lang="en-US" sz="2800" b="0" i="0" dirty="0">
                <a:solidFill>
                  <a:srgbClr val="000000"/>
                </a:solidFill>
                <a:effectLst/>
                <a:latin typeface="inter-regular"/>
              </a:rPr>
              <a:t> It can control data redundancy because it stores all the data in one single database file and that recorded data is placed in the database.</a:t>
            </a:r>
            <a:br>
              <a:rPr lang="en-US" sz="2800" b="0" i="0" dirty="0">
                <a:solidFill>
                  <a:srgbClr val="000000"/>
                </a:solidFill>
                <a:effectLst/>
                <a:latin typeface="inter-regular"/>
              </a:rPr>
            </a:br>
            <a:r>
              <a:rPr lang="en-US" sz="2800" b="1" i="0" dirty="0">
                <a:solidFill>
                  <a:srgbClr val="000000"/>
                </a:solidFill>
                <a:effectLst/>
                <a:latin typeface="inter-bold"/>
              </a:rPr>
              <a:t>Data sharing:</a:t>
            </a:r>
            <a:r>
              <a:rPr lang="en-US" sz="2800" b="0" i="0" dirty="0">
                <a:solidFill>
                  <a:srgbClr val="000000"/>
                </a:solidFill>
                <a:effectLst/>
                <a:latin typeface="inter-regular"/>
              </a:rPr>
              <a:t> In DBMS, the authorized users of an organization can share the data among multiple users.</a:t>
            </a:r>
            <a:br>
              <a:rPr lang="en-US" sz="2800" b="0" i="0" dirty="0">
                <a:solidFill>
                  <a:srgbClr val="000000"/>
                </a:solidFill>
                <a:effectLst/>
                <a:latin typeface="inter-regular"/>
              </a:rPr>
            </a:br>
            <a:r>
              <a:rPr lang="en-US" sz="2800" b="1" i="0" dirty="0">
                <a:solidFill>
                  <a:srgbClr val="000000"/>
                </a:solidFill>
                <a:effectLst/>
                <a:latin typeface="inter-bold"/>
              </a:rPr>
              <a:t>Easily Maintenance:</a:t>
            </a:r>
            <a:r>
              <a:rPr lang="en-US" sz="2800" b="0" i="0" dirty="0">
                <a:solidFill>
                  <a:srgbClr val="000000"/>
                </a:solidFill>
                <a:effectLst/>
                <a:latin typeface="inter-regular"/>
              </a:rPr>
              <a:t> It can be easily maintainable due to the centralized nature of the database system.</a:t>
            </a:r>
            <a:br>
              <a:rPr lang="en-US" sz="2800" b="0" i="0" dirty="0">
                <a:solidFill>
                  <a:srgbClr val="000000"/>
                </a:solidFill>
                <a:effectLst/>
                <a:latin typeface="inter-regular"/>
              </a:rPr>
            </a:br>
            <a:r>
              <a:rPr lang="en-US" sz="2800" b="1" i="0" dirty="0">
                <a:solidFill>
                  <a:srgbClr val="000000"/>
                </a:solidFill>
                <a:effectLst/>
                <a:latin typeface="inter-bold"/>
              </a:rPr>
              <a:t>Reduce time:</a:t>
            </a:r>
            <a:r>
              <a:rPr lang="en-US" sz="2800" b="0" i="0" dirty="0">
                <a:solidFill>
                  <a:srgbClr val="000000"/>
                </a:solidFill>
                <a:effectLst/>
                <a:latin typeface="inter-regular"/>
              </a:rPr>
              <a:t> It reduces development time and maintenance need.</a:t>
            </a:r>
            <a:br>
              <a:rPr lang="en-US" sz="2800" b="0" i="0" dirty="0">
                <a:solidFill>
                  <a:srgbClr val="000000"/>
                </a:solidFill>
                <a:effectLst/>
                <a:latin typeface="inter-regular"/>
              </a:rPr>
            </a:br>
            <a:r>
              <a:rPr lang="en-US" sz="2800" b="1" i="0" dirty="0">
                <a:solidFill>
                  <a:srgbClr val="000000"/>
                </a:solidFill>
                <a:effectLst/>
                <a:latin typeface="inter-bold"/>
              </a:rPr>
              <a:t>Backup:</a:t>
            </a:r>
            <a:r>
              <a:rPr lang="en-US" sz="2800" b="0" i="0" dirty="0">
                <a:solidFill>
                  <a:srgbClr val="000000"/>
                </a:solidFill>
                <a:effectLst/>
                <a:latin typeface="inter-regular"/>
              </a:rPr>
              <a:t> It provides backup and recovery subsystems which create automatic backup of data from </a:t>
            </a:r>
            <a:r>
              <a:rPr lang="en-US" sz="2800" b="0" i="0" u="none" strike="noStrike" dirty="0">
                <a:solidFill>
                  <a:srgbClr val="008000"/>
                </a:solidFill>
                <a:effectLst/>
                <a:latin typeface="inter-regular"/>
                <a:hlinkClick r:id="rId2"/>
              </a:rPr>
              <a:t>hardware</a:t>
            </a:r>
            <a:r>
              <a:rPr lang="en-US" sz="2800" b="0" i="0" dirty="0">
                <a:solidFill>
                  <a:srgbClr val="000000"/>
                </a:solidFill>
                <a:effectLst/>
                <a:latin typeface="inter-regular"/>
              </a:rPr>
              <a:t> and </a:t>
            </a:r>
            <a:r>
              <a:rPr lang="en-US" sz="2800" b="0" i="0" u="none" strike="noStrike" dirty="0">
                <a:solidFill>
                  <a:srgbClr val="008000"/>
                </a:solidFill>
                <a:effectLst/>
                <a:latin typeface="inter-regular"/>
                <a:hlinkClick r:id="rId3"/>
              </a:rPr>
              <a:t>software</a:t>
            </a:r>
            <a:r>
              <a:rPr lang="en-US" sz="2800" b="0" i="0" dirty="0">
                <a:solidFill>
                  <a:srgbClr val="000000"/>
                </a:solidFill>
                <a:effectLst/>
                <a:latin typeface="inter-regular"/>
              </a:rPr>
              <a:t> failures and restores the data if required.</a:t>
            </a:r>
            <a:br>
              <a:rPr lang="en-US" sz="2800" b="0" i="0" dirty="0">
                <a:solidFill>
                  <a:srgbClr val="000000"/>
                </a:solidFill>
                <a:effectLst/>
                <a:latin typeface="inter-regular"/>
              </a:rPr>
            </a:br>
            <a:r>
              <a:rPr lang="en-US" sz="2800" b="1" i="0" dirty="0">
                <a:solidFill>
                  <a:srgbClr val="000000"/>
                </a:solidFill>
                <a:effectLst/>
                <a:latin typeface="inter-bold"/>
              </a:rPr>
              <a:t>multiple user interface:</a:t>
            </a:r>
            <a:r>
              <a:rPr lang="en-US" sz="2800" b="0" i="0" dirty="0">
                <a:solidFill>
                  <a:srgbClr val="000000"/>
                </a:solidFill>
                <a:effectLst/>
                <a:latin typeface="inter-regular"/>
              </a:rPr>
              <a:t> It provides different types of user interfaces like graphical user interfaces, application program interfaces</a:t>
            </a:r>
            <a:endParaRPr lang="en-US" dirty="0"/>
          </a:p>
        </p:txBody>
      </p:sp>
    </p:spTree>
    <p:extLst>
      <p:ext uri="{BB962C8B-B14F-4D97-AF65-F5344CB8AC3E}">
        <p14:creationId xmlns:p14="http://schemas.microsoft.com/office/powerpoint/2010/main" xmlns="" val="333329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31F015-AEF9-461F-B40E-F79486B90DEE}"/>
              </a:ext>
            </a:extLst>
          </p:cNvPr>
          <p:cNvSpPr>
            <a:spLocks noGrp="1"/>
          </p:cNvSpPr>
          <p:nvPr>
            <p:ph type="title"/>
          </p:nvPr>
        </p:nvSpPr>
        <p:spPr/>
        <p:txBody>
          <a:bodyPr/>
          <a:lstStyle/>
          <a:p>
            <a:r>
              <a:rPr lang="en-US" sz="4400" b="0" i="0" dirty="0">
                <a:solidFill>
                  <a:srgbClr val="610B38"/>
                </a:solidFill>
                <a:effectLst/>
                <a:latin typeface="erdana"/>
              </a:rPr>
              <a:t>Disadvantages of DBMS</a:t>
            </a:r>
            <a:endParaRPr lang="en-US" dirty="0"/>
          </a:p>
        </p:txBody>
      </p:sp>
      <p:sp>
        <p:nvSpPr>
          <p:cNvPr id="3" name="Content Placeholder 2">
            <a:extLst>
              <a:ext uri="{FF2B5EF4-FFF2-40B4-BE49-F238E27FC236}">
                <a16:creationId xmlns:a16="http://schemas.microsoft.com/office/drawing/2014/main" xmlns="" id="{BB7BA0B1-5569-4E73-B4FD-9A2ED2CB2C57}"/>
              </a:ext>
            </a:extLst>
          </p:cNvPr>
          <p:cNvSpPr>
            <a:spLocks noGrp="1"/>
          </p:cNvSpPr>
          <p:nvPr>
            <p:ph idx="1"/>
          </p:nvPr>
        </p:nvSpPr>
        <p:spPr/>
        <p:txBody>
          <a:bodyPr>
            <a:normAutofit lnSpcReduction="10000"/>
          </a:bodyPr>
          <a:lstStyle/>
          <a:p>
            <a:r>
              <a:rPr lang="en-US" sz="2800" b="0" i="0" dirty="0">
                <a:solidFill>
                  <a:srgbClr val="610B38"/>
                </a:solidFill>
                <a:effectLst/>
                <a:latin typeface="erdana"/>
              </a:rPr>
              <a:t/>
            </a:r>
            <a:br>
              <a:rPr lang="en-US" sz="2800" b="0" i="0" dirty="0">
                <a:solidFill>
                  <a:srgbClr val="610B38"/>
                </a:solidFill>
                <a:effectLst/>
                <a:latin typeface="erdana"/>
              </a:rPr>
            </a:br>
            <a:r>
              <a:rPr lang="en-US" sz="2800" b="1" i="0" dirty="0">
                <a:solidFill>
                  <a:srgbClr val="000000"/>
                </a:solidFill>
                <a:effectLst/>
                <a:latin typeface="inter-bold"/>
              </a:rPr>
              <a:t>Cost of Hardware and Software:</a:t>
            </a:r>
            <a:r>
              <a:rPr lang="en-US" sz="2800" b="0" i="0" dirty="0">
                <a:solidFill>
                  <a:srgbClr val="000000"/>
                </a:solidFill>
                <a:effectLst/>
                <a:latin typeface="inter-regular"/>
              </a:rPr>
              <a:t> It requires a high speed of data processor and large memory size to run DBMS software.</a:t>
            </a:r>
            <a:br>
              <a:rPr lang="en-US" sz="2800" b="0" i="0" dirty="0">
                <a:solidFill>
                  <a:srgbClr val="000000"/>
                </a:solidFill>
                <a:effectLst/>
                <a:latin typeface="inter-regular"/>
              </a:rPr>
            </a:br>
            <a:r>
              <a:rPr lang="en-US" sz="2800" b="1" i="0" dirty="0">
                <a:solidFill>
                  <a:srgbClr val="000000"/>
                </a:solidFill>
                <a:effectLst/>
                <a:latin typeface="inter-bold"/>
              </a:rPr>
              <a:t>Size:</a:t>
            </a:r>
            <a:r>
              <a:rPr lang="en-US" sz="2800" b="0" i="0" dirty="0">
                <a:solidFill>
                  <a:srgbClr val="000000"/>
                </a:solidFill>
                <a:effectLst/>
                <a:latin typeface="inter-regular"/>
              </a:rPr>
              <a:t> It occupies a large space of disks and large memory to run them efficiently.</a:t>
            </a:r>
            <a:br>
              <a:rPr lang="en-US" sz="2800" b="0" i="0" dirty="0">
                <a:solidFill>
                  <a:srgbClr val="000000"/>
                </a:solidFill>
                <a:effectLst/>
                <a:latin typeface="inter-regular"/>
              </a:rPr>
            </a:br>
            <a:r>
              <a:rPr lang="en-US" sz="2800" b="1" i="0" dirty="0">
                <a:solidFill>
                  <a:srgbClr val="000000"/>
                </a:solidFill>
                <a:effectLst/>
                <a:latin typeface="inter-bold"/>
              </a:rPr>
              <a:t>Complexity:</a:t>
            </a:r>
            <a:r>
              <a:rPr lang="en-US" sz="2800" b="0" i="0" dirty="0">
                <a:solidFill>
                  <a:srgbClr val="000000"/>
                </a:solidFill>
                <a:effectLst/>
                <a:latin typeface="inter-regular"/>
              </a:rPr>
              <a:t> Database system creates additional complexity and requirements.</a:t>
            </a:r>
            <a:br>
              <a:rPr lang="en-US" sz="2800" b="0" i="0" dirty="0">
                <a:solidFill>
                  <a:srgbClr val="000000"/>
                </a:solidFill>
                <a:effectLst/>
                <a:latin typeface="inter-regular"/>
              </a:rPr>
            </a:br>
            <a:r>
              <a:rPr lang="en-US" sz="2800" b="1" i="0" dirty="0">
                <a:solidFill>
                  <a:srgbClr val="000000"/>
                </a:solidFill>
                <a:effectLst/>
                <a:latin typeface="inter-bold"/>
              </a:rPr>
              <a:t>Higher impact of failure:</a:t>
            </a:r>
            <a:r>
              <a:rPr lang="en-US" sz="2800" b="0" i="0" dirty="0">
                <a:solidFill>
                  <a:srgbClr val="000000"/>
                </a:solidFill>
                <a:effectLst/>
                <a:latin typeface="inter-regular"/>
              </a:rPr>
              <a:t> Failure is highly impacted the database because in most of the organization, all the data stored in a single database and if the database is damaged due to electric failure or database corruption then the data may be lost forever.</a:t>
            </a:r>
            <a:endParaRPr lang="en-US" dirty="0"/>
          </a:p>
        </p:txBody>
      </p:sp>
    </p:spTree>
    <p:extLst>
      <p:ext uri="{BB962C8B-B14F-4D97-AF65-F5344CB8AC3E}">
        <p14:creationId xmlns:p14="http://schemas.microsoft.com/office/powerpoint/2010/main" xmlns="" val="63111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A02AD-007D-4C1B-B61E-D620449E1B5A}"/>
              </a:ext>
            </a:extLst>
          </p:cNvPr>
          <p:cNvSpPr>
            <a:spLocks noGrp="1"/>
          </p:cNvSpPr>
          <p:nvPr>
            <p:ph type="title"/>
          </p:nvPr>
        </p:nvSpPr>
        <p:spPr/>
        <p:txBody>
          <a:bodyPr/>
          <a:lstStyle/>
          <a:p>
            <a:r>
              <a:rPr lang="en-US" b="0" i="0" dirty="0">
                <a:solidFill>
                  <a:srgbClr val="610B38"/>
                </a:solidFill>
                <a:effectLst/>
                <a:latin typeface="erdana"/>
              </a:rPr>
              <a:t>Types of Databases</a:t>
            </a:r>
            <a:br>
              <a:rPr lang="en-US" b="0" i="0" dirty="0">
                <a:solidFill>
                  <a:srgbClr val="610B38"/>
                </a:solidFill>
                <a:effectLst/>
                <a:latin typeface="erdana"/>
              </a:rPr>
            </a:br>
            <a:endParaRPr lang="en-US" dirty="0"/>
          </a:p>
        </p:txBody>
      </p:sp>
      <p:pic>
        <p:nvPicPr>
          <p:cNvPr id="1026" name="Picture 2" descr="Types of Databases">
            <a:extLst>
              <a:ext uri="{FF2B5EF4-FFF2-40B4-BE49-F238E27FC236}">
                <a16:creationId xmlns:a16="http://schemas.microsoft.com/office/drawing/2014/main" xmlns="" id="{18A1F080-646E-44C2-B81C-E2CA919119D7}"/>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97622" y="1638395"/>
            <a:ext cx="8341628" cy="37916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9439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30C12-6198-4BA5-AD06-9684C82533E1}"/>
              </a:ext>
            </a:extLst>
          </p:cNvPr>
          <p:cNvSpPr>
            <a:spLocks noGrp="1"/>
          </p:cNvSpPr>
          <p:nvPr>
            <p:ph type="title"/>
          </p:nvPr>
        </p:nvSpPr>
        <p:spPr/>
        <p:txBody>
          <a:bodyPr/>
          <a:lstStyle/>
          <a:p>
            <a:r>
              <a:rPr lang="en-US" b="0" i="0" dirty="0">
                <a:solidFill>
                  <a:srgbClr val="610B38"/>
                </a:solidFill>
                <a:effectLst/>
                <a:latin typeface="erdana"/>
              </a:rPr>
              <a:t>Keys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xmlns="" id="{6507CAC2-B1DB-44F7-8C32-1C27F8E0D61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Keys play an important role in the relational database.</a:t>
            </a:r>
          </a:p>
          <a:p>
            <a:pPr algn="just">
              <a:buFont typeface="Arial" panose="020B0604020202020204" pitchFamily="34" charset="0"/>
              <a:buChar char="•"/>
            </a:pPr>
            <a:r>
              <a:rPr lang="en-US" b="0" i="0" dirty="0">
                <a:solidFill>
                  <a:srgbClr val="000000"/>
                </a:solidFill>
                <a:effectLst/>
                <a:latin typeface="inter-regular"/>
              </a:rPr>
              <a:t>It is used to uniquely identify any record or row of data from the table. It is also used to establish and identify relationships between tables.</a:t>
            </a:r>
          </a:p>
          <a:p>
            <a:endParaRPr lang="en-US" dirty="0"/>
          </a:p>
        </p:txBody>
      </p:sp>
      <p:pic>
        <p:nvPicPr>
          <p:cNvPr id="2050" name="Picture 2" descr="DBMS Keys">
            <a:extLst>
              <a:ext uri="{FF2B5EF4-FFF2-40B4-BE49-F238E27FC236}">
                <a16:creationId xmlns:a16="http://schemas.microsoft.com/office/drawing/2014/main" xmlns="" id="{F340D4B9-80AC-458F-865E-E3AFC22892C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44125" y="3630860"/>
            <a:ext cx="5038725" cy="3086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976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E939B-C448-4F88-AA15-75C4F510FFF8}"/>
              </a:ext>
            </a:extLst>
          </p:cNvPr>
          <p:cNvSpPr>
            <a:spLocks noGrp="1"/>
          </p:cNvSpPr>
          <p:nvPr>
            <p:ph type="title"/>
          </p:nvPr>
        </p:nvSpPr>
        <p:spPr/>
        <p:txBody>
          <a:bodyPr/>
          <a:lstStyle/>
          <a:p>
            <a:r>
              <a:rPr lang="en-US" b="0" i="0" dirty="0">
                <a:solidFill>
                  <a:srgbClr val="610B38"/>
                </a:solidFill>
                <a:effectLst/>
                <a:latin typeface="erdana"/>
              </a:rPr>
              <a:t>Types of key:</a:t>
            </a:r>
            <a:br>
              <a:rPr lang="en-US" b="0" i="0" dirty="0">
                <a:solidFill>
                  <a:srgbClr val="610B38"/>
                </a:solidFill>
                <a:effectLst/>
                <a:latin typeface="erdana"/>
              </a:rPr>
            </a:br>
            <a:endParaRPr lang="en-US" dirty="0"/>
          </a:p>
        </p:txBody>
      </p:sp>
      <p:pic>
        <p:nvPicPr>
          <p:cNvPr id="3074" name="Picture 2" descr="DBMS Keys">
            <a:extLst>
              <a:ext uri="{FF2B5EF4-FFF2-40B4-BE49-F238E27FC236}">
                <a16:creationId xmlns:a16="http://schemas.microsoft.com/office/drawing/2014/main" xmlns="" id="{CE2C0978-663B-4451-98BD-920E8AC57DE5}"/>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6796" y="1862208"/>
            <a:ext cx="7560054" cy="35392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6802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84A0F-C276-4B68-A9B5-3C5F308232D9}"/>
              </a:ext>
            </a:extLst>
          </p:cNvPr>
          <p:cNvSpPr>
            <a:spLocks noGrp="1"/>
          </p:cNvSpPr>
          <p:nvPr>
            <p:ph type="title"/>
          </p:nvPr>
        </p:nvSpPr>
        <p:spPr/>
        <p:txBody>
          <a:bodyPr/>
          <a:lstStyle/>
          <a:p>
            <a:r>
              <a:rPr lang="en-US" b="0" i="0" dirty="0">
                <a:solidFill>
                  <a:srgbClr val="610B4B"/>
                </a:solidFill>
                <a:effectLst/>
                <a:latin typeface="erdana"/>
              </a:rPr>
              <a:t>. Primary key</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xmlns="" id="{0C4F29D8-8DFE-4DEA-8CF5-3951F706895C}"/>
              </a:ext>
            </a:extLst>
          </p:cNvPr>
          <p:cNvSpPr>
            <a:spLocks noGrp="1"/>
          </p:cNvSpPr>
          <p:nvPr>
            <p:ph idx="1"/>
          </p:nvPr>
        </p:nvSpPr>
        <p:spPr>
          <a:xfrm>
            <a:off x="703976" y="1196451"/>
            <a:ext cx="10515600" cy="2729597"/>
          </a:xfrm>
        </p:spPr>
        <p:txBody>
          <a:bodyPr>
            <a:normAutofit fontScale="70000" lnSpcReduction="20000"/>
          </a:bodyPr>
          <a:lstStyle/>
          <a:p>
            <a:pPr algn="just">
              <a:buFont typeface="Arial" panose="020B0604020202020204" pitchFamily="34" charset="0"/>
              <a:buChar char="•"/>
            </a:pPr>
            <a:r>
              <a:rPr lang="en-US" b="0" i="0" dirty="0">
                <a:solidFill>
                  <a:srgbClr val="000000"/>
                </a:solidFill>
                <a:effectLst/>
                <a:latin typeface="inter-regular"/>
              </a:rPr>
              <a:t>It is the first key which is used to identify one and only one instance of an entity uniquely. An entity can contain multiple keys as we saw in PERSON table. The key which is most suitable from those lists become a primary key.</a:t>
            </a:r>
          </a:p>
          <a:p>
            <a:pPr algn="just">
              <a:buFont typeface="Arial" panose="020B0604020202020204" pitchFamily="34" charset="0"/>
              <a:buChar char="•"/>
            </a:pPr>
            <a:r>
              <a:rPr lang="en-US" b="0" i="0" dirty="0">
                <a:solidFill>
                  <a:srgbClr val="000000"/>
                </a:solidFill>
                <a:effectLst/>
                <a:latin typeface="inter-regular"/>
              </a:rPr>
              <a:t>In the EMPLOYEE table, ID can be primary key since it is unique for each employee. In the EMPLOYEE table, we can even select </a:t>
            </a:r>
            <a:r>
              <a:rPr lang="en-US" b="0" i="0" dirty="0" err="1">
                <a:solidFill>
                  <a:srgbClr val="000000"/>
                </a:solidFill>
                <a:effectLst/>
                <a:latin typeface="inter-regular"/>
              </a:rPr>
              <a:t>License_Number</a:t>
            </a:r>
            <a:r>
              <a:rPr lang="en-US" b="0" i="0" dirty="0">
                <a:solidFill>
                  <a:srgbClr val="000000"/>
                </a:solidFill>
                <a:effectLst/>
                <a:latin typeface="inter-regular"/>
              </a:rPr>
              <a:t> and </a:t>
            </a:r>
            <a:r>
              <a:rPr lang="en-US" b="0" i="0" dirty="0" err="1">
                <a:solidFill>
                  <a:srgbClr val="000000"/>
                </a:solidFill>
                <a:effectLst/>
                <a:latin typeface="inter-regular"/>
              </a:rPr>
              <a:t>Passport_Number</a:t>
            </a:r>
            <a:r>
              <a:rPr lang="en-US" b="0" i="0" dirty="0">
                <a:solidFill>
                  <a:srgbClr val="000000"/>
                </a:solidFill>
                <a:effectLst/>
                <a:latin typeface="inter-regular"/>
              </a:rPr>
              <a:t> as primary key since they are also unique.</a:t>
            </a:r>
          </a:p>
          <a:p>
            <a:pPr algn="just">
              <a:buFont typeface="Arial" panose="020B0604020202020204" pitchFamily="34" charset="0"/>
              <a:buChar char="•"/>
            </a:pPr>
            <a:r>
              <a:rPr lang="en-US" b="0" i="0" dirty="0">
                <a:solidFill>
                  <a:srgbClr val="000000"/>
                </a:solidFill>
                <a:effectLst/>
                <a:latin typeface="inter-regular"/>
              </a:rPr>
              <a:t>For each entity, selection of the primary key is based on requirement and developers.</a:t>
            </a:r>
          </a:p>
          <a:p>
            <a:r>
              <a:rPr lang="en-US" dirty="0"/>
              <a:t/>
            </a:r>
            <a:br>
              <a:rPr lang="en-US" dirty="0"/>
            </a:br>
            <a:endParaRPr lang="en-US" dirty="0"/>
          </a:p>
        </p:txBody>
      </p:sp>
      <p:pic>
        <p:nvPicPr>
          <p:cNvPr id="4100" name="Picture 4" descr="DBMS Keys">
            <a:extLst>
              <a:ext uri="{FF2B5EF4-FFF2-40B4-BE49-F238E27FC236}">
                <a16:creationId xmlns:a16="http://schemas.microsoft.com/office/drawing/2014/main" xmlns="" id="{864F8118-FC97-49E5-8102-25AF9E678AA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62961" y="3210232"/>
            <a:ext cx="3352800" cy="3457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0308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655</Words>
  <Application>Microsoft Office PowerPoint</Application>
  <PresentationFormat>Custom</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Database Management System</vt:lpstr>
      <vt:lpstr>What is Database The database is a collection of inter-related data which is used to retrieve, insert and delete the data efficiently. It is also used to organize the data in the form of a table, schema, views, and reports, etc. For example: The college Database organizes the data about the admin, staff, students and faculty etc. Using the database, you can easily retrieve, insert, and delete the information.  Characteristics of DBMS It uses a digital repository established on a server to store and manage the information. It can provide a clear and logical view of the process that manipulates data. DBMS contains automatic backup and recovery procedures. It contains ACID properties which maintain data in a healthy state in case of failure. It can reduce the complex relationship between data. It is used to support manipulation and processing of data. It is used to provide security of data. It can view the database from different viewpoints according to the requirements of the user.   </vt:lpstr>
      <vt:lpstr>DBMS allows users the following tasks:</vt:lpstr>
      <vt:lpstr>Advantages of DBMS</vt:lpstr>
      <vt:lpstr>Disadvantages of DBMS</vt:lpstr>
      <vt:lpstr>Types of Databases </vt:lpstr>
      <vt:lpstr>Keys </vt:lpstr>
      <vt:lpstr>Types of key: </vt:lpstr>
      <vt:lpstr>. Primary key </vt:lpstr>
      <vt:lpstr>2. Candidate key </vt:lpstr>
      <vt:lpstr>3. Super Key </vt:lpstr>
      <vt:lpstr>Slide 12</vt:lpstr>
      <vt:lpstr>4. Foreign key </vt:lpstr>
      <vt:lpstr>Slide 14</vt:lpstr>
      <vt:lpstr>SQL Commands </vt:lpstr>
      <vt:lpstr>Types of SQL Commands There are five types of SQL commands: DDL, DML, DCL, TCL, and DQL. </vt:lpstr>
      <vt:lpstr>1. Data Definition Language (DDL) </vt:lpstr>
      <vt:lpstr>2. Data Manipulation Language </vt:lpstr>
      <vt:lpstr>3. Data Control Language </vt:lpstr>
      <vt:lpstr>4. Transaction Control Language </vt:lpstr>
      <vt:lpstr>5. Data Query Language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Database The database is a collection of inter-related data which is used to retrieve, insert and delete the data efficiently. It is also used to organize the data in the form of a table, schema, views, and reports, etc. For example: The college Database organizes the data about the admin, staff, students and faculty etc. Using the database, you can easily retrieve, insert, and delete the information.  Characteristics of DBMS It uses a digital repository established on a server to store and manage the information. It can provide a clear and logical view of the process that manipulates data. DBMS contains automatic backup and recovery procedures. It contains ACID properties which maintain data in a healthy state in case of failure. It can reduce the complex relationship between data. It is used to support manipulation and processing of data. It is used to provide security of data. It can view the database from different viewpoints according to the requirements of the user.   </dc:title>
  <dc:creator>Sandeep Waghamre</dc:creator>
  <cp:lastModifiedBy>SHREYA BHAGAT</cp:lastModifiedBy>
  <cp:revision>11</cp:revision>
  <dcterms:created xsi:type="dcterms:W3CDTF">2021-07-30T10:19:55Z</dcterms:created>
  <dcterms:modified xsi:type="dcterms:W3CDTF">2021-09-24T10:32:09Z</dcterms:modified>
</cp:coreProperties>
</file>