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4" r:id="rId4"/>
    <p:sldId id="258" r:id="rId5"/>
    <p:sldId id="259" r:id="rId6"/>
    <p:sldId id="273" r:id="rId7"/>
    <p:sldId id="276" r:id="rId8"/>
    <p:sldId id="277" r:id="rId9"/>
    <p:sldId id="274" r:id="rId10"/>
    <p:sldId id="279" r:id="rId11"/>
    <p:sldId id="280" r:id="rId12"/>
    <p:sldId id="281" r:id="rId13"/>
    <p:sldId id="282" r:id="rId14"/>
    <p:sldId id="283" r:id="rId15"/>
    <p:sldId id="284" r:id="rId16"/>
    <p:sldId id="285" r:id="rId17"/>
    <p:sldId id="266" r:id="rId18"/>
    <p:sldId id="261" r:id="rId19"/>
    <p:sldId id="262" r:id="rId20"/>
    <p:sldId id="278" r:id="rId21"/>
    <p:sldId id="291" r:id="rId22"/>
    <p:sldId id="286" r:id="rId23"/>
    <p:sldId id="290" r:id="rId24"/>
    <p:sldId id="287" r:id="rId25"/>
    <p:sldId id="292" r:id="rId26"/>
    <p:sldId id="288" r:id="rId27"/>
    <p:sldId id="289" r:id="rId28"/>
    <p:sldId id="26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0000"/>
    <a:srgbClr val="E3B90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322"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2192" y="6053328"/>
            <a:ext cx="2999232"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3145536" y="6044184"/>
            <a:ext cx="90464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3149600" y="4038600"/>
            <a:ext cx="8636000" cy="1828800"/>
          </a:xfrm>
        </p:spPr>
        <p:txBody>
          <a:bodyPr anchor="b"/>
          <a:lstStyle>
            <a:lvl1pPr>
              <a:defRPr cap="all" baseline="0"/>
            </a:lvl1pPr>
          </a:lstStyle>
          <a:p>
            <a:r>
              <a:rPr kumimoji="0" lang="en-US"/>
              <a:t>Click to edit Master title style</a:t>
            </a:r>
            <a:endParaRPr kumimoji="0" lang="en-US"/>
          </a:p>
        </p:txBody>
      </p:sp>
      <p:sp>
        <p:nvSpPr>
          <p:cNvPr id="9" name="Subtitle 8"/>
          <p:cNvSpPr>
            <a:spLocks noGrp="1"/>
          </p:cNvSpPr>
          <p:nvPr>
            <p:ph type="subTitle" idx="1"/>
          </p:nvPr>
        </p:nvSpPr>
        <p:spPr>
          <a:xfrm>
            <a:off x="3149600" y="6050037"/>
            <a:ext cx="89408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a:p>
        </p:txBody>
      </p:sp>
      <p:sp>
        <p:nvSpPr>
          <p:cNvPr id="28" name="Date Placeholder 27"/>
          <p:cNvSpPr>
            <a:spLocks noGrp="1"/>
          </p:cNvSpPr>
          <p:nvPr>
            <p:ph type="dt" sz="half" idx="10"/>
          </p:nvPr>
        </p:nvSpPr>
        <p:spPr>
          <a:xfrm>
            <a:off x="101600" y="6068699"/>
            <a:ext cx="2743200" cy="685800"/>
          </a:xfrm>
        </p:spPr>
        <p:txBody>
          <a:bodyPr>
            <a:noAutofit/>
          </a:bodyPr>
          <a:lstStyle>
            <a:lvl1pPr algn="ctr">
              <a:defRPr sz="2000">
                <a:solidFill>
                  <a:srgbClr val="FFFFFF"/>
                </a:solidFill>
              </a:defRPr>
            </a:lvl1pPr>
          </a:lstStyle>
          <a:p>
            <a:fld id="{E2EFEC6C-3EAA-4F23-8456-D250DA62445C}" type="datetimeFigureOut">
              <a:rPr lang="en-IN" smtClean="0"/>
            </a:fld>
            <a:endParaRPr lang="en-IN"/>
          </a:p>
        </p:txBody>
      </p:sp>
      <p:sp>
        <p:nvSpPr>
          <p:cNvPr id="17" name="Footer Placeholder 16"/>
          <p:cNvSpPr>
            <a:spLocks noGrp="1"/>
          </p:cNvSpPr>
          <p:nvPr>
            <p:ph type="ftr" sz="quarter" idx="11"/>
          </p:nvPr>
        </p:nvSpPr>
        <p:spPr>
          <a:xfrm>
            <a:off x="2780524" y="236539"/>
            <a:ext cx="7823200" cy="365125"/>
          </a:xfrm>
        </p:spPr>
        <p:txBody>
          <a:bodyPr/>
          <a:lstStyle>
            <a:lvl1pPr algn="r">
              <a:defRPr>
                <a:solidFill>
                  <a:schemeClr val="tx2"/>
                </a:solidFill>
              </a:defRPr>
            </a:lvl1pPr>
          </a:lstStyle>
          <a:p>
            <a:endParaRPr lang="en-IN"/>
          </a:p>
        </p:txBody>
      </p:sp>
      <p:sp>
        <p:nvSpPr>
          <p:cNvPr id="29" name="Slide Number Placeholder 28"/>
          <p:cNvSpPr>
            <a:spLocks noGrp="1"/>
          </p:cNvSpPr>
          <p:nvPr>
            <p:ph type="sldNum" sz="quarter" idx="12"/>
          </p:nvPr>
        </p:nvSpPr>
        <p:spPr>
          <a:xfrm>
            <a:off x="10668000" y="228600"/>
            <a:ext cx="1117600" cy="381000"/>
          </a:xfrm>
        </p:spPr>
        <p:txBody>
          <a:bodyPr/>
          <a:lstStyle>
            <a:lvl1pPr>
              <a:defRPr>
                <a:solidFill>
                  <a:schemeClr val="tx2"/>
                </a:solidFill>
              </a:defRPr>
            </a:lvl1pPr>
          </a:lstStyle>
          <a:p>
            <a:fld id="{70D01CED-DFEE-4344-998E-3DBE6B37A99E}" type="slidenum">
              <a:rPr lang="en-IN" smtClean="0"/>
            </a:fld>
            <a:endParaRPr lang="en-IN"/>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2EFEC6C-3EAA-4F23-8456-D250DA62445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D01CED-DFEE-4344-998E-3DBE6B37A99E}" type="slidenum">
              <a:rPr lang="en-IN" smtClean="0"/>
            </a:fld>
            <a:endParaRPr lang="en-IN"/>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609601"/>
            <a:ext cx="2743200" cy="5516563"/>
          </a:xfrm>
        </p:spPr>
        <p:txBody>
          <a:bodyPr vert="eaVert"/>
          <a:lstStyle/>
          <a:p>
            <a:r>
              <a:rPr kumimoji="0" lang="en-US"/>
              <a:t>Click to edit Master title style</a:t>
            </a:r>
            <a:endParaRPr kumimoji="0" lang="en-US"/>
          </a:p>
        </p:txBody>
      </p:sp>
      <p:sp>
        <p:nvSpPr>
          <p:cNvPr id="3" name="Vertical Text Placeholder 2"/>
          <p:cNvSpPr>
            <a:spLocks noGrp="1"/>
          </p:cNvSpPr>
          <p:nvPr>
            <p:ph type="body" orient="vert" idx="1"/>
          </p:nvPr>
        </p:nvSpPr>
        <p:spPr>
          <a:xfrm>
            <a:off x="609600" y="609600"/>
            <a:ext cx="7416800" cy="5516564"/>
          </a:xfrm>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a:xfrm>
            <a:off x="8737600" y="6248403"/>
            <a:ext cx="2946400" cy="365125"/>
          </a:xfrm>
        </p:spPr>
        <p:txBody>
          <a:bodyPr/>
          <a:lstStyle/>
          <a:p>
            <a:fld id="{E2EFEC6C-3EAA-4F23-8456-D250DA62445C}" type="datetimeFigureOut">
              <a:rPr lang="en-IN" smtClean="0"/>
            </a:fld>
            <a:endParaRPr lang="en-IN"/>
          </a:p>
        </p:txBody>
      </p:sp>
      <p:sp>
        <p:nvSpPr>
          <p:cNvPr id="5" name="Footer Placeholder 4"/>
          <p:cNvSpPr>
            <a:spLocks noGrp="1"/>
          </p:cNvSpPr>
          <p:nvPr>
            <p:ph type="ftr" sz="quarter" idx="11"/>
          </p:nvPr>
        </p:nvSpPr>
        <p:spPr>
          <a:xfrm>
            <a:off x="609602" y="6248208"/>
            <a:ext cx="7431311" cy="365125"/>
          </a:xfrm>
        </p:spPr>
        <p:txBody>
          <a:bodyPr/>
          <a:lstStyle/>
          <a:p>
            <a:endParaRPr lang="en-IN"/>
          </a:p>
        </p:txBody>
      </p:sp>
      <p:sp>
        <p:nvSpPr>
          <p:cNvPr id="7" name="Rectangle 6"/>
          <p:cNvSpPr/>
          <p:nvPr/>
        </p:nvSpPr>
        <p:spPr bwMode="white">
          <a:xfrm>
            <a:off x="8128424" y="0"/>
            <a:ext cx="42672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8189384"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8189384"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8075084" y="103716"/>
            <a:ext cx="533400" cy="325968"/>
          </a:xfrm>
        </p:spPr>
        <p:txBody>
          <a:bodyPr/>
          <a:lstStyle/>
          <a:p>
            <a:fld id="{70D01CED-DFEE-4344-998E-3DBE6B37A99E}" type="slidenum">
              <a:rPr lang="en-IN" smtClean="0"/>
            </a:fld>
            <a:endParaRPr lang="en-IN"/>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6864" y="228600"/>
            <a:ext cx="10871200" cy="990600"/>
          </a:xfrm>
        </p:spPr>
        <p:txBody>
          <a:bodyPr/>
          <a:lstStyle/>
          <a:p>
            <a:r>
              <a:rPr kumimoji="0" lang="en-US"/>
              <a:t>Click to edit Master title style</a:t>
            </a:r>
            <a:endParaRPr kumimoji="0" lang="en-US"/>
          </a:p>
        </p:txBody>
      </p:sp>
      <p:sp>
        <p:nvSpPr>
          <p:cNvPr id="4" name="Date Placeholder 3"/>
          <p:cNvSpPr>
            <a:spLocks noGrp="1"/>
          </p:cNvSpPr>
          <p:nvPr>
            <p:ph type="dt" sz="half" idx="10"/>
          </p:nvPr>
        </p:nvSpPr>
        <p:spPr/>
        <p:txBody>
          <a:bodyPr/>
          <a:lstStyle/>
          <a:p>
            <a:fld id="{E2EFEC6C-3EAA-4F23-8456-D250DA62445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70D01CED-DFEE-4344-998E-3DBE6B37A99E}" type="slidenum">
              <a:rPr lang="en-IN" smtClean="0"/>
            </a:fld>
            <a:endParaRPr lang="en-IN"/>
          </a:p>
        </p:txBody>
      </p:sp>
      <p:sp>
        <p:nvSpPr>
          <p:cNvPr id="8" name="Content Placeholder 7"/>
          <p:cNvSpPr>
            <a:spLocks noGrp="1"/>
          </p:cNvSpPr>
          <p:nvPr>
            <p:ph sz="quarter" idx="1"/>
          </p:nvPr>
        </p:nvSpPr>
        <p:spPr>
          <a:xfrm>
            <a:off x="816864" y="1600200"/>
            <a:ext cx="10871200" cy="4495800"/>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801" y="2743200"/>
            <a:ext cx="9497484"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endParaRPr kumimoji="0" lang="en-US"/>
          </a:p>
        </p:txBody>
      </p:sp>
      <p:sp>
        <p:nvSpPr>
          <p:cNvPr id="7" name="Rectangle 6"/>
          <p:cNvSpPr/>
          <p:nvPr/>
        </p:nvSpPr>
        <p:spPr bwMode="white">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828800" y="1600200"/>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828800" y="1600200"/>
            <a:ext cx="10160000" cy="990600"/>
          </a:xfrm>
        </p:spPr>
        <p:txBody>
          <a:bodyPr/>
          <a:lstStyle>
            <a:lvl1pPr algn="l">
              <a:buNone/>
              <a:defRPr sz="4400" b="0" cap="none">
                <a:solidFill>
                  <a:srgbClr val="FFFFFF"/>
                </a:solidFill>
              </a:defRPr>
            </a:lvl1pPr>
          </a:lstStyle>
          <a:p>
            <a:r>
              <a:rPr kumimoji="0" lang="en-US"/>
              <a:t>Click to edit Master title style</a:t>
            </a:r>
            <a:endParaRPr kumimoji="0" lang="en-US"/>
          </a:p>
        </p:txBody>
      </p:sp>
      <p:sp>
        <p:nvSpPr>
          <p:cNvPr id="12" name="Date Placeholder 11"/>
          <p:cNvSpPr>
            <a:spLocks noGrp="1"/>
          </p:cNvSpPr>
          <p:nvPr>
            <p:ph type="dt" sz="half" idx="10"/>
          </p:nvPr>
        </p:nvSpPr>
        <p:spPr/>
        <p:txBody>
          <a:bodyPr/>
          <a:lstStyle/>
          <a:p>
            <a:fld id="{E2EFEC6C-3EAA-4F23-8456-D250DA62445C}" type="datetimeFigureOut">
              <a:rPr lang="en-IN" smtClean="0"/>
            </a:fld>
            <a:endParaRPr lang="en-IN"/>
          </a:p>
        </p:txBody>
      </p:sp>
      <p:sp>
        <p:nvSpPr>
          <p:cNvPr id="13" name="Slide Number Placeholder 12"/>
          <p:cNvSpPr>
            <a:spLocks noGrp="1"/>
          </p:cNvSpPr>
          <p:nvPr>
            <p:ph type="sldNum" sz="quarter" idx="11"/>
          </p:nvPr>
        </p:nvSpPr>
        <p:spPr>
          <a:xfrm>
            <a:off x="0" y="1752600"/>
            <a:ext cx="1727200" cy="701676"/>
          </a:xfrm>
        </p:spPr>
        <p:txBody>
          <a:bodyPr>
            <a:noAutofit/>
          </a:bodyPr>
          <a:lstStyle>
            <a:lvl1pPr>
              <a:defRPr sz="2400">
                <a:solidFill>
                  <a:srgbClr val="FFFFFF"/>
                </a:solidFill>
              </a:defRPr>
            </a:lvl1pPr>
          </a:lstStyle>
          <a:p>
            <a:fld id="{70D01CED-DFEE-4344-998E-3DBE6B37A99E}" type="slidenum">
              <a:rPr lang="en-IN" smtClean="0"/>
            </a:fld>
            <a:endParaRPr lang="en-IN"/>
          </a:p>
        </p:txBody>
      </p:sp>
      <p:sp>
        <p:nvSpPr>
          <p:cNvPr id="14" name="Footer Placeholder 13"/>
          <p:cNvSpPr>
            <a:spLocks noGrp="1"/>
          </p:cNvSpPr>
          <p:nvPr>
            <p:ph type="ftr" sz="quarter" idx="12"/>
          </p:nvPr>
        </p:nvSpPr>
        <p:spPr/>
        <p:txBody>
          <a:bodyPr/>
          <a:lstStyle/>
          <a:p>
            <a:endParaRPr lang="en-IN"/>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9" name="Content Placeholder 8"/>
          <p:cNvSpPr>
            <a:spLocks noGrp="1"/>
          </p:cNvSpPr>
          <p:nvPr>
            <p:ph sz="quarter" idx="1"/>
          </p:nvPr>
        </p:nvSpPr>
        <p:spPr>
          <a:xfrm>
            <a:off x="812800" y="1589567"/>
            <a:ext cx="5181600" cy="4572000"/>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11" name="Content Placeholder 10"/>
          <p:cNvSpPr>
            <a:spLocks noGrp="1"/>
          </p:cNvSpPr>
          <p:nvPr>
            <p:ph sz="quarter" idx="2"/>
          </p:nvPr>
        </p:nvSpPr>
        <p:spPr>
          <a:xfrm>
            <a:off x="6459868" y="1589567"/>
            <a:ext cx="5181600" cy="4572000"/>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E2EFEC6C-3EAA-4F23-8456-D250DA62445C}" type="datetimeFigureOut">
              <a:rPr lang="en-IN" smtClean="0"/>
            </a:fld>
            <a:endParaRPr lang="en-IN"/>
          </a:p>
        </p:txBody>
      </p:sp>
      <p:sp>
        <p:nvSpPr>
          <p:cNvPr id="10" name="Slide Number Placeholder 9"/>
          <p:cNvSpPr>
            <a:spLocks noGrp="1"/>
          </p:cNvSpPr>
          <p:nvPr>
            <p:ph type="sldNum" sz="quarter" idx="16"/>
          </p:nvPr>
        </p:nvSpPr>
        <p:spPr/>
        <p:txBody>
          <a:bodyPr rtlCol="0"/>
          <a:lstStyle/>
          <a:p>
            <a:fld id="{70D01CED-DFEE-4344-998E-3DBE6B37A99E}" type="slidenum">
              <a:rPr lang="en-IN" smtClean="0"/>
            </a:fld>
            <a:endParaRPr lang="en-IN"/>
          </a:p>
        </p:txBody>
      </p:sp>
      <p:sp>
        <p:nvSpPr>
          <p:cNvPr id="12" name="Footer Placeholder 11"/>
          <p:cNvSpPr>
            <a:spLocks noGrp="1"/>
          </p:cNvSpPr>
          <p:nvPr>
            <p:ph type="ftr" sz="quarter" idx="17"/>
          </p:nvPr>
        </p:nvSpPr>
        <p:spPr/>
        <p:txBody>
          <a:bodyPr rtlCol="0"/>
          <a:lstStyle/>
          <a:p>
            <a:endParaRPr lang="en-IN"/>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1200" y="273050"/>
            <a:ext cx="10871200" cy="869950"/>
          </a:xfrm>
        </p:spPr>
        <p:txBody>
          <a:bodyPr anchor="ctr"/>
          <a:lstStyle>
            <a:lvl1pPr>
              <a:defRPr/>
            </a:lvl1pPr>
          </a:lstStyle>
          <a:p>
            <a:r>
              <a:rPr kumimoji="0" lang="en-US"/>
              <a:t>Click to edit Master title style</a:t>
            </a:r>
            <a:endParaRPr kumimoji="0" lang="en-US"/>
          </a:p>
        </p:txBody>
      </p:sp>
      <p:sp>
        <p:nvSpPr>
          <p:cNvPr id="11" name="Content Placeholder 10"/>
          <p:cNvSpPr>
            <a:spLocks noGrp="1"/>
          </p:cNvSpPr>
          <p:nvPr>
            <p:ph sz="quarter" idx="2"/>
          </p:nvPr>
        </p:nvSpPr>
        <p:spPr>
          <a:xfrm>
            <a:off x="812800" y="2438400"/>
            <a:ext cx="5181600" cy="3581400"/>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13" name="Content Placeholder 12"/>
          <p:cNvSpPr>
            <a:spLocks noGrp="1"/>
          </p:cNvSpPr>
          <p:nvPr>
            <p:ph sz="quarter" idx="4"/>
          </p:nvPr>
        </p:nvSpPr>
        <p:spPr>
          <a:xfrm>
            <a:off x="6400800" y="2438400"/>
            <a:ext cx="5181600" cy="3581400"/>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E2EFEC6C-3EAA-4F23-8456-D250DA62445C}" type="datetimeFigureOut">
              <a:rPr lang="en-IN" smtClean="0"/>
            </a:fld>
            <a:endParaRPr lang="en-IN"/>
          </a:p>
        </p:txBody>
      </p:sp>
      <p:sp>
        <p:nvSpPr>
          <p:cNvPr id="12" name="Slide Number Placeholder 11"/>
          <p:cNvSpPr>
            <a:spLocks noGrp="1"/>
          </p:cNvSpPr>
          <p:nvPr>
            <p:ph type="sldNum" sz="quarter" idx="16"/>
          </p:nvPr>
        </p:nvSpPr>
        <p:spPr/>
        <p:txBody>
          <a:bodyPr rtlCol="0"/>
          <a:lstStyle/>
          <a:p>
            <a:fld id="{70D01CED-DFEE-4344-998E-3DBE6B37A99E}" type="slidenum">
              <a:rPr lang="en-IN" smtClean="0"/>
            </a:fld>
            <a:endParaRPr lang="en-IN"/>
          </a:p>
        </p:txBody>
      </p:sp>
      <p:sp>
        <p:nvSpPr>
          <p:cNvPr id="14" name="Footer Placeholder 13"/>
          <p:cNvSpPr>
            <a:spLocks noGrp="1"/>
          </p:cNvSpPr>
          <p:nvPr>
            <p:ph type="ftr" sz="quarter" idx="17"/>
          </p:nvPr>
        </p:nvSpPr>
        <p:spPr/>
        <p:txBody>
          <a:bodyPr rtlCol="0"/>
          <a:lstStyle/>
          <a:p>
            <a:endParaRPr lang="en-IN"/>
          </a:p>
        </p:txBody>
      </p:sp>
      <p:sp>
        <p:nvSpPr>
          <p:cNvPr id="16" name="Text Placeholder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endParaRPr kumimoji="0" lang="en-US"/>
          </a:p>
        </p:txBody>
      </p:sp>
      <p:sp>
        <p:nvSpPr>
          <p:cNvPr id="15" name="Text Placeholder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endParaRPr kumimoji="0"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3" name="Date Placeholder 2"/>
          <p:cNvSpPr>
            <a:spLocks noGrp="1"/>
          </p:cNvSpPr>
          <p:nvPr>
            <p:ph type="dt" sz="half" idx="10"/>
          </p:nvPr>
        </p:nvSpPr>
        <p:spPr/>
        <p:txBody>
          <a:bodyPr/>
          <a:lstStyle/>
          <a:p>
            <a:fld id="{E2EFEC6C-3EAA-4F23-8456-D250DA62445C}"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70D01CED-DFEE-4344-998E-3DBE6B37A99E}" type="slidenum">
              <a:rPr lang="en-IN" smtClean="0"/>
            </a:fld>
            <a:endParaRPr lang="en-IN"/>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EFEC6C-3EAA-4F23-8456-D250DA62445C}"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0" y="6248400"/>
            <a:ext cx="711200" cy="381000"/>
          </a:xfrm>
        </p:spPr>
        <p:txBody>
          <a:bodyPr/>
          <a:lstStyle>
            <a:lvl1pPr>
              <a:defRPr>
                <a:solidFill>
                  <a:schemeClr val="tx2"/>
                </a:solidFill>
              </a:defRPr>
            </a:lvl1pPr>
          </a:lstStyle>
          <a:p>
            <a:fld id="{70D01CED-DFEE-4344-998E-3DBE6B37A99E}" type="slidenum">
              <a:rPr lang="en-IN" smtClean="0"/>
            </a:fld>
            <a:endParaRPr lang="en-IN"/>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273050"/>
            <a:ext cx="10769600" cy="869950"/>
          </a:xfrm>
        </p:spPr>
        <p:txBody>
          <a:bodyPr anchor="ctr"/>
          <a:lstStyle>
            <a:lvl1pPr algn="l">
              <a:buNone/>
              <a:defRPr sz="4400" b="0"/>
            </a:lvl1pPr>
          </a:lstStyle>
          <a:p>
            <a:r>
              <a:rPr kumimoji="0" lang="en-US"/>
              <a:t>Click to edit Master title style</a:t>
            </a:r>
            <a:endParaRPr kumimoji="0" lang="en-US"/>
          </a:p>
        </p:txBody>
      </p:sp>
      <p:sp>
        <p:nvSpPr>
          <p:cNvPr id="5" name="Date Placeholder 4"/>
          <p:cNvSpPr>
            <a:spLocks noGrp="1"/>
          </p:cNvSpPr>
          <p:nvPr>
            <p:ph type="dt" sz="half" idx="10"/>
          </p:nvPr>
        </p:nvSpPr>
        <p:spPr/>
        <p:txBody>
          <a:bodyPr/>
          <a:lstStyle/>
          <a:p>
            <a:fld id="{E2EFEC6C-3EAA-4F23-8456-D250DA62445C}"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70D01CED-DFEE-4344-998E-3DBE6B37A99E}" type="slidenum">
              <a:rPr lang="en-IN" smtClean="0"/>
            </a:fld>
            <a:endParaRPr lang="en-IN"/>
          </a:p>
        </p:txBody>
      </p:sp>
      <p:sp>
        <p:nvSpPr>
          <p:cNvPr id="3" name="Text Placeholder 2"/>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endParaRPr kumimoji="0" lang="en-US"/>
          </a:p>
        </p:txBody>
      </p:sp>
      <p:sp>
        <p:nvSpPr>
          <p:cNvPr id="9" name="Content Placeholder 8"/>
          <p:cNvSpPr>
            <a:spLocks noGrp="1"/>
          </p:cNvSpPr>
          <p:nvPr>
            <p:ph sz="quarter" idx="1"/>
          </p:nvPr>
        </p:nvSpPr>
        <p:spPr>
          <a:xfrm>
            <a:off x="3149600" y="1752600"/>
            <a:ext cx="8534400" cy="4419600"/>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133600" y="5486400"/>
            <a:ext cx="97536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endParaRPr kumimoji="0" lang="en-US"/>
          </a:p>
        </p:txBody>
      </p:sp>
      <p:sp>
        <p:nvSpPr>
          <p:cNvPr id="8" name="Rectangle 7"/>
          <p:cNvSpPr/>
          <p:nvPr/>
        </p:nvSpPr>
        <p:spPr bwMode="white">
          <a:xfrm>
            <a:off x="-12192" y="4572000"/>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2192" y="4663440"/>
            <a:ext cx="195072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2060448" y="4654296"/>
            <a:ext cx="10131552"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133600" y="4648200"/>
            <a:ext cx="9753600" cy="685800"/>
          </a:xfrm>
        </p:spPr>
        <p:txBody>
          <a:bodyPr anchor="ctr"/>
          <a:lstStyle>
            <a:lvl1pPr algn="l">
              <a:buNone/>
              <a:defRPr sz="2800" b="0">
                <a:solidFill>
                  <a:srgbClr val="FFFFFF"/>
                </a:solidFill>
              </a:defRPr>
            </a:lvl1pPr>
          </a:lstStyle>
          <a:p>
            <a:r>
              <a:rPr kumimoji="0" lang="en-US"/>
              <a:t>Click to edit Master title style</a:t>
            </a:r>
            <a:endParaRPr kumimoji="0" lang="en-US"/>
          </a:p>
        </p:txBody>
      </p:sp>
      <p:sp>
        <p:nvSpPr>
          <p:cNvPr id="11" name="Rectangle 10"/>
          <p:cNvSpPr/>
          <p:nvPr/>
        </p:nvSpPr>
        <p:spPr bwMode="white">
          <a:xfrm>
            <a:off x="1930400" y="0"/>
            <a:ext cx="134112"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8331200" y="6248401"/>
            <a:ext cx="3556000" cy="365125"/>
          </a:xfrm>
        </p:spPr>
        <p:txBody>
          <a:bodyPr rtlCol="0"/>
          <a:lstStyle/>
          <a:p>
            <a:fld id="{E2EFEC6C-3EAA-4F23-8456-D250DA62445C}" type="datetimeFigureOut">
              <a:rPr lang="en-IN" smtClean="0"/>
            </a:fld>
            <a:endParaRPr lang="en-IN"/>
          </a:p>
        </p:txBody>
      </p:sp>
      <p:sp>
        <p:nvSpPr>
          <p:cNvPr id="13" name="Slide Number Placeholder 12"/>
          <p:cNvSpPr>
            <a:spLocks noGrp="1"/>
          </p:cNvSpPr>
          <p:nvPr>
            <p:ph type="sldNum" sz="quarter" idx="11"/>
          </p:nvPr>
        </p:nvSpPr>
        <p:spPr>
          <a:xfrm>
            <a:off x="0" y="4667249"/>
            <a:ext cx="1930400" cy="663578"/>
          </a:xfrm>
        </p:spPr>
        <p:txBody>
          <a:bodyPr rtlCol="0"/>
          <a:lstStyle>
            <a:lvl1pPr>
              <a:defRPr sz="2800"/>
            </a:lvl1pPr>
          </a:lstStyle>
          <a:p>
            <a:fld id="{70D01CED-DFEE-4344-998E-3DBE6B37A99E}" type="slidenum">
              <a:rPr lang="en-IN" smtClean="0"/>
            </a:fld>
            <a:endParaRPr lang="en-IN"/>
          </a:p>
        </p:txBody>
      </p:sp>
      <p:sp>
        <p:nvSpPr>
          <p:cNvPr id="14" name="Footer Placeholder 13"/>
          <p:cNvSpPr>
            <a:spLocks noGrp="1"/>
          </p:cNvSpPr>
          <p:nvPr>
            <p:ph type="ftr" sz="quarter" idx="12"/>
          </p:nvPr>
        </p:nvSpPr>
        <p:spPr>
          <a:xfrm>
            <a:off x="2133600" y="6248207"/>
            <a:ext cx="6096000" cy="365125"/>
          </a:xfrm>
        </p:spPr>
        <p:txBody>
          <a:bodyPr rtlCol="0"/>
          <a:lstStyle/>
          <a:p>
            <a:endParaRPr lang="en-IN"/>
          </a:p>
        </p:txBody>
      </p:sp>
      <p:sp>
        <p:nvSpPr>
          <p:cNvPr id="3" name="Picture Placeholder 2"/>
          <p:cNvSpPr>
            <a:spLocks noGrp="1"/>
          </p:cNvSpPr>
          <p:nvPr>
            <p:ph type="pic" idx="1"/>
          </p:nvPr>
        </p:nvSpPr>
        <p:spPr>
          <a:xfrm>
            <a:off x="2080768" y="0"/>
            <a:ext cx="10111232"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812800" y="228600"/>
            <a:ext cx="10871200" cy="990600"/>
          </a:xfrm>
          <a:prstGeom prst="rect">
            <a:avLst/>
          </a:prstGeom>
        </p:spPr>
        <p:txBody>
          <a:bodyPr vert="horz" anchor="ctr">
            <a:normAutofit/>
          </a:bodyPr>
          <a:lstStyle/>
          <a:p>
            <a:r>
              <a:rPr kumimoji="0" lang="en-US"/>
              <a:t>Click to edit Master title style</a:t>
            </a:r>
            <a:endParaRPr kumimoji="0" lang="en-US"/>
          </a:p>
        </p:txBody>
      </p:sp>
      <p:sp>
        <p:nvSpPr>
          <p:cNvPr id="13" name="Text Placeholder 12"/>
          <p:cNvSpPr>
            <a:spLocks noGrp="1"/>
          </p:cNvSpPr>
          <p:nvPr>
            <p:ph type="body" idx="1"/>
          </p:nvPr>
        </p:nvSpPr>
        <p:spPr>
          <a:xfrm>
            <a:off x="816864" y="1600200"/>
            <a:ext cx="10871200" cy="4526280"/>
          </a:xfrm>
          <a:prstGeom prst="rect">
            <a:avLst/>
          </a:prstGeom>
        </p:spPr>
        <p:txBody>
          <a:bodyPr vert="horz">
            <a:normAutofit/>
          </a:bodyPr>
          <a:lstStyle/>
          <a:p>
            <a:pPr lvl="0" eaLnBrk="1" latinLnBrk="0" hangingPunct="1"/>
            <a:r>
              <a:rPr kumimoji="0" lang="en-US"/>
              <a:t>Click to edit Master text styles</a:t>
            </a:r>
            <a:endParaRPr kumimoji="0" lang="en-US"/>
          </a:p>
          <a:p>
            <a:pPr lvl="1" eaLnBrk="1" latinLnBrk="0" hangingPunct="1"/>
            <a:r>
              <a:rPr kumimoji="0" lang="en-US"/>
              <a:t>Second level</a:t>
            </a:r>
            <a:endParaRPr kumimoji="0" lang="en-US"/>
          </a:p>
          <a:p>
            <a:pPr lvl="2" eaLnBrk="1" latinLnBrk="0" hangingPunct="1"/>
            <a:r>
              <a:rPr kumimoji="0" lang="en-US"/>
              <a:t>Third level</a:t>
            </a:r>
            <a:endParaRPr kumimoji="0" lang="en-US"/>
          </a:p>
          <a:p>
            <a:pPr lvl="3" eaLnBrk="1" latinLnBrk="0" hangingPunct="1"/>
            <a:r>
              <a:rPr kumimoji="0" lang="en-US"/>
              <a:t>Fourth level</a:t>
            </a:r>
            <a:endParaRPr kumimoji="0" lang="en-US"/>
          </a:p>
          <a:p>
            <a:pPr lvl="4" eaLnBrk="1" latinLnBrk="0" hangingPunct="1"/>
            <a:r>
              <a:rPr kumimoji="0" lang="en-US"/>
              <a:t>Fifth level</a:t>
            </a:r>
            <a:endParaRPr kumimoji="0" lang="en-US"/>
          </a:p>
        </p:txBody>
      </p:sp>
      <p:sp>
        <p:nvSpPr>
          <p:cNvPr id="14" name="Date Placeholder 13"/>
          <p:cNvSpPr>
            <a:spLocks noGrp="1"/>
          </p:cNvSpPr>
          <p:nvPr>
            <p:ph type="dt" sz="half" idx="2"/>
          </p:nvPr>
        </p:nvSpPr>
        <p:spPr>
          <a:xfrm>
            <a:off x="8128000" y="6248401"/>
            <a:ext cx="3556000" cy="365125"/>
          </a:xfrm>
          <a:prstGeom prst="rect">
            <a:avLst/>
          </a:prstGeom>
        </p:spPr>
        <p:txBody>
          <a:bodyPr vert="horz" anchor="ctr" anchorCtr="0"/>
          <a:lstStyle>
            <a:lvl1pPr algn="l" eaLnBrk="1" latinLnBrk="0" hangingPunct="1">
              <a:defRPr kumimoji="0" sz="1400">
                <a:solidFill>
                  <a:schemeClr val="tx2"/>
                </a:solidFill>
              </a:defRPr>
            </a:lvl1pPr>
          </a:lstStyle>
          <a:p>
            <a:fld id="{E2EFEC6C-3EAA-4F23-8456-D250DA62445C}" type="datetimeFigureOut">
              <a:rPr lang="en-IN" smtClean="0"/>
            </a:fld>
            <a:endParaRPr lang="en-IN"/>
          </a:p>
        </p:txBody>
      </p:sp>
      <p:sp>
        <p:nvSpPr>
          <p:cNvPr id="3" name="Footer Placeholder 2"/>
          <p:cNvSpPr>
            <a:spLocks noGrp="1"/>
          </p:cNvSpPr>
          <p:nvPr>
            <p:ph type="ftr" sz="quarter" idx="3"/>
          </p:nvPr>
        </p:nvSpPr>
        <p:spPr>
          <a:xfrm>
            <a:off x="812801" y="6248207"/>
            <a:ext cx="7228111" cy="365125"/>
          </a:xfrm>
          <a:prstGeom prst="rect">
            <a:avLst/>
          </a:prstGeom>
        </p:spPr>
        <p:txBody>
          <a:bodyPr vert="horz" anchor="ctr"/>
          <a:lstStyle>
            <a:lvl1pPr algn="r" eaLnBrk="1" latinLnBrk="0" hangingPunct="1">
              <a:defRPr kumimoji="0" sz="1400">
                <a:solidFill>
                  <a:schemeClr val="tx2"/>
                </a:solidFill>
              </a:defRPr>
            </a:lvl1pPr>
          </a:lstStyle>
          <a:p>
            <a:endParaRPr lang="en-IN"/>
          </a:p>
        </p:txBody>
      </p:sp>
      <p:sp>
        <p:nvSpPr>
          <p:cNvPr id="7" name="Rectangle 6"/>
          <p:cNvSpPr/>
          <p:nvPr/>
        </p:nvSpPr>
        <p:spPr bwMode="white">
          <a:xfrm>
            <a:off x="0" y="1234440"/>
            <a:ext cx="12192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787400" y="1280160"/>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7112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70D01CED-DFEE-4344-998E-3DBE6B37A99E}"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panose="05000000000000000000"/>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panose="05020102010507070707"/>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panose="05000000000000000000"/>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panose="05000000000000000000"/>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panose="05000000000000000000"/>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panose="05000000000000000000"/>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alphaModFix amt="20000"/>
            <a:lum/>
          </a:blip>
          <a:srcRect/>
          <a:stretch>
            <a:fillRect t="-47000" b="-4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955" y="201930"/>
            <a:ext cx="10003790" cy="1330960"/>
          </a:xfrm>
        </p:spPr>
        <p:txBody>
          <a:bodyPr>
            <a:normAutofit/>
          </a:bodyPr>
          <a:lstStyle/>
          <a:p>
            <a:r>
              <a:rPr lang="en-US" altLang="en-IN" sz="4400" b="1" dirty="0">
                <a:solidFill>
                  <a:srgbClr val="640000"/>
                </a:solidFill>
                <a:effectLst/>
                <a:latin typeface="Times New Roman" panose="02020603050405020304" charset="0"/>
                <a:cs typeface="Times New Roman" panose="02020603050405020304" charset="0"/>
              </a:rPr>
              <a:t>NEWS ARTICLE SUMMARIZATION</a:t>
            </a:r>
            <a:endParaRPr lang="en-US" altLang="en-IN" sz="4400" b="1" dirty="0">
              <a:solidFill>
                <a:srgbClr val="640000"/>
              </a:solidFill>
              <a:effectLst/>
              <a:latin typeface="Times New Roman" panose="02020603050405020304" charset="0"/>
              <a:cs typeface="Times New Roman" panose="02020603050405020304" charset="0"/>
            </a:endParaRPr>
          </a:p>
        </p:txBody>
      </p:sp>
      <p:sp>
        <p:nvSpPr>
          <p:cNvPr id="3" name="Subtitle 2"/>
          <p:cNvSpPr>
            <a:spLocks noGrp="1"/>
          </p:cNvSpPr>
          <p:nvPr>
            <p:ph type="subTitle" idx="1"/>
          </p:nvPr>
        </p:nvSpPr>
        <p:spPr>
          <a:xfrm>
            <a:off x="1011555" y="1816275"/>
            <a:ext cx="10636250" cy="4860098"/>
          </a:xfrm>
        </p:spPr>
        <p:txBody>
          <a:bodyPr>
            <a:normAutofit/>
          </a:bodyPr>
          <a:lstStyle/>
          <a:p>
            <a:pPr algn="ctr"/>
            <a:r>
              <a:rPr lang="en-US" altLang="en-IN" sz="2600" b="1" dirty="0">
                <a:solidFill>
                  <a:schemeClr val="accent6">
                    <a:lumMod val="50000"/>
                  </a:schemeClr>
                </a:solidFill>
                <a:latin typeface="Bookman Old Style" panose="02050604050505020204" pitchFamily="18" charset="0"/>
                <a:cs typeface="Times New Roman" panose="02020603050405020304" charset="0"/>
              </a:rPr>
              <a:t>REVIEW - 1</a:t>
            </a:r>
            <a:endParaRPr lang="en-US" altLang="en-IN" sz="2600" b="1" dirty="0">
              <a:solidFill>
                <a:schemeClr val="accent6">
                  <a:lumMod val="50000"/>
                </a:schemeClr>
              </a:solidFill>
              <a:latin typeface="Bookman Old Style" panose="02050604050505020204" pitchFamily="18" charset="0"/>
              <a:cs typeface="Times New Roman" panose="02020603050405020304" charset="0"/>
            </a:endParaRPr>
          </a:p>
          <a:p>
            <a:pPr algn="r"/>
            <a:r>
              <a:rPr lang="en-US" altLang="en-IN" sz="2600" b="1" dirty="0">
                <a:solidFill>
                  <a:schemeClr val="accent6">
                    <a:lumMod val="50000"/>
                  </a:schemeClr>
                </a:solidFill>
                <a:latin typeface="Bookman Old Style" panose="02050604050505020204" pitchFamily="18" charset="0"/>
                <a:cs typeface="Times New Roman" panose="02020603050405020304" charset="0"/>
              </a:rPr>
              <a:t>BY</a:t>
            </a:r>
            <a:endParaRPr lang="en-US" altLang="en-IN" sz="2600" b="1" dirty="0">
              <a:solidFill>
                <a:schemeClr val="accent6">
                  <a:lumMod val="50000"/>
                </a:schemeClr>
              </a:solidFill>
              <a:latin typeface="Bookman Old Style" panose="02050604050505020204" pitchFamily="18" charset="0"/>
              <a:cs typeface="Times New Roman" panose="02020603050405020304" charset="0"/>
            </a:endParaRPr>
          </a:p>
          <a:p>
            <a:pPr algn="r"/>
            <a:r>
              <a:rPr lang="en-US" altLang="en-IN" sz="2600" b="1" dirty="0">
                <a:solidFill>
                  <a:schemeClr val="accent6">
                    <a:lumMod val="50000"/>
                  </a:schemeClr>
                </a:solidFill>
                <a:latin typeface="Bookman Old Style" panose="02050604050505020204" pitchFamily="18" charset="0"/>
                <a:cs typeface="Times New Roman" panose="02020603050405020304" charset="0"/>
              </a:rPr>
              <a:t>					 19K41A05E9  -  B. SHREYA</a:t>
            </a:r>
            <a:endParaRPr lang="en-US" altLang="en-IN" sz="2600" b="1" dirty="0">
              <a:solidFill>
                <a:schemeClr val="accent6">
                  <a:lumMod val="50000"/>
                </a:schemeClr>
              </a:solidFill>
              <a:latin typeface="Bookman Old Style" panose="02050604050505020204" pitchFamily="18" charset="0"/>
              <a:cs typeface="Times New Roman" panose="02020603050405020304" charset="0"/>
            </a:endParaRPr>
          </a:p>
          <a:p>
            <a:pPr algn="r">
              <a:lnSpc>
                <a:spcPct val="150000"/>
              </a:lnSpc>
            </a:pPr>
            <a:r>
              <a:rPr lang="en-US" altLang="en-IN" sz="2600" b="1" dirty="0">
                <a:solidFill>
                  <a:schemeClr val="accent6">
                    <a:lumMod val="50000"/>
                  </a:schemeClr>
                </a:solidFill>
                <a:latin typeface="Bookman Old Style" panose="02050604050505020204" pitchFamily="18" charset="0"/>
                <a:cs typeface="Times New Roman" panose="02020603050405020304" charset="0"/>
              </a:rPr>
              <a:t>				      19K41A05F0 - B. ARCHANA                                                                         				      20K45A0216  -  K . RAJU  </a:t>
            </a:r>
            <a:endParaRPr lang="en-US" altLang="en-IN" sz="2600" b="1" dirty="0">
              <a:solidFill>
                <a:schemeClr val="accent6">
                  <a:lumMod val="50000"/>
                </a:schemeClr>
              </a:solidFill>
              <a:latin typeface="Bookman Old Style" panose="02050604050505020204" pitchFamily="18" charset="0"/>
              <a:cs typeface="Times New Roman" panose="02020603050405020304" charset="0"/>
            </a:endParaRPr>
          </a:p>
          <a:p>
            <a:pPr>
              <a:lnSpc>
                <a:spcPct val="100000"/>
              </a:lnSpc>
            </a:pPr>
            <a:endParaRPr lang="en-US" altLang="en-IN" sz="2600" b="1" dirty="0">
              <a:solidFill>
                <a:schemeClr val="accent6">
                  <a:lumMod val="50000"/>
                </a:schemeClr>
              </a:solidFill>
              <a:latin typeface="Bookman Old Style" panose="02050604050505020204" pitchFamily="18" charset="0"/>
              <a:cs typeface="Times New Roman" panose="02020603050405020304" charset="0"/>
            </a:endParaRPr>
          </a:p>
          <a:p>
            <a:pPr algn="ctr">
              <a:lnSpc>
                <a:spcPct val="150000"/>
              </a:lnSpc>
            </a:pPr>
            <a:r>
              <a:rPr lang="en-US" altLang="en-IN" sz="2600" b="1" dirty="0">
                <a:solidFill>
                  <a:schemeClr val="accent6">
                    <a:lumMod val="50000"/>
                  </a:schemeClr>
                </a:solidFill>
                <a:latin typeface="Bookman Old Style" panose="02050604050505020204" pitchFamily="18" charset="0"/>
                <a:cs typeface="Times New Roman" panose="02020603050405020304" charset="0"/>
              </a:rPr>
              <a:t>UNDER THE GUIDANCE OF </a:t>
            </a:r>
            <a:endParaRPr lang="en-US" altLang="en-IN" sz="2600" b="1" dirty="0">
              <a:solidFill>
                <a:schemeClr val="accent6">
                  <a:lumMod val="50000"/>
                </a:schemeClr>
              </a:solidFill>
              <a:latin typeface="Bookman Old Style" panose="02050604050505020204" pitchFamily="18" charset="0"/>
              <a:cs typeface="Times New Roman" panose="02020603050405020304" charset="0"/>
            </a:endParaRPr>
          </a:p>
          <a:p>
            <a:pPr algn="ctr">
              <a:lnSpc>
                <a:spcPct val="150000"/>
              </a:lnSpc>
            </a:pPr>
            <a:r>
              <a:rPr lang="en-US" altLang="en-IN" sz="2600" b="1" dirty="0">
                <a:solidFill>
                  <a:schemeClr val="accent6">
                    <a:lumMod val="50000"/>
                  </a:schemeClr>
                </a:solidFill>
                <a:latin typeface="Bookman Old Style" panose="02050604050505020204" pitchFamily="18" charset="0"/>
                <a:cs typeface="Times New Roman" panose="02020603050405020304" charset="0"/>
              </a:rPr>
              <a:t>D. RAMESH</a:t>
            </a:r>
            <a:endParaRPr lang="en-US" altLang="en-IN" sz="2600" b="1" dirty="0">
              <a:solidFill>
                <a:schemeClr val="accent6">
                  <a:lumMod val="50000"/>
                </a:schemeClr>
              </a:solidFill>
              <a:latin typeface="Bookman Old Style" panose="02050604050505020204" pitchFamily="18"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Literature Survey</a:t>
            </a:r>
            <a:endParaRPr lang="en-US"/>
          </a:p>
        </p:txBody>
      </p:sp>
      <p:graphicFrame>
        <p:nvGraphicFramePr>
          <p:cNvPr id="4" name="Content Placeholder 3"/>
          <p:cNvGraphicFramePr>
            <a:graphicFrameLocks noGrp="1"/>
          </p:cNvGraphicFramePr>
          <p:nvPr>
            <p:ph sz="quarter" idx="1"/>
          </p:nvPr>
        </p:nvGraphicFramePr>
        <p:xfrm>
          <a:off x="1106892" y="1556298"/>
          <a:ext cx="10581172" cy="5198099"/>
        </p:xfrm>
        <a:graphic>
          <a:graphicData uri="http://schemas.openxmlformats.org/drawingml/2006/table">
            <a:tbl>
              <a:tblPr firstRow="1" bandRow="1">
                <a:tableStyleId>{5C22544A-7EE6-4342-B048-85BDC9FD1C3A}</a:tableStyleId>
              </a:tblPr>
              <a:tblGrid>
                <a:gridCol w="5290586"/>
                <a:gridCol w="5290586"/>
              </a:tblGrid>
              <a:tr h="536501">
                <a:tc>
                  <a:txBody>
                    <a:bodyPr/>
                    <a:lstStyle/>
                    <a:p>
                      <a:pPr algn="ctr">
                        <a:buNone/>
                      </a:pPr>
                      <a:r>
                        <a:rPr lang="en-US" dirty="0">
                          <a:solidFill>
                            <a:schemeClr val="tx1"/>
                          </a:solidFill>
                        </a:rPr>
                        <a:t>  </a:t>
                      </a:r>
                      <a:r>
                        <a:rPr lang="en-US" sz="2800" dirty="0">
                          <a:solidFill>
                            <a:schemeClr val="tx1"/>
                          </a:solidFill>
                        </a:rPr>
                        <a:t>TITLE</a:t>
                      </a:r>
                      <a:endParaRPr lang="en-US" sz="2800" dirty="0">
                        <a:solidFill>
                          <a:schemeClr val="tx1"/>
                        </a:solidFill>
                      </a:endParaRPr>
                    </a:p>
                  </a:txBody>
                  <a:tcPr/>
                </a:tc>
                <a:tc>
                  <a:txBody>
                    <a:bodyPr/>
                    <a:lstStyle/>
                    <a:p>
                      <a:pPr>
                        <a:buNone/>
                      </a:pPr>
                      <a:r>
                        <a:rPr lang="en-US" dirty="0"/>
                        <a:t>Performance study on Extractive text summarization using BERT models.</a:t>
                      </a:r>
                      <a:endParaRPr lang="en-US" dirty="0"/>
                    </a:p>
                  </a:txBody>
                  <a:tcPr/>
                </a:tc>
              </a:tr>
              <a:tr h="465360">
                <a:tc>
                  <a:txBody>
                    <a:bodyPr/>
                    <a:lstStyle/>
                    <a:p>
                      <a:pPr algn="ctr">
                        <a:buNone/>
                      </a:pPr>
                      <a:r>
                        <a:rPr lang="en-US" sz="2400" b="1"/>
                        <a:t>AUTHOR AND PUBLICATION YEAR</a:t>
                      </a:r>
                      <a:endParaRPr lang="en-US" sz="2400" b="1"/>
                    </a:p>
                  </a:txBody>
                  <a:tcPr/>
                </a:tc>
                <a:tc>
                  <a:txBody>
                    <a:bodyPr/>
                    <a:lstStyle/>
                    <a:p>
                      <a:pPr>
                        <a:buNone/>
                      </a:pPr>
                      <a:r>
                        <a:rPr lang="en-US" dirty="0" err="1"/>
                        <a:t>shehab</a:t>
                      </a:r>
                      <a:r>
                        <a:rPr lang="en-US" dirty="0"/>
                        <a:t> Abdel Salam , Ahmed </a:t>
                      </a:r>
                      <a:r>
                        <a:rPr lang="en-US" dirty="0" err="1"/>
                        <a:t>Rafea</a:t>
                      </a:r>
                      <a:r>
                        <a:rPr lang="en-US" dirty="0"/>
                        <a:t> and 20222</a:t>
                      </a:r>
                      <a:endParaRPr lang="en-US" dirty="0"/>
                    </a:p>
                  </a:txBody>
                  <a:tcPr/>
                </a:tc>
              </a:tr>
              <a:tr h="2446739">
                <a:tc>
                  <a:txBody>
                    <a:bodyPr/>
                    <a:lstStyle/>
                    <a:p>
                      <a:pPr algn="ctr">
                        <a:buNone/>
                      </a:pPr>
                      <a:r>
                        <a:rPr lang="en-US" sz="2400" b="1" dirty="0"/>
                        <a:t>DESCRIPTION</a:t>
                      </a:r>
                      <a:endParaRPr lang="en-US" sz="2400" b="1" dirty="0"/>
                    </a:p>
                  </a:txBody>
                  <a:tcPr/>
                </a:tc>
                <a:tc>
                  <a:txBody>
                    <a:bodyPr/>
                    <a:lstStyle/>
                    <a:p>
                      <a:pPr>
                        <a:buNone/>
                      </a:pPr>
                      <a:r>
                        <a:rPr lang="en-US" dirty="0"/>
                        <a:t>Through a series of experiments, the goal of this paper is to produce a study on the effectiveness of BERT-based model variants for text summarization. then proposed an  "</a:t>
                      </a:r>
                      <a:r>
                        <a:rPr lang="en-US" dirty="0" err="1"/>
                        <a:t>SqueezeBERTSum</a:t>
                      </a:r>
                      <a:r>
                        <a:rPr lang="en-US" dirty="0"/>
                        <a:t>," a trained summarization model tuned with the </a:t>
                      </a:r>
                      <a:r>
                        <a:rPr lang="en-US" dirty="0" err="1"/>
                        <a:t>SqueezeBERT</a:t>
                      </a:r>
                      <a:r>
                        <a:rPr lang="en-US" dirty="0"/>
                        <a:t> encoder variant, which achieved competitive ROUGE scores while retaining the </a:t>
                      </a:r>
                      <a:r>
                        <a:rPr lang="en-US" dirty="0" err="1"/>
                        <a:t>BERTSum</a:t>
                      </a:r>
                      <a:r>
                        <a:rPr lang="en-US" dirty="0"/>
                        <a:t> baseline model performance by 98%.</a:t>
                      </a:r>
                      <a:endParaRPr lang="en-US" dirty="0"/>
                    </a:p>
                  </a:txBody>
                  <a:tcPr/>
                </a:tc>
              </a:tr>
              <a:tr h="383215">
                <a:tc>
                  <a:txBody>
                    <a:bodyPr/>
                    <a:lstStyle/>
                    <a:p>
                      <a:pPr algn="ctr">
                        <a:buNone/>
                      </a:pPr>
                      <a:r>
                        <a:rPr lang="en-US" sz="2400" b="1"/>
                        <a:t>MODELS</a:t>
                      </a:r>
                      <a:endParaRPr lang="en-US" sz="2400" b="1"/>
                    </a:p>
                  </a:txBody>
                  <a:tcPr/>
                </a:tc>
                <a:tc>
                  <a:txBody>
                    <a:bodyPr/>
                    <a:lstStyle/>
                    <a:p>
                      <a:pPr>
                        <a:buNone/>
                      </a:pPr>
                      <a:r>
                        <a:rPr lang="en-US" dirty="0"/>
                        <a:t>BERT , RNN</a:t>
                      </a:r>
                      <a:endParaRPr lang="en-US" dirty="0"/>
                    </a:p>
                  </a:txBody>
                  <a:tcPr/>
                </a:tc>
              </a:tr>
              <a:tr h="996358">
                <a:tc>
                  <a:txBody>
                    <a:bodyPr/>
                    <a:lstStyle/>
                    <a:p>
                      <a:pPr algn="ctr">
                        <a:buNone/>
                      </a:pPr>
                      <a:r>
                        <a:rPr lang="en-US" sz="2400" b="1"/>
                        <a:t>LIMITATIONS</a:t>
                      </a:r>
                      <a:endParaRPr lang="en-US" sz="2400" b="1"/>
                    </a:p>
                  </a:txBody>
                  <a:tcPr/>
                </a:tc>
                <a:tc>
                  <a:txBody>
                    <a:bodyPr/>
                    <a:lstStyle/>
                    <a:p>
                      <a:pPr>
                        <a:buNone/>
                      </a:pPr>
                      <a:r>
                        <a:rPr lang="en-US" dirty="0"/>
                        <a:t> The experiment is only </a:t>
                      </a:r>
                      <a:r>
                        <a:rPr lang="en-US" dirty="0" err="1"/>
                        <a:t>concised</a:t>
                      </a:r>
                      <a:r>
                        <a:rPr lang="en-US" dirty="0"/>
                        <a:t> to Google collab where it doesn't allow hyperparameters tuning because of its GPU, so it can be extended by tuning the hyper parameters to get the best summary.</a:t>
                      </a:r>
                      <a:endParaRPr lang="en-US" dirty="0"/>
                    </a:p>
                  </a:txBody>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Literature Survey</a:t>
            </a:r>
            <a:endParaRPr lang="en-US"/>
          </a:p>
        </p:txBody>
      </p:sp>
      <p:graphicFrame>
        <p:nvGraphicFramePr>
          <p:cNvPr id="4" name="Content Placeholder 3"/>
          <p:cNvGraphicFramePr>
            <a:graphicFrameLocks noGrp="1"/>
          </p:cNvGraphicFramePr>
          <p:nvPr>
            <p:ph sz="quarter" idx="1"/>
          </p:nvPr>
        </p:nvGraphicFramePr>
        <p:xfrm>
          <a:off x="950686" y="1463040"/>
          <a:ext cx="10646229" cy="5394960"/>
        </p:xfrm>
        <a:graphic>
          <a:graphicData uri="http://schemas.openxmlformats.org/drawingml/2006/table">
            <a:tbl>
              <a:tblPr firstRow="1" bandRow="1">
                <a:tableStyleId>{5C22544A-7EE6-4342-B048-85BDC9FD1C3A}</a:tableStyleId>
              </a:tblPr>
              <a:tblGrid>
                <a:gridCol w="5308531"/>
                <a:gridCol w="5337698"/>
              </a:tblGrid>
              <a:tr h="561210">
                <a:tc>
                  <a:txBody>
                    <a:bodyPr/>
                    <a:lstStyle/>
                    <a:p>
                      <a:pPr algn="ctr">
                        <a:buNone/>
                      </a:pPr>
                      <a:r>
                        <a:rPr lang="en-US" dirty="0">
                          <a:solidFill>
                            <a:schemeClr val="tx1"/>
                          </a:solidFill>
                        </a:rPr>
                        <a:t>  </a:t>
                      </a:r>
                      <a:r>
                        <a:rPr lang="en-US" sz="2800" dirty="0">
                          <a:solidFill>
                            <a:schemeClr val="tx1"/>
                          </a:solidFill>
                        </a:rPr>
                        <a:t>TITLE</a:t>
                      </a:r>
                      <a:endParaRPr lang="en-US" sz="2800" dirty="0">
                        <a:solidFill>
                          <a:schemeClr val="tx1"/>
                        </a:solidFill>
                      </a:endParaRPr>
                    </a:p>
                  </a:txBody>
                  <a:tcPr/>
                </a:tc>
                <a:tc>
                  <a:txBody>
                    <a:bodyPr/>
                    <a:lstStyle/>
                    <a:p>
                      <a:pPr>
                        <a:buNone/>
                      </a:pPr>
                      <a:r>
                        <a:rPr lang="en-US" dirty="0"/>
                        <a:t>Abstractive social media text summarization using selective reinforced Seq2Seq attention model</a:t>
                      </a:r>
                      <a:endParaRPr lang="en-US" dirty="0"/>
                    </a:p>
                  </a:txBody>
                  <a:tcPr/>
                </a:tc>
              </a:tr>
              <a:tr h="400864">
                <a:tc>
                  <a:txBody>
                    <a:bodyPr/>
                    <a:lstStyle/>
                    <a:p>
                      <a:pPr algn="ctr">
                        <a:buNone/>
                      </a:pPr>
                      <a:r>
                        <a:rPr lang="en-US" sz="2400" b="1"/>
                        <a:t>AUTHOR AND PUBLICATION YEAR</a:t>
                      </a:r>
                      <a:endParaRPr lang="en-US" sz="2400" b="1"/>
                    </a:p>
                  </a:txBody>
                  <a:tcPr/>
                </a:tc>
                <a:tc>
                  <a:txBody>
                    <a:bodyPr/>
                    <a:lstStyle/>
                    <a:p>
                      <a:pPr>
                        <a:buNone/>
                      </a:pPr>
                      <a:r>
                        <a:rPr lang="en-US" dirty="0" err="1"/>
                        <a:t>Zeyu</a:t>
                      </a:r>
                      <a:r>
                        <a:rPr lang="en-US" dirty="0"/>
                        <a:t> Liang ,</a:t>
                      </a:r>
                      <a:r>
                        <a:rPr lang="en-US" dirty="0" err="1"/>
                        <a:t>Junping</a:t>
                      </a:r>
                      <a:r>
                        <a:rPr lang="en-US" dirty="0"/>
                        <a:t> D.U and 2020</a:t>
                      </a:r>
                      <a:endParaRPr lang="en-US" dirty="0"/>
                    </a:p>
                  </a:txBody>
                  <a:tcPr/>
                </a:tc>
              </a:tr>
              <a:tr h="2966397">
                <a:tc>
                  <a:txBody>
                    <a:bodyPr/>
                    <a:lstStyle/>
                    <a:p>
                      <a:pPr algn="ctr">
                        <a:buNone/>
                      </a:pPr>
                      <a:r>
                        <a:rPr lang="en-US" sz="2400" b="1" dirty="0"/>
                        <a:t>DESCRIPTION</a:t>
                      </a:r>
                      <a:endParaRPr lang="en-US" sz="2400" b="1" dirty="0"/>
                    </a:p>
                  </a:txBody>
                  <a:tcPr/>
                </a:tc>
                <a:tc>
                  <a:txBody>
                    <a:bodyPr/>
                    <a:lstStyle/>
                    <a:p>
                      <a:pPr>
                        <a:buNone/>
                      </a:pPr>
                      <a:r>
                        <a:rPr lang="en-US" dirty="0"/>
                        <a:t>Despite the recent success of several models built on the seq2seq structure, there are still a lot of issues that must be addressed. In this study, it suggest an attention model for abstractive social media text summarization called selected reinforced Seq2Seq,to more effectively filter out false information, a selective gate is added after the encoder module. Evaluations done on a well-known social media dataset (i.e., LCSTS) show that our model performs better than the majority of well-known baseline models, and the proposed model is 2.6%, 2.1%, and 2.5% higher than the fundamental Seq2Seq attention model on the score of individual Rouge Scores.</a:t>
                      </a:r>
                      <a:endParaRPr lang="en-US" dirty="0"/>
                    </a:p>
                  </a:txBody>
                  <a:tcPr/>
                </a:tc>
              </a:tr>
              <a:tr h="400864">
                <a:tc>
                  <a:txBody>
                    <a:bodyPr/>
                    <a:lstStyle/>
                    <a:p>
                      <a:pPr algn="ctr">
                        <a:buNone/>
                      </a:pPr>
                      <a:r>
                        <a:rPr lang="en-US" sz="2400" b="1"/>
                        <a:t>MODELS</a:t>
                      </a:r>
                      <a:endParaRPr lang="en-US" sz="2400" b="1"/>
                    </a:p>
                  </a:txBody>
                  <a:tcPr/>
                </a:tc>
                <a:tc>
                  <a:txBody>
                    <a:bodyPr/>
                    <a:lstStyle/>
                    <a:p>
                      <a:pPr>
                        <a:buNone/>
                      </a:pPr>
                      <a:r>
                        <a:rPr lang="en-US" dirty="0"/>
                        <a:t>Reinforcement learning and seq2seq</a:t>
                      </a:r>
                      <a:endParaRPr lang="en-US" dirty="0"/>
                    </a:p>
                  </a:txBody>
                  <a:tcPr/>
                </a:tc>
              </a:tr>
              <a:tr h="400864">
                <a:tc>
                  <a:txBody>
                    <a:bodyPr/>
                    <a:lstStyle/>
                    <a:p>
                      <a:pPr algn="ctr">
                        <a:buNone/>
                      </a:pPr>
                      <a:r>
                        <a:rPr lang="en-US" sz="2400" b="1"/>
                        <a:t>LIMITATIONS</a:t>
                      </a:r>
                      <a:endParaRPr lang="en-US" sz="2400" b="1"/>
                    </a:p>
                  </a:txBody>
                  <a:tcPr/>
                </a:tc>
                <a:tc>
                  <a:txBody>
                    <a:bodyPr/>
                    <a:lstStyle/>
                    <a:p>
                      <a:pPr>
                        <a:buNone/>
                      </a:pPr>
                      <a:r>
                        <a:rPr lang="en-US" dirty="0"/>
                        <a:t>The model can be further improved with more accuracy.</a:t>
                      </a:r>
                      <a:endParaRPr lang="en-US" dirty="0"/>
                    </a:p>
                  </a:txBody>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Literature Survey</a:t>
            </a:r>
            <a:endParaRPr lang="en-US"/>
          </a:p>
        </p:txBody>
      </p:sp>
      <p:graphicFrame>
        <p:nvGraphicFramePr>
          <p:cNvPr id="4" name="Content Placeholder 3"/>
          <p:cNvGraphicFramePr>
            <a:graphicFrameLocks noGrp="1"/>
          </p:cNvGraphicFramePr>
          <p:nvPr>
            <p:ph sz="quarter" idx="1"/>
          </p:nvPr>
        </p:nvGraphicFramePr>
        <p:xfrm>
          <a:off x="1106891" y="1556298"/>
          <a:ext cx="10290452" cy="5073307"/>
        </p:xfrm>
        <a:graphic>
          <a:graphicData uri="http://schemas.openxmlformats.org/drawingml/2006/table">
            <a:tbl>
              <a:tblPr firstRow="1" bandRow="1">
                <a:tableStyleId>{5C22544A-7EE6-4342-B048-85BDC9FD1C3A}</a:tableStyleId>
              </a:tblPr>
              <a:tblGrid>
                <a:gridCol w="5145226"/>
                <a:gridCol w="5145226"/>
              </a:tblGrid>
              <a:tr h="577943">
                <a:tc>
                  <a:txBody>
                    <a:bodyPr/>
                    <a:lstStyle/>
                    <a:p>
                      <a:pPr algn="ctr">
                        <a:buNone/>
                      </a:pPr>
                      <a:r>
                        <a:rPr lang="en-US" dirty="0">
                          <a:solidFill>
                            <a:schemeClr val="tx1"/>
                          </a:solidFill>
                        </a:rPr>
                        <a:t>  </a:t>
                      </a:r>
                      <a:r>
                        <a:rPr lang="en-US" sz="2800" dirty="0">
                          <a:solidFill>
                            <a:schemeClr val="tx1"/>
                          </a:solidFill>
                        </a:rPr>
                        <a:t>TITLE</a:t>
                      </a:r>
                      <a:endParaRPr lang="en-US" sz="2800" dirty="0">
                        <a:solidFill>
                          <a:schemeClr val="tx1"/>
                        </a:solidFill>
                      </a:endParaRPr>
                    </a:p>
                  </a:txBody>
                  <a:tcPr/>
                </a:tc>
                <a:tc>
                  <a:txBody>
                    <a:bodyPr/>
                    <a:lstStyle/>
                    <a:p>
                      <a:pPr>
                        <a:buNone/>
                      </a:pPr>
                      <a:r>
                        <a:rPr lang="en-US" dirty="0"/>
                        <a:t> Abstractive text summarization using seq2seq model.</a:t>
                      </a:r>
                      <a:endParaRPr lang="en-US" dirty="0"/>
                    </a:p>
                  </a:txBody>
                  <a:tcPr/>
                </a:tc>
              </a:tr>
              <a:tr h="501307">
                <a:tc>
                  <a:txBody>
                    <a:bodyPr/>
                    <a:lstStyle/>
                    <a:p>
                      <a:pPr algn="ctr">
                        <a:buNone/>
                      </a:pPr>
                      <a:r>
                        <a:rPr lang="en-US" sz="2400" b="1"/>
                        <a:t>AUTHOR AND PUBLICATION YEAR</a:t>
                      </a:r>
                      <a:endParaRPr lang="en-US" sz="2400" b="1"/>
                    </a:p>
                  </a:txBody>
                  <a:tcPr/>
                </a:tc>
                <a:tc>
                  <a:txBody>
                    <a:bodyPr/>
                    <a:lstStyle/>
                    <a:p>
                      <a:pPr>
                        <a:buNone/>
                      </a:pPr>
                      <a:r>
                        <a:rPr lang="en-US" dirty="0" err="1"/>
                        <a:t>Nithin</a:t>
                      </a:r>
                      <a:r>
                        <a:rPr lang="en-US" dirty="0"/>
                        <a:t> </a:t>
                      </a:r>
                      <a:r>
                        <a:rPr lang="en-US" dirty="0" err="1"/>
                        <a:t>s.v</a:t>
                      </a:r>
                      <a:r>
                        <a:rPr lang="en-US" dirty="0"/>
                        <a:t> ,</a:t>
                      </a:r>
                      <a:r>
                        <a:rPr lang="en-US" dirty="0" err="1"/>
                        <a:t>Pranaav</a:t>
                      </a:r>
                      <a:r>
                        <a:rPr lang="en-US" dirty="0"/>
                        <a:t> A.R and 2022.</a:t>
                      </a:r>
                      <a:endParaRPr lang="en-US" dirty="0"/>
                    </a:p>
                  </a:txBody>
                  <a:tcPr/>
                </a:tc>
              </a:tr>
              <a:tr h="2807150">
                <a:tc>
                  <a:txBody>
                    <a:bodyPr/>
                    <a:lstStyle/>
                    <a:p>
                      <a:pPr algn="ctr">
                        <a:buNone/>
                      </a:pPr>
                      <a:r>
                        <a:rPr lang="en-US" sz="2400" b="1" dirty="0"/>
                        <a:t>DESCRIPTION</a:t>
                      </a:r>
                      <a:endParaRPr lang="en-US" sz="2400" b="1" dirty="0"/>
                    </a:p>
                  </a:txBody>
                  <a:tcPr/>
                </a:tc>
                <a:tc>
                  <a:txBody>
                    <a:bodyPr/>
                    <a:lstStyle/>
                    <a:p>
                      <a:pPr>
                        <a:buNone/>
                      </a:pPr>
                      <a:r>
                        <a:rPr lang="en-US" dirty="0"/>
                        <a:t>This paper introduces an </a:t>
                      </a:r>
                      <a:endParaRPr lang="en-US" dirty="0"/>
                    </a:p>
                    <a:p>
                      <a:pPr>
                        <a:buNone/>
                      </a:pPr>
                      <a:r>
                        <a:rPr lang="en-US" dirty="0"/>
                        <a:t>abstract version of the text using the seq2seq model. The proposed approach aims to improve the efficiency of the summary produced with the help of a data </a:t>
                      </a:r>
                      <a:endParaRPr lang="en-US" dirty="0"/>
                    </a:p>
                    <a:p>
                      <a:pPr>
                        <a:buNone/>
                      </a:pPr>
                      <a:r>
                        <a:rPr lang="en-US" dirty="0"/>
                        <a:t>augmentation strategy. The abbreviation combines new words and sentences thus enhancing its quality. To assess the quality of the summary of the bilingual test </a:t>
                      </a:r>
                      <a:endParaRPr lang="en-US" dirty="0"/>
                    </a:p>
                    <a:p>
                      <a:pPr>
                        <a:buNone/>
                      </a:pPr>
                      <a:r>
                        <a:rPr lang="en-US" dirty="0"/>
                        <a:t>standard in understudy (BLEU) is </a:t>
                      </a:r>
                      <a:r>
                        <a:rPr lang="en-US" dirty="0" err="1"/>
                        <a:t>used.Thee</a:t>
                      </a:r>
                      <a:r>
                        <a:rPr lang="en-US" dirty="0"/>
                        <a:t> precision of this model is 75% </a:t>
                      </a:r>
                      <a:endParaRPr lang="en-US" dirty="0"/>
                    </a:p>
                  </a:txBody>
                  <a:tcPr/>
                </a:tc>
              </a:tr>
              <a:tr h="412816">
                <a:tc>
                  <a:txBody>
                    <a:bodyPr/>
                    <a:lstStyle/>
                    <a:p>
                      <a:pPr algn="ctr">
                        <a:buNone/>
                      </a:pPr>
                      <a:r>
                        <a:rPr lang="en-US" sz="2400" b="1"/>
                        <a:t>MODELS</a:t>
                      </a:r>
                      <a:endParaRPr lang="en-US" sz="2400" b="1"/>
                    </a:p>
                  </a:txBody>
                  <a:tcPr/>
                </a:tc>
                <a:tc>
                  <a:txBody>
                    <a:bodyPr/>
                    <a:lstStyle/>
                    <a:p>
                      <a:pPr>
                        <a:buNone/>
                      </a:pPr>
                      <a:r>
                        <a:rPr lang="en-US" dirty="0"/>
                        <a:t>LSTM ,seq2seq.</a:t>
                      </a:r>
                      <a:endParaRPr lang="en-US" dirty="0"/>
                    </a:p>
                  </a:txBody>
                  <a:tcPr/>
                </a:tc>
              </a:tr>
              <a:tr h="577943">
                <a:tc>
                  <a:txBody>
                    <a:bodyPr/>
                    <a:lstStyle/>
                    <a:p>
                      <a:pPr algn="ctr">
                        <a:buNone/>
                      </a:pPr>
                      <a:r>
                        <a:rPr lang="en-US" sz="2400" b="1"/>
                        <a:t>LIMITATIONS</a:t>
                      </a:r>
                      <a:endParaRPr lang="en-US" sz="2400" b="1"/>
                    </a:p>
                  </a:txBody>
                  <a:tcPr/>
                </a:tc>
                <a:tc>
                  <a:txBody>
                    <a:bodyPr/>
                    <a:lstStyle/>
                    <a:p>
                      <a:pPr>
                        <a:buNone/>
                      </a:pPr>
                      <a:r>
                        <a:rPr lang="en-US" dirty="0"/>
                        <a:t>he future work is to develop scales and produce large sections to obtain summaries. </a:t>
                      </a:r>
                      <a:endParaRPr lang="en-US" dirty="0"/>
                    </a:p>
                  </a:txBody>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Literature Survey</a:t>
            </a:r>
            <a:endParaRPr lang="en-US"/>
          </a:p>
        </p:txBody>
      </p:sp>
      <p:graphicFrame>
        <p:nvGraphicFramePr>
          <p:cNvPr id="4" name="Content Placeholder 3"/>
          <p:cNvGraphicFramePr>
            <a:graphicFrameLocks noGrp="1"/>
          </p:cNvGraphicFramePr>
          <p:nvPr>
            <p:ph sz="quarter" idx="1"/>
          </p:nvPr>
        </p:nvGraphicFramePr>
        <p:xfrm>
          <a:off x="1106892" y="1556298"/>
          <a:ext cx="10117242" cy="4644900"/>
        </p:xfrm>
        <a:graphic>
          <a:graphicData uri="http://schemas.openxmlformats.org/drawingml/2006/table">
            <a:tbl>
              <a:tblPr firstRow="1" bandRow="1">
                <a:tableStyleId>{5C22544A-7EE6-4342-B048-85BDC9FD1C3A}</a:tableStyleId>
              </a:tblPr>
              <a:tblGrid>
                <a:gridCol w="5058621"/>
                <a:gridCol w="5058621"/>
              </a:tblGrid>
              <a:tr h="552266">
                <a:tc>
                  <a:txBody>
                    <a:bodyPr/>
                    <a:lstStyle/>
                    <a:p>
                      <a:pPr algn="ctr">
                        <a:buNone/>
                      </a:pPr>
                      <a:r>
                        <a:rPr lang="en-US" dirty="0">
                          <a:solidFill>
                            <a:schemeClr val="tx1"/>
                          </a:solidFill>
                        </a:rPr>
                        <a:t>  </a:t>
                      </a:r>
                      <a:r>
                        <a:rPr lang="en-US" sz="2800" dirty="0">
                          <a:solidFill>
                            <a:schemeClr val="tx1"/>
                          </a:solidFill>
                        </a:rPr>
                        <a:t>TITLE</a:t>
                      </a:r>
                      <a:endParaRPr lang="en-US" sz="2800" dirty="0">
                        <a:solidFill>
                          <a:schemeClr val="tx1"/>
                        </a:solidFill>
                      </a:endParaRPr>
                    </a:p>
                  </a:txBody>
                  <a:tcPr/>
                </a:tc>
                <a:tc>
                  <a:txBody>
                    <a:bodyPr/>
                    <a:lstStyle/>
                    <a:p>
                      <a:pPr>
                        <a:buNone/>
                      </a:pPr>
                      <a:r>
                        <a:rPr lang="en-US"/>
                        <a:t>Abstractive text summarization using LSTM- CNN based deep learning</a:t>
                      </a:r>
                      <a:endParaRPr lang="en-US" dirty="0"/>
                    </a:p>
                  </a:txBody>
                  <a:tcPr/>
                </a:tc>
              </a:tr>
              <a:tr h="555205">
                <a:tc>
                  <a:txBody>
                    <a:bodyPr/>
                    <a:lstStyle/>
                    <a:p>
                      <a:pPr algn="ctr">
                        <a:buNone/>
                      </a:pPr>
                      <a:r>
                        <a:rPr lang="en-US" sz="2400" b="1"/>
                        <a:t>AUTHOR AND PUBLICATION YEAR</a:t>
                      </a:r>
                      <a:endParaRPr lang="en-US" sz="2400" b="1"/>
                    </a:p>
                  </a:txBody>
                  <a:tcPr/>
                </a:tc>
                <a:tc>
                  <a:txBody>
                    <a:bodyPr/>
                    <a:lstStyle/>
                    <a:p>
                      <a:pPr>
                        <a:buNone/>
                      </a:pPr>
                      <a:r>
                        <a:rPr lang="en-IN" altLang="en-US" dirty="0"/>
                        <a:t>Sheling Song, Haitao and 2018.</a:t>
                      </a:r>
                      <a:endParaRPr lang="en-IN" altLang="en-US" dirty="0"/>
                    </a:p>
                  </a:txBody>
                  <a:tcPr/>
                </a:tc>
              </a:tr>
              <a:tr h="2267460">
                <a:tc>
                  <a:txBody>
                    <a:bodyPr/>
                    <a:lstStyle/>
                    <a:p>
                      <a:pPr algn="ctr">
                        <a:buNone/>
                      </a:pPr>
                      <a:r>
                        <a:rPr lang="en-US" sz="2400" b="1" dirty="0"/>
                        <a:t>DESCRIPTION</a:t>
                      </a:r>
                      <a:endParaRPr lang="en-US" sz="2400" b="1" dirty="0"/>
                    </a:p>
                  </a:txBody>
                  <a:tcPr/>
                </a:tc>
                <a:tc>
                  <a:txBody>
                    <a:bodyPr/>
                    <a:lstStyle/>
                    <a:p>
                      <a:pPr>
                        <a:buNone/>
                      </a:pPr>
                      <a:r>
                        <a:rPr lang="en-US" dirty="0"/>
                        <a:t>This paper proposes an LSTM-CNN  and based ATS framework that construct new sentences by exploring fine grade fragments than sentences named sematic phrases. The framework comprises of two </a:t>
                      </a:r>
                      <a:r>
                        <a:rPr lang="en-US" dirty="0" err="1"/>
                        <a:t>stages,at</a:t>
                      </a:r>
                      <a:r>
                        <a:rPr lang="en-US" dirty="0"/>
                        <a:t>  first it extract pages from source sentence and second it generates text summaries using deep learning. The precision of the model used is 80%</a:t>
                      </a:r>
                      <a:endParaRPr lang="en-US" dirty="0"/>
                    </a:p>
                  </a:txBody>
                  <a:tcPr/>
                </a:tc>
              </a:tr>
              <a:tr h="394475">
                <a:tc>
                  <a:txBody>
                    <a:bodyPr/>
                    <a:lstStyle/>
                    <a:p>
                      <a:pPr algn="ctr">
                        <a:buNone/>
                      </a:pPr>
                      <a:r>
                        <a:rPr lang="en-US" sz="2400" b="1"/>
                        <a:t>MODELS</a:t>
                      </a:r>
                      <a:endParaRPr lang="en-US" sz="2400" b="1"/>
                    </a:p>
                  </a:txBody>
                  <a:tcPr/>
                </a:tc>
                <a:tc>
                  <a:txBody>
                    <a:bodyPr/>
                    <a:lstStyle/>
                    <a:p>
                      <a:pPr>
                        <a:buNone/>
                      </a:pPr>
                      <a:r>
                        <a:rPr lang="en-US" dirty="0"/>
                        <a:t>LSTM</a:t>
                      </a:r>
                      <a:endParaRPr lang="en-US" dirty="0"/>
                    </a:p>
                  </a:txBody>
                  <a:tcPr/>
                </a:tc>
              </a:tr>
              <a:tr h="431826">
                <a:tc>
                  <a:txBody>
                    <a:bodyPr/>
                    <a:lstStyle/>
                    <a:p>
                      <a:pPr algn="ctr">
                        <a:buNone/>
                      </a:pPr>
                      <a:r>
                        <a:rPr lang="en-US" sz="2400" b="1"/>
                        <a:t>LIMITATIONS</a:t>
                      </a:r>
                      <a:endParaRPr lang="en-US" sz="2400" b="1"/>
                    </a:p>
                  </a:txBody>
                  <a:tcPr/>
                </a:tc>
                <a:tc>
                  <a:txBody>
                    <a:bodyPr/>
                    <a:lstStyle/>
                    <a:p>
                      <a:pPr>
                        <a:buNone/>
                      </a:pPr>
                      <a:r>
                        <a:rPr lang="en-US" dirty="0"/>
                        <a:t>The competitive results can be achieved at an higher rate in future</a:t>
                      </a:r>
                      <a:endParaRPr lang="en-US" dirty="0"/>
                    </a:p>
                  </a:txBody>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Literature Survey</a:t>
            </a:r>
            <a:endParaRPr lang="en-US"/>
          </a:p>
        </p:txBody>
      </p:sp>
      <p:graphicFrame>
        <p:nvGraphicFramePr>
          <p:cNvPr id="4" name="Content Placeholder 3"/>
          <p:cNvGraphicFramePr>
            <a:graphicFrameLocks noGrp="1"/>
          </p:cNvGraphicFramePr>
          <p:nvPr>
            <p:ph sz="quarter" idx="1"/>
          </p:nvPr>
        </p:nvGraphicFramePr>
        <p:xfrm>
          <a:off x="1106890" y="1556299"/>
          <a:ext cx="10871200" cy="5174281"/>
        </p:xfrm>
        <a:graphic>
          <a:graphicData uri="http://schemas.openxmlformats.org/drawingml/2006/table">
            <a:tbl>
              <a:tblPr firstRow="1" bandRow="1">
                <a:tableStyleId>{5C22544A-7EE6-4342-B048-85BDC9FD1C3A}</a:tableStyleId>
              </a:tblPr>
              <a:tblGrid>
                <a:gridCol w="5435600"/>
                <a:gridCol w="5435600"/>
              </a:tblGrid>
              <a:tr h="596401">
                <a:tc>
                  <a:txBody>
                    <a:bodyPr/>
                    <a:lstStyle/>
                    <a:p>
                      <a:pPr algn="ctr">
                        <a:buNone/>
                      </a:pPr>
                      <a:r>
                        <a:rPr lang="en-US" dirty="0">
                          <a:solidFill>
                            <a:schemeClr val="tx1"/>
                          </a:solidFill>
                        </a:rPr>
                        <a:t>  </a:t>
                      </a:r>
                      <a:r>
                        <a:rPr lang="en-US" sz="2800" dirty="0">
                          <a:solidFill>
                            <a:schemeClr val="tx1"/>
                          </a:solidFill>
                        </a:rPr>
                        <a:t>TITLE</a:t>
                      </a:r>
                      <a:endParaRPr lang="en-US" sz="2800" dirty="0">
                        <a:solidFill>
                          <a:schemeClr val="tx1"/>
                        </a:solidFill>
                      </a:endParaRPr>
                    </a:p>
                  </a:txBody>
                  <a:tcPr/>
                </a:tc>
                <a:tc>
                  <a:txBody>
                    <a:bodyPr/>
                    <a:lstStyle/>
                    <a:p>
                      <a:pPr>
                        <a:buNone/>
                      </a:pPr>
                      <a:r>
                        <a:rPr lang="en-US" dirty="0"/>
                        <a:t>Abstractive text summarization using LSTM's with rich features</a:t>
                      </a:r>
                      <a:endParaRPr lang="en-US" dirty="0"/>
                    </a:p>
                  </a:txBody>
                  <a:tcPr/>
                </a:tc>
              </a:tr>
              <a:tr h="426001">
                <a:tc>
                  <a:txBody>
                    <a:bodyPr/>
                    <a:lstStyle/>
                    <a:p>
                      <a:pPr algn="ctr">
                        <a:buNone/>
                      </a:pPr>
                      <a:r>
                        <a:rPr lang="en-US" sz="2400" b="1"/>
                        <a:t>AUTHOR AND PUBLICATION YEAR</a:t>
                      </a:r>
                      <a:endParaRPr lang="en-US" sz="2400" b="1"/>
                    </a:p>
                  </a:txBody>
                  <a:tcPr/>
                </a:tc>
                <a:tc>
                  <a:txBody>
                    <a:bodyPr/>
                    <a:lstStyle/>
                    <a:p>
                      <a:pPr>
                        <a:buNone/>
                      </a:pPr>
                      <a:r>
                        <a:rPr lang="en-US"/>
                        <a:t>Huong Le Thanh and 2019.</a:t>
                      </a:r>
                      <a:endParaRPr lang="en-US" dirty="0"/>
                    </a:p>
                  </a:txBody>
                  <a:tcPr/>
                </a:tc>
              </a:tr>
              <a:tr h="2385604">
                <a:tc>
                  <a:txBody>
                    <a:bodyPr/>
                    <a:lstStyle/>
                    <a:p>
                      <a:pPr algn="ctr">
                        <a:buNone/>
                      </a:pPr>
                      <a:r>
                        <a:rPr lang="en-US" sz="2400" b="1" dirty="0"/>
                        <a:t>DESCRIPTION</a:t>
                      </a:r>
                      <a:endParaRPr lang="en-US" sz="2400" b="1" dirty="0"/>
                    </a:p>
                  </a:txBody>
                  <a:tcPr/>
                </a:tc>
                <a:tc>
                  <a:txBody>
                    <a:bodyPr/>
                    <a:lstStyle/>
                    <a:p>
                      <a:pPr>
                        <a:buNone/>
                      </a:pPr>
                      <a:r>
                        <a:rPr lang="en-US" dirty="0"/>
                        <a:t>In general abstractive text summarization is </a:t>
                      </a:r>
                      <a:r>
                        <a:rPr lang="en-US" dirty="0" err="1"/>
                        <a:t>concised</a:t>
                      </a:r>
                      <a:r>
                        <a:rPr lang="en-US" dirty="0"/>
                        <a:t> to short text but it doesn't work for summarizing long test, so here  it uses an abstractive </a:t>
                      </a:r>
                      <a:r>
                        <a:rPr lang="en-US" dirty="0" err="1"/>
                        <a:t>sumirization</a:t>
                      </a:r>
                      <a:r>
                        <a:rPr lang="en-US" dirty="0"/>
                        <a:t> using LSTM  model to overcome the weakness by training  with two different datasets, they are English and other is Vietnamese dataset of daily mail and try to get an accuracy of and 89%.This proposed approach, solve the problem of recurrent neural networks that focus on the last part of input text.</a:t>
                      </a:r>
                      <a:endParaRPr lang="en-US" dirty="0"/>
                    </a:p>
                  </a:txBody>
                  <a:tcPr/>
                </a:tc>
              </a:tr>
              <a:tr h="177062">
                <a:tc>
                  <a:txBody>
                    <a:bodyPr/>
                    <a:lstStyle/>
                    <a:p>
                      <a:pPr algn="ctr">
                        <a:buNone/>
                      </a:pPr>
                      <a:r>
                        <a:rPr lang="en-US" sz="2400" b="1" dirty="0"/>
                        <a:t>MODELS</a:t>
                      </a:r>
                      <a:endParaRPr lang="en-US" sz="2400" b="1" dirty="0"/>
                    </a:p>
                  </a:txBody>
                  <a:tcPr/>
                </a:tc>
                <a:tc>
                  <a:txBody>
                    <a:bodyPr/>
                    <a:lstStyle/>
                    <a:p>
                      <a:pPr>
                        <a:buNone/>
                      </a:pPr>
                      <a:r>
                        <a:rPr lang="en-US" dirty="0"/>
                        <a:t>seq2seq and LSTM.</a:t>
                      </a:r>
                      <a:endParaRPr lang="en-US" dirty="0"/>
                    </a:p>
                  </a:txBody>
                  <a:tcPr/>
                </a:tc>
              </a:tr>
              <a:tr h="1059481">
                <a:tc>
                  <a:txBody>
                    <a:bodyPr/>
                    <a:lstStyle/>
                    <a:p>
                      <a:pPr algn="ctr">
                        <a:buNone/>
                      </a:pPr>
                      <a:r>
                        <a:rPr lang="en-US" sz="2400" b="1"/>
                        <a:t>LIMITATIONS</a:t>
                      </a:r>
                      <a:endParaRPr lang="en-US" sz="2400" b="1"/>
                    </a:p>
                  </a:txBody>
                  <a:tcPr/>
                </a:tc>
                <a:tc>
                  <a:txBody>
                    <a:bodyPr/>
                    <a:lstStyle/>
                    <a:p>
                      <a:pPr>
                        <a:buNone/>
                      </a:pPr>
                      <a:r>
                        <a:rPr lang="en-US" dirty="0"/>
                        <a:t>since the quality of abstraction the Vietnamese </a:t>
                      </a:r>
                      <a:r>
                        <a:rPr lang="en-US" dirty="0" err="1"/>
                        <a:t>daata</a:t>
                      </a:r>
                      <a:r>
                        <a:rPr lang="en-US" dirty="0"/>
                        <a:t> that has data are not good it is necessary to build a summarization with better quality to get better accuracy.</a:t>
                      </a:r>
                      <a:endParaRPr lang="en-US" dirty="0"/>
                    </a:p>
                  </a:txBody>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Literature Survey</a:t>
            </a:r>
            <a:endParaRPr lang="en-US"/>
          </a:p>
        </p:txBody>
      </p:sp>
      <p:graphicFrame>
        <p:nvGraphicFramePr>
          <p:cNvPr id="4" name="Content Placeholder 3"/>
          <p:cNvGraphicFramePr>
            <a:graphicFrameLocks noGrp="1"/>
          </p:cNvGraphicFramePr>
          <p:nvPr>
            <p:ph sz="quarter" idx="1"/>
          </p:nvPr>
        </p:nvGraphicFramePr>
        <p:xfrm>
          <a:off x="1106890" y="1556299"/>
          <a:ext cx="10871200" cy="5130602"/>
        </p:xfrm>
        <a:graphic>
          <a:graphicData uri="http://schemas.openxmlformats.org/drawingml/2006/table">
            <a:tbl>
              <a:tblPr firstRow="1" bandRow="1">
                <a:tableStyleId>{5C22544A-7EE6-4342-B048-85BDC9FD1C3A}</a:tableStyleId>
              </a:tblPr>
              <a:tblGrid>
                <a:gridCol w="5435600"/>
                <a:gridCol w="5435600"/>
              </a:tblGrid>
              <a:tr h="596401">
                <a:tc>
                  <a:txBody>
                    <a:bodyPr/>
                    <a:lstStyle/>
                    <a:p>
                      <a:pPr algn="ctr">
                        <a:buNone/>
                      </a:pPr>
                      <a:r>
                        <a:rPr lang="en-US" dirty="0">
                          <a:solidFill>
                            <a:schemeClr val="tx1"/>
                          </a:solidFill>
                        </a:rPr>
                        <a:t>  </a:t>
                      </a:r>
                      <a:r>
                        <a:rPr lang="en-US" sz="2800" dirty="0">
                          <a:solidFill>
                            <a:schemeClr val="tx1"/>
                          </a:solidFill>
                        </a:rPr>
                        <a:t>TITLE</a:t>
                      </a:r>
                      <a:endParaRPr lang="en-US" sz="2800" dirty="0">
                        <a:solidFill>
                          <a:schemeClr val="tx1"/>
                        </a:solidFill>
                      </a:endParaRPr>
                    </a:p>
                  </a:txBody>
                  <a:tcPr/>
                </a:tc>
                <a:tc>
                  <a:txBody>
                    <a:bodyPr/>
                    <a:lstStyle/>
                    <a:p>
                      <a:pPr>
                        <a:buNone/>
                      </a:pPr>
                      <a:r>
                        <a:rPr lang="en-IN" altLang="en-US" dirty="0"/>
                        <a:t>A Text abstraction summary model based on BERT word embedding and reinforcement learning</a:t>
                      </a:r>
                      <a:endParaRPr lang="en-IN" altLang="en-US" dirty="0"/>
                    </a:p>
                  </a:txBody>
                  <a:tcPr/>
                </a:tc>
              </a:tr>
              <a:tr h="426001">
                <a:tc>
                  <a:txBody>
                    <a:bodyPr/>
                    <a:lstStyle/>
                    <a:p>
                      <a:pPr algn="ctr">
                        <a:buNone/>
                      </a:pPr>
                      <a:r>
                        <a:rPr lang="en-US" sz="2400" b="1"/>
                        <a:t>AUTHOR AND PUBLICATION YEAR</a:t>
                      </a:r>
                      <a:endParaRPr lang="en-US" sz="2400" b="1"/>
                    </a:p>
                  </a:txBody>
                  <a:tcPr/>
                </a:tc>
                <a:tc>
                  <a:txBody>
                    <a:bodyPr/>
                    <a:lstStyle/>
                    <a:p>
                      <a:pPr>
                        <a:buNone/>
                      </a:pPr>
                      <a:r>
                        <a:rPr lang="en-US" dirty="0" err="1"/>
                        <a:t>Peiyu</a:t>
                      </a:r>
                      <a:r>
                        <a:rPr lang="en-US" dirty="0"/>
                        <a:t> Liu and 2019.</a:t>
                      </a:r>
                      <a:endParaRPr lang="en-US" dirty="0"/>
                    </a:p>
                  </a:txBody>
                  <a:tcPr/>
                </a:tc>
              </a:tr>
              <a:tr h="2385604">
                <a:tc>
                  <a:txBody>
                    <a:bodyPr/>
                    <a:lstStyle/>
                    <a:p>
                      <a:pPr algn="ctr">
                        <a:buNone/>
                      </a:pPr>
                      <a:r>
                        <a:rPr lang="en-US" sz="2400" b="1" dirty="0"/>
                        <a:t>DESCRIPTION</a:t>
                      </a:r>
                      <a:endParaRPr lang="en-US" sz="2400" b="1" dirty="0"/>
                    </a:p>
                  </a:txBody>
                  <a:tcPr/>
                </a:tc>
                <a:tc>
                  <a:txBody>
                    <a:bodyPr/>
                    <a:lstStyle/>
                    <a:p>
                      <a:pPr>
                        <a:buNone/>
                      </a:pPr>
                      <a:r>
                        <a:rPr lang="en-US" dirty="0"/>
                        <a:t>This paper  tries  to built a model of extractive-abstractive summary  with BERT  reinforcement learning. Firstly , human- written summary is converted to ground truth tables and then uses BERT ,</a:t>
                      </a:r>
                      <a:r>
                        <a:rPr lang="en-US" dirty="0" err="1"/>
                        <a:t>embedd</a:t>
                      </a:r>
                      <a:r>
                        <a:rPr lang="en-US" dirty="0"/>
                        <a:t> as text .Finally extraction and Abstractive summaries are bridged by Reinforcement learning. Performance is validated by comparing it with CNN model and scores are evaluated using Rouge Scores . The accuracy of the model used is 95%.</a:t>
                      </a:r>
                      <a:endParaRPr lang="en-US" dirty="0"/>
                    </a:p>
                  </a:txBody>
                  <a:tcPr/>
                </a:tc>
              </a:tr>
              <a:tr h="177062">
                <a:tc>
                  <a:txBody>
                    <a:bodyPr/>
                    <a:lstStyle/>
                    <a:p>
                      <a:pPr algn="ctr">
                        <a:buNone/>
                      </a:pPr>
                      <a:r>
                        <a:rPr lang="en-US" sz="2400" b="1" dirty="0"/>
                        <a:t>MODELS</a:t>
                      </a:r>
                      <a:endParaRPr lang="en-US" sz="2400" b="1" dirty="0"/>
                    </a:p>
                  </a:txBody>
                  <a:tcPr/>
                </a:tc>
                <a:tc>
                  <a:txBody>
                    <a:bodyPr/>
                    <a:lstStyle/>
                    <a:p>
                      <a:pPr>
                        <a:buNone/>
                      </a:pPr>
                      <a:r>
                        <a:rPr lang="en-US" dirty="0"/>
                        <a:t>BERT , Reinforcement learning.</a:t>
                      </a:r>
                      <a:endParaRPr lang="en-US" dirty="0"/>
                    </a:p>
                  </a:txBody>
                  <a:tcPr/>
                </a:tc>
              </a:tr>
              <a:tr h="1059481">
                <a:tc>
                  <a:txBody>
                    <a:bodyPr/>
                    <a:lstStyle/>
                    <a:p>
                      <a:pPr algn="ctr">
                        <a:buNone/>
                      </a:pPr>
                      <a:r>
                        <a:rPr lang="en-US" sz="2400" b="1" dirty="0"/>
                        <a:t>LIMITATIONS</a:t>
                      </a:r>
                      <a:endParaRPr lang="en-US" sz="2400" b="1" dirty="0"/>
                    </a:p>
                  </a:txBody>
                  <a:tcPr/>
                </a:tc>
                <a:tc>
                  <a:txBody>
                    <a:bodyPr/>
                    <a:lstStyle/>
                    <a:p>
                      <a:pPr>
                        <a:buNone/>
                      </a:pPr>
                      <a:r>
                        <a:rPr lang="en-US" dirty="0"/>
                        <a:t>In future, try to propose a new method to combine the methods into a unified method that has been validated in summary Task or other task.</a:t>
                      </a:r>
                      <a:endParaRPr lang="en-US" dirty="0"/>
                    </a:p>
                  </a:txBody>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DATASET</a:t>
            </a:r>
            <a:endParaRPr lang="en-IN" b="1" dirty="0"/>
          </a:p>
        </p:txBody>
      </p:sp>
      <p:sp>
        <p:nvSpPr>
          <p:cNvPr id="3" name="Content Placeholder 2"/>
          <p:cNvSpPr>
            <a:spLocks noGrp="1"/>
          </p:cNvSpPr>
          <p:nvPr>
            <p:ph sz="quarter" idx="1"/>
          </p:nvPr>
        </p:nvSpPr>
        <p:spPr/>
        <p:txBody>
          <a:bodyPr>
            <a:normAutofit/>
          </a:bodyPr>
          <a:lstStyle/>
          <a:p>
            <a:pPr>
              <a:lnSpc>
                <a:spcPct val="150000"/>
              </a:lnSpc>
            </a:pPr>
            <a:r>
              <a:rPr lang="en-US" dirty="0"/>
              <a:t>We have collected data consisting of daily mail news articles to get done with text summarization.</a:t>
            </a:r>
            <a:endParaRPr lang="en-US" dirty="0"/>
          </a:p>
          <a:p>
            <a:pPr>
              <a:lnSpc>
                <a:spcPct val="150000"/>
              </a:lnSpc>
            </a:pPr>
            <a:r>
              <a:rPr lang="en-US" dirty="0"/>
              <a:t>We split the data into 3 divisions:</a:t>
            </a:r>
            <a:endParaRPr lang="en-US" dirty="0"/>
          </a:p>
          <a:p>
            <a:pPr>
              <a:lnSpc>
                <a:spcPct val="150000"/>
              </a:lnSpc>
              <a:buNone/>
            </a:pPr>
            <a:r>
              <a:rPr lang="en-US" dirty="0"/>
              <a:t>		</a:t>
            </a:r>
            <a:r>
              <a:rPr lang="en-US" dirty="0">
                <a:solidFill>
                  <a:schemeClr val="accent6">
                    <a:lumMod val="50000"/>
                  </a:schemeClr>
                </a:solidFill>
              </a:rPr>
              <a:t>1. </a:t>
            </a:r>
            <a:r>
              <a:rPr lang="en-US" dirty="0"/>
              <a:t>Training set</a:t>
            </a:r>
            <a:endParaRPr lang="en-US" dirty="0"/>
          </a:p>
          <a:p>
            <a:pPr>
              <a:lnSpc>
                <a:spcPct val="150000"/>
              </a:lnSpc>
              <a:buNone/>
            </a:pPr>
            <a:r>
              <a:rPr lang="en-US" dirty="0"/>
              <a:t>		</a:t>
            </a:r>
            <a:r>
              <a:rPr lang="en-US" dirty="0">
                <a:solidFill>
                  <a:schemeClr val="bg2">
                    <a:lumMod val="10000"/>
                  </a:schemeClr>
                </a:solidFill>
              </a:rPr>
              <a:t>2. </a:t>
            </a:r>
            <a:r>
              <a:rPr lang="en-IN" altLang="en-US" dirty="0">
                <a:solidFill>
                  <a:schemeClr val="bg2">
                    <a:lumMod val="10000"/>
                  </a:schemeClr>
                </a:solidFill>
              </a:rPr>
              <a:t>Testing set</a:t>
            </a:r>
            <a:endParaRPr lang="en-US" dirty="0">
              <a:solidFill>
                <a:schemeClr val="bg2">
                  <a:lumMod val="10000"/>
                </a:schemeClr>
              </a:solidFill>
            </a:endParaRPr>
          </a:p>
          <a:p>
            <a:pPr>
              <a:lnSpc>
                <a:spcPct val="150000"/>
              </a:lnSpc>
              <a:buNone/>
            </a:pPr>
            <a:r>
              <a:rPr lang="en-US" dirty="0"/>
              <a:t>		</a:t>
            </a:r>
            <a:endParaRPr lang="en-US" dirty="0"/>
          </a:p>
          <a:p>
            <a:pPr>
              <a:lnSpc>
                <a:spcPct val="150000"/>
              </a:lnSpc>
            </a:pP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46706"/>
            <a:ext cx="10972800" cy="763905"/>
          </a:xfrm>
        </p:spPr>
        <p:txBody>
          <a:bodyPr/>
          <a:lstStyle/>
          <a:p>
            <a:r>
              <a:rPr lang="en-US" sz="3200" b="1" dirty="0">
                <a:latin typeface="Times New Roman" panose="02020603050405020304" charset="0"/>
                <a:cs typeface="Times New Roman" panose="02020603050405020304" charset="0"/>
              </a:rPr>
              <a:t>DATA INSIGHTS</a:t>
            </a:r>
            <a:endParaRPr lang="en-IN" sz="3200" b="1" dirty="0">
              <a:latin typeface="Times New Roman" panose="02020603050405020304" charset="0"/>
              <a:cs typeface="Times New Roman" panose="02020603050405020304" charset="0"/>
            </a:endParaRPr>
          </a:p>
        </p:txBody>
      </p:sp>
      <p:sp>
        <p:nvSpPr>
          <p:cNvPr id="3" name="Content Placeholder 2"/>
          <p:cNvSpPr>
            <a:spLocks noGrp="1"/>
          </p:cNvSpPr>
          <p:nvPr>
            <p:ph sz="quarter" idx="1"/>
          </p:nvPr>
        </p:nvSpPr>
        <p:spPr>
          <a:xfrm>
            <a:off x="744855" y="1536700"/>
            <a:ext cx="10837545" cy="4591050"/>
          </a:xfrm>
        </p:spPr>
        <p:txBody>
          <a:bodyPr/>
          <a:lstStyle/>
          <a:p>
            <a:pPr marL="0" indent="0">
              <a:buNone/>
            </a:pPr>
            <a:r>
              <a:rPr lang="en-US" altLang="en-IN" sz="3200" dirty="0">
                <a:solidFill>
                  <a:schemeClr val="accent1"/>
                </a:solidFill>
                <a:latin typeface="Times New Roman" panose="02020603050405020304" charset="0"/>
                <a:cs typeface="Times New Roman" panose="02020603050405020304" charset="0"/>
              </a:rPr>
              <a:t>INPUT FEATURE :</a:t>
            </a:r>
            <a:endParaRPr lang="en-US" altLang="en-IN" sz="3200" dirty="0">
              <a:solidFill>
                <a:schemeClr val="accent1"/>
              </a:solidFill>
              <a:latin typeface="Times New Roman" panose="02020603050405020304" charset="0"/>
              <a:cs typeface="Times New Roman" panose="02020603050405020304" charset="0"/>
            </a:endParaRPr>
          </a:p>
          <a:p>
            <a:pPr>
              <a:buFont typeface="Wingdings" panose="05000000000000000000" charset="0"/>
              <a:buChar char="Ø"/>
            </a:pPr>
            <a:r>
              <a:rPr lang="en-US" altLang="en-IN" sz="3200" dirty="0">
                <a:latin typeface="Times New Roman" panose="02020603050405020304" charset="0"/>
                <a:cs typeface="Times New Roman" panose="02020603050405020304" charset="0"/>
              </a:rPr>
              <a:t> </a:t>
            </a:r>
            <a:endParaRPr lang="en-US" altLang="en-IN" sz="3200" dirty="0">
              <a:latin typeface="Times New Roman" panose="02020603050405020304" charset="0"/>
              <a:cs typeface="Times New Roman" panose="02020603050405020304" charset="0"/>
            </a:endParaRPr>
          </a:p>
          <a:p>
            <a:pPr marL="0" indent="0">
              <a:buFont typeface="Wingdings" panose="05000000000000000000" charset="0"/>
              <a:buNone/>
            </a:pPr>
            <a:endParaRPr lang="en-US" altLang="en-IN" sz="3200" dirty="0">
              <a:latin typeface="Times New Roman" panose="02020603050405020304" charset="0"/>
              <a:cs typeface="Times New Roman" panose="02020603050405020304" charset="0"/>
            </a:endParaRPr>
          </a:p>
          <a:p>
            <a:pPr marL="0" indent="0">
              <a:buNone/>
            </a:pPr>
            <a:endParaRPr lang="en-US" altLang="en-IN" sz="3200" dirty="0">
              <a:solidFill>
                <a:schemeClr val="accent1"/>
              </a:solidFill>
              <a:latin typeface="Times New Roman" panose="02020603050405020304" charset="0"/>
              <a:cs typeface="Times New Roman" panose="02020603050405020304" charset="0"/>
            </a:endParaRPr>
          </a:p>
          <a:p>
            <a:pPr marL="0" indent="0">
              <a:buNone/>
            </a:pPr>
            <a:r>
              <a:rPr lang="en-US" altLang="en-IN" sz="3200" dirty="0">
                <a:solidFill>
                  <a:schemeClr val="accent1"/>
                </a:solidFill>
                <a:latin typeface="Times New Roman" panose="02020603050405020304" charset="0"/>
                <a:cs typeface="Times New Roman" panose="02020603050405020304" charset="0"/>
              </a:rPr>
              <a:t>OUTPUT FEATURE :</a:t>
            </a:r>
            <a:endParaRPr lang="en-US" altLang="en-IN" sz="3200" dirty="0">
              <a:solidFill>
                <a:schemeClr val="accent1"/>
              </a:solidFill>
              <a:latin typeface="Times New Roman" panose="02020603050405020304" charset="0"/>
              <a:cs typeface="Times New Roman" panose="02020603050405020304" charset="0"/>
            </a:endParaRPr>
          </a:p>
          <a:p>
            <a:pPr marL="0" indent="0">
              <a:buNone/>
            </a:pPr>
            <a:endParaRPr lang="en-US" altLang="en-IN" sz="3200" dirty="0">
              <a:solidFill>
                <a:schemeClr val="accent1"/>
              </a:solidFill>
              <a:latin typeface="Times New Roman" panose="02020603050405020304" charset="0"/>
              <a:cs typeface="Times New Roman" panose="02020603050405020304" charset="0"/>
            </a:endParaRPr>
          </a:p>
          <a:p>
            <a:pPr>
              <a:buFont typeface="Wingdings" panose="05000000000000000000" charset="0"/>
              <a:buChar char="Ø"/>
            </a:pPr>
            <a:endParaRPr lang="en-US" altLang="en-IN" sz="3200" dirty="0">
              <a:latin typeface="Times New Roman" panose="02020603050405020304" charset="0"/>
              <a:cs typeface="Times New Roman" panose="02020603050405020304" charset="0"/>
            </a:endParaRPr>
          </a:p>
          <a:p>
            <a:endParaRPr lang="en-US" altLang="en-IN" sz="3200" dirty="0">
              <a:latin typeface="Times New Roman" panose="02020603050405020304" charset="0"/>
              <a:cs typeface="Times New Roman" panose="02020603050405020304" charset="0"/>
            </a:endParaRPr>
          </a:p>
        </p:txBody>
      </p:sp>
      <p:pic>
        <p:nvPicPr>
          <p:cNvPr id="5" name="Picture 4"/>
          <p:cNvPicPr>
            <a:picLocks noChangeAspect="1"/>
          </p:cNvPicPr>
          <p:nvPr/>
        </p:nvPicPr>
        <p:blipFill>
          <a:blip r:embed="rId1"/>
          <a:stretch>
            <a:fillRect/>
          </a:stretch>
        </p:blipFill>
        <p:spPr>
          <a:xfrm>
            <a:off x="1191985" y="2060656"/>
            <a:ext cx="5159829" cy="1771569"/>
          </a:xfrm>
          <a:prstGeom prst="rect">
            <a:avLst/>
          </a:prstGeom>
        </p:spPr>
      </p:pic>
      <p:pic>
        <p:nvPicPr>
          <p:cNvPr id="7" name="Picture 6"/>
          <p:cNvPicPr>
            <a:picLocks noChangeAspect="1"/>
          </p:cNvPicPr>
          <p:nvPr/>
        </p:nvPicPr>
        <p:blipFill>
          <a:blip r:embed="rId2"/>
          <a:stretch>
            <a:fillRect/>
          </a:stretch>
        </p:blipFill>
        <p:spPr>
          <a:xfrm>
            <a:off x="1191985" y="4512680"/>
            <a:ext cx="5861957" cy="184188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Times New Roman" panose="02020603050405020304" charset="0"/>
                <a:cs typeface="Times New Roman" panose="02020603050405020304" charset="0"/>
              </a:rPr>
              <a:t>ALGORITHM</a:t>
            </a:r>
            <a:endParaRPr lang="en-IN" sz="3200" b="1" dirty="0">
              <a:latin typeface="Times New Roman" panose="02020603050405020304" charset="0"/>
              <a:cs typeface="Times New Roman" panose="02020603050405020304" charset="0"/>
            </a:endParaRPr>
          </a:p>
        </p:txBody>
      </p:sp>
      <p:sp>
        <p:nvSpPr>
          <p:cNvPr id="3" name="Content Placeholder 2"/>
          <p:cNvSpPr>
            <a:spLocks noGrp="1"/>
          </p:cNvSpPr>
          <p:nvPr>
            <p:ph sz="quarter" idx="1"/>
          </p:nvPr>
        </p:nvSpPr>
        <p:spPr>
          <a:xfrm>
            <a:off x="609600" y="1057910"/>
            <a:ext cx="10744200" cy="5119370"/>
          </a:xfrm>
        </p:spPr>
        <p:txBody>
          <a:bodyPr>
            <a:normAutofit lnSpcReduction="10000"/>
          </a:bodyPr>
          <a:lstStyle/>
          <a:p>
            <a:pPr algn="just">
              <a:lnSpc>
                <a:spcPct val="150000"/>
              </a:lnSpc>
            </a:pPr>
            <a:endParaRPr lang="en-US" altLang="en-IN" sz="2500" dirty="0">
              <a:latin typeface="Times New Roman" panose="02020603050405020304" charset="0"/>
              <a:cs typeface="Times New Roman" panose="02020603050405020304" charset="0"/>
            </a:endParaRPr>
          </a:p>
          <a:p>
            <a:pPr algn="just">
              <a:lnSpc>
                <a:spcPct val="150000"/>
              </a:lnSpc>
            </a:pPr>
            <a:r>
              <a:rPr lang="en-US" altLang="en-IN" sz="2500" dirty="0">
                <a:latin typeface="Times New Roman" panose="02020603050405020304" charset="0"/>
                <a:cs typeface="Times New Roman" panose="02020603050405020304" charset="0"/>
              </a:rPr>
              <a:t>We use LSTM model to develop an news article summarization.</a:t>
            </a:r>
            <a:endParaRPr lang="en-US" altLang="en-IN" sz="2500" dirty="0">
              <a:latin typeface="Times New Roman" panose="02020603050405020304" charset="0"/>
              <a:cs typeface="Times New Roman" panose="02020603050405020304" charset="0"/>
            </a:endParaRPr>
          </a:p>
          <a:p>
            <a:pPr marL="937260" lvl="2" indent="-342900">
              <a:lnSpc>
                <a:spcPct val="150000"/>
              </a:lnSpc>
              <a:buFont typeface="Wingdings" panose="05000000000000000000" pitchFamily="2" charset="2"/>
              <a:buChar char="Ø"/>
            </a:pPr>
            <a:r>
              <a:rPr lang="en-US" altLang="en-IN" sz="1900" dirty="0">
                <a:latin typeface="Times New Roman" panose="02020603050405020304" charset="0"/>
                <a:cs typeface="Times New Roman" panose="02020603050405020304" charset="0"/>
              </a:rPr>
              <a:t>  LSTM is an Recurring Neural Network , where the same network is trained through sequence of inputs across time.</a:t>
            </a:r>
            <a:endParaRPr lang="en-US" altLang="en-IN" sz="1900" dirty="0">
              <a:latin typeface="Times New Roman" panose="02020603050405020304" charset="0"/>
              <a:cs typeface="Times New Roman" panose="02020603050405020304" charset="0"/>
            </a:endParaRPr>
          </a:p>
          <a:p>
            <a:pPr marL="937260" lvl="2" indent="-342900">
              <a:lnSpc>
                <a:spcPct val="150000"/>
              </a:lnSpc>
              <a:buFont typeface="Wingdings" panose="05000000000000000000" pitchFamily="2" charset="2"/>
              <a:buChar char="Ø"/>
            </a:pPr>
            <a:r>
              <a:rPr lang="en-US" altLang="en-IN" sz="1900" dirty="0">
                <a:latin typeface="Times New Roman" panose="02020603050405020304" charset="0"/>
                <a:cs typeface="Times New Roman" panose="02020603050405020304" charset="0"/>
              </a:rPr>
              <a:t>Long Short Term Memory  use a series of gates which control how the information in a sequence of data comes into, is stored in and leaves the network.</a:t>
            </a:r>
            <a:endParaRPr lang="en-US" altLang="en-IN" sz="1900" dirty="0">
              <a:latin typeface="Times New Roman" panose="02020603050405020304" charset="0"/>
              <a:cs typeface="Times New Roman" panose="02020603050405020304" charset="0"/>
            </a:endParaRPr>
          </a:p>
          <a:p>
            <a:pPr marL="937260" lvl="2" indent="-342900">
              <a:lnSpc>
                <a:spcPct val="150000"/>
              </a:lnSpc>
              <a:buFont typeface="Wingdings" panose="05000000000000000000" pitchFamily="2" charset="2"/>
              <a:buChar char="Ø"/>
            </a:pPr>
            <a:r>
              <a:rPr lang="en-US" altLang="en-IN" sz="1900" dirty="0">
                <a:latin typeface="Times New Roman" panose="02020603050405020304" charset="0"/>
                <a:cs typeface="Times New Roman" panose="02020603050405020304" charset="0"/>
              </a:rPr>
              <a:t>There are three gates in a typical LSTM:</a:t>
            </a:r>
            <a:endParaRPr lang="en-US" altLang="en-IN" sz="1900" dirty="0">
              <a:latin typeface="Times New Roman" panose="02020603050405020304" charset="0"/>
              <a:cs typeface="Times New Roman" panose="02020603050405020304" charset="0"/>
            </a:endParaRPr>
          </a:p>
          <a:p>
            <a:pPr marL="1394460" lvl="3" indent="-342900">
              <a:lnSpc>
                <a:spcPct val="150000"/>
              </a:lnSpc>
              <a:buFont typeface="Wingdings" panose="05000000000000000000" pitchFamily="2" charset="2"/>
              <a:buChar char="Ø"/>
            </a:pPr>
            <a:r>
              <a:rPr lang="en-US" altLang="en-IN" sz="1600" dirty="0">
                <a:latin typeface="Times New Roman" panose="02020603050405020304" charset="0"/>
                <a:cs typeface="Times New Roman" panose="02020603050405020304" charset="0"/>
              </a:rPr>
              <a:t>FORGET GATE</a:t>
            </a:r>
            <a:endParaRPr lang="en-US" altLang="en-IN" sz="1600" dirty="0">
              <a:latin typeface="Times New Roman" panose="02020603050405020304" charset="0"/>
              <a:cs typeface="Times New Roman" panose="02020603050405020304" charset="0"/>
            </a:endParaRPr>
          </a:p>
          <a:p>
            <a:pPr marL="1394460" lvl="3" indent="-342900">
              <a:lnSpc>
                <a:spcPct val="150000"/>
              </a:lnSpc>
              <a:buFont typeface="Wingdings" panose="05000000000000000000" pitchFamily="2" charset="2"/>
              <a:buChar char="Ø"/>
            </a:pPr>
            <a:r>
              <a:rPr lang="en-US" altLang="en-IN" sz="1600" dirty="0">
                <a:latin typeface="Times New Roman" panose="02020603050405020304" charset="0"/>
                <a:cs typeface="Times New Roman" panose="02020603050405020304" charset="0"/>
              </a:rPr>
              <a:t>INPUT GATE</a:t>
            </a:r>
            <a:endParaRPr lang="en-US" altLang="en-IN" sz="1600" dirty="0">
              <a:latin typeface="Times New Roman" panose="02020603050405020304" charset="0"/>
              <a:cs typeface="Times New Roman" panose="02020603050405020304" charset="0"/>
            </a:endParaRPr>
          </a:p>
          <a:p>
            <a:pPr marL="1394460" lvl="3" indent="-342900">
              <a:lnSpc>
                <a:spcPct val="150000"/>
              </a:lnSpc>
              <a:buFont typeface="Wingdings" panose="05000000000000000000" pitchFamily="2" charset="2"/>
              <a:buChar char="Ø"/>
            </a:pPr>
            <a:r>
              <a:rPr lang="en-US" altLang="en-IN" sz="1600" dirty="0">
                <a:latin typeface="Times New Roman" panose="02020603050405020304" charset="0"/>
                <a:cs typeface="Times New Roman" panose="02020603050405020304" charset="0"/>
              </a:rPr>
              <a:t>OUTPUT GATE</a:t>
            </a:r>
            <a:endParaRPr lang="en-US" altLang="en-IN" sz="1600" dirty="0">
              <a:latin typeface="Times New Roman" panose="02020603050405020304" charset="0"/>
              <a:cs typeface="Times New Roman" panose="02020603050405020304" charset="0"/>
            </a:endParaRPr>
          </a:p>
          <a:p>
            <a:pPr marL="937260" lvl="2" indent="-342900">
              <a:lnSpc>
                <a:spcPct val="150000"/>
              </a:lnSpc>
              <a:buFont typeface="Wingdings" panose="05000000000000000000" pitchFamily="2" charset="2"/>
              <a:buChar char="Ø"/>
            </a:pPr>
            <a:r>
              <a:rPr lang="en-US" altLang="en-IN" sz="1900" dirty="0">
                <a:latin typeface="Times New Roman" panose="02020603050405020304" charset="0"/>
                <a:cs typeface="Times New Roman" panose="02020603050405020304" charset="0"/>
              </a:rPr>
              <a:t>These gates can be thought of as filters and are each their own neural network.</a:t>
            </a:r>
            <a:endParaRPr lang="en-US" altLang="en-IN" sz="1900" dirty="0">
              <a:latin typeface="Times New Roman" panose="02020603050405020304" charset="0"/>
              <a:cs typeface="Times New Roman" panose="0202060305040502030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LSTM ARCHITECTURE</a:t>
            </a:r>
            <a:endParaRPr lang="en-IN" dirty="0"/>
          </a:p>
        </p:txBody>
      </p:sp>
      <p:pic>
        <p:nvPicPr>
          <p:cNvPr id="4" name="Content Placeholder 3" descr="IMG_256"/>
          <p:cNvPicPr>
            <a:picLocks noGrp="1" noChangeAspect="1"/>
          </p:cNvPicPr>
          <p:nvPr>
            <p:ph sz="quarter" idx="1"/>
          </p:nvPr>
        </p:nvPicPr>
        <p:blipFill>
          <a:blip r:embed="rId1"/>
          <a:stretch>
            <a:fillRect/>
          </a:stretch>
        </p:blipFill>
        <p:spPr>
          <a:xfrm>
            <a:off x="1678781" y="1853974"/>
            <a:ext cx="8834437" cy="3705556"/>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730" y="537845"/>
            <a:ext cx="10972800" cy="582613"/>
          </a:xfrm>
        </p:spPr>
        <p:txBody>
          <a:bodyPr>
            <a:normAutofit fontScale="90000"/>
          </a:bodyPr>
          <a:lstStyle/>
          <a:p>
            <a:r>
              <a:rPr lang="en-US" b="1" dirty="0">
                <a:latin typeface="Times New Roman" panose="02020603050405020304" charset="0"/>
                <a:cs typeface="Times New Roman" panose="02020603050405020304" charset="0"/>
              </a:rPr>
              <a:t>INTRODUCTION</a:t>
            </a:r>
            <a:endParaRPr lang="en-IN" b="1" dirty="0">
              <a:latin typeface="Times New Roman" panose="02020603050405020304" charset="0"/>
              <a:cs typeface="Times New Roman" panose="02020603050405020304" charset="0"/>
            </a:endParaRPr>
          </a:p>
        </p:txBody>
      </p:sp>
      <p:sp>
        <p:nvSpPr>
          <p:cNvPr id="3" name="Content Placeholder 2"/>
          <p:cNvSpPr>
            <a:spLocks noGrp="1"/>
          </p:cNvSpPr>
          <p:nvPr>
            <p:ph sz="quarter" idx="1"/>
          </p:nvPr>
        </p:nvSpPr>
        <p:spPr>
          <a:xfrm>
            <a:off x="1034415" y="1268730"/>
            <a:ext cx="10470515" cy="4773930"/>
          </a:xfrm>
        </p:spPr>
        <p:txBody>
          <a:bodyPr>
            <a:normAutofit fontScale="95000"/>
          </a:bodyPr>
          <a:lstStyle/>
          <a:p>
            <a:pPr algn="just">
              <a:lnSpc>
                <a:spcPct val="150000"/>
              </a:lnSpc>
            </a:pPr>
            <a:r>
              <a:rPr lang="en-US" dirty="0"/>
              <a:t>Text Summarization is the technique for generating a concise and precise summary of voluminous texts.</a:t>
            </a:r>
            <a:endParaRPr lang="en-US" dirty="0"/>
          </a:p>
          <a:p>
            <a:pPr algn="just">
              <a:lnSpc>
                <a:spcPct val="150000"/>
              </a:lnSpc>
            </a:pPr>
            <a:r>
              <a:rPr lang="en-US" dirty="0"/>
              <a:t>Automatic text Summarization aims to convert the lengthy document  into shortened version.</a:t>
            </a:r>
            <a:endParaRPr lang="en-US" dirty="0"/>
          </a:p>
          <a:p>
            <a:pPr algn="just">
              <a:lnSpc>
                <a:spcPct val="150000"/>
              </a:lnSpc>
            </a:pPr>
            <a:r>
              <a:rPr lang="en-US" dirty="0"/>
              <a:t>Machine learning algorithms can be trained to comprehend documents and identify the sections that convey important facts and information before producing the required summarized texts.</a:t>
            </a: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SEQ-2-SEQ</a:t>
            </a:r>
            <a:endParaRPr lang="en-IN" dirty="0"/>
          </a:p>
        </p:txBody>
      </p:sp>
      <p:sp>
        <p:nvSpPr>
          <p:cNvPr id="3" name="Content Placeholder 2"/>
          <p:cNvSpPr>
            <a:spLocks noGrp="1"/>
          </p:cNvSpPr>
          <p:nvPr>
            <p:ph sz="quarter" idx="1"/>
          </p:nvPr>
        </p:nvSpPr>
        <p:spPr/>
        <p:txBody>
          <a:bodyPr/>
          <a:lstStyle/>
          <a:p>
            <a:pPr>
              <a:buFont typeface="Wingdings" panose="05000000000000000000" pitchFamily="2" charset="2"/>
              <a:buChar char="q"/>
            </a:pPr>
            <a:r>
              <a:rPr lang="en-US" sz="1800" dirty="0">
                <a:solidFill>
                  <a:srgbClr val="000000"/>
                </a:solidFill>
                <a:latin typeface="Times New Roman" panose="02020603050405020304" charset="0"/>
                <a:cs typeface="Times New Roman" panose="02020603050405020304" charset="0"/>
              </a:rPr>
              <a:t>Seq2Seq2 model is a model that takes a stream of sentences as an input and outputs another stream of sentences</a:t>
            </a:r>
            <a:endParaRPr lang="en-US" sz="1800" dirty="0">
              <a:solidFill>
                <a:srgbClr val="000000"/>
              </a:solidFill>
              <a:latin typeface="Times New Roman" panose="02020603050405020304" charset="0"/>
              <a:cs typeface="Times New Roman" panose="02020603050405020304" charset="0"/>
            </a:endParaRPr>
          </a:p>
          <a:p>
            <a:pPr>
              <a:buFont typeface="Wingdings" panose="05000000000000000000" pitchFamily="2" charset="2"/>
              <a:buChar char="q"/>
            </a:pPr>
            <a:r>
              <a:rPr lang="en-US" sz="1800" dirty="0">
                <a:solidFill>
                  <a:srgbClr val="000000"/>
                </a:solidFill>
                <a:latin typeface="Times New Roman" panose="02020603050405020304" charset="0"/>
                <a:cs typeface="Times New Roman" panose="02020603050405020304" charset="0"/>
              </a:rPr>
              <a:t>Encoder and Decoder are the two main techniques used in Seq2Seq2 modeling</a:t>
            </a:r>
            <a:endParaRPr lang="en-US" sz="1800" dirty="0">
              <a:solidFill>
                <a:srgbClr val="000000"/>
              </a:solidFill>
              <a:latin typeface="Times New Roman" panose="02020603050405020304" charset="0"/>
              <a:cs typeface="Times New Roman" panose="02020603050405020304" charset="0"/>
            </a:endParaRPr>
          </a:p>
          <a:p>
            <a:pPr lvl="2">
              <a:buFont typeface="Wingdings" panose="05000000000000000000" pitchFamily="2" charset="2"/>
              <a:buChar char="Ø"/>
            </a:pPr>
            <a:r>
              <a:rPr lang="en-US" dirty="0">
                <a:solidFill>
                  <a:srgbClr val="000000"/>
                </a:solidFill>
                <a:latin typeface="Times New Roman" panose="02020603050405020304" charset="0"/>
                <a:cs typeface="Times New Roman" panose="02020603050405020304" charset="0"/>
              </a:rPr>
              <a:t>ENCODER MODEL:</a:t>
            </a:r>
            <a:endParaRPr lang="en-US" dirty="0">
              <a:solidFill>
                <a:srgbClr val="000000"/>
              </a:solidFill>
              <a:latin typeface="Times New Roman" panose="02020603050405020304" charset="0"/>
              <a:cs typeface="Times New Roman" panose="02020603050405020304" charset="0"/>
            </a:endParaRPr>
          </a:p>
          <a:p>
            <a:pPr lvl="3">
              <a:buFont typeface="Wingdings" panose="05000000000000000000" pitchFamily="2" charset="2"/>
              <a:buChar char="§"/>
            </a:pPr>
            <a:r>
              <a:rPr lang="en-US" dirty="0">
                <a:solidFill>
                  <a:srgbClr val="000000"/>
                </a:solidFill>
                <a:latin typeface="Times New Roman" panose="02020603050405020304" charset="0"/>
                <a:cs typeface="Times New Roman" panose="02020603050405020304" charset="0"/>
              </a:rPr>
              <a:t>Encoder model is used to encode or transform the input sentences and generate feedback after every step.</a:t>
            </a:r>
            <a:endParaRPr lang="en-US" dirty="0">
              <a:solidFill>
                <a:srgbClr val="000000"/>
              </a:solidFill>
              <a:latin typeface="Times New Roman" panose="02020603050405020304" charset="0"/>
              <a:cs typeface="Times New Roman" panose="02020603050405020304" charset="0"/>
            </a:endParaRPr>
          </a:p>
          <a:p>
            <a:pPr lvl="3">
              <a:buFont typeface="Wingdings" panose="05000000000000000000" pitchFamily="2" charset="2"/>
              <a:buChar char="§"/>
            </a:pPr>
            <a:r>
              <a:rPr lang="en-US" dirty="0">
                <a:solidFill>
                  <a:srgbClr val="000000"/>
                </a:solidFill>
                <a:latin typeface="Times New Roman" panose="02020603050405020304" charset="0"/>
                <a:cs typeface="Times New Roman" panose="02020603050405020304" charset="0"/>
              </a:rPr>
              <a:t>Encoder models capture the vital information from the input sentences while maintaining the context throughout.</a:t>
            </a:r>
            <a:endParaRPr lang="en-IN" dirty="0">
              <a:solidFill>
                <a:srgbClr val="000000"/>
              </a:solidFill>
              <a:latin typeface="Times New Roman" panose="02020603050405020304" charset="0"/>
              <a:cs typeface="Times New Roman" panose="02020603050405020304" charset="0"/>
            </a:endParaRPr>
          </a:p>
          <a:p>
            <a:pPr lvl="2">
              <a:buFont typeface="Wingdings" panose="05000000000000000000" pitchFamily="2" charset="2"/>
              <a:buChar char="Ø"/>
            </a:pPr>
            <a:r>
              <a:rPr lang="en-IN" dirty="0">
                <a:solidFill>
                  <a:srgbClr val="000000"/>
                </a:solidFill>
                <a:latin typeface="Times New Roman" panose="02020603050405020304" charset="0"/>
                <a:cs typeface="Times New Roman" panose="02020603050405020304" charset="0"/>
              </a:rPr>
              <a:t>DECODER MODEL:</a:t>
            </a:r>
            <a:endParaRPr lang="en-IN" dirty="0">
              <a:solidFill>
                <a:srgbClr val="000000"/>
              </a:solidFill>
              <a:latin typeface="Times New Roman" panose="02020603050405020304" charset="0"/>
              <a:cs typeface="Times New Roman" panose="02020603050405020304" charset="0"/>
            </a:endParaRPr>
          </a:p>
          <a:p>
            <a:pPr lvl="3">
              <a:buFont typeface="Wingdings" panose="05000000000000000000" pitchFamily="2" charset="2"/>
              <a:buChar char="§"/>
            </a:pPr>
            <a:r>
              <a:rPr lang="en-IN" dirty="0">
                <a:solidFill>
                  <a:srgbClr val="000000"/>
                </a:solidFill>
                <a:latin typeface="Times New Roman" panose="02020603050405020304" charset="0"/>
                <a:cs typeface="Times New Roman" panose="02020603050405020304" charset="0"/>
              </a:rPr>
              <a:t>Decoder model is used to decode or predict the target sentences word by word.</a:t>
            </a:r>
            <a:endParaRPr lang="en-IN" dirty="0">
              <a:solidFill>
                <a:srgbClr val="000000"/>
              </a:solidFill>
              <a:latin typeface="Times New Roman" panose="02020603050405020304" charset="0"/>
              <a:cs typeface="Times New Roman" panose="02020603050405020304" charset="0"/>
            </a:endParaRPr>
          </a:p>
          <a:p>
            <a:pPr lvl="3">
              <a:buFont typeface="Wingdings" panose="05000000000000000000" pitchFamily="2" charset="2"/>
              <a:buChar char="§"/>
            </a:pPr>
            <a:r>
              <a:rPr lang="en-IN" dirty="0">
                <a:solidFill>
                  <a:srgbClr val="000000"/>
                </a:solidFill>
                <a:latin typeface="Times New Roman" panose="02020603050405020304" charset="0"/>
                <a:cs typeface="Times New Roman" panose="02020603050405020304" charset="0"/>
              </a:rPr>
              <a:t>Decoder input data takes the input of target sentences and predicts the next word which is then fed into the next layer for the prediction.</a:t>
            </a:r>
            <a:endParaRPr lang="en-US" dirty="0">
              <a:solidFill>
                <a:srgbClr val="000000"/>
              </a:solidFill>
              <a:latin typeface="Times New Roman" panose="02020603050405020304" charset="0"/>
              <a:cs typeface="Times New Roman" panose="0202060305040502030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SEQ-2-SEQ Architecture</a:t>
            </a:r>
            <a:endParaRPr lang="en-IN" dirty="0"/>
          </a:p>
        </p:txBody>
      </p:sp>
      <p:pic>
        <p:nvPicPr>
          <p:cNvPr id="4" name="Content Placeholder 3" descr="IMG_256"/>
          <p:cNvPicPr>
            <a:picLocks noGrp="1" noChangeAspect="1"/>
          </p:cNvPicPr>
          <p:nvPr>
            <p:ph sz="quarter" idx="1"/>
          </p:nvPr>
        </p:nvPicPr>
        <p:blipFill>
          <a:blip r:embed="rId1"/>
          <a:stretch>
            <a:fillRect/>
          </a:stretch>
        </p:blipFill>
        <p:spPr>
          <a:xfrm>
            <a:off x="1766888" y="2190750"/>
            <a:ext cx="8972550" cy="3314700"/>
          </a:xfrm>
          <a:prstGeom prst="rect">
            <a:avLst/>
          </a:prstGeom>
          <a:noFill/>
          <a:ln w="9525">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BERT</a:t>
            </a:r>
            <a:endParaRPr lang="en-IN" dirty="0"/>
          </a:p>
        </p:txBody>
      </p:sp>
      <p:sp>
        <p:nvSpPr>
          <p:cNvPr id="3" name="Content Placeholder 2"/>
          <p:cNvSpPr>
            <a:spLocks noGrp="1"/>
          </p:cNvSpPr>
          <p:nvPr>
            <p:ph sz="quarter" idx="1"/>
          </p:nvPr>
        </p:nvSpPr>
        <p:spPr/>
        <p:txBody>
          <a:bodyPr>
            <a:normAutofit lnSpcReduction="10000"/>
          </a:bodyPr>
          <a:lstStyle/>
          <a:p>
            <a:r>
              <a:rPr lang="en-IN" dirty="0"/>
              <a:t>Bert is an open source machine learning framework  for natural language processing</a:t>
            </a:r>
            <a:endParaRPr lang="en-IN" dirty="0"/>
          </a:p>
          <a:p>
            <a:r>
              <a:rPr lang="en-IN" dirty="0"/>
              <a:t>It is designed to help computers understand the meaning of ambiguous language in text by using surrounding text to establish context.</a:t>
            </a:r>
            <a:endParaRPr lang="en-IN" dirty="0"/>
          </a:p>
          <a:p>
            <a:r>
              <a:rPr lang="en-IN" dirty="0"/>
              <a:t>It is an Encoder stack of transformer architecture, the transformer encoder reads the entire sequence of words at once.</a:t>
            </a:r>
            <a:endParaRPr lang="en-IN" dirty="0"/>
          </a:p>
          <a:p>
            <a:r>
              <a:rPr lang="en-IN" dirty="0"/>
              <a:t>It travels both ways , so it’s non-directional.</a:t>
            </a:r>
            <a:endParaRPr lang="en-IN" dirty="0"/>
          </a:p>
          <a:p>
            <a:r>
              <a:rPr lang="en-IN" dirty="0"/>
              <a:t>Bert uses two training </a:t>
            </a:r>
            <a:r>
              <a:rPr lang="en-IN" dirty="0" err="1"/>
              <a:t>stratergies</a:t>
            </a:r>
            <a:r>
              <a:rPr lang="en-IN" dirty="0"/>
              <a:t>:</a:t>
            </a:r>
            <a:endParaRPr lang="en-IN" dirty="0"/>
          </a:p>
          <a:p>
            <a:pPr lvl="2"/>
            <a:r>
              <a:rPr lang="en-IN" dirty="0"/>
              <a:t>Masked LM </a:t>
            </a:r>
            <a:endParaRPr lang="en-IN" dirty="0"/>
          </a:p>
          <a:p>
            <a:pPr lvl="2"/>
            <a:r>
              <a:rPr lang="en-IN" dirty="0"/>
              <a:t>NEXT SENTENCE PREDICTION</a:t>
            </a:r>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BERT Architecture</a:t>
            </a:r>
            <a:endParaRPr lang="en-IN" dirty="0"/>
          </a:p>
        </p:txBody>
      </p:sp>
      <p:pic>
        <p:nvPicPr>
          <p:cNvPr id="5" name="Content Placeholder 4"/>
          <p:cNvPicPr>
            <a:picLocks noGrp="1" noChangeAspect="1"/>
          </p:cNvPicPr>
          <p:nvPr>
            <p:ph sz="quarter" idx="1"/>
          </p:nvPr>
        </p:nvPicPr>
        <p:blipFill>
          <a:blip r:embed="rId1"/>
          <a:stretch>
            <a:fillRect/>
          </a:stretch>
        </p:blipFill>
        <p:spPr>
          <a:xfrm>
            <a:off x="2245265" y="1698171"/>
            <a:ext cx="8014398" cy="4495800"/>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RESULT ANALYSIS</a:t>
            </a:r>
            <a:endParaRPr lang="en-IN" dirty="0"/>
          </a:p>
        </p:txBody>
      </p:sp>
      <p:sp>
        <p:nvSpPr>
          <p:cNvPr id="3" name="Content Placeholder 2"/>
          <p:cNvSpPr>
            <a:spLocks noGrp="1"/>
          </p:cNvSpPr>
          <p:nvPr>
            <p:ph sz="quarter" idx="1"/>
          </p:nvPr>
        </p:nvSpPr>
        <p:spPr/>
        <p:txBody>
          <a:bodyPr/>
          <a:lstStyle/>
          <a:p>
            <a:pPr marL="0" indent="0" algn="l">
              <a:buNone/>
            </a:pPr>
            <a:r>
              <a:rPr lang="en-US" sz="2000" dirty="0">
                <a:solidFill>
                  <a:srgbClr val="000000"/>
                </a:solidFill>
                <a:effectLst/>
                <a:latin typeface="Times New Roman" panose="02020603050405020304" charset="0"/>
                <a:ea typeface="Calibri" panose="020F0502020204030204" charset="0"/>
                <a:cs typeface="Times New Roman" panose="02020603050405020304" charset="0"/>
              </a:rPr>
              <a:t>We used an machine learning algorithms in this project, and  the algorithm LSTM have high level accuracies for our dataset. We consider testing accuracy for final deployment of the project. Here, the testing accuracy of LSTM is highest with 87%. As this model  has highest accuracy , we use that model to develop the web application for the project. Accuracies with training and testing data of the model is represented in graphical and tabular form below.</a:t>
            </a:r>
            <a:endParaRPr lang="en-US" sz="2000" dirty="0">
              <a:effectLst/>
              <a:latin typeface="Calibri" panose="020F0502020204030204" charset="0"/>
              <a:cs typeface="Times New Roman" panose="02020603050405020304" charset="0"/>
            </a:endParaRPr>
          </a:p>
          <a:p>
            <a:pPr marL="0" indent="0" algn="l">
              <a:buNone/>
            </a:pPr>
            <a:endParaRPr lang="en-IN" dirty="0"/>
          </a:p>
        </p:txBody>
      </p:sp>
      <p:pic>
        <p:nvPicPr>
          <p:cNvPr id="4" name="Picture 3"/>
          <p:cNvPicPr>
            <a:picLocks noChangeAspect="1"/>
          </p:cNvPicPr>
          <p:nvPr/>
        </p:nvPicPr>
        <p:blipFill>
          <a:blip r:embed="rId1"/>
          <a:stretch>
            <a:fillRect/>
          </a:stretch>
        </p:blipFill>
        <p:spPr>
          <a:xfrm>
            <a:off x="816864" y="3429000"/>
            <a:ext cx="3848100" cy="2476500"/>
          </a:xfrm>
          <a:prstGeom prst="rect">
            <a:avLst/>
          </a:prstGeom>
          <a:noFill/>
          <a:ln>
            <a:noFill/>
          </a:ln>
        </p:spPr>
      </p:pic>
      <p:pic>
        <p:nvPicPr>
          <p:cNvPr id="5" name="Picture 4"/>
          <p:cNvPicPr>
            <a:picLocks noChangeAspect="1"/>
          </p:cNvPicPr>
          <p:nvPr/>
        </p:nvPicPr>
        <p:blipFill>
          <a:blip r:embed="rId2"/>
          <a:srcRect t="5518" r="1813" b="9039"/>
          <a:stretch>
            <a:fillRect/>
          </a:stretch>
        </p:blipFill>
        <p:spPr>
          <a:xfrm>
            <a:off x="5651319" y="3429000"/>
            <a:ext cx="5494020" cy="256730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bg2">
                    <a:lumMod val="10000"/>
                  </a:schemeClr>
                </a:solidFill>
              </a:rPr>
              <a:t>OUTPUT PREDICTED</a:t>
            </a:r>
            <a:endParaRPr lang="en-IN" dirty="0">
              <a:solidFill>
                <a:schemeClr val="bg2">
                  <a:lumMod val="10000"/>
                </a:schemeClr>
              </a:solidFill>
            </a:endParaRPr>
          </a:p>
        </p:txBody>
      </p:sp>
      <p:pic>
        <p:nvPicPr>
          <p:cNvPr id="4" name="Content Placeholder 3"/>
          <p:cNvPicPr>
            <a:picLocks noGrp="1" noChangeAspect="1"/>
          </p:cNvPicPr>
          <p:nvPr>
            <p:ph sz="quarter" idx="1"/>
          </p:nvPr>
        </p:nvPicPr>
        <p:blipFill>
          <a:blip r:embed="rId1"/>
          <a:stretch>
            <a:fillRect/>
          </a:stretch>
        </p:blipFill>
        <p:spPr>
          <a:xfrm>
            <a:off x="1452290" y="1600200"/>
            <a:ext cx="9601745" cy="44958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endParaRPr lang="en-IN" dirty="0"/>
          </a:p>
        </p:txBody>
      </p:sp>
      <p:sp>
        <p:nvSpPr>
          <p:cNvPr id="3" name="Content Placeholder 2"/>
          <p:cNvSpPr>
            <a:spLocks noGrp="1"/>
          </p:cNvSpPr>
          <p:nvPr>
            <p:ph sz="quarter" idx="1"/>
          </p:nvPr>
        </p:nvSpPr>
        <p:spPr/>
        <p:txBody>
          <a:bodyPr/>
          <a:lstStyle/>
          <a:p>
            <a:pPr marL="0" indent="0">
              <a:buNone/>
            </a:pPr>
            <a:r>
              <a:rPr lang="en-IN" dirty="0"/>
              <a:t>In this approach We build algorithms or programs which will reduce the text size and create a summary of our text data. The Seq-2-Seq encoder-decoder model has been successfully applied along with LSTM to obtain good results on summarizing the text. The model is manipulated with an accuracy of 87% accordingly to produce human-written like summaries.</a:t>
            </a:r>
            <a:endParaRPr lang="en-IN" dirty="0"/>
          </a:p>
          <a:p>
            <a:pPr marL="0" indent="0">
              <a:buNone/>
            </a:pPr>
            <a:endParaRPr lang="en-IN" dirty="0"/>
          </a:p>
          <a:p>
            <a:pPr marL="0" indent="0">
              <a:buNone/>
            </a:pPr>
            <a:r>
              <a:rPr lang="en-IN" dirty="0"/>
              <a:t>The future  work is to improve the scalability and generalize large paragraphs to obtain summaries.</a:t>
            </a:r>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4219" y="2614829"/>
            <a:ext cx="4088765" cy="1325880"/>
          </a:xfrm>
        </p:spPr>
        <p:txBody>
          <a:bodyPr>
            <a:normAutofit/>
          </a:bodyPr>
          <a:lstStyle/>
          <a:p>
            <a:r>
              <a:rPr lang="en-US" b="1" dirty="0">
                <a:solidFill>
                  <a:schemeClr val="accent1"/>
                </a:solidFill>
              </a:rPr>
              <a:t>THANK  YOU!!…</a:t>
            </a:r>
            <a:endParaRPr lang="en-IN" b="1" dirty="0">
              <a:solidFill>
                <a:schemeClr val="accen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1473" y="551447"/>
            <a:ext cx="10972800" cy="809625"/>
          </a:xfrm>
        </p:spPr>
        <p:txBody>
          <a:bodyPr/>
          <a:lstStyle/>
          <a:p>
            <a:r>
              <a:rPr lang="en-US" sz="3200" b="1" dirty="0">
                <a:latin typeface="Times New Roman" panose="02020603050405020304" charset="0"/>
                <a:cs typeface="Times New Roman" panose="02020603050405020304" charset="0"/>
              </a:rPr>
              <a:t>OBJECTIVES</a:t>
            </a:r>
            <a:endParaRPr lang="en-IN" sz="3200" b="1" dirty="0">
              <a:latin typeface="Times New Roman" panose="02020603050405020304" charset="0"/>
              <a:cs typeface="Times New Roman" panose="02020603050405020304" charset="0"/>
            </a:endParaRPr>
          </a:p>
        </p:txBody>
      </p:sp>
      <p:sp>
        <p:nvSpPr>
          <p:cNvPr id="3" name="Content Placeholder 2"/>
          <p:cNvSpPr>
            <a:spLocks noGrp="1"/>
          </p:cNvSpPr>
          <p:nvPr>
            <p:ph sz="quarter" idx="1"/>
          </p:nvPr>
        </p:nvSpPr>
        <p:spPr/>
        <p:txBody>
          <a:bodyPr/>
          <a:lstStyle/>
          <a:p>
            <a:pPr algn="just">
              <a:lnSpc>
                <a:spcPct val="150000"/>
              </a:lnSpc>
            </a:pPr>
            <a:r>
              <a:rPr lang="en-US" dirty="0">
                <a:latin typeface="Times New Roman" panose="02020603050405020304" charset="0"/>
                <a:cs typeface="Times New Roman" panose="02020603050405020304" charset="0"/>
              </a:rPr>
              <a:t>The main objective of a text summarization system is to identify the most important information from the given text and present it to the end users.</a:t>
            </a:r>
            <a:endParaRPr lang="en-IN" dirty="0">
              <a:latin typeface="Times New Roman" panose="02020603050405020304" charset="0"/>
              <a:cs typeface="Times New Roman" panose="02020603050405020304" charset="0"/>
            </a:endParaRPr>
          </a:p>
          <a:p>
            <a:pPr algn="just">
              <a:lnSpc>
                <a:spcPct val="150000"/>
              </a:lnSpc>
            </a:pPr>
            <a:r>
              <a:rPr lang="en-IN" dirty="0">
                <a:latin typeface="Times New Roman" panose="02020603050405020304" charset="0"/>
                <a:cs typeface="Times New Roman" panose="02020603050405020304" charset="0"/>
              </a:rPr>
              <a:t>For user’s to get the information quickly rather than reading all the lengthy documents to get the quick summary of it in a simple version is the main aim of this project.</a:t>
            </a:r>
            <a:endParaRPr lang="en-US" dirty="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70974"/>
            <a:ext cx="10972800" cy="984250"/>
          </a:xfrm>
        </p:spPr>
        <p:txBody>
          <a:bodyPr/>
          <a:lstStyle/>
          <a:p>
            <a:r>
              <a:rPr lang="en-US" sz="3200" b="1" dirty="0">
                <a:latin typeface="Times New Roman" panose="02020603050405020304" charset="0"/>
                <a:cs typeface="Times New Roman" panose="02020603050405020304" charset="0"/>
              </a:rPr>
              <a:t>BENEFICIARIES</a:t>
            </a:r>
            <a:endParaRPr lang="en-IN" sz="3200" b="1" dirty="0">
              <a:latin typeface="Times New Roman" panose="02020603050405020304" charset="0"/>
              <a:cs typeface="Times New Roman" panose="02020603050405020304" charset="0"/>
            </a:endParaRPr>
          </a:p>
        </p:txBody>
      </p:sp>
      <p:sp>
        <p:nvSpPr>
          <p:cNvPr id="3" name="Content Placeholder 2"/>
          <p:cNvSpPr>
            <a:spLocks noGrp="1"/>
          </p:cNvSpPr>
          <p:nvPr>
            <p:ph sz="quarter" idx="1"/>
          </p:nvPr>
        </p:nvSpPr>
        <p:spPr/>
        <p:txBody>
          <a:bodyPr/>
          <a:lstStyle/>
          <a:p>
            <a:pPr algn="just">
              <a:lnSpc>
                <a:spcPct val="150000"/>
              </a:lnSpc>
            </a:pPr>
            <a:r>
              <a:rPr lang="en-US" dirty="0">
                <a:latin typeface="Times New Roman" panose="02020603050405020304" charset="0"/>
                <a:cs typeface="Times New Roman" panose="02020603050405020304" charset="0"/>
              </a:rPr>
              <a:t>Get’s to know the whole concept in shortened version, which is fast and time saving.</a:t>
            </a:r>
            <a:endParaRPr lang="en-US" dirty="0">
              <a:latin typeface="Times New Roman" panose="02020603050405020304" charset="0"/>
              <a:cs typeface="Times New Roman" panose="02020603050405020304" charset="0"/>
            </a:endParaRPr>
          </a:p>
          <a:p>
            <a:pPr algn="just">
              <a:lnSpc>
                <a:spcPct val="150000"/>
              </a:lnSpc>
            </a:pPr>
            <a:r>
              <a:rPr lang="en-US" dirty="0">
                <a:latin typeface="Times New Roman" panose="02020603050405020304" charset="0"/>
                <a:cs typeface="Times New Roman" panose="02020603050405020304" charset="0"/>
              </a:rPr>
              <a:t>It is required to understand the key concept easily.</a:t>
            </a:r>
            <a:endParaRPr lang="en-US" dirty="0">
              <a:latin typeface="Times New Roman" panose="02020603050405020304" charset="0"/>
              <a:cs typeface="Times New Roman" panose="02020603050405020304" charset="0"/>
            </a:endParaRPr>
          </a:p>
          <a:p>
            <a:pPr algn="just">
              <a:lnSpc>
                <a:spcPct val="150000"/>
              </a:lnSpc>
            </a:pPr>
            <a:r>
              <a:rPr lang="en-US" dirty="0">
                <a:latin typeface="Times New Roman" panose="02020603050405020304" charset="0"/>
                <a:cs typeface="Times New Roman" panose="02020603050405020304" charset="0"/>
              </a:rPr>
              <a:t>It helps in a person’s thought process to think other side and sometime out of the box.</a:t>
            </a:r>
            <a:endParaRPr lang="en-US" dirty="0">
              <a:latin typeface="Times New Roman" panose="02020603050405020304" charset="0"/>
              <a:cs typeface="Times New Roman" panose="02020603050405020304" charset="0"/>
            </a:endParaRPr>
          </a:p>
          <a:p>
            <a:pPr algn="just">
              <a:lnSpc>
                <a:spcPct val="150000"/>
              </a:lnSpc>
            </a:pPr>
            <a:r>
              <a:rPr lang="en-US" dirty="0">
                <a:latin typeface="Times New Roman" panose="02020603050405020304" charset="0"/>
                <a:cs typeface="Times New Roman" panose="02020603050405020304" charset="0"/>
              </a:rPr>
              <a:t>Hard work can be converted into smart work.</a:t>
            </a:r>
            <a:endParaRPr lang="en-US" dirty="0">
              <a:latin typeface="Times New Roman" panose="02020603050405020304" charset="0"/>
              <a:cs typeface="Times New Roman" panose="02020603050405020304" charset="0"/>
            </a:endParaRPr>
          </a:p>
          <a:p>
            <a:pPr marL="0" indent="0">
              <a:lnSpc>
                <a:spcPct val="150000"/>
              </a:lnSpc>
              <a:buNone/>
            </a:pPr>
            <a:endParaRPr lang="en-US" dirty="0">
              <a:latin typeface="Times New Roman" panose="02020603050405020304" charset="0"/>
              <a:cs typeface="Times New Roman" panose="02020603050405020304" charset="0"/>
            </a:endParaRPr>
          </a:p>
          <a:p>
            <a:endParaRPr lang="en-IN" dirty="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Literature Survey</a:t>
            </a:r>
            <a:endParaRPr lang="en-US"/>
          </a:p>
        </p:txBody>
      </p:sp>
      <p:graphicFrame>
        <p:nvGraphicFramePr>
          <p:cNvPr id="4" name="Content Placeholder 3"/>
          <p:cNvGraphicFramePr>
            <a:graphicFrameLocks noGrp="1"/>
          </p:cNvGraphicFramePr>
          <p:nvPr>
            <p:ph sz="quarter" idx="1"/>
          </p:nvPr>
        </p:nvGraphicFramePr>
        <p:xfrm>
          <a:off x="669925" y="1600200"/>
          <a:ext cx="11063605" cy="5044440"/>
        </p:xfrm>
        <a:graphic>
          <a:graphicData uri="http://schemas.openxmlformats.org/drawingml/2006/table">
            <a:tbl>
              <a:tblPr firstRow="1" bandRow="1">
                <a:tableStyleId>{5C22544A-7EE6-4342-B048-85BDC9FD1C3A}</a:tableStyleId>
              </a:tblPr>
              <a:tblGrid>
                <a:gridCol w="5375275"/>
                <a:gridCol w="5688330"/>
              </a:tblGrid>
              <a:tr h="676275">
                <a:tc>
                  <a:txBody>
                    <a:bodyPr/>
                    <a:lstStyle/>
                    <a:p>
                      <a:pPr algn="ctr">
                        <a:buNone/>
                      </a:pPr>
                      <a:r>
                        <a:rPr lang="en-US">
                          <a:solidFill>
                            <a:schemeClr val="tx1"/>
                          </a:solidFill>
                        </a:rPr>
                        <a:t>  </a:t>
                      </a:r>
                      <a:r>
                        <a:rPr lang="en-US" sz="2800">
                          <a:solidFill>
                            <a:schemeClr val="tx1"/>
                          </a:solidFill>
                        </a:rPr>
                        <a:t>TITLE</a:t>
                      </a:r>
                      <a:endParaRPr lang="en-US" sz="2800">
                        <a:solidFill>
                          <a:schemeClr val="tx1"/>
                        </a:solidFill>
                      </a:endParaRPr>
                    </a:p>
                  </a:txBody>
                  <a:tcPr/>
                </a:tc>
                <a:tc>
                  <a:txBody>
                    <a:bodyPr/>
                    <a:lstStyle/>
                    <a:p>
                      <a:pPr>
                        <a:buNone/>
                      </a:pPr>
                      <a:r>
                        <a:rPr lang="en-US"/>
                        <a:t>Two-level text summarization from online news sources with sentiment analysis. </a:t>
                      </a:r>
                      <a:endParaRPr lang="en-US"/>
                    </a:p>
                  </a:txBody>
                  <a:tcPr/>
                </a:tc>
              </a:tr>
              <a:tr h="710565">
                <a:tc>
                  <a:txBody>
                    <a:bodyPr/>
                    <a:lstStyle/>
                    <a:p>
                      <a:pPr algn="ctr">
                        <a:buNone/>
                      </a:pPr>
                      <a:r>
                        <a:rPr lang="en-US" sz="2400" b="1"/>
                        <a:t>AUTHOR AND PUBLICATION YEAR</a:t>
                      </a:r>
                      <a:endParaRPr lang="en-US" sz="2400" b="1"/>
                    </a:p>
                  </a:txBody>
                  <a:tcPr/>
                </a:tc>
                <a:tc>
                  <a:txBody>
                    <a:bodyPr/>
                    <a:lstStyle/>
                    <a:p>
                      <a:pPr>
                        <a:buNone/>
                      </a:pPr>
                      <a:r>
                        <a:rPr lang="en-US"/>
                        <a:t>Tarun Miran and 2017.</a:t>
                      </a:r>
                      <a:endParaRPr lang="en-US"/>
                    </a:p>
                  </a:txBody>
                  <a:tcPr/>
                </a:tc>
              </a:tr>
              <a:tr h="2560320">
                <a:tc>
                  <a:txBody>
                    <a:bodyPr/>
                    <a:lstStyle/>
                    <a:p>
                      <a:pPr algn="ctr">
                        <a:buNone/>
                      </a:pPr>
                      <a:r>
                        <a:rPr lang="en-US" sz="2400" b="1"/>
                        <a:t>DESCRIPTION</a:t>
                      </a:r>
                      <a:endParaRPr lang="en-US" sz="2400" b="1"/>
                    </a:p>
                  </a:txBody>
                  <a:tcPr/>
                </a:tc>
                <a:tc>
                  <a:txBody>
                    <a:bodyPr/>
                    <a:lstStyle/>
                    <a:p>
                      <a:pPr>
                        <a:buNone/>
                      </a:pPr>
                      <a:r>
                        <a:rPr lang="en-US"/>
                        <a:t>This paper is based on 2 level summarization in first level -the URLs are fetched as an input and two/three summaries are generated primarily from news articles by applying extraction-based method. Firstly it is applied on classifying tweets  and reached an accuracy of 75% with SVM and later 90%accuracy with Decision and RF. Sentimental analysis is done to get a positive ,negative ,neutral opinion on the article.</a:t>
                      </a:r>
                      <a:endParaRPr lang="en-US"/>
                    </a:p>
                  </a:txBody>
                  <a:tcPr/>
                </a:tc>
              </a:tr>
              <a:tr h="457200">
                <a:tc>
                  <a:txBody>
                    <a:bodyPr/>
                    <a:lstStyle/>
                    <a:p>
                      <a:pPr algn="ctr">
                        <a:buNone/>
                      </a:pPr>
                      <a:r>
                        <a:rPr lang="en-US" sz="2400" b="1"/>
                        <a:t>MODELS</a:t>
                      </a:r>
                      <a:endParaRPr lang="en-US" sz="2400" b="1"/>
                    </a:p>
                  </a:txBody>
                  <a:tcPr/>
                </a:tc>
                <a:tc>
                  <a:txBody>
                    <a:bodyPr/>
                    <a:lstStyle/>
                    <a:p>
                      <a:pPr>
                        <a:buNone/>
                      </a:pPr>
                      <a:r>
                        <a:rPr lang="en-US"/>
                        <a:t>Random Forest, Decision tree</a:t>
                      </a:r>
                      <a:endParaRPr lang="en-US"/>
                    </a:p>
                  </a:txBody>
                  <a:tcPr/>
                </a:tc>
              </a:tr>
              <a:tr h="640080">
                <a:tc>
                  <a:txBody>
                    <a:bodyPr/>
                    <a:lstStyle/>
                    <a:p>
                      <a:pPr algn="ctr">
                        <a:buNone/>
                      </a:pPr>
                      <a:r>
                        <a:rPr lang="en-US" sz="2400" b="1"/>
                        <a:t>LIMITATIONS</a:t>
                      </a:r>
                      <a:endParaRPr lang="en-US" sz="2400" b="1"/>
                    </a:p>
                  </a:txBody>
                  <a:tcPr/>
                </a:tc>
                <a:tc>
                  <a:txBody>
                    <a:bodyPr/>
                    <a:lstStyle/>
                    <a:p>
                      <a:pPr>
                        <a:buNone/>
                      </a:pPr>
                      <a:r>
                        <a:rPr lang="en-US"/>
                        <a:t>it is subjected to only extractive based summarization.</a:t>
                      </a:r>
                      <a:endParaRPr lang="en-US"/>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Literature Survey</a:t>
            </a:r>
            <a:endParaRPr lang="en-US"/>
          </a:p>
        </p:txBody>
      </p:sp>
      <p:graphicFrame>
        <p:nvGraphicFramePr>
          <p:cNvPr id="4" name="Content Placeholder 3"/>
          <p:cNvGraphicFramePr>
            <a:graphicFrameLocks noGrp="1"/>
          </p:cNvGraphicFramePr>
          <p:nvPr>
            <p:ph sz="quarter" idx="1"/>
          </p:nvPr>
        </p:nvGraphicFramePr>
        <p:xfrm>
          <a:off x="950833" y="1647039"/>
          <a:ext cx="10156190" cy="4872486"/>
        </p:xfrm>
        <a:graphic>
          <a:graphicData uri="http://schemas.openxmlformats.org/drawingml/2006/table">
            <a:tbl>
              <a:tblPr firstRow="1" bandRow="1">
                <a:tableStyleId>{5C22544A-7EE6-4342-B048-85BDC9FD1C3A}</a:tableStyleId>
              </a:tblPr>
              <a:tblGrid>
                <a:gridCol w="5078095"/>
                <a:gridCol w="5078095"/>
              </a:tblGrid>
              <a:tr h="740242">
                <a:tc>
                  <a:txBody>
                    <a:bodyPr/>
                    <a:lstStyle/>
                    <a:p>
                      <a:pPr algn="ctr">
                        <a:buNone/>
                      </a:pPr>
                      <a:r>
                        <a:rPr lang="en-US">
                          <a:solidFill>
                            <a:schemeClr val="tx1"/>
                          </a:solidFill>
                        </a:rPr>
                        <a:t>  </a:t>
                      </a:r>
                      <a:r>
                        <a:rPr lang="en-US" sz="2800">
                          <a:solidFill>
                            <a:schemeClr val="tx1"/>
                          </a:solidFill>
                        </a:rPr>
                        <a:t>TITLE</a:t>
                      </a:r>
                      <a:endParaRPr lang="en-US" sz="2800">
                        <a:solidFill>
                          <a:schemeClr val="tx1"/>
                        </a:solidFill>
                      </a:endParaRPr>
                    </a:p>
                  </a:txBody>
                  <a:tcPr/>
                </a:tc>
                <a:tc>
                  <a:txBody>
                    <a:bodyPr/>
                    <a:lstStyle/>
                    <a:p>
                      <a:pPr>
                        <a:buNone/>
                      </a:pPr>
                      <a:r>
                        <a:rPr lang="en-US"/>
                        <a:t>NLP based Text Summarization Techniques for News Articles: Approaches and Challenges</a:t>
                      </a:r>
                      <a:endParaRPr lang="en-US"/>
                    </a:p>
                  </a:txBody>
                  <a:tcPr/>
                </a:tc>
              </a:tr>
              <a:tr h="740242">
                <a:tc>
                  <a:txBody>
                    <a:bodyPr/>
                    <a:lstStyle/>
                    <a:p>
                      <a:pPr algn="ctr">
                        <a:buNone/>
                      </a:pPr>
                      <a:r>
                        <a:rPr lang="en-US" sz="2400" b="1"/>
                        <a:t>AUTHOR AND PUBLICATION YEAR</a:t>
                      </a:r>
                      <a:endParaRPr lang="en-US" sz="2400" b="1"/>
                    </a:p>
                  </a:txBody>
                  <a:tcPr/>
                </a:tc>
                <a:tc>
                  <a:txBody>
                    <a:bodyPr/>
                    <a:lstStyle/>
                    <a:p>
                      <a:pPr>
                        <a:buNone/>
                      </a:pPr>
                      <a:r>
                        <a:rPr lang="en-US" dirty="0"/>
                        <a:t>Sara </a:t>
                      </a:r>
                      <a:r>
                        <a:rPr lang="en-US" dirty="0" err="1"/>
                        <a:t>Tarannum</a:t>
                      </a:r>
                      <a:r>
                        <a:rPr lang="en-US" dirty="0"/>
                        <a:t>, Piyush Sonar and 2021.</a:t>
                      </a:r>
                      <a:endParaRPr lang="en-US" dirty="0"/>
                    </a:p>
                  </a:txBody>
                  <a:tcPr/>
                </a:tc>
              </a:tr>
              <a:tr h="1494688">
                <a:tc>
                  <a:txBody>
                    <a:bodyPr/>
                    <a:lstStyle/>
                    <a:p>
                      <a:pPr algn="ctr">
                        <a:buNone/>
                      </a:pPr>
                      <a:r>
                        <a:rPr lang="en-US" sz="2400" b="1" dirty="0"/>
                        <a:t>DESCRIPTION</a:t>
                      </a:r>
                      <a:endParaRPr lang="en-US" sz="2400" b="1" dirty="0"/>
                    </a:p>
                  </a:txBody>
                  <a:tcPr/>
                </a:tc>
                <a:tc>
                  <a:txBody>
                    <a:bodyPr/>
                    <a:lstStyle/>
                    <a:p>
                      <a:pPr>
                        <a:buNone/>
                      </a:pPr>
                      <a:r>
                        <a:rPr lang="en-US"/>
                        <a:t>This paper, describes a unique approach for extractive summarization with sentiment analysis for two-level text summarizing from online news</a:t>
                      </a:r>
                      <a:endParaRPr lang="en-US"/>
                    </a:p>
                    <a:p>
                      <a:pPr>
                        <a:buNone/>
                      </a:pPr>
                      <a:r>
                        <a:rPr lang="en-US"/>
                        <a:t> sources. At first ,important sentences are extracted and individual summaries are prepared and later it is extended to sentimental analysis.</a:t>
                      </a:r>
                      <a:endParaRPr lang="en-US"/>
                    </a:p>
                  </a:txBody>
                  <a:tcPr/>
                </a:tc>
              </a:tr>
              <a:tr h="740242">
                <a:tc>
                  <a:txBody>
                    <a:bodyPr/>
                    <a:lstStyle/>
                    <a:p>
                      <a:pPr algn="ctr">
                        <a:buNone/>
                      </a:pPr>
                      <a:r>
                        <a:rPr lang="en-US" sz="2400" b="1"/>
                        <a:t>MODELS</a:t>
                      </a:r>
                      <a:endParaRPr lang="en-US" sz="2400" b="1"/>
                    </a:p>
                  </a:txBody>
                  <a:tcPr/>
                </a:tc>
                <a:tc>
                  <a:txBody>
                    <a:bodyPr/>
                    <a:lstStyle/>
                    <a:p>
                      <a:pPr>
                        <a:buNone/>
                      </a:pPr>
                      <a:r>
                        <a:rPr lang="en-US"/>
                        <a:t>LSTM</a:t>
                      </a:r>
                      <a:endParaRPr lang="en-US"/>
                    </a:p>
                  </a:txBody>
                  <a:tcPr/>
                </a:tc>
              </a:tr>
              <a:tr h="786678">
                <a:tc>
                  <a:txBody>
                    <a:bodyPr/>
                    <a:lstStyle/>
                    <a:p>
                      <a:pPr algn="ctr">
                        <a:buNone/>
                      </a:pPr>
                      <a:r>
                        <a:rPr lang="en-US" sz="2400" b="1"/>
                        <a:t>LIMITATIONS</a:t>
                      </a:r>
                      <a:endParaRPr lang="en-US" sz="2400" b="1"/>
                    </a:p>
                  </a:txBody>
                  <a:tcPr/>
                </a:tc>
                <a:tc>
                  <a:txBody>
                    <a:bodyPr/>
                    <a:lstStyle/>
                    <a:p>
                      <a:pPr>
                        <a:buNone/>
                      </a:pPr>
                      <a:r>
                        <a:rPr lang="en-US" dirty="0"/>
                        <a:t>is limited to extractive approach but abstractive approach has advance features like  </a:t>
                      </a:r>
                      <a:r>
                        <a:rPr lang="en-US" dirty="0" err="1"/>
                        <a:t>paraphrasing,high</a:t>
                      </a:r>
                      <a:r>
                        <a:rPr lang="en-US" dirty="0"/>
                        <a:t> summary task.</a:t>
                      </a:r>
                      <a:endParaRPr lang="en-US" dirty="0"/>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Literature Survey</a:t>
            </a:r>
            <a:endParaRPr lang="en-US"/>
          </a:p>
        </p:txBody>
      </p:sp>
      <p:graphicFrame>
        <p:nvGraphicFramePr>
          <p:cNvPr id="4" name="Content Placeholder 3"/>
          <p:cNvGraphicFramePr>
            <a:graphicFrameLocks noGrp="1"/>
          </p:cNvGraphicFramePr>
          <p:nvPr>
            <p:ph sz="quarter" idx="1"/>
          </p:nvPr>
        </p:nvGraphicFramePr>
        <p:xfrm>
          <a:off x="816864" y="1600200"/>
          <a:ext cx="10466330" cy="5029200"/>
        </p:xfrm>
        <a:graphic>
          <a:graphicData uri="http://schemas.openxmlformats.org/drawingml/2006/table">
            <a:tbl>
              <a:tblPr firstRow="1" bandRow="1">
                <a:tableStyleId>{5C22544A-7EE6-4342-B048-85BDC9FD1C3A}</a:tableStyleId>
              </a:tblPr>
              <a:tblGrid>
                <a:gridCol w="5233165"/>
                <a:gridCol w="5233165"/>
              </a:tblGrid>
              <a:tr h="571739">
                <a:tc>
                  <a:txBody>
                    <a:bodyPr/>
                    <a:lstStyle/>
                    <a:p>
                      <a:pPr algn="ctr">
                        <a:buNone/>
                      </a:pPr>
                      <a:r>
                        <a:rPr lang="en-US" dirty="0">
                          <a:solidFill>
                            <a:schemeClr val="tx1"/>
                          </a:solidFill>
                        </a:rPr>
                        <a:t>  </a:t>
                      </a:r>
                      <a:r>
                        <a:rPr lang="en-US" sz="2800" dirty="0">
                          <a:solidFill>
                            <a:schemeClr val="tx1"/>
                          </a:solidFill>
                        </a:rPr>
                        <a:t>TITLE</a:t>
                      </a:r>
                      <a:endParaRPr lang="en-US" sz="2800" dirty="0">
                        <a:solidFill>
                          <a:schemeClr val="tx1"/>
                        </a:solidFill>
                      </a:endParaRPr>
                    </a:p>
                  </a:txBody>
                  <a:tcPr/>
                </a:tc>
                <a:tc>
                  <a:txBody>
                    <a:bodyPr/>
                    <a:lstStyle/>
                    <a:p>
                      <a:pPr>
                        <a:buNone/>
                      </a:pPr>
                      <a:r>
                        <a:rPr lang="en-US"/>
                        <a:t>A text abstraction summary model based on BERT word embedding and Reinforcement Learning.</a:t>
                      </a:r>
                      <a:endParaRPr lang="en-US"/>
                    </a:p>
                  </a:txBody>
                  <a:tcPr/>
                </a:tc>
              </a:tr>
              <a:tr h="408385">
                <a:tc>
                  <a:txBody>
                    <a:bodyPr/>
                    <a:lstStyle/>
                    <a:p>
                      <a:pPr algn="ctr">
                        <a:buNone/>
                      </a:pPr>
                      <a:r>
                        <a:rPr lang="en-US" sz="2400" b="1"/>
                        <a:t>AUTHOR AND PUBLICATION YEAR</a:t>
                      </a:r>
                      <a:endParaRPr lang="en-US" sz="2400" b="1"/>
                    </a:p>
                  </a:txBody>
                  <a:tcPr/>
                </a:tc>
                <a:tc>
                  <a:txBody>
                    <a:bodyPr/>
                    <a:lstStyle/>
                    <a:p>
                      <a:pPr>
                        <a:buNone/>
                      </a:pPr>
                      <a:r>
                        <a:rPr lang="en-US"/>
                        <a:t>Qicai Wang,Peiyu Liu and 2019.</a:t>
                      </a:r>
                      <a:endParaRPr lang="en-US"/>
                    </a:p>
                  </a:txBody>
                  <a:tcPr/>
                </a:tc>
              </a:tr>
              <a:tr h="2777016">
                <a:tc>
                  <a:txBody>
                    <a:bodyPr/>
                    <a:lstStyle/>
                    <a:p>
                      <a:pPr algn="ctr">
                        <a:buNone/>
                      </a:pPr>
                      <a:r>
                        <a:rPr lang="en-US" sz="2400" b="1" dirty="0"/>
                        <a:t>DESCRIPTION</a:t>
                      </a:r>
                      <a:endParaRPr lang="en-US" sz="2400" b="1" dirty="0"/>
                    </a:p>
                  </a:txBody>
                  <a:tcPr/>
                </a:tc>
                <a:tc>
                  <a:txBody>
                    <a:bodyPr/>
                    <a:lstStyle/>
                    <a:p>
                      <a:pPr>
                        <a:buNone/>
                      </a:pPr>
                      <a:r>
                        <a:rPr lang="en-US"/>
                        <a:t>Firstly, we convert the human-written abstractive summaries to the ground truth labels. Secondly, we use BERT word embedding as text representation and pre-train two sub-models respectively. Finally, the extraction network and the abstraction network are bridged by reinforcement learning. To verify the performance of the model, we compare it with the current popular automatic text summary model, and use the ROUGE metrics as the evaluation method.Scores are evaluated in terms of Rouge metricsand accuracy is 95%.</a:t>
                      </a:r>
                      <a:endParaRPr lang="en-US"/>
                    </a:p>
                  </a:txBody>
                  <a:tcPr/>
                </a:tc>
              </a:tr>
              <a:tr h="408385">
                <a:tc>
                  <a:txBody>
                    <a:bodyPr/>
                    <a:lstStyle/>
                    <a:p>
                      <a:pPr algn="ctr">
                        <a:buNone/>
                      </a:pPr>
                      <a:r>
                        <a:rPr lang="en-US" sz="2400" b="1"/>
                        <a:t>MODELS</a:t>
                      </a:r>
                      <a:endParaRPr lang="en-US" sz="2400" b="1"/>
                    </a:p>
                  </a:txBody>
                  <a:tcPr/>
                </a:tc>
                <a:tc>
                  <a:txBody>
                    <a:bodyPr/>
                    <a:lstStyle/>
                    <a:p>
                      <a:pPr>
                        <a:buNone/>
                      </a:pPr>
                      <a:r>
                        <a:rPr lang="en-US"/>
                        <a:t>BERT,Reinforcement learning.</a:t>
                      </a:r>
                      <a:endParaRPr lang="en-US"/>
                    </a:p>
                  </a:txBody>
                  <a:tcPr/>
                </a:tc>
              </a:tr>
              <a:tr h="571739">
                <a:tc>
                  <a:txBody>
                    <a:bodyPr/>
                    <a:lstStyle/>
                    <a:p>
                      <a:pPr algn="ctr">
                        <a:buNone/>
                      </a:pPr>
                      <a:r>
                        <a:rPr lang="en-US" sz="2400" b="1"/>
                        <a:t>LIMITATIONS</a:t>
                      </a:r>
                      <a:endParaRPr lang="en-US" sz="2400" b="1"/>
                    </a:p>
                  </a:txBody>
                  <a:tcPr/>
                </a:tc>
                <a:tc>
                  <a:txBody>
                    <a:bodyPr/>
                    <a:lstStyle/>
                    <a:p>
                      <a:pPr>
                        <a:buNone/>
                      </a:pPr>
                      <a:r>
                        <a:rPr lang="en-US" dirty="0"/>
                        <a:t>Choosing best pre training model to perform better summary task.</a:t>
                      </a:r>
                      <a:endParaRPr lang="en-US" dirty="0"/>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Literature Survey</a:t>
            </a:r>
            <a:endParaRPr lang="en-US"/>
          </a:p>
        </p:txBody>
      </p:sp>
      <p:graphicFrame>
        <p:nvGraphicFramePr>
          <p:cNvPr id="4" name="Content Placeholder 3"/>
          <p:cNvGraphicFramePr>
            <a:graphicFrameLocks noGrp="1"/>
          </p:cNvGraphicFramePr>
          <p:nvPr>
            <p:ph sz="quarter" idx="1"/>
          </p:nvPr>
        </p:nvGraphicFramePr>
        <p:xfrm>
          <a:off x="565067" y="1649926"/>
          <a:ext cx="11061866" cy="4979474"/>
        </p:xfrm>
        <a:graphic>
          <a:graphicData uri="http://schemas.openxmlformats.org/drawingml/2006/table">
            <a:tbl>
              <a:tblPr firstRow="1" bandRow="1">
                <a:tableStyleId>{5C22544A-7EE6-4342-B048-85BDC9FD1C3A}</a:tableStyleId>
              </a:tblPr>
              <a:tblGrid>
                <a:gridCol w="5530933"/>
                <a:gridCol w="5530933"/>
              </a:tblGrid>
              <a:tr h="569497">
                <a:tc>
                  <a:txBody>
                    <a:bodyPr/>
                    <a:lstStyle/>
                    <a:p>
                      <a:pPr algn="ctr">
                        <a:buNone/>
                      </a:pPr>
                      <a:r>
                        <a:rPr lang="en-US" dirty="0">
                          <a:solidFill>
                            <a:schemeClr val="tx1"/>
                          </a:solidFill>
                        </a:rPr>
                        <a:t>  </a:t>
                      </a:r>
                      <a:r>
                        <a:rPr lang="en-US" sz="2800" dirty="0">
                          <a:solidFill>
                            <a:schemeClr val="tx1"/>
                          </a:solidFill>
                        </a:rPr>
                        <a:t>TITLE</a:t>
                      </a:r>
                      <a:endParaRPr lang="en-US" sz="2800" dirty="0">
                        <a:solidFill>
                          <a:schemeClr val="tx1"/>
                        </a:solidFill>
                      </a:endParaRPr>
                    </a:p>
                  </a:txBody>
                  <a:tcPr/>
                </a:tc>
                <a:tc>
                  <a:txBody>
                    <a:bodyPr/>
                    <a:lstStyle/>
                    <a:p>
                      <a:pPr>
                        <a:buNone/>
                      </a:pPr>
                      <a:r>
                        <a:rPr lang="en-US"/>
                        <a:t>Abstractive method of text summarization with sequence to sequence RNNs.</a:t>
                      </a:r>
                      <a:endParaRPr lang="en-US"/>
                    </a:p>
                  </a:txBody>
                  <a:tcPr/>
                </a:tc>
              </a:tr>
              <a:tr h="569497">
                <a:tc>
                  <a:txBody>
                    <a:bodyPr/>
                    <a:lstStyle/>
                    <a:p>
                      <a:pPr algn="ctr">
                        <a:buNone/>
                      </a:pPr>
                      <a:r>
                        <a:rPr lang="en-US" sz="2400" b="1"/>
                        <a:t>AUTHOR AND PUBLICATION YEAR</a:t>
                      </a:r>
                      <a:endParaRPr lang="en-US" sz="2400" b="1"/>
                    </a:p>
                  </a:txBody>
                  <a:tcPr/>
                </a:tc>
                <a:tc>
                  <a:txBody>
                    <a:bodyPr/>
                    <a:lstStyle/>
                    <a:p>
                      <a:pPr>
                        <a:buNone/>
                      </a:pPr>
                      <a:r>
                        <a:rPr lang="en-US"/>
                        <a:t>Abu Kaiser Mohammed Marum and 2019.</a:t>
                      </a:r>
                      <a:endParaRPr lang="en-US"/>
                    </a:p>
                  </a:txBody>
                  <a:tcPr/>
                </a:tc>
              </a:tr>
              <a:tr h="1880785">
                <a:tc>
                  <a:txBody>
                    <a:bodyPr/>
                    <a:lstStyle/>
                    <a:p>
                      <a:pPr algn="ctr">
                        <a:buNone/>
                      </a:pPr>
                      <a:r>
                        <a:rPr lang="en-US" sz="2400" b="1"/>
                        <a:t>DESCRIPTION</a:t>
                      </a:r>
                      <a:endParaRPr lang="en-US" sz="2400" b="1"/>
                    </a:p>
                  </a:txBody>
                  <a:tcPr/>
                </a:tc>
                <a:tc>
                  <a:txBody>
                    <a:bodyPr/>
                    <a:lstStyle/>
                    <a:p>
                      <a:pPr>
                        <a:buNone/>
                      </a:pPr>
                      <a:r>
                        <a:rPr lang="en-US"/>
                        <a:t> Main purpose of this paper is to create an short,fluent,abstractive summary of text.In this experiment, successfully reduced the training loss with a value of 0.036 and  abstractive text summarizer able to create a short summary of English to English text. Model used in this are  the sequence to sequence model with a two-layered bidirectional RNN's. On the input text and two layers RNN's, each with an LSTM using on the </a:t>
                      </a:r>
                      <a:endParaRPr lang="en-US"/>
                    </a:p>
                    <a:p>
                      <a:pPr>
                        <a:buNone/>
                      </a:pPr>
                      <a:r>
                        <a:rPr lang="en-US"/>
                        <a:t>target text to produce an extensive summary</a:t>
                      </a:r>
                      <a:endParaRPr lang="en-US"/>
                    </a:p>
                  </a:txBody>
                  <a:tcPr/>
                </a:tc>
              </a:tr>
              <a:tr h="569497">
                <a:tc>
                  <a:txBody>
                    <a:bodyPr/>
                    <a:lstStyle/>
                    <a:p>
                      <a:pPr algn="ctr">
                        <a:buNone/>
                      </a:pPr>
                      <a:r>
                        <a:rPr lang="en-US" sz="2400" b="1"/>
                        <a:t>MODELS</a:t>
                      </a:r>
                      <a:endParaRPr lang="en-US" sz="2400" b="1"/>
                    </a:p>
                  </a:txBody>
                  <a:tcPr/>
                </a:tc>
                <a:tc>
                  <a:txBody>
                    <a:bodyPr/>
                    <a:lstStyle/>
                    <a:p>
                      <a:pPr>
                        <a:buNone/>
                      </a:pPr>
                      <a:r>
                        <a:rPr lang="en-US"/>
                        <a:t>Seq2Seq model ,RNN</a:t>
                      </a:r>
                      <a:endParaRPr lang="en-US"/>
                    </a:p>
                  </a:txBody>
                  <a:tcPr/>
                </a:tc>
              </a:tr>
              <a:tr h="605222">
                <a:tc>
                  <a:txBody>
                    <a:bodyPr/>
                    <a:lstStyle/>
                    <a:p>
                      <a:pPr algn="ctr">
                        <a:buNone/>
                      </a:pPr>
                      <a:r>
                        <a:rPr lang="en-US" sz="2400" b="1"/>
                        <a:t>LIMITATIONS</a:t>
                      </a:r>
                      <a:endParaRPr lang="en-US" sz="2400" b="1"/>
                    </a:p>
                  </a:txBody>
                  <a:tcPr/>
                </a:tc>
                <a:tc>
                  <a:txBody>
                    <a:bodyPr/>
                    <a:lstStyle/>
                    <a:p>
                      <a:pPr>
                        <a:buNone/>
                      </a:pPr>
                      <a:r>
                        <a:rPr lang="en-US" dirty="0"/>
                        <a:t>This paper is supposed only for English text summarization ,but an individual can't access it in their native languages.</a:t>
                      </a:r>
                      <a:endParaRPr lang="en-US" dirty="0"/>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Literature Survey</a:t>
            </a:r>
            <a:endParaRPr lang="en-US"/>
          </a:p>
        </p:txBody>
      </p:sp>
      <p:graphicFrame>
        <p:nvGraphicFramePr>
          <p:cNvPr id="4" name="Content Placeholder 3"/>
          <p:cNvGraphicFramePr>
            <a:graphicFrameLocks noGrp="1"/>
          </p:cNvGraphicFramePr>
          <p:nvPr>
            <p:ph sz="quarter" idx="1"/>
          </p:nvPr>
        </p:nvGraphicFramePr>
        <p:xfrm>
          <a:off x="1106892" y="1556298"/>
          <a:ext cx="10117242" cy="5218645"/>
        </p:xfrm>
        <a:graphic>
          <a:graphicData uri="http://schemas.openxmlformats.org/drawingml/2006/table">
            <a:tbl>
              <a:tblPr firstRow="1" bandRow="1">
                <a:tableStyleId>{5C22544A-7EE6-4342-B048-85BDC9FD1C3A}</a:tableStyleId>
              </a:tblPr>
              <a:tblGrid>
                <a:gridCol w="5058621"/>
                <a:gridCol w="5058621"/>
              </a:tblGrid>
              <a:tr h="552266">
                <a:tc>
                  <a:txBody>
                    <a:bodyPr/>
                    <a:lstStyle/>
                    <a:p>
                      <a:pPr algn="ctr">
                        <a:buNone/>
                      </a:pPr>
                      <a:r>
                        <a:rPr lang="en-US" dirty="0">
                          <a:solidFill>
                            <a:schemeClr val="tx1"/>
                          </a:solidFill>
                        </a:rPr>
                        <a:t>  </a:t>
                      </a:r>
                      <a:r>
                        <a:rPr lang="en-US" sz="2800" dirty="0">
                          <a:solidFill>
                            <a:schemeClr val="tx1"/>
                          </a:solidFill>
                        </a:rPr>
                        <a:t>TITLE</a:t>
                      </a:r>
                      <a:endParaRPr lang="en-US" sz="2800" dirty="0">
                        <a:solidFill>
                          <a:schemeClr val="tx1"/>
                        </a:solidFill>
                      </a:endParaRPr>
                    </a:p>
                  </a:txBody>
                  <a:tcPr/>
                </a:tc>
                <a:tc>
                  <a:txBody>
                    <a:bodyPr/>
                    <a:lstStyle/>
                    <a:p>
                      <a:pPr>
                        <a:buNone/>
                      </a:pPr>
                      <a:r>
                        <a:rPr lang="en-US" dirty="0"/>
                        <a:t>Abstractive text summarization with a CNN Seq2Seq model.</a:t>
                      </a:r>
                      <a:endParaRPr lang="en-US" dirty="0"/>
                    </a:p>
                  </a:txBody>
                  <a:tcPr/>
                </a:tc>
              </a:tr>
              <a:tr h="555205">
                <a:tc>
                  <a:txBody>
                    <a:bodyPr/>
                    <a:lstStyle/>
                    <a:p>
                      <a:pPr algn="ctr">
                        <a:buNone/>
                      </a:pPr>
                      <a:r>
                        <a:rPr lang="en-US" sz="2400" b="1"/>
                        <a:t>AUTHOR AND PUBLICATION YEAR</a:t>
                      </a:r>
                      <a:endParaRPr lang="en-US" sz="2400" b="1"/>
                    </a:p>
                  </a:txBody>
                  <a:tcPr/>
                </a:tc>
                <a:tc>
                  <a:txBody>
                    <a:bodyPr/>
                    <a:lstStyle/>
                    <a:p>
                      <a:pPr>
                        <a:buNone/>
                      </a:pPr>
                      <a:r>
                        <a:rPr lang="en-US" dirty="0"/>
                        <a:t>Yong Zhang, Dan li and 2019</a:t>
                      </a:r>
                      <a:endParaRPr lang="en-US" dirty="0"/>
                    </a:p>
                  </a:txBody>
                  <a:tcPr/>
                </a:tc>
              </a:tr>
              <a:tr h="2919118">
                <a:tc>
                  <a:txBody>
                    <a:bodyPr/>
                    <a:lstStyle/>
                    <a:p>
                      <a:pPr algn="ctr">
                        <a:buNone/>
                      </a:pPr>
                      <a:r>
                        <a:rPr lang="en-US" sz="2400" b="1" dirty="0"/>
                        <a:t>DESCRIPTION</a:t>
                      </a:r>
                      <a:endParaRPr lang="en-US" sz="2400" b="1" dirty="0"/>
                    </a:p>
                  </a:txBody>
                  <a:tcPr/>
                </a:tc>
                <a:tc>
                  <a:txBody>
                    <a:bodyPr/>
                    <a:lstStyle/>
                    <a:p>
                      <a:pPr>
                        <a:buNone/>
                      </a:pPr>
                      <a:r>
                        <a:rPr lang="en-US" dirty="0"/>
                        <a:t> In this work, it tries to  introduce an seq2seq generative model based on convolutional framework to produce abstract text </a:t>
                      </a:r>
                      <a:r>
                        <a:rPr lang="en-US" dirty="0" err="1"/>
                        <a:t>summarization.In</a:t>
                      </a:r>
                      <a:r>
                        <a:rPr lang="en-US" dirty="0"/>
                        <a:t> general Key sentences are considered when creating summaries of text, especially for those lengthy documents. It is not enough to simply identify the keywords. Therefore, we use the convolutional seq2seq model at the level of both words and sentences and obtained accuracy 80%. Later an  hierarchical attention system is used  to ensure functioning on both levels at once and Rouge evaluation is done to evaluate the scores.</a:t>
                      </a:r>
                      <a:endParaRPr lang="en-US" dirty="0"/>
                    </a:p>
                  </a:txBody>
                  <a:tcPr/>
                </a:tc>
              </a:tr>
              <a:tr h="394475">
                <a:tc>
                  <a:txBody>
                    <a:bodyPr/>
                    <a:lstStyle/>
                    <a:p>
                      <a:pPr algn="ctr">
                        <a:buNone/>
                      </a:pPr>
                      <a:r>
                        <a:rPr lang="en-US" sz="2400" b="1"/>
                        <a:t>MODELS</a:t>
                      </a:r>
                      <a:endParaRPr lang="en-US" sz="2400" b="1"/>
                    </a:p>
                  </a:txBody>
                  <a:tcPr/>
                </a:tc>
                <a:tc>
                  <a:txBody>
                    <a:bodyPr/>
                    <a:lstStyle/>
                    <a:p>
                      <a:pPr>
                        <a:buNone/>
                      </a:pPr>
                      <a:r>
                        <a:rPr lang="en-US" dirty="0"/>
                        <a:t>CNN ,Seq2Seq</a:t>
                      </a:r>
                      <a:endParaRPr lang="en-US" dirty="0"/>
                    </a:p>
                  </a:txBody>
                  <a:tcPr/>
                </a:tc>
              </a:tr>
              <a:tr h="431826">
                <a:tc>
                  <a:txBody>
                    <a:bodyPr/>
                    <a:lstStyle/>
                    <a:p>
                      <a:pPr algn="ctr">
                        <a:buNone/>
                      </a:pPr>
                      <a:r>
                        <a:rPr lang="en-US" sz="2400" b="1"/>
                        <a:t>LIMITATIONS</a:t>
                      </a:r>
                      <a:endParaRPr lang="en-US" sz="2400" b="1"/>
                    </a:p>
                  </a:txBody>
                  <a:tcPr/>
                </a:tc>
                <a:tc>
                  <a:txBody>
                    <a:bodyPr/>
                    <a:lstStyle/>
                    <a:p>
                      <a:pPr>
                        <a:buNone/>
                      </a:pPr>
                      <a:r>
                        <a:rPr lang="en-US" dirty="0"/>
                        <a:t>The accuracy can be improved in a better way.</a:t>
                      </a:r>
                      <a:endParaRPr lang="en-US" dirty="0"/>
                    </a:p>
                  </a:txBody>
                  <a:tcPr/>
                </a:tc>
              </a:tr>
            </a:tbl>
          </a:graphicData>
        </a:graphic>
      </p:graphicFrame>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Median</Template>
  <TotalTime>0</TotalTime>
  <Words>12283</Words>
  <Application>WPS Presentation</Application>
  <PresentationFormat>Widescreen</PresentationFormat>
  <Paragraphs>350</Paragraphs>
  <Slides>27</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27</vt:i4>
      </vt:variant>
    </vt:vector>
  </HeadingPairs>
  <TitlesOfParts>
    <vt:vector size="40" baseType="lpstr">
      <vt:lpstr>Arial</vt:lpstr>
      <vt:lpstr>SimSun</vt:lpstr>
      <vt:lpstr>Wingdings</vt:lpstr>
      <vt:lpstr>Wingdings</vt:lpstr>
      <vt:lpstr>Wingdings 2</vt:lpstr>
      <vt:lpstr>Times New Roman</vt:lpstr>
      <vt:lpstr>Bookman Old Style</vt:lpstr>
      <vt:lpstr>Tw Cen MT</vt:lpstr>
      <vt:lpstr>Microsoft YaHei</vt:lpstr>
      <vt:lpstr>Arial Unicode MS</vt:lpstr>
      <vt:lpstr>Calibri</vt:lpstr>
      <vt:lpstr>Wingdings</vt:lpstr>
      <vt:lpstr>Median</vt:lpstr>
      <vt:lpstr>NEWS ARTICLE SUMMARIZATION</vt:lpstr>
      <vt:lpstr>INTRODUCTION</vt:lpstr>
      <vt:lpstr>OBJECTIVES</vt:lpstr>
      <vt:lpstr>BENEFICIARIES</vt:lpstr>
      <vt:lpstr>Literature Survey</vt:lpstr>
      <vt:lpstr>Literature Survey</vt:lpstr>
      <vt:lpstr>Literature Survey</vt:lpstr>
      <vt:lpstr>Literature Survey</vt:lpstr>
      <vt:lpstr>Literature Survey</vt:lpstr>
      <vt:lpstr>Literature Survey</vt:lpstr>
      <vt:lpstr>Literature Survey</vt:lpstr>
      <vt:lpstr>Literature Survey</vt:lpstr>
      <vt:lpstr>Literature Survey</vt:lpstr>
      <vt:lpstr>Literature Survey</vt:lpstr>
      <vt:lpstr>Literature Survey</vt:lpstr>
      <vt:lpstr>DATASET</vt:lpstr>
      <vt:lpstr>DATA INSIGHTS</vt:lpstr>
      <vt:lpstr>ALGORITHM</vt:lpstr>
      <vt:lpstr>LSTM ARCHITECTURE</vt:lpstr>
      <vt:lpstr>SEQ-2-SEQ</vt:lpstr>
      <vt:lpstr>SEQ-2-SEQ Architecture</vt:lpstr>
      <vt:lpstr>BERT</vt:lpstr>
      <vt:lpstr>BERT Architecture</vt:lpstr>
      <vt:lpstr>RESULT ANALYSIS</vt:lpstr>
      <vt:lpstr>DEPLOYMENT</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shreya b</dc:creator>
  <cp:lastModifiedBy>shreya</cp:lastModifiedBy>
  <cp:revision>23</cp:revision>
  <dcterms:created xsi:type="dcterms:W3CDTF">2022-08-24T19:20:00Z</dcterms:created>
  <dcterms:modified xsi:type="dcterms:W3CDTF">2022-11-08T14:03:33Z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38E1D3080E1C4D8E96B32DAD3C3270E5</vt:lpwstr>
  </property>
  <property fmtid="{D5CDD505-2E9C-101B-9397-08002B2CF9AE}" pid="3" name="KSOProductBuildVer">
    <vt:lpwstr>1033-11.2.0.11380</vt:lpwstr>
  </property>
</Properties>
</file>