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7" r:id="rId3"/>
    <p:sldId id="261" r:id="rId4"/>
    <p:sldId id="262" r:id="rId5"/>
    <p:sldId id="263" r:id="rId6"/>
    <p:sldId id="264" r:id="rId7"/>
    <p:sldId id="265"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1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528C9-F3BD-4FDF-B5C9-ED9BFE981398}" type="datetimeFigureOut">
              <a:rPr lang="en-IN" smtClean="0"/>
              <a:t>10-03-2024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D5B93-223E-4F57-A0D0-D2A8DBDB4B1E}" type="slidenum">
              <a:rPr lang="en-IN" smtClean="0"/>
              <a:t>‹#›</a:t>
            </a:fld>
            <a:endParaRPr lang="en-IN"/>
          </a:p>
        </p:txBody>
      </p:sp>
    </p:spTree>
    <p:extLst>
      <p:ext uri="{BB962C8B-B14F-4D97-AF65-F5344CB8AC3E}">
        <p14:creationId xmlns:p14="http://schemas.microsoft.com/office/powerpoint/2010/main" val="284069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43DB-004F-DE79-63BB-FBB025A09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DC984A-36A4-45FB-D1C3-2C9EEC638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482404-115A-D883-E13C-6DBC04D1957A}"/>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5" name="Footer Placeholder 4">
            <a:extLst>
              <a:ext uri="{FF2B5EF4-FFF2-40B4-BE49-F238E27FC236}">
                <a16:creationId xmlns:a16="http://schemas.microsoft.com/office/drawing/2014/main" id="{2087795C-5A7F-BE39-D6FF-AD67FDA136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08F7A-2C82-287F-AFA7-D7F1655A0684}"/>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324588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6B7F-5919-9C09-FCFF-0C6EA911E2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50368F-5F5D-6E52-B6CC-ACD93E1F63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F2776-0E56-C8F1-644B-0E4391C09379}"/>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5" name="Footer Placeholder 4">
            <a:extLst>
              <a:ext uri="{FF2B5EF4-FFF2-40B4-BE49-F238E27FC236}">
                <a16:creationId xmlns:a16="http://schemas.microsoft.com/office/drawing/2014/main" id="{F9F1CD05-9545-06F3-8579-15F9F1B61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1DBC00-D390-A0D7-7BB3-327E7B6E6876}"/>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330757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6917F-8E21-7149-8C1B-1E01E280B7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76F77C-E460-B8C2-6432-AC1154E66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EB7DA-0E23-9453-5193-31274164E888}"/>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5" name="Footer Placeholder 4">
            <a:extLst>
              <a:ext uri="{FF2B5EF4-FFF2-40B4-BE49-F238E27FC236}">
                <a16:creationId xmlns:a16="http://schemas.microsoft.com/office/drawing/2014/main" id="{8F0EC628-3A79-EDD5-AFE7-0DFF30CA4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95F80-20A1-0F72-397D-EA05657A7AFD}"/>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315502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C150-C020-9F57-9294-AF6B63E77B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046CC4-CA24-BB10-764A-A4E2FC889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42DAF-8C11-FEBE-5CAA-5667CD2C5C35}"/>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5" name="Footer Placeholder 4">
            <a:extLst>
              <a:ext uri="{FF2B5EF4-FFF2-40B4-BE49-F238E27FC236}">
                <a16:creationId xmlns:a16="http://schemas.microsoft.com/office/drawing/2014/main" id="{1C7B60DC-264C-EE78-45AB-16FA3256FD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36EE0-6AAD-73EA-AD60-F644C398D094}"/>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394814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BE69-D698-764C-AB44-68C7D6623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E48D40-DF61-2EDB-F262-A213E7ABA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86B061-112F-EF08-899C-70D78F48A6EF}"/>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5" name="Footer Placeholder 4">
            <a:extLst>
              <a:ext uri="{FF2B5EF4-FFF2-40B4-BE49-F238E27FC236}">
                <a16:creationId xmlns:a16="http://schemas.microsoft.com/office/drawing/2014/main" id="{AA3CE175-13B1-ABFD-BF06-EA430AF58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E9BACF-27F3-9C0A-438B-8D465572A7BD}"/>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25488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9C82-5EB9-866B-6EB8-B5BE523B12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46292C-89C5-10B7-A113-8EDA0D0C96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3C144C-8582-F95C-B158-AB616F06B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B1F02C-B4BF-39A0-038B-9B9975882E05}"/>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6" name="Footer Placeholder 5">
            <a:extLst>
              <a:ext uri="{FF2B5EF4-FFF2-40B4-BE49-F238E27FC236}">
                <a16:creationId xmlns:a16="http://schemas.microsoft.com/office/drawing/2014/main" id="{B52BDE90-83FE-CF14-20C5-22F78CAD25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AAEABB-C691-A946-4EF6-7D368A08C4D8}"/>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32325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E75E-7A40-37EC-0A82-D62F4BFFFF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A8FE9F-51C8-93CC-9DCC-1B63E5D3F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523E4-40ED-40B0-D9B5-684D8CD978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B66FE2-A768-69B2-5921-A230E7DC9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3FFFA-C2BE-0751-3FA3-E65296BD4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6869C3-ED5F-8645-96E0-70FAE84845DA}"/>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8" name="Footer Placeholder 7">
            <a:extLst>
              <a:ext uri="{FF2B5EF4-FFF2-40B4-BE49-F238E27FC236}">
                <a16:creationId xmlns:a16="http://schemas.microsoft.com/office/drawing/2014/main" id="{ED2A9C51-88DE-CCF5-E4EB-DBCA7B7AC8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E8A221-D56B-189E-55E8-09EA39513CBB}"/>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292176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DFE7-92FC-56EB-50CD-2A5A6C52F6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289CE0-B59E-90D3-529D-E6B2389A59B7}"/>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4" name="Footer Placeholder 3">
            <a:extLst>
              <a:ext uri="{FF2B5EF4-FFF2-40B4-BE49-F238E27FC236}">
                <a16:creationId xmlns:a16="http://schemas.microsoft.com/office/drawing/2014/main" id="{69506736-D3A2-090B-5AE7-8AF19D7B59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DF3ED3-6898-24FF-A60D-DFBBD6785671}"/>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366829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0A049-DFEF-273C-CF4A-F650435A9E82}"/>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3" name="Footer Placeholder 2">
            <a:extLst>
              <a:ext uri="{FF2B5EF4-FFF2-40B4-BE49-F238E27FC236}">
                <a16:creationId xmlns:a16="http://schemas.microsoft.com/office/drawing/2014/main" id="{DD36069D-EC2D-81DE-92B9-535F6DC304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664A1F-7B1C-01E2-E0CF-21E5008E30FA}"/>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183597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AA00-1BCD-DFD4-7E70-402CA9D6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AD8D33-1F7E-D1CB-D0D5-F3B4F7EDEA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DACFDE-3690-83E9-AE41-D9044FA1A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851DD-7F61-3E39-CF7A-1BA9AF5857C1}"/>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6" name="Footer Placeholder 5">
            <a:extLst>
              <a:ext uri="{FF2B5EF4-FFF2-40B4-BE49-F238E27FC236}">
                <a16:creationId xmlns:a16="http://schemas.microsoft.com/office/drawing/2014/main" id="{12040068-4211-BF57-19E0-4BF6CDD8D8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F139C3-4FEA-50DD-1B05-FBFD4B451F74}"/>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98013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13DF-D82E-F211-D828-CD4497DFC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49799C-E455-E387-C7EC-6E2C1E04BB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18EE04-7090-7710-BBED-3F2B697E4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13706-1A0E-81BB-584C-4A585226E7D0}"/>
              </a:ext>
            </a:extLst>
          </p:cNvPr>
          <p:cNvSpPr>
            <a:spLocks noGrp="1"/>
          </p:cNvSpPr>
          <p:nvPr>
            <p:ph type="dt" sz="half" idx="10"/>
          </p:nvPr>
        </p:nvSpPr>
        <p:spPr/>
        <p:txBody>
          <a:bodyPr/>
          <a:lstStyle/>
          <a:p>
            <a:fld id="{722DE9F7-24D4-418A-B8FE-BADC567D3CF8}" type="datetimeFigureOut">
              <a:rPr lang="en-IN" smtClean="0"/>
              <a:t>10-03-2024</a:t>
            </a:fld>
            <a:endParaRPr lang="en-IN"/>
          </a:p>
        </p:txBody>
      </p:sp>
      <p:sp>
        <p:nvSpPr>
          <p:cNvPr id="6" name="Footer Placeholder 5">
            <a:extLst>
              <a:ext uri="{FF2B5EF4-FFF2-40B4-BE49-F238E27FC236}">
                <a16:creationId xmlns:a16="http://schemas.microsoft.com/office/drawing/2014/main" id="{A62705C3-4499-4359-5C92-EDC000068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8DFF88-98E1-1CB0-10BB-55D88A297B0B}"/>
              </a:ext>
            </a:extLst>
          </p:cNvPr>
          <p:cNvSpPr>
            <a:spLocks noGrp="1"/>
          </p:cNvSpPr>
          <p:nvPr>
            <p:ph type="sldNum" sz="quarter" idx="12"/>
          </p:nvPr>
        </p:nvSpPr>
        <p:spPr/>
        <p:txBody>
          <a:bodyPr/>
          <a:lstStyle/>
          <a:p>
            <a:fld id="{B8686508-6920-4923-A72A-5AB7AE0AB4B0}" type="slidenum">
              <a:rPr lang="en-IN" smtClean="0"/>
              <a:t>‹#›</a:t>
            </a:fld>
            <a:endParaRPr lang="en-IN"/>
          </a:p>
        </p:txBody>
      </p:sp>
    </p:spTree>
    <p:extLst>
      <p:ext uri="{BB962C8B-B14F-4D97-AF65-F5344CB8AC3E}">
        <p14:creationId xmlns:p14="http://schemas.microsoft.com/office/powerpoint/2010/main" val="42990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CCED8-6002-52FE-DA76-7BEEFA37F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9F68B2-4759-8F05-A00A-2ADD0881D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5AFD1-AB54-4251-0558-AB690D2931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DE9F7-24D4-418A-B8FE-BADC567D3CF8}" type="datetimeFigureOut">
              <a:rPr lang="en-IN" smtClean="0"/>
              <a:t>10-03-2024</a:t>
            </a:fld>
            <a:endParaRPr lang="en-IN"/>
          </a:p>
        </p:txBody>
      </p:sp>
      <p:sp>
        <p:nvSpPr>
          <p:cNvPr id="5" name="Footer Placeholder 4">
            <a:extLst>
              <a:ext uri="{FF2B5EF4-FFF2-40B4-BE49-F238E27FC236}">
                <a16:creationId xmlns:a16="http://schemas.microsoft.com/office/drawing/2014/main" id="{859ACD4C-6183-15C3-8674-08A169E96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282F75-A51A-B9AD-241E-34E55C334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86508-6920-4923-A72A-5AB7AE0AB4B0}" type="slidenum">
              <a:rPr lang="en-IN" smtClean="0"/>
              <a:t>‹#›</a:t>
            </a:fld>
            <a:endParaRPr lang="en-IN"/>
          </a:p>
        </p:txBody>
      </p:sp>
    </p:spTree>
    <p:extLst>
      <p:ext uri="{BB962C8B-B14F-4D97-AF65-F5344CB8AC3E}">
        <p14:creationId xmlns:p14="http://schemas.microsoft.com/office/powerpoint/2010/main" val="1830944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2E1E7B-37A8-700D-EA17-43B0BD7E634B}"/>
              </a:ext>
            </a:extLst>
          </p:cNvPr>
          <p:cNvSpPr txBox="1"/>
          <p:nvPr/>
        </p:nvSpPr>
        <p:spPr>
          <a:xfrm>
            <a:off x="2397967" y="485192"/>
            <a:ext cx="7352523" cy="2862322"/>
          </a:xfrm>
          <a:prstGeom prst="rect">
            <a:avLst/>
          </a:prstGeom>
          <a:noFill/>
        </p:spPr>
        <p:txBody>
          <a:bodyPr wrap="square" rtlCol="0">
            <a:spAutoFit/>
          </a:bodyPr>
          <a:lstStyle/>
          <a:p>
            <a:endParaRPr lang="en-IN" sz="6000" dirty="0">
              <a:solidFill>
                <a:schemeClr val="bg1"/>
              </a:solidFill>
            </a:endParaRPr>
          </a:p>
          <a:p>
            <a:endParaRPr lang="en-IN" sz="6000" dirty="0">
              <a:solidFill>
                <a:schemeClr val="bg1"/>
              </a:solidFill>
            </a:endParaRPr>
          </a:p>
          <a:p>
            <a:r>
              <a:rPr lang="en-IN" sz="6000" dirty="0">
                <a:solidFill>
                  <a:schemeClr val="bg1"/>
                </a:solidFill>
              </a:rPr>
              <a:t>TIC           TAC		TOE</a:t>
            </a:r>
          </a:p>
        </p:txBody>
      </p:sp>
      <p:sp>
        <p:nvSpPr>
          <p:cNvPr id="2" name="TextBox 1">
            <a:extLst>
              <a:ext uri="{FF2B5EF4-FFF2-40B4-BE49-F238E27FC236}">
                <a16:creationId xmlns:a16="http://schemas.microsoft.com/office/drawing/2014/main" id="{E6CBEE1F-08BA-D8BB-8B5F-A6B7EA2ED7B3}"/>
              </a:ext>
            </a:extLst>
          </p:cNvPr>
          <p:cNvSpPr txBox="1"/>
          <p:nvPr/>
        </p:nvSpPr>
        <p:spPr>
          <a:xfrm>
            <a:off x="2550367" y="637592"/>
            <a:ext cx="7352523" cy="2862322"/>
          </a:xfrm>
          <a:prstGeom prst="rect">
            <a:avLst/>
          </a:prstGeom>
          <a:noFill/>
        </p:spPr>
        <p:txBody>
          <a:bodyPr wrap="square" rtlCol="0">
            <a:spAutoFit/>
          </a:bodyPr>
          <a:lstStyle/>
          <a:p>
            <a:endParaRPr lang="en-IN" sz="6000" dirty="0">
              <a:solidFill>
                <a:schemeClr val="bg1"/>
              </a:solidFill>
            </a:endParaRPr>
          </a:p>
          <a:p>
            <a:endParaRPr lang="en-IN" sz="6000" dirty="0">
              <a:solidFill>
                <a:schemeClr val="bg1"/>
              </a:solidFill>
            </a:endParaRPr>
          </a:p>
          <a:p>
            <a:r>
              <a:rPr lang="en-IN" sz="6000" dirty="0">
                <a:solidFill>
                  <a:schemeClr val="bg1"/>
                </a:solidFill>
              </a:rPr>
              <a:t>TIC           TAC		TOE</a:t>
            </a:r>
          </a:p>
        </p:txBody>
      </p:sp>
      <p:pic>
        <p:nvPicPr>
          <p:cNvPr id="3" name="Picture 2">
            <a:extLst>
              <a:ext uri="{FF2B5EF4-FFF2-40B4-BE49-F238E27FC236}">
                <a16:creationId xmlns:a16="http://schemas.microsoft.com/office/drawing/2014/main" id="{17C515BE-4777-C026-2114-7A1152513CC2}"/>
              </a:ext>
            </a:extLst>
          </p:cNvPr>
          <p:cNvPicPr>
            <a:picLocks noChangeAspect="1"/>
          </p:cNvPicPr>
          <p:nvPr/>
        </p:nvPicPr>
        <p:blipFill>
          <a:blip r:embed="rId2"/>
          <a:stretch>
            <a:fillRect/>
          </a:stretch>
        </p:blipFill>
        <p:spPr>
          <a:xfrm>
            <a:off x="2236897" y="1804275"/>
            <a:ext cx="7718205" cy="3249450"/>
          </a:xfrm>
          <a:prstGeom prst="rect">
            <a:avLst/>
          </a:prstGeom>
        </p:spPr>
      </p:pic>
      <p:pic>
        <p:nvPicPr>
          <p:cNvPr id="6" name="Picture 5">
            <a:extLst>
              <a:ext uri="{FF2B5EF4-FFF2-40B4-BE49-F238E27FC236}">
                <a16:creationId xmlns:a16="http://schemas.microsoft.com/office/drawing/2014/main" id="{96B96CC9-EB6C-9C25-174C-89FDB93D6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ACAECF6F-8B5E-E2CC-DBB5-F58AED9C0C7F}"/>
              </a:ext>
            </a:extLst>
          </p:cNvPr>
          <p:cNvSpPr txBox="1"/>
          <p:nvPr/>
        </p:nvSpPr>
        <p:spPr>
          <a:xfrm>
            <a:off x="1446245" y="1586204"/>
            <a:ext cx="9032033" cy="2092881"/>
          </a:xfrm>
          <a:prstGeom prst="rect">
            <a:avLst/>
          </a:prstGeom>
          <a:noFill/>
        </p:spPr>
        <p:txBody>
          <a:bodyPr wrap="square" rtlCol="0">
            <a:spAutoFit/>
          </a:bodyPr>
          <a:lstStyle/>
          <a:p>
            <a:endParaRPr lang="en-IN" sz="1400" b="1" dirty="0">
              <a:solidFill>
                <a:schemeClr val="bg1"/>
              </a:solidFill>
            </a:endParaRPr>
          </a:p>
          <a:p>
            <a:endParaRPr lang="en-IN" sz="1400" b="1" dirty="0">
              <a:solidFill>
                <a:schemeClr val="bg1"/>
              </a:solidFill>
            </a:endParaRPr>
          </a:p>
          <a:p>
            <a:endParaRPr lang="en-IN" sz="1400" b="1" dirty="0">
              <a:solidFill>
                <a:schemeClr val="bg1"/>
              </a:solidFill>
            </a:endParaRPr>
          </a:p>
          <a:p>
            <a:r>
              <a:rPr lang="en-IN" sz="8800" b="1" dirty="0">
                <a:solidFill>
                  <a:schemeClr val="bg1"/>
                </a:solidFill>
              </a:rPr>
              <a:t>TIC 		 TAC		TOE</a:t>
            </a:r>
          </a:p>
        </p:txBody>
      </p:sp>
    </p:spTree>
    <p:extLst>
      <p:ext uri="{BB962C8B-B14F-4D97-AF65-F5344CB8AC3E}">
        <p14:creationId xmlns:p14="http://schemas.microsoft.com/office/powerpoint/2010/main" val="107521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22C7DA-7DCC-D6BB-A607-86B72EAE1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06"/>
            <a:ext cx="12192000" cy="6951306"/>
          </a:xfrm>
          <a:prstGeom prst="rect">
            <a:avLst/>
          </a:prstGeom>
        </p:spPr>
      </p:pic>
      <p:sp>
        <p:nvSpPr>
          <p:cNvPr id="6" name="TextBox 5">
            <a:extLst>
              <a:ext uri="{FF2B5EF4-FFF2-40B4-BE49-F238E27FC236}">
                <a16:creationId xmlns:a16="http://schemas.microsoft.com/office/drawing/2014/main" id="{371D89EB-7BDE-565E-2891-6E6CD3CFD164}"/>
              </a:ext>
            </a:extLst>
          </p:cNvPr>
          <p:cNvSpPr txBox="1"/>
          <p:nvPr/>
        </p:nvSpPr>
        <p:spPr>
          <a:xfrm>
            <a:off x="1390261" y="1856792"/>
            <a:ext cx="6596743" cy="2831544"/>
          </a:xfrm>
          <a:prstGeom prst="rect">
            <a:avLst/>
          </a:prstGeom>
          <a:noFill/>
        </p:spPr>
        <p:txBody>
          <a:bodyPr wrap="square" rtlCol="0">
            <a:spAutoFit/>
          </a:bodyPr>
          <a:lstStyle/>
          <a:p>
            <a:r>
              <a:rPr lang="en-IN" sz="4000" b="1" dirty="0">
                <a:solidFill>
                  <a:schemeClr val="tx1">
                    <a:lumMod val="95000"/>
                    <a:lumOff val="5000"/>
                  </a:schemeClr>
                </a:solidFill>
              </a:rPr>
              <a:t>GROUP MEMBERS NAME:</a:t>
            </a:r>
          </a:p>
          <a:p>
            <a:endParaRPr lang="en-IN" sz="1800" b="1" dirty="0">
              <a:solidFill>
                <a:schemeClr val="tx1">
                  <a:lumMod val="95000"/>
                  <a:lumOff val="5000"/>
                </a:schemeClr>
              </a:solidFill>
            </a:endParaRPr>
          </a:p>
          <a:p>
            <a:pPr marL="457200" indent="-457200">
              <a:buFont typeface="Arial" panose="020B0604020202020204" pitchFamily="34" charset="0"/>
              <a:buChar char="•"/>
            </a:pPr>
            <a:r>
              <a:rPr lang="en-IN" sz="2400" dirty="0">
                <a:solidFill>
                  <a:schemeClr val="tx1">
                    <a:lumMod val="95000"/>
                    <a:lumOff val="5000"/>
                  </a:schemeClr>
                </a:solidFill>
              </a:rPr>
              <a:t>NABAMITA DAS GUPTA</a:t>
            </a:r>
          </a:p>
          <a:p>
            <a:pPr marL="457200" indent="-457200">
              <a:buFont typeface="Arial" panose="020B0604020202020204" pitchFamily="34" charset="0"/>
              <a:buChar char="•"/>
            </a:pPr>
            <a:r>
              <a:rPr lang="en-IN" sz="2400" dirty="0">
                <a:solidFill>
                  <a:schemeClr val="tx1">
                    <a:lumMod val="95000"/>
                    <a:lumOff val="5000"/>
                  </a:schemeClr>
                </a:solidFill>
              </a:rPr>
              <a:t>SHREYA BHOWMIK</a:t>
            </a:r>
          </a:p>
          <a:p>
            <a:pPr marL="457200" indent="-457200">
              <a:buFont typeface="Arial" panose="020B0604020202020204" pitchFamily="34" charset="0"/>
              <a:buChar char="•"/>
            </a:pPr>
            <a:r>
              <a:rPr lang="en-IN" sz="2400" dirty="0">
                <a:solidFill>
                  <a:schemeClr val="tx1">
                    <a:lumMod val="95000"/>
                    <a:lumOff val="5000"/>
                  </a:schemeClr>
                </a:solidFill>
              </a:rPr>
              <a:t>ADITI DAS</a:t>
            </a:r>
          </a:p>
          <a:p>
            <a:pPr marL="457200" indent="-457200">
              <a:buFont typeface="Arial" panose="020B0604020202020204" pitchFamily="34" charset="0"/>
              <a:buChar char="•"/>
            </a:pPr>
            <a:r>
              <a:rPr lang="en-IN" sz="2400" dirty="0">
                <a:solidFill>
                  <a:schemeClr val="tx1">
                    <a:lumMod val="95000"/>
                    <a:lumOff val="5000"/>
                  </a:schemeClr>
                </a:solidFill>
              </a:rPr>
              <a:t>DIPANNITA HALDER</a:t>
            </a:r>
          </a:p>
          <a:p>
            <a:pPr marL="457200" indent="-457200">
              <a:buFont typeface="Arial" panose="020B0604020202020204" pitchFamily="34" charset="0"/>
              <a:buChar char="•"/>
            </a:pPr>
            <a:r>
              <a:rPr lang="en-IN" sz="2400" dirty="0">
                <a:solidFill>
                  <a:schemeClr val="tx1">
                    <a:lumMod val="95000"/>
                    <a:lumOff val="5000"/>
                  </a:schemeClr>
                </a:solidFill>
              </a:rPr>
              <a:t>NABAJIT PAUL</a:t>
            </a:r>
          </a:p>
        </p:txBody>
      </p:sp>
    </p:spTree>
    <p:extLst>
      <p:ext uri="{BB962C8B-B14F-4D97-AF65-F5344CB8AC3E}">
        <p14:creationId xmlns:p14="http://schemas.microsoft.com/office/powerpoint/2010/main" val="96417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A5B215-79FE-3CAC-E1F1-6C2276BE0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88CFC3E-FCB4-59FF-5736-FC0FA71096FA}"/>
              </a:ext>
            </a:extLst>
          </p:cNvPr>
          <p:cNvSpPr txBox="1"/>
          <p:nvPr/>
        </p:nvSpPr>
        <p:spPr>
          <a:xfrm>
            <a:off x="1866122" y="1455576"/>
            <a:ext cx="8537511" cy="3139321"/>
          </a:xfrm>
          <a:prstGeom prst="rect">
            <a:avLst/>
          </a:prstGeom>
          <a:noFill/>
        </p:spPr>
        <p:txBody>
          <a:bodyPr wrap="square" rtlCol="0">
            <a:spAutoFit/>
          </a:bodyPr>
          <a:lstStyle/>
          <a:p>
            <a:r>
              <a:rPr lang="en-US" dirty="0">
                <a:solidFill>
                  <a:schemeClr val="accent6">
                    <a:lumMod val="50000"/>
                  </a:schemeClr>
                </a:solidFill>
              </a:rPr>
              <a:t>	                     </a:t>
            </a:r>
            <a:r>
              <a:rPr lang="en-US" sz="3600" b="1" dirty="0">
                <a:solidFill>
                  <a:schemeClr val="accent6">
                    <a:lumMod val="50000"/>
                  </a:schemeClr>
                </a:solidFill>
              </a:rPr>
              <a:t>INTRODUCTION</a:t>
            </a:r>
          </a:p>
          <a:p>
            <a:r>
              <a:rPr lang="en-US" dirty="0">
                <a:solidFill>
                  <a:schemeClr val="accent6">
                    <a:lumMod val="50000"/>
                  </a:schemeClr>
                </a:solidFill>
              </a:rPr>
              <a:t>The first print reference to a game called "tick-tack-toe" occurred in 1884, but referred to "a children's game played on a slate, consisting of trying with the eyes shut to bring the pencil down on one of the numbers of a set, the number hit being scored".</a:t>
            </a:r>
          </a:p>
          <a:p>
            <a:r>
              <a:rPr lang="en-US" dirty="0">
                <a:solidFill>
                  <a:schemeClr val="accent6">
                    <a:lumMod val="50000"/>
                  </a:schemeClr>
                </a:solidFill>
              </a:rPr>
              <a:t>Tic taco toe’s history started with the Romans, but their version was, admittedly, much more difficult than the one we know today. Each player used 3 pebbles, and so had to move them around on each turn. Tic tac toe’s markings have been found etched all over Rome. </a:t>
            </a:r>
          </a:p>
          <a:p>
            <a:r>
              <a:rPr lang="en-US" dirty="0">
                <a:solidFill>
                  <a:schemeClr val="accent6">
                    <a:lumMod val="50000"/>
                  </a:schemeClr>
                </a:solidFill>
              </a:rPr>
              <a:t>Popularity: Known for its simplicity yet strategic depth.</a:t>
            </a:r>
          </a:p>
          <a:p>
            <a:r>
              <a:rPr lang="en-US" dirty="0">
                <a:solidFill>
                  <a:schemeClr val="accent6">
                    <a:lumMod val="50000"/>
                  </a:schemeClr>
                </a:solidFill>
              </a:rPr>
              <a:t>Purpose: Explore the project to develop a Tic Tac Toe game.</a:t>
            </a:r>
            <a:endParaRPr lang="en-IN" dirty="0">
              <a:solidFill>
                <a:schemeClr val="accent6">
                  <a:lumMod val="50000"/>
                </a:schemeClr>
              </a:solidFill>
            </a:endParaRPr>
          </a:p>
        </p:txBody>
      </p:sp>
    </p:spTree>
    <p:extLst>
      <p:ext uri="{BB962C8B-B14F-4D97-AF65-F5344CB8AC3E}">
        <p14:creationId xmlns:p14="http://schemas.microsoft.com/office/powerpoint/2010/main" val="360361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D2C594-6E3C-C234-4475-17F24621E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Rounded Corners 6">
            <a:extLst>
              <a:ext uri="{FF2B5EF4-FFF2-40B4-BE49-F238E27FC236}">
                <a16:creationId xmlns:a16="http://schemas.microsoft.com/office/drawing/2014/main" id="{4E77B402-3953-FACF-D35C-3F50A736FDC6}"/>
              </a:ext>
            </a:extLst>
          </p:cNvPr>
          <p:cNvSpPr/>
          <p:nvPr/>
        </p:nvSpPr>
        <p:spPr>
          <a:xfrm>
            <a:off x="758891" y="1222880"/>
            <a:ext cx="2758750" cy="132494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81C2339-F908-F445-E3FE-A4A9D23CF8AD}"/>
              </a:ext>
            </a:extLst>
          </p:cNvPr>
          <p:cNvSpPr txBox="1"/>
          <p:nvPr/>
        </p:nvSpPr>
        <p:spPr>
          <a:xfrm>
            <a:off x="758892" y="1054359"/>
            <a:ext cx="2668556" cy="1200329"/>
          </a:xfrm>
          <a:prstGeom prst="rect">
            <a:avLst/>
          </a:prstGeom>
          <a:noFill/>
        </p:spPr>
        <p:txBody>
          <a:bodyPr wrap="square" rtlCol="0">
            <a:spAutoFit/>
          </a:bodyPr>
          <a:lstStyle/>
          <a:p>
            <a:r>
              <a:rPr lang="en-IN" sz="2400" b="1" dirty="0"/>
              <a:t>              </a:t>
            </a:r>
          </a:p>
          <a:p>
            <a:r>
              <a:rPr lang="en-IN" sz="2400" b="1" dirty="0"/>
              <a:t>  CREATE A         BOARD DESIGN</a:t>
            </a:r>
          </a:p>
        </p:txBody>
      </p:sp>
      <p:sp>
        <p:nvSpPr>
          <p:cNvPr id="10" name="Rectangle: Rounded Corners 9">
            <a:extLst>
              <a:ext uri="{FF2B5EF4-FFF2-40B4-BE49-F238E27FC236}">
                <a16:creationId xmlns:a16="http://schemas.microsoft.com/office/drawing/2014/main" id="{6907DC14-CC66-3E6B-2800-53D8B028F827}"/>
              </a:ext>
            </a:extLst>
          </p:cNvPr>
          <p:cNvSpPr/>
          <p:nvPr/>
        </p:nvSpPr>
        <p:spPr>
          <a:xfrm>
            <a:off x="5170713" y="1222880"/>
            <a:ext cx="2668555" cy="132494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solidFill>
                  <a:schemeClr val="tx1"/>
                </a:solidFill>
              </a:rPr>
              <a:t>CHECK IF BOARD IS FULL</a:t>
            </a:r>
          </a:p>
        </p:txBody>
      </p:sp>
      <p:sp>
        <p:nvSpPr>
          <p:cNvPr id="11" name="Rectangle: Rounded Corners 10">
            <a:extLst>
              <a:ext uri="{FF2B5EF4-FFF2-40B4-BE49-F238E27FC236}">
                <a16:creationId xmlns:a16="http://schemas.microsoft.com/office/drawing/2014/main" id="{C08D236C-DA4C-7BFE-E8DB-3182DB047E64}"/>
              </a:ext>
            </a:extLst>
          </p:cNvPr>
          <p:cNvSpPr/>
          <p:nvPr/>
        </p:nvSpPr>
        <p:spPr>
          <a:xfrm>
            <a:off x="9402148" y="1222881"/>
            <a:ext cx="2668555" cy="132494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solidFill>
                  <a:schemeClr val="tx1"/>
                </a:solidFill>
              </a:rPr>
              <a:t>CHECK IF SOMEONE HAS WON</a:t>
            </a:r>
          </a:p>
        </p:txBody>
      </p:sp>
      <p:sp>
        <p:nvSpPr>
          <p:cNvPr id="14" name="Arrow: Right 13">
            <a:extLst>
              <a:ext uri="{FF2B5EF4-FFF2-40B4-BE49-F238E27FC236}">
                <a16:creationId xmlns:a16="http://schemas.microsoft.com/office/drawing/2014/main" id="{C835D641-A17F-7CAC-270C-B694D561F739}"/>
              </a:ext>
            </a:extLst>
          </p:cNvPr>
          <p:cNvSpPr/>
          <p:nvPr/>
        </p:nvSpPr>
        <p:spPr>
          <a:xfrm>
            <a:off x="3741576" y="1735494"/>
            <a:ext cx="1119673" cy="363894"/>
          </a:xfrm>
          <a:prstGeom prst="rightArrow">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15" name="Arrow: Right 14">
            <a:extLst>
              <a:ext uri="{FF2B5EF4-FFF2-40B4-BE49-F238E27FC236}">
                <a16:creationId xmlns:a16="http://schemas.microsoft.com/office/drawing/2014/main" id="{807AAEAE-2FA3-4C4F-9439-16C597D435AF}"/>
              </a:ext>
            </a:extLst>
          </p:cNvPr>
          <p:cNvSpPr/>
          <p:nvPr/>
        </p:nvSpPr>
        <p:spPr>
          <a:xfrm>
            <a:off x="8005665" y="1735494"/>
            <a:ext cx="1212980" cy="363894"/>
          </a:xfrm>
          <a:prstGeom prst="rightArrow">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B223CC07-8822-B8FF-75B2-70C841FA1235}"/>
              </a:ext>
            </a:extLst>
          </p:cNvPr>
          <p:cNvSpPr/>
          <p:nvPr/>
        </p:nvSpPr>
        <p:spPr>
          <a:xfrm>
            <a:off x="7324532" y="4389067"/>
            <a:ext cx="2758750" cy="132494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solidFill>
                  <a:schemeClr val="tx1"/>
                </a:solidFill>
              </a:rPr>
              <a:t>MAIN GAME FUCNTION</a:t>
            </a:r>
          </a:p>
        </p:txBody>
      </p:sp>
      <p:sp>
        <p:nvSpPr>
          <p:cNvPr id="18" name="Rectangle: Rounded Corners 17">
            <a:extLst>
              <a:ext uri="{FF2B5EF4-FFF2-40B4-BE49-F238E27FC236}">
                <a16:creationId xmlns:a16="http://schemas.microsoft.com/office/drawing/2014/main" id="{5508BC05-C8AB-CCBC-1465-32CD430BE97E}"/>
              </a:ext>
            </a:extLst>
          </p:cNvPr>
          <p:cNvSpPr/>
          <p:nvPr/>
        </p:nvSpPr>
        <p:spPr>
          <a:xfrm>
            <a:off x="2411963" y="4389067"/>
            <a:ext cx="2758750" cy="132494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solidFill>
                  <a:schemeClr val="tx1"/>
                </a:solidFill>
              </a:rPr>
              <a:t>RUN THE GAME</a:t>
            </a:r>
          </a:p>
        </p:txBody>
      </p:sp>
      <p:sp>
        <p:nvSpPr>
          <p:cNvPr id="2" name="Arrow: Down 1">
            <a:extLst>
              <a:ext uri="{FF2B5EF4-FFF2-40B4-BE49-F238E27FC236}">
                <a16:creationId xmlns:a16="http://schemas.microsoft.com/office/drawing/2014/main" id="{FD9A1C13-FFC4-88E2-2C49-E08CEA43FD47}"/>
              </a:ext>
            </a:extLst>
          </p:cNvPr>
          <p:cNvSpPr/>
          <p:nvPr/>
        </p:nvSpPr>
        <p:spPr>
          <a:xfrm rot="2254288">
            <a:off x="9017661" y="2686606"/>
            <a:ext cx="352970" cy="1661905"/>
          </a:xfrm>
          <a:prstGeom prst="downArrow">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85560F79-37D8-AD0D-5CA6-762BEFFD8095}"/>
              </a:ext>
            </a:extLst>
          </p:cNvPr>
          <p:cNvSpPr/>
          <p:nvPr/>
        </p:nvSpPr>
        <p:spPr>
          <a:xfrm flipH="1">
            <a:off x="5495730" y="4752961"/>
            <a:ext cx="1660849" cy="388206"/>
          </a:xfrm>
          <a:prstGeom prst="rightArrow">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722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C4CC2E-06DA-EE2E-D0B7-F0BF79FFA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81CF695-0F9F-C038-5C12-EDF272939B71}"/>
              </a:ext>
            </a:extLst>
          </p:cNvPr>
          <p:cNvSpPr txBox="1"/>
          <p:nvPr/>
        </p:nvSpPr>
        <p:spPr>
          <a:xfrm>
            <a:off x="2304662" y="1243786"/>
            <a:ext cx="8546840" cy="4216539"/>
          </a:xfrm>
          <a:prstGeom prst="rect">
            <a:avLst/>
          </a:prstGeom>
          <a:noFill/>
        </p:spPr>
        <p:txBody>
          <a:bodyPr wrap="square" rtlCol="0">
            <a:spAutoFit/>
          </a:bodyPr>
          <a:lstStyle/>
          <a:p>
            <a:endParaRPr lang="en-US" sz="2400" b="1" dirty="0">
              <a:solidFill>
                <a:schemeClr val="accent6">
                  <a:lumMod val="50000"/>
                </a:schemeClr>
              </a:solidFill>
            </a:endParaRPr>
          </a:p>
          <a:p>
            <a:r>
              <a:rPr lang="en-US" sz="2400" b="1" dirty="0">
                <a:solidFill>
                  <a:schemeClr val="accent6">
                    <a:lumMod val="50000"/>
                  </a:schemeClr>
                </a:solidFill>
              </a:rPr>
              <a:t>1.CREATING A BOARD</a:t>
            </a:r>
          </a:p>
          <a:p>
            <a:r>
              <a:rPr lang="en-US" sz="1600" dirty="0">
                <a:solidFill>
                  <a:schemeClr val="accent6">
                    <a:lumMod val="50000"/>
                  </a:schemeClr>
                </a:solidFill>
              </a:rPr>
              <a:t>The function of board module provides functionalities for managing a game board. It typically includes methods for initializing the board, updating it based on player moves, validating moves, rendering the board visually, checking game-over conditions, and resetting the board. This modular approach allows for easy integration into various board games or applications, promoting code reusability and maintainability.</a:t>
            </a:r>
          </a:p>
          <a:p>
            <a:endParaRPr lang="en-US" b="1" dirty="0">
              <a:solidFill>
                <a:schemeClr val="accent6">
                  <a:lumMod val="50000"/>
                </a:schemeClr>
              </a:solidFill>
            </a:endParaRPr>
          </a:p>
          <a:p>
            <a:r>
              <a:rPr lang="en-US" sz="2400" b="1" dirty="0">
                <a:solidFill>
                  <a:schemeClr val="accent6">
                    <a:lumMod val="50000"/>
                  </a:schemeClr>
                </a:solidFill>
              </a:rPr>
              <a:t>2.CHECK IF BOARD IS FULL</a:t>
            </a:r>
          </a:p>
          <a:p>
            <a:r>
              <a:rPr lang="en-US" sz="1600" dirty="0">
                <a:solidFill>
                  <a:schemeClr val="accent6">
                    <a:lumMod val="50000"/>
                  </a:schemeClr>
                </a:solidFill>
              </a:rPr>
              <a:t>To check if a board is full in a Python module without a specific program, you can create a function that iterates through each cell of the board and checks if any cell is empty. If any empty cell is found, the function returns False, indicating that the board is not full. Otherwise, if no empty cells are found after iterating through the entire board, the function returns True, indicating that the board is full. This function can be called within your board module to determine the board's fullness.</a:t>
            </a:r>
          </a:p>
          <a:p>
            <a:endParaRPr lang="en-IN" b="1" dirty="0">
              <a:solidFill>
                <a:schemeClr val="accent6">
                  <a:lumMod val="50000"/>
                </a:schemeClr>
              </a:solidFill>
            </a:endParaRPr>
          </a:p>
        </p:txBody>
      </p:sp>
    </p:spTree>
    <p:extLst>
      <p:ext uri="{BB962C8B-B14F-4D97-AF65-F5344CB8AC3E}">
        <p14:creationId xmlns:p14="http://schemas.microsoft.com/office/powerpoint/2010/main" val="112271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7D4E95-4090-FA2D-BE09-116931701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25C4BA4-209F-75C2-2478-FCACA91350A5}"/>
              </a:ext>
            </a:extLst>
          </p:cNvPr>
          <p:cNvSpPr txBox="1"/>
          <p:nvPr/>
        </p:nvSpPr>
        <p:spPr>
          <a:xfrm>
            <a:off x="2323322" y="1558212"/>
            <a:ext cx="8714792" cy="3785652"/>
          </a:xfrm>
          <a:prstGeom prst="rect">
            <a:avLst/>
          </a:prstGeom>
          <a:noFill/>
        </p:spPr>
        <p:txBody>
          <a:bodyPr wrap="square" rtlCol="0">
            <a:spAutoFit/>
          </a:bodyPr>
          <a:lstStyle/>
          <a:p>
            <a:r>
              <a:rPr lang="en-US" sz="2400" b="1" dirty="0">
                <a:solidFill>
                  <a:schemeClr val="accent6">
                    <a:lumMod val="50000"/>
                  </a:schemeClr>
                </a:solidFill>
              </a:rPr>
              <a:t>3.CHECK IF SOMEONE HAS WON</a:t>
            </a:r>
          </a:p>
          <a:p>
            <a:r>
              <a:rPr lang="en-US" sz="1600" dirty="0">
                <a:solidFill>
                  <a:schemeClr val="accent6">
                    <a:lumMod val="50000"/>
                  </a:schemeClr>
                </a:solidFill>
              </a:rPr>
              <a:t>A "check if someone has won" module in a game like Tic Tac Toe typically involves examining the current state of the board to determine if a player has achieved a winning combination of marks (e.g., three X's or three O's in a row, column, or diagonal). This module would consist of functions to analyze the board and return a boolean value indicating whether a player has won the game. It doesn't require a specific program but can be integrated into the game logic to determine the outcome of each move.</a:t>
            </a:r>
          </a:p>
          <a:p>
            <a:endParaRPr lang="en-US" sz="1600" dirty="0">
              <a:solidFill>
                <a:schemeClr val="accent6">
                  <a:lumMod val="50000"/>
                </a:schemeClr>
              </a:solidFill>
            </a:endParaRPr>
          </a:p>
          <a:p>
            <a:r>
              <a:rPr lang="en-IN" sz="2400" b="1" dirty="0">
                <a:solidFill>
                  <a:schemeClr val="accent6">
                    <a:lumMod val="50000"/>
                  </a:schemeClr>
                </a:solidFill>
              </a:rPr>
              <a:t>4.MAIN GAME FUNCTION</a:t>
            </a:r>
          </a:p>
          <a:p>
            <a:r>
              <a:rPr lang="en-US" sz="1600" dirty="0">
                <a:solidFill>
                  <a:schemeClr val="accent6">
                    <a:lumMod val="50000"/>
                  </a:schemeClr>
                </a:solidFill>
              </a:rPr>
              <a:t>A main game function module in Python typically orchestrates the flow of the game. It manages the game loop, player turns, and interactions between different game components. This module usually includes functions for initializing the game, executing player moves, updating the game state, and checking for game-over conditions. By encapsulating these functionalities within a main game function module, developers can create a structured and modular game engine that facilitates the implementation of various types of games.</a:t>
            </a:r>
            <a:endParaRPr lang="en-IN" sz="1600" dirty="0">
              <a:solidFill>
                <a:schemeClr val="accent6">
                  <a:lumMod val="50000"/>
                </a:schemeClr>
              </a:solidFill>
            </a:endParaRPr>
          </a:p>
        </p:txBody>
      </p:sp>
    </p:spTree>
    <p:extLst>
      <p:ext uri="{BB962C8B-B14F-4D97-AF65-F5344CB8AC3E}">
        <p14:creationId xmlns:p14="http://schemas.microsoft.com/office/powerpoint/2010/main" val="249776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1010AB-DC54-8967-0862-AD5853516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824474D-CCFD-2843-4A66-4B2C99ABEB86}"/>
              </a:ext>
            </a:extLst>
          </p:cNvPr>
          <p:cNvSpPr txBox="1"/>
          <p:nvPr/>
        </p:nvSpPr>
        <p:spPr>
          <a:xfrm>
            <a:off x="2901820" y="2034073"/>
            <a:ext cx="7016621" cy="2739211"/>
          </a:xfrm>
          <a:prstGeom prst="rect">
            <a:avLst/>
          </a:prstGeom>
          <a:noFill/>
        </p:spPr>
        <p:txBody>
          <a:bodyPr wrap="square" rtlCol="0">
            <a:spAutoFit/>
          </a:bodyPr>
          <a:lstStyle/>
          <a:p>
            <a:r>
              <a:rPr lang="en-IN" sz="2800" b="1">
                <a:solidFill>
                  <a:schemeClr val="accent6">
                    <a:lumMod val="50000"/>
                  </a:schemeClr>
                </a:solidFill>
              </a:rPr>
              <a:t>5.RUN THE GAME</a:t>
            </a:r>
          </a:p>
          <a:p>
            <a:r>
              <a:rPr lang="en-US" sz="1800">
                <a:solidFill>
                  <a:schemeClr val="accent6">
                    <a:lumMod val="50000"/>
                  </a:schemeClr>
                </a:solidFill>
              </a:rPr>
              <a:t>A "run the game" module orchestrates the gameplay flow without implementing specific game mechanics. It handles the initialization of game components, the game loop, player turns, and interactions between different modules. This module typically includes functions for starting the game, managing player actions, updating the game state, and checking for game-over conditions. It serves as the central control mechanism for the entire game, coordinating various components to provide a cohesive gaming experience</a:t>
            </a:r>
            <a:endParaRPr lang="en-IN" sz="1800" dirty="0">
              <a:solidFill>
                <a:schemeClr val="accent6">
                  <a:lumMod val="50000"/>
                </a:schemeClr>
              </a:solidFill>
            </a:endParaRPr>
          </a:p>
        </p:txBody>
      </p:sp>
    </p:spTree>
    <p:extLst>
      <p:ext uri="{BB962C8B-B14F-4D97-AF65-F5344CB8AC3E}">
        <p14:creationId xmlns:p14="http://schemas.microsoft.com/office/powerpoint/2010/main" val="282734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32F049-2B09-833D-45ED-2E50B1544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48018C1-54C6-A56F-1548-17C7737EFF8C}"/>
              </a:ext>
            </a:extLst>
          </p:cNvPr>
          <p:cNvSpPr txBox="1"/>
          <p:nvPr/>
        </p:nvSpPr>
        <p:spPr>
          <a:xfrm>
            <a:off x="2379306" y="1390261"/>
            <a:ext cx="8444204" cy="3970318"/>
          </a:xfrm>
          <a:prstGeom prst="rect">
            <a:avLst/>
          </a:prstGeom>
          <a:noFill/>
        </p:spPr>
        <p:txBody>
          <a:bodyPr wrap="square" rtlCol="0">
            <a:spAutoFit/>
          </a:bodyPr>
          <a:lstStyle/>
          <a:p>
            <a:r>
              <a:rPr lang="en-IN" dirty="0"/>
              <a:t>		         </a:t>
            </a:r>
            <a:r>
              <a:rPr lang="en-IN" sz="2800" b="1" dirty="0">
                <a:solidFill>
                  <a:schemeClr val="accent6">
                    <a:lumMod val="50000"/>
                  </a:schemeClr>
                </a:solidFill>
              </a:rPr>
              <a:t>CONCLUSION</a:t>
            </a:r>
          </a:p>
          <a:p>
            <a:r>
              <a:rPr lang="en-US" sz="1600" dirty="0">
                <a:solidFill>
                  <a:schemeClr val="accent6">
                    <a:lumMod val="50000"/>
                  </a:schemeClr>
                </a:solidFill>
              </a:rPr>
              <a:t>In conclusion, the Tic Tac Toe Python program provides an interactive and enjoyable rendition of the classic game. Through modular design and careful implementation, we've created a functional game engine capable of managing the game state, player interactions, and win condition detection.The program begins by initializing the game board and prompting players for their moves in turns. Input validation ensures that only valid moves are accepted, preventing erroneous inputs. After each move, the program checks for win conditions, including horizontal, vertical, and diagonal alignments of marks. If a win condition is met or if the board is full with no winner, the game concludes, displaying the outcome to the players.Throughout the development process, we've leveraged Python's simplicity and versatility to create a concise and efficient program. By structuring the code into modular components, we've promoted code reusability and maintainability, allowing for easy expansion and customization in the future. In summary, the Tic Tac Toe Python program exemplifies the principles of modular programming and provides a platform for players to engage in strategic gameplay. It showcases the timeless appeal of the game while serving as a testament to the creativity and innovation possible within the realm of Python programming.</a:t>
            </a:r>
            <a:endParaRPr lang="en-IN" sz="1600" dirty="0">
              <a:solidFill>
                <a:schemeClr val="accent6">
                  <a:lumMod val="50000"/>
                </a:schemeClr>
              </a:solidFill>
            </a:endParaRPr>
          </a:p>
        </p:txBody>
      </p:sp>
    </p:spTree>
    <p:extLst>
      <p:ext uri="{BB962C8B-B14F-4D97-AF65-F5344CB8AC3E}">
        <p14:creationId xmlns:p14="http://schemas.microsoft.com/office/powerpoint/2010/main" val="326939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196723-15DF-A8BC-7E4B-6B51CAEFC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84904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885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Bhowmik</dc:creator>
  <cp:lastModifiedBy>Shreya Bhowmik</cp:lastModifiedBy>
  <cp:revision>8</cp:revision>
  <dcterms:created xsi:type="dcterms:W3CDTF">2024-03-09T12:40:05Z</dcterms:created>
  <dcterms:modified xsi:type="dcterms:W3CDTF">2024-03-10T12:33:37Z</dcterms:modified>
</cp:coreProperties>
</file>