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349ebe8c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349ebe8c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5fce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5fc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a8fb92ee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a8fb92ee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a8fb92ee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a8fb92ee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a8fb92ee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a8fb92ee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2509539"/>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Comic Sans MS"/>
                <a:ea typeface="Comic Sans MS"/>
                <a:cs typeface="Comic Sans MS"/>
                <a:sym typeface="Comic Sans MS"/>
              </a:rPr>
              <a:t>Personalized Advertisement </a:t>
            </a:r>
            <a:endParaRPr>
              <a:latin typeface="Comic Sans MS"/>
              <a:ea typeface="Comic Sans MS"/>
              <a:cs typeface="Comic Sans MS"/>
              <a:sym typeface="Comic Sans MS"/>
            </a:endParaRPr>
          </a:p>
          <a:p>
            <a:pPr indent="0" lvl="0" marL="0" rtl="0" algn="ctr">
              <a:spcBef>
                <a:spcPts val="0"/>
              </a:spcBef>
              <a:spcAft>
                <a:spcPts val="0"/>
              </a:spcAft>
              <a:buNone/>
            </a:pPr>
            <a:r>
              <a:rPr lang="en">
                <a:latin typeface="Comic Sans MS"/>
                <a:ea typeface="Comic Sans MS"/>
                <a:cs typeface="Comic Sans MS"/>
                <a:sym typeface="Comic Sans MS"/>
              </a:rPr>
              <a:t>System</a:t>
            </a:r>
            <a:endParaRPr>
              <a:latin typeface="Comic Sans MS"/>
              <a:ea typeface="Comic Sans MS"/>
              <a:cs typeface="Comic Sans MS"/>
              <a:sym typeface="Comic Sans MS"/>
            </a:endParaRPr>
          </a:p>
        </p:txBody>
      </p:sp>
      <p:sp>
        <p:nvSpPr>
          <p:cNvPr id="67" name="Google Shape;67;p13"/>
          <p:cNvSpPr txBox="1"/>
          <p:nvPr>
            <p:ph idx="1" type="subTitle"/>
          </p:nvPr>
        </p:nvSpPr>
        <p:spPr>
          <a:xfrm>
            <a:off x="3423525" y="3474900"/>
            <a:ext cx="1993200" cy="8049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latin typeface="Comic Sans MS"/>
                <a:ea typeface="Comic Sans MS"/>
                <a:cs typeface="Comic Sans MS"/>
                <a:sym typeface="Comic Sans MS"/>
              </a:rPr>
              <a:t>CS633</a:t>
            </a:r>
            <a:endParaRPr>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Overview</a:t>
            </a:r>
            <a:endParaRPr>
              <a:latin typeface="Comic Sans MS"/>
              <a:ea typeface="Comic Sans MS"/>
              <a:cs typeface="Comic Sans MS"/>
              <a:sym typeface="Comic Sans MS"/>
            </a:endParaRPr>
          </a:p>
        </p:txBody>
      </p:sp>
      <p:sp>
        <p:nvSpPr>
          <p:cNvPr id="73" name="Google Shape;73;p14"/>
          <p:cNvSpPr txBox="1"/>
          <p:nvPr>
            <p:ph idx="1" type="body"/>
          </p:nvPr>
        </p:nvSpPr>
        <p:spPr>
          <a:xfrm>
            <a:off x="387900" y="1534975"/>
            <a:ext cx="4755600" cy="2750100"/>
          </a:xfrm>
          <a:prstGeom prst="rect">
            <a:avLst/>
          </a:prstGeom>
        </p:spPr>
        <p:txBody>
          <a:bodyPr anchorCtr="0" anchor="t" bIns="91425" lIns="91425" spcFirstLastPara="1" rIns="91425" wrap="square" tIns="91425">
            <a:normAutofit/>
          </a:bodyPr>
          <a:lstStyle/>
          <a:p>
            <a:pPr indent="-419100" lvl="0" marL="457200" rtl="0" algn="l">
              <a:lnSpc>
                <a:spcPct val="200000"/>
              </a:lnSpc>
              <a:spcBef>
                <a:spcPts val="0"/>
              </a:spcBef>
              <a:spcAft>
                <a:spcPts val="0"/>
              </a:spcAft>
              <a:buClr>
                <a:schemeClr val="accent5"/>
              </a:buClr>
              <a:buSzPts val="3000"/>
              <a:buFont typeface="Comic Sans MS"/>
              <a:buAutoNum type="arabicPeriod"/>
            </a:pPr>
            <a:r>
              <a:rPr lang="en" sz="3000">
                <a:solidFill>
                  <a:schemeClr val="accent5"/>
                </a:solidFill>
                <a:latin typeface="Comic Sans MS"/>
                <a:ea typeface="Comic Sans MS"/>
                <a:cs typeface="Comic Sans MS"/>
                <a:sym typeface="Comic Sans MS"/>
              </a:rPr>
              <a:t>Role of Team</a:t>
            </a:r>
            <a:endParaRPr sz="3000">
              <a:solidFill>
                <a:schemeClr val="accent5"/>
              </a:solidFill>
              <a:latin typeface="Comic Sans MS"/>
              <a:ea typeface="Comic Sans MS"/>
              <a:cs typeface="Comic Sans MS"/>
              <a:sym typeface="Comic Sans MS"/>
            </a:endParaRPr>
          </a:p>
          <a:p>
            <a:pPr indent="-419100" lvl="0" marL="457200" rtl="0" algn="l">
              <a:lnSpc>
                <a:spcPct val="200000"/>
              </a:lnSpc>
              <a:spcBef>
                <a:spcPts val="0"/>
              </a:spcBef>
              <a:spcAft>
                <a:spcPts val="0"/>
              </a:spcAft>
              <a:buClr>
                <a:schemeClr val="accent5"/>
              </a:buClr>
              <a:buSzPts val="3000"/>
              <a:buFont typeface="Comic Sans MS"/>
              <a:buAutoNum type="arabicPeriod"/>
            </a:pPr>
            <a:r>
              <a:rPr lang="en" sz="3000">
                <a:solidFill>
                  <a:schemeClr val="accent5"/>
                </a:solidFill>
                <a:latin typeface="Comic Sans MS"/>
                <a:ea typeface="Comic Sans MS"/>
                <a:cs typeface="Comic Sans MS"/>
                <a:sym typeface="Comic Sans MS"/>
              </a:rPr>
              <a:t>Policy</a:t>
            </a:r>
            <a:endParaRPr sz="3000">
              <a:solidFill>
                <a:schemeClr val="accent5"/>
              </a:solidFill>
              <a:latin typeface="Comic Sans MS"/>
              <a:ea typeface="Comic Sans MS"/>
              <a:cs typeface="Comic Sans MS"/>
              <a:sym typeface="Comic Sans MS"/>
            </a:endParaRPr>
          </a:p>
          <a:p>
            <a:pPr indent="-419100" lvl="0" marL="457200" rtl="0" algn="l">
              <a:lnSpc>
                <a:spcPct val="200000"/>
              </a:lnSpc>
              <a:spcBef>
                <a:spcPts val="0"/>
              </a:spcBef>
              <a:spcAft>
                <a:spcPts val="0"/>
              </a:spcAft>
              <a:buClr>
                <a:schemeClr val="accent5"/>
              </a:buClr>
              <a:buSzPts val="3000"/>
              <a:buFont typeface="Comic Sans MS"/>
              <a:buAutoNum type="arabicPeriod"/>
            </a:pPr>
            <a:r>
              <a:rPr lang="en" sz="3000">
                <a:solidFill>
                  <a:schemeClr val="accent5"/>
                </a:solidFill>
                <a:latin typeface="Comic Sans MS"/>
                <a:ea typeface="Comic Sans MS"/>
                <a:cs typeface="Comic Sans MS"/>
                <a:sym typeface="Comic Sans MS"/>
              </a:rPr>
              <a:t>Scope</a:t>
            </a:r>
            <a:endParaRPr sz="3000">
              <a:solidFill>
                <a:schemeClr val="accent5"/>
              </a:solidFill>
              <a:latin typeface="Comic Sans MS"/>
              <a:ea typeface="Comic Sans MS"/>
              <a:cs typeface="Comic Sans MS"/>
              <a:sym typeface="Comic Sans MS"/>
            </a:endParaRPr>
          </a:p>
        </p:txBody>
      </p:sp>
      <p:pic>
        <p:nvPicPr>
          <p:cNvPr id="74" name="Google Shape;74;p14"/>
          <p:cNvPicPr preferRelativeResize="0"/>
          <p:nvPr/>
        </p:nvPicPr>
        <p:blipFill>
          <a:blip r:embed="rId3">
            <a:alphaModFix/>
          </a:blip>
          <a:stretch>
            <a:fillRect/>
          </a:stretch>
        </p:blipFill>
        <p:spPr>
          <a:xfrm>
            <a:off x="5215100" y="1103075"/>
            <a:ext cx="3695700" cy="31819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latin typeface="Comic Sans MS"/>
                <a:ea typeface="Comic Sans MS"/>
                <a:cs typeface="Comic Sans MS"/>
                <a:sym typeface="Comic Sans MS"/>
              </a:rPr>
              <a:t>Roles of ou</a:t>
            </a:r>
            <a:r>
              <a:rPr lang="en">
                <a:latin typeface="Comic Sans MS"/>
                <a:ea typeface="Comic Sans MS"/>
                <a:cs typeface="Comic Sans MS"/>
                <a:sym typeface="Comic Sans MS"/>
              </a:rPr>
              <a:t>r</a:t>
            </a:r>
            <a:r>
              <a:rPr lang="en">
                <a:solidFill>
                  <a:schemeClr val="accent1"/>
                </a:solidFill>
                <a:latin typeface="Comic Sans MS"/>
                <a:ea typeface="Comic Sans MS"/>
                <a:cs typeface="Comic Sans MS"/>
                <a:sym typeface="Comic Sans MS"/>
              </a:rPr>
              <a:t> Team Members</a:t>
            </a:r>
            <a:endParaRPr>
              <a:solidFill>
                <a:schemeClr val="accent1"/>
              </a:solidFill>
              <a:latin typeface="Comic Sans MS"/>
              <a:ea typeface="Comic Sans MS"/>
              <a:cs typeface="Comic Sans MS"/>
              <a:sym typeface="Comic Sans MS"/>
            </a:endParaRPr>
          </a:p>
        </p:txBody>
      </p:sp>
      <p:grpSp>
        <p:nvGrpSpPr>
          <p:cNvPr id="81" name="Google Shape;81;p15"/>
          <p:cNvGrpSpPr/>
          <p:nvPr/>
        </p:nvGrpSpPr>
        <p:grpSpPr>
          <a:xfrm>
            <a:off x="311700" y="1396325"/>
            <a:ext cx="1644325" cy="1644300"/>
            <a:chOff x="431475" y="1351550"/>
            <a:chExt cx="1644325" cy="1644300"/>
          </a:xfrm>
        </p:grpSpPr>
        <p:sp>
          <p:nvSpPr>
            <p:cNvPr id="82" name="Google Shape;82;p15"/>
            <p:cNvSpPr/>
            <p:nvPr/>
          </p:nvSpPr>
          <p:spPr>
            <a:xfrm>
              <a:off x="431500"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5"/>
            <p:cNvPicPr preferRelativeResize="0"/>
            <p:nvPr/>
          </p:nvPicPr>
          <p:blipFill rotWithShape="1">
            <a:blip r:embed="rId3">
              <a:alphaModFix/>
            </a:blip>
            <a:srcRect b="0" l="0" r="0" t="0"/>
            <a:stretch/>
          </p:blipFill>
          <p:spPr>
            <a:xfrm>
              <a:off x="431475" y="1351550"/>
              <a:ext cx="1644300" cy="1644300"/>
            </a:xfrm>
            <a:prstGeom prst="ellipse">
              <a:avLst/>
            </a:prstGeom>
            <a:noFill/>
            <a:ln>
              <a:noFill/>
            </a:ln>
          </p:spPr>
        </p:pic>
      </p:grpSp>
      <p:sp>
        <p:nvSpPr>
          <p:cNvPr id="84" name="Google Shape;84;p15"/>
          <p:cNvSpPr txBox="1"/>
          <p:nvPr>
            <p:ph idx="4294967295" type="body"/>
          </p:nvPr>
        </p:nvSpPr>
        <p:spPr>
          <a:xfrm>
            <a:off x="164950" y="3108900"/>
            <a:ext cx="2177400" cy="4362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1200"/>
              </a:spcAft>
              <a:buNone/>
            </a:pPr>
            <a:r>
              <a:rPr lang="en" sz="2100">
                <a:solidFill>
                  <a:schemeClr val="accent5"/>
                </a:solidFill>
                <a:latin typeface="Comic Sans MS"/>
                <a:ea typeface="Comic Sans MS"/>
                <a:cs typeface="Comic Sans MS"/>
                <a:sym typeface="Comic Sans MS"/>
              </a:rPr>
              <a:t>Rouling Wang</a:t>
            </a:r>
            <a:endParaRPr sz="2100">
              <a:solidFill>
                <a:schemeClr val="accent5"/>
              </a:solidFill>
              <a:latin typeface="Comic Sans MS"/>
              <a:ea typeface="Comic Sans MS"/>
              <a:cs typeface="Comic Sans MS"/>
              <a:sym typeface="Comic Sans MS"/>
            </a:endParaRPr>
          </a:p>
        </p:txBody>
      </p:sp>
      <p:cxnSp>
        <p:nvCxnSpPr>
          <p:cNvPr id="85" name="Google Shape;85;p15"/>
          <p:cNvCxnSpPr/>
          <p:nvPr/>
        </p:nvCxnSpPr>
        <p:spPr>
          <a:xfrm>
            <a:off x="11181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86" name="Google Shape;86;p15"/>
          <p:cNvSpPr txBox="1"/>
          <p:nvPr>
            <p:ph idx="4294967295" type="body"/>
          </p:nvPr>
        </p:nvSpPr>
        <p:spPr>
          <a:xfrm>
            <a:off x="164925" y="3641661"/>
            <a:ext cx="2177400" cy="1153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100">
                <a:latin typeface="Comic Sans MS"/>
                <a:ea typeface="Comic Sans MS"/>
                <a:cs typeface="Comic Sans MS"/>
                <a:sym typeface="Comic Sans MS"/>
              </a:rPr>
              <a:t>Tester</a:t>
            </a:r>
            <a:endParaRPr sz="1100">
              <a:latin typeface="Comic Sans MS"/>
              <a:ea typeface="Comic Sans MS"/>
              <a:cs typeface="Comic Sans MS"/>
              <a:sym typeface="Comic Sans MS"/>
            </a:endParaRPr>
          </a:p>
        </p:txBody>
      </p:sp>
      <p:sp>
        <p:nvSpPr>
          <p:cNvPr id="87" name="Google Shape;87;p15"/>
          <p:cNvSpPr txBox="1"/>
          <p:nvPr>
            <p:ph idx="4294967295" type="body"/>
          </p:nvPr>
        </p:nvSpPr>
        <p:spPr>
          <a:xfrm>
            <a:off x="2374559" y="3108900"/>
            <a:ext cx="2177400" cy="4362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1200"/>
              </a:spcAft>
              <a:buNone/>
            </a:pPr>
            <a:r>
              <a:rPr lang="en" sz="2100">
                <a:solidFill>
                  <a:schemeClr val="accent5"/>
                </a:solidFill>
                <a:latin typeface="Comic Sans MS"/>
                <a:ea typeface="Comic Sans MS"/>
                <a:cs typeface="Comic Sans MS"/>
                <a:sym typeface="Comic Sans MS"/>
              </a:rPr>
              <a:t>Yidong Yao</a:t>
            </a:r>
            <a:endParaRPr sz="2100">
              <a:solidFill>
                <a:schemeClr val="accent5"/>
              </a:solidFill>
              <a:latin typeface="Comic Sans MS"/>
              <a:ea typeface="Comic Sans MS"/>
              <a:cs typeface="Comic Sans MS"/>
              <a:sym typeface="Comic Sans MS"/>
            </a:endParaRPr>
          </a:p>
        </p:txBody>
      </p:sp>
      <p:cxnSp>
        <p:nvCxnSpPr>
          <p:cNvPr id="88" name="Google Shape;88;p15"/>
          <p:cNvCxnSpPr/>
          <p:nvPr/>
        </p:nvCxnSpPr>
        <p:spPr>
          <a:xfrm>
            <a:off x="3327800" y="3613373"/>
            <a:ext cx="270900" cy="0"/>
          </a:xfrm>
          <a:prstGeom prst="straightConnector1">
            <a:avLst/>
          </a:prstGeom>
          <a:noFill/>
          <a:ln cap="flat" cmpd="sng" w="9525">
            <a:solidFill>
              <a:schemeClr val="lt2"/>
            </a:solidFill>
            <a:prstDash val="solid"/>
            <a:round/>
            <a:headEnd len="sm" w="sm" type="none"/>
            <a:tailEnd len="sm" w="sm" type="none"/>
          </a:ln>
        </p:spPr>
      </p:cxnSp>
      <p:sp>
        <p:nvSpPr>
          <p:cNvPr id="89" name="Google Shape;89;p15"/>
          <p:cNvSpPr txBox="1"/>
          <p:nvPr>
            <p:ph idx="4294967295" type="body"/>
          </p:nvPr>
        </p:nvSpPr>
        <p:spPr>
          <a:xfrm>
            <a:off x="2374545" y="3641661"/>
            <a:ext cx="2177400" cy="1153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100">
                <a:latin typeface="Comic Sans MS"/>
                <a:ea typeface="Comic Sans MS"/>
                <a:cs typeface="Comic Sans MS"/>
                <a:sym typeface="Comic Sans MS"/>
              </a:rPr>
              <a:t>Team Leader</a:t>
            </a:r>
            <a:endParaRPr sz="1100">
              <a:latin typeface="Comic Sans MS"/>
              <a:ea typeface="Comic Sans MS"/>
              <a:cs typeface="Comic Sans MS"/>
              <a:sym typeface="Comic Sans MS"/>
            </a:endParaRPr>
          </a:p>
        </p:txBody>
      </p:sp>
      <p:grpSp>
        <p:nvGrpSpPr>
          <p:cNvPr id="90" name="Google Shape;90;p15"/>
          <p:cNvGrpSpPr/>
          <p:nvPr/>
        </p:nvGrpSpPr>
        <p:grpSpPr>
          <a:xfrm>
            <a:off x="4867425" y="1366425"/>
            <a:ext cx="1644313" cy="1644300"/>
            <a:chOff x="4867413" y="1351550"/>
            <a:chExt cx="1644313" cy="1644300"/>
          </a:xfrm>
        </p:grpSpPr>
        <p:sp>
          <p:nvSpPr>
            <p:cNvPr id="91" name="Google Shape;91;p15"/>
            <p:cNvSpPr/>
            <p:nvPr/>
          </p:nvSpPr>
          <p:spPr>
            <a:xfrm>
              <a:off x="4867413"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5"/>
            <p:cNvPicPr preferRelativeResize="0"/>
            <p:nvPr/>
          </p:nvPicPr>
          <p:blipFill rotWithShape="1">
            <a:blip r:embed="rId4">
              <a:alphaModFix/>
            </a:blip>
            <a:srcRect b="0" l="21875" r="21875" t="0"/>
            <a:stretch/>
          </p:blipFill>
          <p:spPr>
            <a:xfrm>
              <a:off x="4867425" y="1351550"/>
              <a:ext cx="1644300" cy="1644300"/>
            </a:xfrm>
            <a:prstGeom prst="ellipse">
              <a:avLst/>
            </a:prstGeom>
            <a:noFill/>
            <a:ln>
              <a:noFill/>
            </a:ln>
          </p:spPr>
        </p:pic>
      </p:grpSp>
      <p:sp>
        <p:nvSpPr>
          <p:cNvPr id="93" name="Google Shape;93;p15"/>
          <p:cNvSpPr txBox="1"/>
          <p:nvPr>
            <p:ph idx="4294967295" type="body"/>
          </p:nvPr>
        </p:nvSpPr>
        <p:spPr>
          <a:xfrm>
            <a:off x="4584180" y="3108900"/>
            <a:ext cx="2177400" cy="4362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1200"/>
              </a:spcAft>
              <a:buNone/>
            </a:pPr>
            <a:r>
              <a:rPr lang="en" sz="2100">
                <a:solidFill>
                  <a:schemeClr val="accent5"/>
                </a:solidFill>
                <a:latin typeface="Comic Sans MS"/>
                <a:ea typeface="Comic Sans MS"/>
                <a:cs typeface="Comic Sans MS"/>
                <a:sym typeface="Comic Sans MS"/>
              </a:rPr>
              <a:t>Shreya Rana</a:t>
            </a:r>
            <a:endParaRPr sz="2100">
              <a:solidFill>
                <a:schemeClr val="accent5"/>
              </a:solidFill>
              <a:latin typeface="Comic Sans MS"/>
              <a:ea typeface="Comic Sans MS"/>
              <a:cs typeface="Comic Sans MS"/>
              <a:sym typeface="Comic Sans MS"/>
            </a:endParaRPr>
          </a:p>
        </p:txBody>
      </p:sp>
      <p:cxnSp>
        <p:nvCxnSpPr>
          <p:cNvPr id="94" name="Google Shape;94;p15"/>
          <p:cNvCxnSpPr/>
          <p:nvPr/>
        </p:nvCxnSpPr>
        <p:spPr>
          <a:xfrm>
            <a:off x="55540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95" name="Google Shape;95;p15"/>
          <p:cNvSpPr txBox="1"/>
          <p:nvPr>
            <p:ph idx="4294967295" type="body"/>
          </p:nvPr>
        </p:nvSpPr>
        <p:spPr>
          <a:xfrm>
            <a:off x="4584169" y="3641661"/>
            <a:ext cx="2177400" cy="1153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100">
                <a:latin typeface="Comic Sans MS"/>
                <a:ea typeface="Comic Sans MS"/>
                <a:cs typeface="Comic Sans MS"/>
                <a:sym typeface="Comic Sans MS"/>
              </a:rPr>
              <a:t>Front-End Developer</a:t>
            </a:r>
            <a:endParaRPr sz="1100">
              <a:latin typeface="Comic Sans MS"/>
              <a:ea typeface="Comic Sans MS"/>
              <a:cs typeface="Comic Sans MS"/>
              <a:sym typeface="Comic Sans MS"/>
            </a:endParaRPr>
          </a:p>
        </p:txBody>
      </p:sp>
      <p:sp>
        <p:nvSpPr>
          <p:cNvPr id="96" name="Google Shape;96;p15"/>
          <p:cNvSpPr txBox="1"/>
          <p:nvPr>
            <p:ph idx="4294967295" type="body"/>
          </p:nvPr>
        </p:nvSpPr>
        <p:spPr>
          <a:xfrm>
            <a:off x="6793801" y="3108900"/>
            <a:ext cx="2177400" cy="4362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1200"/>
              </a:spcAft>
              <a:buNone/>
            </a:pPr>
            <a:r>
              <a:rPr lang="en" sz="2100">
                <a:solidFill>
                  <a:schemeClr val="accent5"/>
                </a:solidFill>
                <a:latin typeface="Comic Sans MS"/>
                <a:ea typeface="Comic Sans MS"/>
                <a:cs typeface="Comic Sans MS"/>
                <a:sym typeface="Comic Sans MS"/>
              </a:rPr>
              <a:t> Lei Zhu</a:t>
            </a:r>
            <a:endParaRPr sz="2100">
              <a:solidFill>
                <a:schemeClr val="accent5"/>
              </a:solidFill>
              <a:latin typeface="Comic Sans MS"/>
              <a:ea typeface="Comic Sans MS"/>
              <a:cs typeface="Comic Sans MS"/>
              <a:sym typeface="Comic Sans MS"/>
            </a:endParaRPr>
          </a:p>
        </p:txBody>
      </p:sp>
      <p:cxnSp>
        <p:nvCxnSpPr>
          <p:cNvPr id="97" name="Google Shape;97;p15"/>
          <p:cNvCxnSpPr/>
          <p:nvPr/>
        </p:nvCxnSpPr>
        <p:spPr>
          <a:xfrm>
            <a:off x="7747050" y="3613373"/>
            <a:ext cx="270900" cy="0"/>
          </a:xfrm>
          <a:prstGeom prst="straightConnector1">
            <a:avLst/>
          </a:prstGeom>
          <a:noFill/>
          <a:ln cap="flat" cmpd="sng" w="9525">
            <a:solidFill>
              <a:schemeClr val="lt2"/>
            </a:solidFill>
            <a:prstDash val="solid"/>
            <a:round/>
            <a:headEnd len="sm" w="sm" type="none"/>
            <a:tailEnd len="sm" w="sm" type="none"/>
          </a:ln>
        </p:spPr>
      </p:cxnSp>
      <p:sp>
        <p:nvSpPr>
          <p:cNvPr id="98" name="Google Shape;98;p15"/>
          <p:cNvSpPr/>
          <p:nvPr/>
        </p:nvSpPr>
        <p:spPr>
          <a:xfrm>
            <a:off x="7085400" y="1366425"/>
            <a:ext cx="1644300" cy="16443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idx="4294967295" type="body"/>
          </p:nvPr>
        </p:nvSpPr>
        <p:spPr>
          <a:xfrm>
            <a:off x="6793795" y="3641661"/>
            <a:ext cx="2177400" cy="1153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100">
                <a:latin typeface="Comic Sans MS"/>
                <a:ea typeface="Comic Sans MS"/>
                <a:cs typeface="Comic Sans MS"/>
                <a:sym typeface="Comic Sans MS"/>
              </a:rPr>
              <a:t>Back-End Developer</a:t>
            </a:r>
            <a:endParaRPr sz="1100">
              <a:latin typeface="Comic Sans MS"/>
              <a:ea typeface="Comic Sans MS"/>
              <a:cs typeface="Comic Sans MS"/>
              <a:sym typeface="Comic Sans MS"/>
            </a:endParaRPr>
          </a:p>
          <a:p>
            <a:pPr indent="0" lvl="0" marL="0" rtl="0" algn="ctr">
              <a:spcBef>
                <a:spcPts val="1200"/>
              </a:spcBef>
              <a:spcAft>
                <a:spcPts val="1200"/>
              </a:spcAft>
              <a:buNone/>
            </a:pPr>
            <a:r>
              <a:t/>
            </a:r>
            <a:endParaRPr sz="1100">
              <a:latin typeface="Comic Sans MS"/>
              <a:ea typeface="Comic Sans MS"/>
              <a:cs typeface="Comic Sans MS"/>
              <a:sym typeface="Comic Sans MS"/>
            </a:endParaRPr>
          </a:p>
        </p:txBody>
      </p:sp>
      <p:grpSp>
        <p:nvGrpSpPr>
          <p:cNvPr id="100" name="Google Shape;100;p15"/>
          <p:cNvGrpSpPr/>
          <p:nvPr/>
        </p:nvGrpSpPr>
        <p:grpSpPr>
          <a:xfrm>
            <a:off x="2618750" y="1396337"/>
            <a:ext cx="1644325" cy="1644300"/>
            <a:chOff x="431475" y="1351550"/>
            <a:chExt cx="1644325" cy="1644300"/>
          </a:xfrm>
        </p:grpSpPr>
        <p:sp>
          <p:nvSpPr>
            <p:cNvPr id="101" name="Google Shape;101;p15"/>
            <p:cNvSpPr/>
            <p:nvPr/>
          </p:nvSpPr>
          <p:spPr>
            <a:xfrm>
              <a:off x="431500"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5"/>
            <p:cNvPicPr preferRelativeResize="0"/>
            <p:nvPr/>
          </p:nvPicPr>
          <p:blipFill rotWithShape="1">
            <a:blip r:embed="rId5">
              <a:alphaModFix/>
            </a:blip>
            <a:srcRect b="0" l="16675" r="16675" t="0"/>
            <a:stretch/>
          </p:blipFill>
          <p:spPr>
            <a:xfrm>
              <a:off x="431475" y="1351550"/>
              <a:ext cx="1644300" cy="1644300"/>
            </a:xfrm>
            <a:prstGeom prst="ellipse">
              <a:avLst/>
            </a:prstGeom>
            <a:noFill/>
            <a:ln>
              <a:noFill/>
            </a:ln>
          </p:spPr>
        </p:pic>
      </p:grpSp>
      <p:pic>
        <p:nvPicPr>
          <p:cNvPr id="103" name="Google Shape;103;p15"/>
          <p:cNvPicPr preferRelativeResize="0"/>
          <p:nvPr/>
        </p:nvPicPr>
        <p:blipFill rotWithShape="1">
          <a:blip r:embed="rId6">
            <a:alphaModFix/>
          </a:blip>
          <a:srcRect b="17544" l="19880" r="20435" t="6536"/>
          <a:stretch/>
        </p:blipFill>
        <p:spPr>
          <a:xfrm>
            <a:off x="7393700" y="1572125"/>
            <a:ext cx="981300" cy="1248300"/>
          </a:xfrm>
          <a:prstGeom prst="ellipse">
            <a:avLst/>
          </a:prstGeom>
          <a:solidFill>
            <a:srgbClr val="D9D9D9"/>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Policy</a:t>
            </a:r>
            <a:endParaRPr>
              <a:latin typeface="Comic Sans MS"/>
              <a:ea typeface="Comic Sans MS"/>
              <a:cs typeface="Comic Sans MS"/>
              <a:sym typeface="Comic Sans MS"/>
            </a:endParaRPr>
          </a:p>
        </p:txBody>
      </p:sp>
      <p:sp>
        <p:nvSpPr>
          <p:cNvPr id="109" name="Google Shape;109;p16"/>
          <p:cNvSpPr txBox="1"/>
          <p:nvPr>
            <p:ph idx="4294967295" type="body"/>
          </p:nvPr>
        </p:nvSpPr>
        <p:spPr>
          <a:xfrm>
            <a:off x="311700" y="1196738"/>
            <a:ext cx="3853200" cy="524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2400">
                <a:solidFill>
                  <a:schemeClr val="accent5"/>
                </a:solidFill>
                <a:latin typeface="Comic Sans MS"/>
                <a:ea typeface="Comic Sans MS"/>
                <a:cs typeface="Comic Sans MS"/>
                <a:sym typeface="Comic Sans MS"/>
              </a:rPr>
              <a:t>Meeting Time​​</a:t>
            </a:r>
            <a:endParaRPr sz="2400">
              <a:solidFill>
                <a:schemeClr val="accent5"/>
              </a:solidFill>
              <a:latin typeface="Comic Sans MS"/>
              <a:ea typeface="Comic Sans MS"/>
              <a:cs typeface="Comic Sans MS"/>
              <a:sym typeface="Comic Sans MS"/>
            </a:endParaRPr>
          </a:p>
        </p:txBody>
      </p:sp>
      <p:cxnSp>
        <p:nvCxnSpPr>
          <p:cNvPr id="110" name="Google Shape;110;p16"/>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11" name="Google Shape;111;p16"/>
          <p:cNvSpPr txBox="1"/>
          <p:nvPr>
            <p:ph idx="4294967295" type="body"/>
          </p:nvPr>
        </p:nvSpPr>
        <p:spPr>
          <a:xfrm>
            <a:off x="311700" y="1916328"/>
            <a:ext cx="3853200" cy="93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solidFill>
                  <a:srgbClr val="616161"/>
                </a:solidFill>
                <a:latin typeface="Comic Sans MS"/>
                <a:ea typeface="Comic Sans MS"/>
                <a:cs typeface="Comic Sans MS"/>
                <a:sym typeface="Comic Sans MS"/>
              </a:rPr>
              <a:t>Every Friday around 9 pm on zoom or Whatsapp(can be modified, depends on team member’s schedule).</a:t>
            </a:r>
            <a:endParaRPr sz="5600">
              <a:solidFill>
                <a:srgbClr val="616161"/>
              </a:solidFill>
              <a:latin typeface="Comic Sans MS"/>
              <a:ea typeface="Comic Sans MS"/>
              <a:cs typeface="Comic Sans MS"/>
              <a:sym typeface="Comic Sans MS"/>
            </a:endParaRPr>
          </a:p>
          <a:p>
            <a:pPr indent="0" lvl="0" marL="0" rtl="0" algn="l">
              <a:spcBef>
                <a:spcPts val="1200"/>
              </a:spcBef>
              <a:spcAft>
                <a:spcPts val="1200"/>
              </a:spcAft>
              <a:buNone/>
            </a:pPr>
            <a:r>
              <a:t/>
            </a:r>
            <a:endParaRPr sz="1400">
              <a:latin typeface="Comic Sans MS"/>
              <a:ea typeface="Comic Sans MS"/>
              <a:cs typeface="Comic Sans MS"/>
              <a:sym typeface="Comic Sans MS"/>
            </a:endParaRPr>
          </a:p>
        </p:txBody>
      </p:sp>
      <p:sp>
        <p:nvSpPr>
          <p:cNvPr id="112" name="Google Shape;112;p16"/>
          <p:cNvSpPr txBox="1"/>
          <p:nvPr>
            <p:ph idx="4294967295" type="body"/>
          </p:nvPr>
        </p:nvSpPr>
        <p:spPr>
          <a:xfrm>
            <a:off x="4905750" y="1201619"/>
            <a:ext cx="3853200" cy="524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2400">
                <a:solidFill>
                  <a:schemeClr val="accent5"/>
                </a:solidFill>
                <a:latin typeface="Comic Sans MS"/>
                <a:ea typeface="Comic Sans MS"/>
                <a:cs typeface="Comic Sans MS"/>
                <a:sym typeface="Comic Sans MS"/>
              </a:rPr>
              <a:t>Attendance Policy</a:t>
            </a:r>
            <a:endParaRPr sz="2400">
              <a:solidFill>
                <a:schemeClr val="accent5"/>
              </a:solidFill>
              <a:latin typeface="Comic Sans MS"/>
              <a:ea typeface="Comic Sans MS"/>
              <a:cs typeface="Comic Sans MS"/>
              <a:sym typeface="Comic Sans MS"/>
            </a:endParaRPr>
          </a:p>
        </p:txBody>
      </p:sp>
      <p:cxnSp>
        <p:nvCxnSpPr>
          <p:cNvPr id="113" name="Google Shape;113;p16"/>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14" name="Google Shape;114;p16"/>
          <p:cNvSpPr txBox="1"/>
          <p:nvPr>
            <p:ph idx="4294967295" type="body"/>
          </p:nvPr>
        </p:nvSpPr>
        <p:spPr>
          <a:xfrm>
            <a:off x="4905750" y="1916328"/>
            <a:ext cx="3853200" cy="99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Comic Sans MS"/>
                <a:ea typeface="Comic Sans MS"/>
                <a:cs typeface="Comic Sans MS"/>
                <a:sym typeface="Comic Sans MS"/>
              </a:rPr>
              <a:t>The attendance policy is mandatory unless an emergency or prior commitment arises.</a:t>
            </a:r>
            <a:endParaRPr sz="1400">
              <a:latin typeface="Comic Sans MS"/>
              <a:ea typeface="Comic Sans MS"/>
              <a:cs typeface="Comic Sans MS"/>
              <a:sym typeface="Comic Sans MS"/>
            </a:endParaRPr>
          </a:p>
        </p:txBody>
      </p:sp>
      <p:sp>
        <p:nvSpPr>
          <p:cNvPr id="115" name="Google Shape;115;p16"/>
          <p:cNvSpPr txBox="1"/>
          <p:nvPr/>
        </p:nvSpPr>
        <p:spPr>
          <a:xfrm>
            <a:off x="311700" y="2957975"/>
            <a:ext cx="3328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5"/>
                </a:solidFill>
                <a:latin typeface="Comic Sans MS"/>
                <a:ea typeface="Comic Sans MS"/>
                <a:cs typeface="Comic Sans MS"/>
                <a:sym typeface="Comic Sans MS"/>
              </a:rPr>
              <a:t>Tools​​</a:t>
            </a:r>
            <a:endParaRPr sz="2400">
              <a:solidFill>
                <a:schemeClr val="accent5"/>
              </a:solidFill>
              <a:latin typeface="Comic Sans MS"/>
              <a:ea typeface="Comic Sans MS"/>
              <a:cs typeface="Comic Sans MS"/>
              <a:sym typeface="Comic Sans MS"/>
            </a:endParaRPr>
          </a:p>
          <a:p>
            <a:pPr indent="0" lvl="0" marL="0" rtl="0" algn="l">
              <a:spcBef>
                <a:spcPts val="0"/>
              </a:spcBef>
              <a:spcAft>
                <a:spcPts val="0"/>
              </a:spcAft>
              <a:buNone/>
            </a:pPr>
            <a:r>
              <a:t/>
            </a:r>
            <a:endParaRPr sz="2400">
              <a:solidFill>
                <a:schemeClr val="accent5"/>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616161"/>
                </a:solidFill>
                <a:latin typeface="Comic Sans MS"/>
                <a:ea typeface="Comic Sans MS"/>
                <a:cs typeface="Comic Sans MS"/>
                <a:sym typeface="Comic Sans MS"/>
              </a:rPr>
              <a:t>Pivotal Tracker, GitHub, Zoom, Whatsapp, Google Doc, Google Slide, VS Code.</a:t>
            </a:r>
            <a:endParaRPr>
              <a:solidFill>
                <a:srgbClr val="616161"/>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1"/>
              </a:solidFill>
              <a:latin typeface="Comic Sans MS"/>
              <a:ea typeface="Comic Sans MS"/>
              <a:cs typeface="Comic Sans MS"/>
              <a:sym typeface="Comic Sans MS"/>
            </a:endParaRPr>
          </a:p>
        </p:txBody>
      </p:sp>
      <p:sp>
        <p:nvSpPr>
          <p:cNvPr id="116" name="Google Shape;116;p16"/>
          <p:cNvSpPr txBox="1"/>
          <p:nvPr/>
        </p:nvSpPr>
        <p:spPr>
          <a:xfrm>
            <a:off x="4905750" y="3012575"/>
            <a:ext cx="38532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5"/>
                </a:solidFill>
                <a:latin typeface="Comic Sans MS"/>
                <a:ea typeface="Comic Sans MS"/>
                <a:cs typeface="Comic Sans MS"/>
                <a:sym typeface="Comic Sans MS"/>
              </a:rPr>
              <a:t>Grading Policy</a:t>
            </a:r>
            <a:endParaRPr sz="2400">
              <a:solidFill>
                <a:schemeClr val="accent5"/>
              </a:solidFill>
              <a:latin typeface="Comic Sans MS"/>
              <a:ea typeface="Comic Sans MS"/>
              <a:cs typeface="Comic Sans MS"/>
              <a:sym typeface="Comic Sans MS"/>
            </a:endParaRPr>
          </a:p>
          <a:p>
            <a:pPr indent="0" lvl="0" marL="0" rtl="0" algn="l">
              <a:spcBef>
                <a:spcPts val="0"/>
              </a:spcBef>
              <a:spcAft>
                <a:spcPts val="0"/>
              </a:spcAft>
              <a:buNone/>
            </a:pPr>
            <a:r>
              <a:t/>
            </a:r>
            <a:endParaRPr sz="2400">
              <a:solidFill>
                <a:srgbClr val="616161"/>
              </a:solidFill>
              <a:latin typeface="Comic Sans MS"/>
              <a:ea typeface="Comic Sans MS"/>
              <a:cs typeface="Comic Sans MS"/>
              <a:sym typeface="Comic Sans MS"/>
            </a:endParaRPr>
          </a:p>
          <a:p>
            <a:pPr indent="0" lvl="0" marL="0" rtl="0" algn="l">
              <a:spcBef>
                <a:spcPts val="0"/>
              </a:spcBef>
              <a:spcAft>
                <a:spcPts val="0"/>
              </a:spcAft>
              <a:buNone/>
            </a:pPr>
            <a:r>
              <a:rPr lang="en">
                <a:solidFill>
                  <a:srgbClr val="616161"/>
                </a:solidFill>
                <a:latin typeface="Comic Sans MS"/>
                <a:ea typeface="Comic Sans MS"/>
                <a:cs typeface="Comic Sans MS"/>
                <a:sym typeface="Comic Sans MS"/>
              </a:rPr>
              <a:t>Team members will receive the same grade until the professor communicates any changes</a:t>
            </a:r>
            <a:r>
              <a:rPr lang="en" sz="1800">
                <a:solidFill>
                  <a:srgbClr val="616161"/>
                </a:solidFill>
                <a:latin typeface="Comic Sans MS"/>
                <a:ea typeface="Comic Sans MS"/>
                <a:cs typeface="Comic Sans MS"/>
                <a:sym typeface="Comic Sans MS"/>
              </a:rPr>
              <a:t>.</a:t>
            </a:r>
            <a:endParaRPr sz="1800">
              <a:solidFill>
                <a:srgbClr val="616161"/>
              </a:solidFill>
              <a:latin typeface="Comic Sans MS"/>
              <a:ea typeface="Comic Sans MS"/>
              <a:cs typeface="Comic Sans MS"/>
              <a:sym typeface="Comic Sans MS"/>
            </a:endParaRPr>
          </a:p>
        </p:txBody>
      </p:sp>
      <p:cxnSp>
        <p:nvCxnSpPr>
          <p:cNvPr id="117" name="Google Shape;117;p16"/>
          <p:cNvCxnSpPr/>
          <p:nvPr/>
        </p:nvCxnSpPr>
        <p:spPr>
          <a:xfrm>
            <a:off x="5012725" y="3642983"/>
            <a:ext cx="270900" cy="0"/>
          </a:xfrm>
          <a:prstGeom prst="straightConnector1">
            <a:avLst/>
          </a:prstGeom>
          <a:noFill/>
          <a:ln cap="flat" cmpd="sng" w="9525">
            <a:solidFill>
              <a:schemeClr val="lt2"/>
            </a:solidFill>
            <a:prstDash val="solid"/>
            <a:round/>
            <a:headEnd len="sm" w="sm" type="none"/>
            <a:tailEnd len="sm" w="sm" type="none"/>
          </a:ln>
        </p:spPr>
      </p:cxnSp>
      <p:cxnSp>
        <p:nvCxnSpPr>
          <p:cNvPr id="118" name="Google Shape;118;p16"/>
          <p:cNvCxnSpPr/>
          <p:nvPr/>
        </p:nvCxnSpPr>
        <p:spPr>
          <a:xfrm>
            <a:off x="418675" y="3564508"/>
            <a:ext cx="2709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265500" y="1818600"/>
            <a:ext cx="4045200" cy="150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Scope</a:t>
            </a:r>
            <a:endParaRPr>
              <a:latin typeface="Comic Sans MS"/>
              <a:ea typeface="Comic Sans MS"/>
              <a:cs typeface="Comic Sans MS"/>
              <a:sym typeface="Comic Sans MS"/>
            </a:endParaRPr>
          </a:p>
        </p:txBody>
      </p:sp>
      <p:sp>
        <p:nvSpPr>
          <p:cNvPr id="124" name="Google Shape;124;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25000"/>
          </a:bodyPr>
          <a:lstStyle/>
          <a:p>
            <a:pPr indent="0" lvl="0" marL="0" rtl="0" algn="l">
              <a:spcBef>
                <a:spcPts val="1200"/>
              </a:spcBef>
              <a:spcAft>
                <a:spcPts val="0"/>
              </a:spcAft>
              <a:buNone/>
            </a:pPr>
            <a:r>
              <a:rPr lang="en" sz="3739">
                <a:solidFill>
                  <a:srgbClr val="000000"/>
                </a:solidFill>
                <a:latin typeface="Arial"/>
                <a:ea typeface="Arial"/>
                <a:cs typeface="Arial"/>
                <a:sym typeface="Arial"/>
              </a:rPr>
              <a:t>T</a:t>
            </a:r>
            <a:r>
              <a:rPr lang="en" sz="3739">
                <a:solidFill>
                  <a:srgbClr val="000000"/>
                </a:solidFill>
                <a:latin typeface="Comic Sans MS"/>
                <a:ea typeface="Comic Sans MS"/>
                <a:cs typeface="Comic Sans MS"/>
                <a:sym typeface="Comic Sans MS"/>
              </a:rPr>
              <a:t>he project aims to develop a "Personalized Advertisement System" that tailors advertisements to individual users based on their preferences, browsing history, and behavior. The system will utilize data analytics and machine learning to improve ad targeting, increasing the relevance and effectiveness of advertisements. Key components of the project include:</a:t>
            </a:r>
            <a:endParaRPr sz="3739">
              <a:solidFill>
                <a:srgbClr val="000000"/>
              </a:solidFill>
              <a:latin typeface="Comic Sans MS"/>
              <a:ea typeface="Comic Sans MS"/>
              <a:cs typeface="Comic Sans MS"/>
              <a:sym typeface="Comic Sans MS"/>
            </a:endParaRPr>
          </a:p>
          <a:p>
            <a:pPr indent="-287957" lvl="0" marL="457200" rtl="0" algn="l">
              <a:spcBef>
                <a:spcPts val="1200"/>
              </a:spcBef>
              <a:spcAft>
                <a:spcPts val="0"/>
              </a:spcAft>
              <a:buClr>
                <a:srgbClr val="000000"/>
              </a:buClr>
              <a:buSzPct val="100000"/>
              <a:buFont typeface="Arial"/>
              <a:buAutoNum type="arabicPeriod"/>
            </a:pPr>
            <a:r>
              <a:rPr b="1" lang="en" sz="3739">
                <a:solidFill>
                  <a:srgbClr val="000000"/>
                </a:solidFill>
                <a:latin typeface="Comic Sans MS"/>
                <a:ea typeface="Comic Sans MS"/>
                <a:cs typeface="Comic Sans MS"/>
                <a:sym typeface="Comic Sans MS"/>
              </a:rPr>
              <a:t>Data Collection:</a:t>
            </a:r>
            <a:r>
              <a:rPr lang="en" sz="3739">
                <a:solidFill>
                  <a:srgbClr val="000000"/>
                </a:solidFill>
                <a:latin typeface="Comic Sans MS"/>
                <a:ea typeface="Comic Sans MS"/>
                <a:cs typeface="Comic Sans MS"/>
                <a:sym typeface="Comic Sans MS"/>
              </a:rPr>
              <a:t> Gather user data, including browsing patterns, purchase history, and other relevant metrics.</a:t>
            </a:r>
            <a:endParaRPr sz="3739">
              <a:solidFill>
                <a:srgbClr val="000000"/>
              </a:solidFill>
              <a:latin typeface="Comic Sans MS"/>
              <a:ea typeface="Comic Sans MS"/>
              <a:cs typeface="Comic Sans MS"/>
              <a:sym typeface="Comic Sans MS"/>
            </a:endParaRPr>
          </a:p>
          <a:p>
            <a:pPr indent="-287957" lvl="0" marL="457200" rtl="0" algn="l">
              <a:spcBef>
                <a:spcPts val="0"/>
              </a:spcBef>
              <a:spcAft>
                <a:spcPts val="0"/>
              </a:spcAft>
              <a:buClr>
                <a:srgbClr val="000000"/>
              </a:buClr>
              <a:buSzPct val="100000"/>
              <a:buFont typeface="Arial"/>
              <a:buAutoNum type="arabicPeriod"/>
            </a:pPr>
            <a:r>
              <a:rPr b="1" lang="en" sz="3739">
                <a:solidFill>
                  <a:srgbClr val="000000"/>
                </a:solidFill>
                <a:latin typeface="Comic Sans MS"/>
                <a:ea typeface="Comic Sans MS"/>
                <a:cs typeface="Comic Sans MS"/>
                <a:sym typeface="Comic Sans MS"/>
              </a:rPr>
              <a:t>Ad Personalization Algorithm:</a:t>
            </a:r>
            <a:r>
              <a:rPr lang="en" sz="3739">
                <a:solidFill>
                  <a:srgbClr val="000000"/>
                </a:solidFill>
                <a:latin typeface="Comic Sans MS"/>
                <a:ea typeface="Comic Sans MS"/>
                <a:cs typeface="Comic Sans MS"/>
                <a:sym typeface="Comic Sans MS"/>
              </a:rPr>
              <a:t> Develop an algorithm to analyze the collected data and generate personalized ads.</a:t>
            </a:r>
            <a:endParaRPr sz="3739">
              <a:solidFill>
                <a:srgbClr val="000000"/>
              </a:solidFill>
              <a:latin typeface="Comic Sans MS"/>
              <a:ea typeface="Comic Sans MS"/>
              <a:cs typeface="Comic Sans MS"/>
              <a:sym typeface="Comic Sans MS"/>
            </a:endParaRPr>
          </a:p>
          <a:p>
            <a:pPr indent="-287957" lvl="0" marL="457200" rtl="0" algn="l">
              <a:spcBef>
                <a:spcPts val="0"/>
              </a:spcBef>
              <a:spcAft>
                <a:spcPts val="0"/>
              </a:spcAft>
              <a:buClr>
                <a:srgbClr val="000000"/>
              </a:buClr>
              <a:buSzPct val="100000"/>
              <a:buFont typeface="Arial"/>
              <a:buAutoNum type="arabicPeriod"/>
            </a:pPr>
            <a:r>
              <a:rPr b="1" lang="en" sz="3739">
                <a:solidFill>
                  <a:srgbClr val="000000"/>
                </a:solidFill>
                <a:latin typeface="Comic Sans MS"/>
                <a:ea typeface="Comic Sans MS"/>
                <a:cs typeface="Comic Sans MS"/>
                <a:sym typeface="Comic Sans MS"/>
              </a:rPr>
              <a:t>Frontend Interface:</a:t>
            </a:r>
            <a:r>
              <a:rPr lang="en" sz="3739">
                <a:solidFill>
                  <a:srgbClr val="000000"/>
                </a:solidFill>
                <a:latin typeface="Comic Sans MS"/>
                <a:ea typeface="Comic Sans MS"/>
                <a:cs typeface="Comic Sans MS"/>
                <a:sym typeface="Comic Sans MS"/>
              </a:rPr>
              <a:t> Create a user-friendly interface for displaying ads that integrate seamlessly with the website or application.</a:t>
            </a:r>
            <a:endParaRPr sz="3739">
              <a:solidFill>
                <a:srgbClr val="000000"/>
              </a:solidFill>
              <a:latin typeface="Comic Sans MS"/>
              <a:ea typeface="Comic Sans MS"/>
              <a:cs typeface="Comic Sans MS"/>
              <a:sym typeface="Comic Sans MS"/>
            </a:endParaRPr>
          </a:p>
          <a:p>
            <a:pPr indent="-287957" lvl="0" marL="457200" rtl="0" algn="l">
              <a:spcBef>
                <a:spcPts val="0"/>
              </a:spcBef>
              <a:spcAft>
                <a:spcPts val="0"/>
              </a:spcAft>
              <a:buClr>
                <a:srgbClr val="000000"/>
              </a:buClr>
              <a:buSzPct val="100000"/>
              <a:buFont typeface="Arial"/>
              <a:buAutoNum type="arabicPeriod"/>
            </a:pPr>
            <a:r>
              <a:rPr b="1" lang="en" sz="3739">
                <a:solidFill>
                  <a:srgbClr val="000000"/>
                </a:solidFill>
                <a:latin typeface="Comic Sans MS"/>
                <a:ea typeface="Comic Sans MS"/>
                <a:cs typeface="Comic Sans MS"/>
                <a:sym typeface="Comic Sans MS"/>
              </a:rPr>
              <a:t>Backend Development:</a:t>
            </a:r>
            <a:r>
              <a:rPr lang="en" sz="3739">
                <a:solidFill>
                  <a:srgbClr val="000000"/>
                </a:solidFill>
                <a:latin typeface="Comic Sans MS"/>
                <a:ea typeface="Comic Sans MS"/>
                <a:cs typeface="Comic Sans MS"/>
                <a:sym typeface="Comic Sans MS"/>
              </a:rPr>
              <a:t> Implement a robust backend to handle data processing, storage, and interaction with the ad personalization algorithm.</a:t>
            </a:r>
            <a:endParaRPr sz="3739">
              <a:solidFill>
                <a:srgbClr val="000000"/>
              </a:solidFill>
              <a:latin typeface="Comic Sans MS"/>
              <a:ea typeface="Comic Sans MS"/>
              <a:cs typeface="Comic Sans MS"/>
              <a:sym typeface="Comic Sans MS"/>
            </a:endParaRPr>
          </a:p>
          <a:p>
            <a:pPr indent="-287957" lvl="0" marL="457200" rtl="0" algn="l">
              <a:spcBef>
                <a:spcPts val="0"/>
              </a:spcBef>
              <a:spcAft>
                <a:spcPts val="0"/>
              </a:spcAft>
              <a:buClr>
                <a:srgbClr val="000000"/>
              </a:buClr>
              <a:buSzPct val="100000"/>
              <a:buFont typeface="Arial"/>
              <a:buAutoNum type="arabicPeriod"/>
            </a:pPr>
            <a:r>
              <a:rPr b="1" lang="en" sz="3739">
                <a:solidFill>
                  <a:srgbClr val="000000"/>
                </a:solidFill>
                <a:latin typeface="Comic Sans MS"/>
                <a:ea typeface="Comic Sans MS"/>
                <a:cs typeface="Comic Sans MS"/>
                <a:sym typeface="Comic Sans MS"/>
              </a:rPr>
              <a:t>Testing and Optimization:</a:t>
            </a:r>
            <a:r>
              <a:rPr lang="en" sz="3739">
                <a:solidFill>
                  <a:srgbClr val="000000"/>
                </a:solidFill>
                <a:latin typeface="Comic Sans MS"/>
                <a:ea typeface="Comic Sans MS"/>
                <a:cs typeface="Comic Sans MS"/>
                <a:sym typeface="Comic Sans MS"/>
              </a:rPr>
              <a:t> Conduct extensive testing to ensure the accuracy and relevance of ads, followed by continuous optimization based on user feedback.</a:t>
            </a:r>
            <a:endParaRPr sz="3739">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Persona</a:t>
            </a:r>
            <a:endParaRPr>
              <a:latin typeface="Comic Sans MS"/>
              <a:ea typeface="Comic Sans MS"/>
              <a:cs typeface="Comic Sans MS"/>
              <a:sym typeface="Comic Sans MS"/>
            </a:endParaRPr>
          </a:p>
        </p:txBody>
      </p:sp>
      <p:sp>
        <p:nvSpPr>
          <p:cNvPr id="130" name="Google Shape;130;p18"/>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Jessica Chen</a:t>
            </a:r>
            <a:endParaRPr>
              <a:latin typeface="Comic Sans MS"/>
              <a:ea typeface="Comic Sans MS"/>
              <a:cs typeface="Comic Sans MS"/>
              <a:sym typeface="Comic Sans MS"/>
            </a:endParaRPr>
          </a:p>
          <a:p>
            <a:pPr indent="0" lvl="0" marL="0" rtl="0" algn="ctr">
              <a:spcBef>
                <a:spcPts val="0"/>
              </a:spcBef>
              <a:spcAft>
                <a:spcPts val="0"/>
              </a:spcAft>
              <a:buNone/>
            </a:pPr>
            <a:r>
              <a:rPr lang="en">
                <a:latin typeface="Comic Sans MS"/>
                <a:ea typeface="Comic Sans MS"/>
                <a:cs typeface="Comic Sans MS"/>
                <a:sym typeface="Comic Sans MS"/>
              </a:rPr>
              <a:t>28</a:t>
            </a:r>
            <a:endParaRPr>
              <a:latin typeface="Comic Sans MS"/>
              <a:ea typeface="Comic Sans MS"/>
              <a:cs typeface="Comic Sans MS"/>
              <a:sym typeface="Comic Sans MS"/>
            </a:endParaRPr>
          </a:p>
          <a:p>
            <a:pPr indent="0" lvl="0" marL="0" rtl="0" algn="ctr">
              <a:spcBef>
                <a:spcPts val="0"/>
              </a:spcBef>
              <a:spcAft>
                <a:spcPts val="0"/>
              </a:spcAft>
              <a:buNone/>
            </a:pPr>
            <a:r>
              <a:rPr lang="en">
                <a:latin typeface="Comic Sans MS"/>
                <a:ea typeface="Comic Sans MS"/>
                <a:cs typeface="Comic Sans MS"/>
                <a:sym typeface="Comic Sans MS"/>
              </a:rPr>
              <a:t>Digital Marketing Manager</a:t>
            </a:r>
            <a:endParaRPr>
              <a:latin typeface="Comic Sans MS"/>
              <a:ea typeface="Comic Sans MS"/>
              <a:cs typeface="Comic Sans MS"/>
              <a:sym typeface="Comic Sans MS"/>
            </a:endParaRPr>
          </a:p>
        </p:txBody>
      </p:sp>
      <p:sp>
        <p:nvSpPr>
          <p:cNvPr id="131" name="Google Shape;131;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latin typeface="Comic Sans MS"/>
                <a:ea typeface="Comic Sans MS"/>
                <a:cs typeface="Comic Sans MS"/>
                <a:sym typeface="Comic Sans MS"/>
              </a:rPr>
              <a:t>Jessica works for a medium-sized e-commerce company that sells beauty and skincare products. She has a strong background in digital marketing and is always looking for ways to improve customer engagement and conversion rates.</a:t>
            </a:r>
            <a:endParaRPr>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Persona</a:t>
            </a:r>
            <a:endParaRPr>
              <a:latin typeface="Comic Sans MS"/>
              <a:ea typeface="Comic Sans MS"/>
              <a:cs typeface="Comic Sans MS"/>
              <a:sym typeface="Comic Sans MS"/>
            </a:endParaRPr>
          </a:p>
        </p:txBody>
      </p:sp>
      <p:sp>
        <p:nvSpPr>
          <p:cNvPr id="137" name="Google Shape;137;p1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David Lee</a:t>
            </a:r>
            <a:endParaRPr>
              <a:latin typeface="Comic Sans MS"/>
              <a:ea typeface="Comic Sans MS"/>
              <a:cs typeface="Comic Sans MS"/>
              <a:sym typeface="Comic Sans MS"/>
            </a:endParaRPr>
          </a:p>
          <a:p>
            <a:pPr indent="0" lvl="0" marL="0" rtl="0" algn="ctr">
              <a:spcBef>
                <a:spcPts val="0"/>
              </a:spcBef>
              <a:spcAft>
                <a:spcPts val="0"/>
              </a:spcAft>
              <a:buNone/>
            </a:pPr>
            <a:r>
              <a:rPr lang="en">
                <a:latin typeface="Comic Sans MS"/>
                <a:ea typeface="Comic Sans MS"/>
                <a:cs typeface="Comic Sans MS"/>
                <a:sym typeface="Comic Sans MS"/>
              </a:rPr>
              <a:t>35</a:t>
            </a:r>
            <a:endParaRPr>
              <a:latin typeface="Comic Sans MS"/>
              <a:ea typeface="Comic Sans MS"/>
              <a:cs typeface="Comic Sans MS"/>
              <a:sym typeface="Comic Sans MS"/>
            </a:endParaRPr>
          </a:p>
          <a:p>
            <a:pPr indent="0" lvl="0" marL="0" rtl="0" algn="ctr">
              <a:spcBef>
                <a:spcPts val="0"/>
              </a:spcBef>
              <a:spcAft>
                <a:spcPts val="0"/>
              </a:spcAft>
              <a:buNone/>
            </a:pPr>
            <a:r>
              <a:rPr lang="en">
                <a:latin typeface="Comic Sans MS"/>
                <a:ea typeface="Comic Sans MS"/>
                <a:cs typeface="Comic Sans MS"/>
                <a:sym typeface="Comic Sans MS"/>
              </a:rPr>
              <a:t> E-commerce Entrepreneur</a:t>
            </a:r>
            <a:endParaRPr>
              <a:latin typeface="Comic Sans MS"/>
              <a:ea typeface="Comic Sans MS"/>
              <a:cs typeface="Comic Sans MS"/>
              <a:sym typeface="Comic Sans MS"/>
            </a:endParaRPr>
          </a:p>
        </p:txBody>
      </p:sp>
      <p:sp>
        <p:nvSpPr>
          <p:cNvPr id="138" name="Google Shape;138;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latin typeface="Comic Sans MS"/>
                <a:ea typeface="Comic Sans MS"/>
                <a:cs typeface="Comic Sans MS"/>
                <a:sym typeface="Comic Sans MS"/>
              </a:rPr>
              <a:t>David runs an online store that specializes in selling gadgets and tech accessories. He is highly data-driven and focuses on optimizing his sales funnel to increase conversion rates. David values technology that can help him make data-backed decisions to grow his business.</a:t>
            </a:r>
            <a:endParaRPr>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Persona</a:t>
            </a:r>
            <a:endParaRPr>
              <a:latin typeface="Comic Sans MS"/>
              <a:ea typeface="Comic Sans MS"/>
              <a:cs typeface="Comic Sans MS"/>
              <a:sym typeface="Comic Sans MS"/>
            </a:endParaRPr>
          </a:p>
        </p:txBody>
      </p:sp>
      <p:sp>
        <p:nvSpPr>
          <p:cNvPr id="144" name="Google Shape;144;p20"/>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Lisa Nguyen</a:t>
            </a:r>
            <a:endParaRPr>
              <a:latin typeface="Comic Sans MS"/>
              <a:ea typeface="Comic Sans MS"/>
              <a:cs typeface="Comic Sans MS"/>
              <a:sym typeface="Comic Sans MS"/>
            </a:endParaRPr>
          </a:p>
          <a:p>
            <a:pPr indent="0" lvl="0" marL="0" rtl="0" algn="ctr">
              <a:spcBef>
                <a:spcPts val="0"/>
              </a:spcBef>
              <a:spcAft>
                <a:spcPts val="0"/>
              </a:spcAft>
              <a:buNone/>
            </a:pPr>
            <a:r>
              <a:rPr lang="en">
                <a:latin typeface="Comic Sans MS"/>
                <a:ea typeface="Comic Sans MS"/>
                <a:cs typeface="Comic Sans MS"/>
                <a:sym typeface="Comic Sans MS"/>
              </a:rPr>
              <a:t>24</a:t>
            </a:r>
            <a:endParaRPr>
              <a:latin typeface="Comic Sans MS"/>
              <a:ea typeface="Comic Sans MS"/>
              <a:cs typeface="Comic Sans MS"/>
              <a:sym typeface="Comic Sans MS"/>
            </a:endParaRPr>
          </a:p>
          <a:p>
            <a:pPr indent="0" lvl="0" marL="0" rtl="0" algn="ctr">
              <a:spcBef>
                <a:spcPts val="0"/>
              </a:spcBef>
              <a:spcAft>
                <a:spcPts val="0"/>
              </a:spcAft>
              <a:buNone/>
            </a:pPr>
            <a:r>
              <a:rPr lang="en">
                <a:latin typeface="Comic Sans MS"/>
                <a:ea typeface="Comic Sans MS"/>
                <a:cs typeface="Comic Sans MS"/>
                <a:sym typeface="Comic Sans MS"/>
              </a:rPr>
              <a:t>Social Media Influencer</a:t>
            </a:r>
            <a:endParaRPr>
              <a:latin typeface="Comic Sans MS"/>
              <a:ea typeface="Comic Sans MS"/>
              <a:cs typeface="Comic Sans MS"/>
              <a:sym typeface="Comic Sans MS"/>
            </a:endParaRPr>
          </a:p>
        </p:txBody>
      </p:sp>
      <p:sp>
        <p:nvSpPr>
          <p:cNvPr id="145" name="Google Shape;145;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latin typeface="Comic Sans MS"/>
                <a:ea typeface="Comic Sans MS"/>
                <a:cs typeface="Comic Sans MS"/>
                <a:sym typeface="Comic Sans MS"/>
              </a:rPr>
              <a:t>Lisa is a lifestyle and fashion influencer with a large following on Instagram and YouTube. She frequently collaborates with brands to promote their products. Lisa wants to provide her audience with ads that are genuinely relevant to their interests and preferences to maintain her authenticity.</a:t>
            </a:r>
            <a:endParaRPr>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